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charts/chart1.xml" ContentType="application/vnd.openxmlformats-officedocument.drawingml.chart+xml"/>
  <Override PartName="/ppt/drawings/drawing1.xml" ContentType="application/vnd.openxmlformats-officedocument.drawingml.chartshapes+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charts/chart2.xml" ContentType="application/vnd.openxmlformats-officedocument.drawingml.chart+xml"/>
  <Override PartName="/ppt/drawings/drawing2.xml" ContentType="application/vnd.openxmlformats-officedocument.drawingml.chartshapes+xml"/>
  <Override PartName="/ppt/notesSlides/notesSlide126.xml" ContentType="application/vnd.openxmlformats-officedocument.presentationml.notesSlide+xml"/>
  <Override PartName="/ppt/charts/chart3.xml" ContentType="application/vnd.openxmlformats-officedocument.drawingml.chart+xml"/>
  <Override PartName="/ppt/notesSlides/notesSlide127.xml" ContentType="application/vnd.openxmlformats-officedocument.presentationml.notesSlide+xml"/>
  <Override PartName="/ppt/charts/chart4.xml" ContentType="application/vnd.openxmlformats-officedocument.drawingml.chart+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p:sldMasterIdLst>
    <p:sldMasterId id="2147483756" r:id="rId1"/>
  </p:sldMasterIdLst>
  <p:notesMasterIdLst>
    <p:notesMasterId r:id="rId155"/>
  </p:notesMasterIdLst>
  <p:sldIdLst>
    <p:sldId id="256" r:id="rId2"/>
    <p:sldId id="541" r:id="rId3"/>
    <p:sldId id="376" r:id="rId4"/>
    <p:sldId id="349" r:id="rId5"/>
    <p:sldId id="257" r:id="rId6"/>
    <p:sldId id="297" r:id="rId7"/>
    <p:sldId id="377" r:id="rId8"/>
    <p:sldId id="321" r:id="rId9"/>
    <p:sldId id="322" r:id="rId10"/>
    <p:sldId id="440" r:id="rId11"/>
    <p:sldId id="433" r:id="rId12"/>
    <p:sldId id="389" r:id="rId13"/>
    <p:sldId id="374" r:id="rId14"/>
    <p:sldId id="324" r:id="rId15"/>
    <p:sldId id="435" r:id="rId16"/>
    <p:sldId id="434" r:id="rId17"/>
    <p:sldId id="375" r:id="rId18"/>
    <p:sldId id="437" r:id="rId19"/>
    <p:sldId id="438" r:id="rId20"/>
    <p:sldId id="436" r:id="rId21"/>
    <p:sldId id="378" r:id="rId22"/>
    <p:sldId id="439" r:id="rId23"/>
    <p:sldId id="442" r:id="rId24"/>
    <p:sldId id="443" r:id="rId25"/>
    <p:sldId id="441" r:id="rId26"/>
    <p:sldId id="444" r:id="rId27"/>
    <p:sldId id="445" r:id="rId28"/>
    <p:sldId id="446" r:id="rId29"/>
    <p:sldId id="401" r:id="rId30"/>
    <p:sldId id="447" r:id="rId31"/>
    <p:sldId id="449" r:id="rId32"/>
    <p:sldId id="451" r:id="rId33"/>
    <p:sldId id="450" r:id="rId34"/>
    <p:sldId id="452" r:id="rId35"/>
    <p:sldId id="453" r:id="rId36"/>
    <p:sldId id="455" r:id="rId37"/>
    <p:sldId id="325" r:id="rId38"/>
    <p:sldId id="386" r:id="rId39"/>
    <p:sldId id="381" r:id="rId40"/>
    <p:sldId id="388" r:id="rId41"/>
    <p:sldId id="387" r:id="rId42"/>
    <p:sldId id="262" r:id="rId43"/>
    <p:sldId id="392" r:id="rId44"/>
    <p:sldId id="393" r:id="rId45"/>
    <p:sldId id="394" r:id="rId46"/>
    <p:sldId id="395" r:id="rId47"/>
    <p:sldId id="456" r:id="rId48"/>
    <p:sldId id="457" r:id="rId49"/>
    <p:sldId id="458" r:id="rId50"/>
    <p:sldId id="467" r:id="rId51"/>
    <p:sldId id="461" r:id="rId52"/>
    <p:sldId id="462" r:id="rId53"/>
    <p:sldId id="463" r:id="rId54"/>
    <p:sldId id="465" r:id="rId55"/>
    <p:sldId id="466" r:id="rId56"/>
    <p:sldId id="468" r:id="rId57"/>
    <p:sldId id="469" r:id="rId58"/>
    <p:sldId id="470" r:id="rId59"/>
    <p:sldId id="471" r:id="rId60"/>
    <p:sldId id="472" r:id="rId61"/>
    <p:sldId id="475" r:id="rId62"/>
    <p:sldId id="474" r:id="rId63"/>
    <p:sldId id="476" r:id="rId64"/>
    <p:sldId id="477" r:id="rId65"/>
    <p:sldId id="478" r:id="rId66"/>
    <p:sldId id="480" r:id="rId67"/>
    <p:sldId id="479" r:id="rId68"/>
    <p:sldId id="481" r:id="rId69"/>
    <p:sldId id="482" r:id="rId70"/>
    <p:sldId id="483" r:id="rId71"/>
    <p:sldId id="484" r:id="rId72"/>
    <p:sldId id="485" r:id="rId73"/>
    <p:sldId id="486" r:id="rId74"/>
    <p:sldId id="487" r:id="rId75"/>
    <p:sldId id="489" r:id="rId76"/>
    <p:sldId id="488" r:id="rId77"/>
    <p:sldId id="490" r:id="rId78"/>
    <p:sldId id="491" r:id="rId79"/>
    <p:sldId id="492" r:id="rId80"/>
    <p:sldId id="493" r:id="rId81"/>
    <p:sldId id="494" r:id="rId82"/>
    <p:sldId id="495" r:id="rId83"/>
    <p:sldId id="496" r:id="rId84"/>
    <p:sldId id="497" r:id="rId85"/>
    <p:sldId id="498" r:id="rId86"/>
    <p:sldId id="499" r:id="rId87"/>
    <p:sldId id="500" r:id="rId88"/>
    <p:sldId id="501" r:id="rId89"/>
    <p:sldId id="503" r:id="rId90"/>
    <p:sldId id="502" r:id="rId91"/>
    <p:sldId id="504" r:id="rId92"/>
    <p:sldId id="505" r:id="rId93"/>
    <p:sldId id="507" r:id="rId94"/>
    <p:sldId id="506" r:id="rId95"/>
    <p:sldId id="508" r:id="rId96"/>
    <p:sldId id="509" r:id="rId97"/>
    <p:sldId id="510" r:id="rId98"/>
    <p:sldId id="511" r:id="rId99"/>
    <p:sldId id="512" r:id="rId100"/>
    <p:sldId id="513" r:id="rId101"/>
    <p:sldId id="514" r:id="rId102"/>
    <p:sldId id="515" r:id="rId103"/>
    <p:sldId id="516" r:id="rId104"/>
    <p:sldId id="517" r:id="rId105"/>
    <p:sldId id="460" r:id="rId106"/>
    <p:sldId id="518" r:id="rId107"/>
    <p:sldId id="520" r:id="rId108"/>
    <p:sldId id="519" r:id="rId109"/>
    <p:sldId id="521" r:id="rId110"/>
    <p:sldId id="522" r:id="rId111"/>
    <p:sldId id="523" r:id="rId112"/>
    <p:sldId id="524" r:id="rId113"/>
    <p:sldId id="354" r:id="rId114"/>
    <p:sldId id="526" r:id="rId115"/>
    <p:sldId id="527" r:id="rId116"/>
    <p:sldId id="525" r:id="rId117"/>
    <p:sldId id="327" r:id="rId118"/>
    <p:sldId id="332" r:id="rId119"/>
    <p:sldId id="355" r:id="rId120"/>
    <p:sldId id="365" r:id="rId121"/>
    <p:sldId id="531" r:id="rId122"/>
    <p:sldId id="330" r:id="rId123"/>
    <p:sldId id="528" r:id="rId124"/>
    <p:sldId id="326" r:id="rId125"/>
    <p:sldId id="368" r:id="rId126"/>
    <p:sldId id="336" r:id="rId127"/>
    <p:sldId id="356" r:id="rId128"/>
    <p:sldId id="421" r:id="rId129"/>
    <p:sldId id="420" r:id="rId130"/>
    <p:sldId id="413" r:id="rId131"/>
    <p:sldId id="538" r:id="rId132"/>
    <p:sldId id="539" r:id="rId133"/>
    <p:sldId id="358" r:id="rId134"/>
    <p:sldId id="372" r:id="rId135"/>
    <p:sldId id="529" r:id="rId136"/>
    <p:sldId id="530" r:id="rId137"/>
    <p:sldId id="540" r:id="rId138"/>
    <p:sldId id="416" r:id="rId139"/>
    <p:sldId id="535" r:id="rId140"/>
    <p:sldId id="536" r:id="rId141"/>
    <p:sldId id="537" r:id="rId142"/>
    <p:sldId id="269" r:id="rId143"/>
    <p:sldId id="532" r:id="rId144"/>
    <p:sldId id="533" r:id="rId145"/>
    <p:sldId id="415" r:id="rId146"/>
    <p:sldId id="418" r:id="rId147"/>
    <p:sldId id="419" r:id="rId148"/>
    <p:sldId id="534" r:id="rId149"/>
    <p:sldId id="363" r:id="rId150"/>
    <p:sldId id="364" r:id="rId151"/>
    <p:sldId id="429" r:id="rId152"/>
    <p:sldId id="342" r:id="rId153"/>
    <p:sldId id="291" r:id="rId154"/>
  </p:sldIdLst>
  <p:sldSz cx="9144000" cy="6858000" type="screen4x3"/>
  <p:notesSz cx="6797675" cy="9928225"/>
  <p:defaultTex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FF00FF"/>
    <a:srgbClr val="008000"/>
    <a:srgbClr val="006600"/>
    <a:srgbClr val="00A84C"/>
    <a:srgbClr val="FF0066"/>
    <a:srgbClr val="800000"/>
    <a:srgbClr val="6600CC"/>
    <a:srgbClr val="6600FF"/>
    <a:srgbClr val="00336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等深淺樣式 2 - 輔色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DA37D80-6434-44D0-A028-1B22A696006F}" styleName="淺色樣式 3 - 輔色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E8B1032C-EA38-4F05-BA0D-38AFFFC7BED3}" styleName="淺色樣式 3 - 輔色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B301B821-A1FF-4177-AEE7-76D212191A09}" styleName="中等深淺樣式 1 - 輔色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3296810-A885-4BE3-A3E7-6D5BEEA58F35}" styleName="中等深淺樣式 2 - 輔色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BC89EF96-8CEA-46FF-86C4-4CE0E7609802}" styleName="淺色樣式 3 - 輔色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7DF18680-E054-41AD-8BC1-D1AEF772440D}" styleName="中等深淺樣式 2 - 輔色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0A15C55-8517-42AA-B614-E9B94910E393}" styleName="中等深淺樣式 2 - 輔色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21E4AEA4-8DFA-4A89-87EB-49C32662AFE0}" styleName="中等深淺樣式 2 - 輔色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中等深淺樣式 2 - 輔色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BDBED569-4797-4DF1-A0F4-6AAB3CD982D8}" styleName="淺色樣式 3 - 輔色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vertBarState="maximized">
    <p:restoredLeft sz="34587" autoAdjust="0"/>
    <p:restoredTop sz="99639" autoAdjust="0"/>
  </p:normalViewPr>
  <p:slideViewPr>
    <p:cSldViewPr>
      <p:cViewPr varScale="1">
        <p:scale>
          <a:sx n="88" d="100"/>
          <a:sy n="88" d="100"/>
        </p:scale>
        <p:origin x="822" y="96"/>
      </p:cViewPr>
      <p:guideLst>
        <p:guide orient="horz" pos="2160"/>
        <p:guide pos="2880"/>
      </p:guideLst>
    </p:cSldViewPr>
  </p:slideViewPr>
  <p:outlineViewPr>
    <p:cViewPr>
      <p:scale>
        <a:sx n="33" d="100"/>
        <a:sy n="33" d="100"/>
      </p:scale>
      <p:origin x="0" y="0"/>
    </p:cViewPr>
    <p:sldLst>
      <p:sld r:id="rId1" collapse="1"/>
    </p:sldLst>
  </p:outlineViewPr>
  <p:notesTextViewPr>
    <p:cViewPr>
      <p:scale>
        <a:sx n="100" d="100"/>
        <a:sy n="100" d="100"/>
      </p:scale>
      <p:origin x="0" y="0"/>
    </p:cViewPr>
  </p:notesTextViewPr>
  <p:sorterViewPr>
    <p:cViewPr>
      <p:scale>
        <a:sx n="100" d="100"/>
        <a:sy n="100" d="100"/>
      </p:scale>
      <p:origin x="0" y="2604"/>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54" Type="http://schemas.openxmlformats.org/officeDocument/2006/relationships/slide" Target="slides/slide153.xml"/><Relationship Id="rId159" Type="http://schemas.openxmlformats.org/officeDocument/2006/relationships/tableStyles" Target="tableStyles.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notesMaster" Target="notesMasters/notesMaster1.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32" Type="http://schemas.openxmlformats.org/officeDocument/2006/relationships/slide" Target="slides/slide131.xml"/><Relationship Id="rId140" Type="http://schemas.openxmlformats.org/officeDocument/2006/relationships/slide" Target="slides/slide139.xml"/><Relationship Id="rId145" Type="http://schemas.openxmlformats.org/officeDocument/2006/relationships/slide" Target="slides/slide144.xml"/><Relationship Id="rId153" Type="http://schemas.openxmlformats.org/officeDocument/2006/relationships/slide" Target="slides/slide152.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slide" Target="slides/slide129.xml"/><Relationship Id="rId135" Type="http://schemas.openxmlformats.org/officeDocument/2006/relationships/slide" Target="slides/slide134.xml"/><Relationship Id="rId143" Type="http://schemas.openxmlformats.org/officeDocument/2006/relationships/slide" Target="slides/slide142.xml"/><Relationship Id="rId148" Type="http://schemas.openxmlformats.org/officeDocument/2006/relationships/slide" Target="slides/slide147.xml"/><Relationship Id="rId151" Type="http://schemas.openxmlformats.org/officeDocument/2006/relationships/slide" Target="slides/slide150.xml"/><Relationship Id="rId156"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viewProps" Target="viewProps.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theme" Target="theme/theme1.xml"/></Relationships>
</file>

<file path=ppt/_rels/viewProps.xml.rels><?xml version="1.0" encoding="UTF-8" standalone="yes"?>
<Relationships xmlns="http://schemas.openxmlformats.org/package/2006/relationships"><Relationship Id="rId1" Type="http://schemas.openxmlformats.org/officeDocument/2006/relationships/slide" Target="slides/slide2.xml"/></Relationships>
</file>

<file path=ppt/charts/_rels/chart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oleObject" Target="../embeddings/oleObject1.bin"/></Relationships>
</file>

<file path=ppt/charts/_rels/chart2.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___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___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___3.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TW"/>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lgn="ctr">
              <a:defRPr/>
            </a:pPr>
            <a:r>
              <a:rPr lang="zh-TW" altLang="en-US" sz="1800" b="1" i="0" u="none" strike="noStrike" baseline="0">
                <a:solidFill>
                  <a:srgbClr val="FF00FF"/>
                </a:solidFill>
                <a:effectLst/>
              </a:rPr>
              <a:t>人道關懷弱勢保障案例</a:t>
            </a:r>
            <a:endParaRPr lang="en-US" altLang="zh-TW" sz="1800" b="1" i="0" u="none" strike="noStrike" baseline="0">
              <a:solidFill>
                <a:srgbClr val="FF00FF"/>
              </a:solidFill>
              <a:effectLst/>
            </a:endParaRPr>
          </a:p>
          <a:p>
            <a:pPr algn="ctr">
              <a:defRPr/>
            </a:pPr>
            <a:r>
              <a:rPr lang="zh-TW" altLang="zh-TW" sz="1800" b="1" i="0" u="none" strike="noStrike" baseline="0">
                <a:effectLst/>
              </a:rPr>
              <a:t>委任第五職等年功俸</a:t>
            </a:r>
            <a:r>
              <a:rPr lang="en-US" altLang="zh-TW" sz="1800" b="1" i="0" u="none" strike="noStrike" baseline="0">
                <a:effectLst/>
              </a:rPr>
              <a:t>10</a:t>
            </a:r>
            <a:r>
              <a:rPr lang="zh-TW" altLang="zh-TW" sz="1800" b="1" i="0" u="none" strike="noStrike" baseline="0">
                <a:effectLst/>
              </a:rPr>
              <a:t>級</a:t>
            </a:r>
            <a:r>
              <a:rPr lang="en-US" altLang="zh-TW" sz="1800" b="1" i="0" u="none" strike="noStrike" baseline="0">
                <a:effectLst/>
              </a:rPr>
              <a:t>520</a:t>
            </a:r>
            <a:r>
              <a:rPr lang="zh-TW" altLang="zh-TW" sz="1800" b="1" i="0" u="none" strike="noStrike" baseline="0">
                <a:effectLst/>
              </a:rPr>
              <a:t>俸點</a:t>
            </a:r>
            <a:r>
              <a:rPr lang="en-US" altLang="zh-TW" sz="1800" b="1" i="0" baseline="0">
                <a:effectLst/>
              </a:rPr>
              <a:t>— </a:t>
            </a:r>
            <a:r>
              <a:rPr lang="zh-TW" altLang="zh-TW" sz="1800" b="1" i="0" baseline="0">
                <a:effectLst/>
              </a:rPr>
              <a:t>總年資</a:t>
            </a:r>
            <a:r>
              <a:rPr lang="en-US" altLang="zh-TW" sz="1800" b="1" i="0" baseline="0">
                <a:effectLst/>
              </a:rPr>
              <a:t>30</a:t>
            </a:r>
            <a:r>
              <a:rPr lang="zh-TW" altLang="zh-TW" sz="1800" b="1" i="0" baseline="0">
                <a:effectLst/>
              </a:rPr>
              <a:t>年</a:t>
            </a:r>
            <a:r>
              <a:rPr lang="zh-TW" altLang="en-US" sz="1800" b="1" i="0" baseline="0">
                <a:effectLst/>
              </a:rPr>
              <a:t>為例</a:t>
            </a:r>
            <a:endParaRPr lang="zh-TW" altLang="zh-TW">
              <a:effectLst/>
            </a:endParaRPr>
          </a:p>
        </c:rich>
      </c:tx>
      <c:layout>
        <c:manualLayout>
          <c:xMode val="edge"/>
          <c:yMode val="edge"/>
          <c:x val="0.22382002741747953"/>
          <c:y val="2.25544740043129E-3"/>
        </c:manualLayout>
      </c:layout>
      <c:overlay val="0"/>
    </c:title>
    <c:autoTitleDeleted val="0"/>
    <c:plotArea>
      <c:layout>
        <c:manualLayout>
          <c:layoutTarget val="inner"/>
          <c:xMode val="edge"/>
          <c:yMode val="edge"/>
          <c:x val="9.4809162204107983E-2"/>
          <c:y val="0.12819480171718814"/>
          <c:w val="0.74996946436999379"/>
          <c:h val="0.61202601420355007"/>
        </c:manualLayout>
      </c:layout>
      <c:barChart>
        <c:barDir val="col"/>
        <c:grouping val="stacked"/>
        <c:varyColors val="0"/>
        <c:ser>
          <c:idx val="19"/>
          <c:order val="0"/>
          <c:tx>
            <c:strRef>
              <c:f>[人道條款圖2.xlsx]委五功十30年!$B$26</c:f>
              <c:strCache>
                <c:ptCount val="1"/>
                <c:pt idx="0">
                  <c:v>新制退休金</c:v>
                </c:pt>
              </c:strCache>
            </c:strRef>
          </c:tx>
          <c:spPr>
            <a:solidFill>
              <a:schemeClr val="accent4">
                <a:lumMod val="60000"/>
                <a:lumOff val="40000"/>
              </a:schemeClr>
            </a:solidFill>
          </c:spPr>
          <c:invertIfNegative val="0"/>
          <c:dLbls>
            <c:dLbl>
              <c:idx val="0"/>
              <c:delete val="1"/>
              <c:extLst>
                <c:ext xmlns:c15="http://schemas.microsoft.com/office/drawing/2012/chart" uri="{CE6537A1-D6FC-4f65-9D91-7224C49458BB}"/>
              </c:extLst>
            </c:dLbl>
            <c:dLbl>
              <c:idx val="8"/>
              <c:delete val="1"/>
              <c:extLst>
                <c:ext xmlns:c15="http://schemas.microsoft.com/office/drawing/2012/chart" uri="{CE6537A1-D6FC-4f65-9D91-7224C49458BB}"/>
              </c:extLst>
            </c:dLbl>
            <c:spPr>
              <a:noFill/>
              <a:ln>
                <a:noFill/>
              </a:ln>
              <a:effectLst/>
            </c:spPr>
            <c:txPr>
              <a:bodyPr rot="-5400000" vert="horz"/>
              <a:lstStyle/>
              <a:p>
                <a:pPr>
                  <a:defRPr/>
                </a:pPr>
                <a:endParaRPr lang="zh-TW"/>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multiLvlStrRef>
              <c:f>[人道條款圖2.xlsx]委五功十30年!$C$3:$AU$4</c:f>
              <c:multiLvlStrCache>
                <c:ptCount val="30"/>
                <c:lvl>
                  <c:pt idx="0">
                    <c:v>0</c:v>
                  </c:pt>
                  <c:pt idx="1">
                    <c:v>0</c:v>
                  </c:pt>
                  <c:pt idx="2">
                    <c:v>0</c:v>
                  </c:pt>
                  <c:pt idx="3">
                    <c:v>0</c:v>
                  </c:pt>
                  <c:pt idx="4">
                    <c:v>0</c:v>
                  </c:pt>
                  <c:pt idx="5">
                    <c:v>0</c:v>
                  </c:pt>
                  <c:pt idx="6">
                    <c:v>0</c:v>
                  </c:pt>
                  <c:pt idx="7">
                    <c:v>0</c:v>
                  </c:pt>
                  <c:pt idx="8">
                    <c:v>0</c:v>
                  </c:pt>
                  <c:pt idx="9">
                    <c:v>2</c:v>
                  </c:pt>
                  <c:pt idx="10">
                    <c:v>4</c:v>
                  </c:pt>
                  <c:pt idx="11">
                    <c:v>6</c:v>
                  </c:pt>
                  <c:pt idx="12">
                    <c:v>8</c:v>
                  </c:pt>
                  <c:pt idx="13">
                    <c:v>10</c:v>
                  </c:pt>
                  <c:pt idx="14">
                    <c:v>12</c:v>
                  </c:pt>
                  <c:pt idx="15">
                    <c:v>14</c:v>
                  </c:pt>
                  <c:pt idx="16">
                    <c:v>16</c:v>
                  </c:pt>
                  <c:pt idx="17">
                    <c:v>18</c:v>
                  </c:pt>
                  <c:pt idx="18">
                    <c:v>20</c:v>
                  </c:pt>
                  <c:pt idx="19">
                    <c:v>22</c:v>
                  </c:pt>
                  <c:pt idx="20">
                    <c:v>24</c:v>
                  </c:pt>
                  <c:pt idx="21">
                    <c:v>26</c:v>
                  </c:pt>
                  <c:pt idx="22">
                    <c:v>28</c:v>
                  </c:pt>
                  <c:pt idx="23">
                    <c:v>30</c:v>
                  </c:pt>
                  <c:pt idx="24">
                    <c:v>30</c:v>
                  </c:pt>
                  <c:pt idx="25">
                    <c:v>30</c:v>
                  </c:pt>
                  <c:pt idx="26">
                    <c:v>30</c:v>
                  </c:pt>
                  <c:pt idx="27">
                    <c:v>30</c:v>
                  </c:pt>
                  <c:pt idx="28">
                    <c:v>30</c:v>
                  </c:pt>
                  <c:pt idx="29">
                    <c:v>30</c:v>
                  </c:pt>
                </c:lvl>
                <c:lvl>
                  <c:pt idx="0">
                    <c:v>68</c:v>
                  </c:pt>
                  <c:pt idx="1">
                    <c:v>70</c:v>
                  </c:pt>
                  <c:pt idx="2">
                    <c:v>72</c:v>
                  </c:pt>
                  <c:pt idx="3">
                    <c:v>74</c:v>
                  </c:pt>
                  <c:pt idx="4">
                    <c:v>76</c:v>
                  </c:pt>
                  <c:pt idx="5">
                    <c:v>78</c:v>
                  </c:pt>
                  <c:pt idx="6">
                    <c:v>80</c:v>
                  </c:pt>
                  <c:pt idx="7">
                    <c:v>82</c:v>
                  </c:pt>
                  <c:pt idx="8">
                    <c:v>84 </c:v>
                  </c:pt>
                  <c:pt idx="9">
                    <c:v>86 </c:v>
                  </c:pt>
                  <c:pt idx="10">
                    <c:v>88 </c:v>
                  </c:pt>
                  <c:pt idx="11">
                    <c:v>90 </c:v>
                  </c:pt>
                  <c:pt idx="12">
                    <c:v>92 </c:v>
                  </c:pt>
                  <c:pt idx="13">
                    <c:v>94 </c:v>
                  </c:pt>
                  <c:pt idx="14">
                    <c:v>96 </c:v>
                  </c:pt>
                  <c:pt idx="15">
                    <c:v>98 </c:v>
                  </c:pt>
                  <c:pt idx="16">
                    <c:v>100 </c:v>
                  </c:pt>
                  <c:pt idx="17">
                    <c:v>102 </c:v>
                  </c:pt>
                  <c:pt idx="18">
                    <c:v>104 </c:v>
                  </c:pt>
                  <c:pt idx="19">
                    <c:v>106 </c:v>
                  </c:pt>
                  <c:pt idx="20">
                    <c:v>108 </c:v>
                  </c:pt>
                  <c:pt idx="21">
                    <c:v>110 </c:v>
                  </c:pt>
                  <c:pt idx="22">
                    <c:v>112 </c:v>
                  </c:pt>
                  <c:pt idx="23">
                    <c:v>114 </c:v>
                  </c:pt>
                  <c:pt idx="24">
                    <c:v>116 </c:v>
                  </c:pt>
                  <c:pt idx="25">
                    <c:v>118 </c:v>
                  </c:pt>
                  <c:pt idx="26">
                    <c:v>120 </c:v>
                  </c:pt>
                  <c:pt idx="27">
                    <c:v>122 </c:v>
                  </c:pt>
                  <c:pt idx="28">
                    <c:v>124 </c:v>
                  </c:pt>
                  <c:pt idx="29">
                    <c:v>126</c:v>
                  </c:pt>
                </c:lvl>
              </c:multiLvlStrCache>
            </c:multiLvlStrRef>
          </c:cat>
          <c:val>
            <c:numRef>
              <c:f>[人道條款圖2.xlsx]委五功十30年!$C$26:$AU$26</c:f>
              <c:numCache>
                <c:formatCode>General</c:formatCode>
                <c:ptCount val="30"/>
                <c:pt idx="8" formatCode="#,##0_);[Red]\(#,##0\)">
                  <c:v>0</c:v>
                </c:pt>
                <c:pt idx="9" formatCode="#,##0_);[Red]\(#,##0\)">
                  <c:v>2754.4</c:v>
                </c:pt>
                <c:pt idx="10" formatCode="#,##0_);[Red]\(#,##0\)">
                  <c:v>5508.8</c:v>
                </c:pt>
                <c:pt idx="11" formatCode="#,##0_);[Red]\(#,##0\)">
                  <c:v>8263.2000000000007</c:v>
                </c:pt>
                <c:pt idx="12" formatCode="#,##0_);[Red]\(#,##0\)">
                  <c:v>11017.6</c:v>
                </c:pt>
                <c:pt idx="13" formatCode="#,##0_);[Red]\(#,##0\)">
                  <c:v>13772</c:v>
                </c:pt>
                <c:pt idx="14" formatCode="#,##0_);[Red]\(#,##0\)">
                  <c:v>16526.400000000001</c:v>
                </c:pt>
                <c:pt idx="15" formatCode="#,##0_);[Red]\(#,##0\)">
                  <c:v>19280.8</c:v>
                </c:pt>
                <c:pt idx="16" formatCode="#,##0_);[Red]\(#,##0\)">
                  <c:v>22035.200000000001</c:v>
                </c:pt>
                <c:pt idx="17" formatCode="#,##0_);[Red]\(#,##0\)">
                  <c:v>24789.600000000002</c:v>
                </c:pt>
                <c:pt idx="18" formatCode="#,##0_);[Red]\(#,##0\)">
                  <c:v>27544</c:v>
                </c:pt>
                <c:pt idx="19" formatCode="#,##0_);[Red]\(#,##0\)">
                  <c:v>30298.400000000001</c:v>
                </c:pt>
                <c:pt idx="20" formatCode="#,##0_);[Red]\(#,##0\)">
                  <c:v>32061.215999999997</c:v>
                </c:pt>
                <c:pt idx="21" formatCode="#,##0_);[Red]\(#,##0\)">
                  <c:v>34016.840000000004</c:v>
                </c:pt>
                <c:pt idx="22" formatCode="#,##0_);[Red]\(#,##0\)">
                  <c:v>35862.288</c:v>
                </c:pt>
                <c:pt idx="23" formatCode="#,##0_);[Red]\(#,##0\)">
                  <c:v>37597.56</c:v>
                </c:pt>
                <c:pt idx="24" formatCode="#,##0_);[Red]\(#,##0\)">
                  <c:v>36908.959999999985</c:v>
                </c:pt>
                <c:pt idx="25" formatCode="#,##0_);[Red]\(#,##0\)">
                  <c:v>36358.080000000002</c:v>
                </c:pt>
                <c:pt idx="26" formatCode="#,##0_);[Red]\(#,##0\)">
                  <c:v>36358.080000000002</c:v>
                </c:pt>
                <c:pt idx="27" formatCode="#,##0_);[Red]\(#,##0\)">
                  <c:v>36358.080000000002</c:v>
                </c:pt>
                <c:pt idx="28" formatCode="#,##0_);[Red]\(#,##0\)">
                  <c:v>36358.080000000002</c:v>
                </c:pt>
                <c:pt idx="29" formatCode="#,##0_);[Red]\(#,##0\)">
                  <c:v>36358.080000000002</c:v>
                </c:pt>
              </c:numCache>
            </c:numRef>
          </c:val>
        </c:ser>
        <c:ser>
          <c:idx val="17"/>
          <c:order val="1"/>
          <c:tx>
            <c:strRef>
              <c:f>[人道條款圖2.xlsx]委五功十30年!$B$24</c:f>
              <c:strCache>
                <c:ptCount val="1"/>
                <c:pt idx="0">
                  <c:v>舊制退休金</c:v>
                </c:pt>
              </c:strCache>
            </c:strRef>
          </c:tx>
          <c:spPr>
            <a:solidFill>
              <a:schemeClr val="tx2">
                <a:lumMod val="40000"/>
                <a:lumOff val="60000"/>
              </a:schemeClr>
            </a:solidFill>
          </c:spPr>
          <c:invertIfNegative val="0"/>
          <c:dLbls>
            <c:dLbl>
              <c:idx val="22"/>
              <c:layout>
                <c:manualLayout>
                  <c:x val="-8.3255648874962252E-8"/>
                  <c:y val="8.8453231572649706E-3"/>
                </c:manualLayout>
              </c:layout>
              <c:showLegendKey val="0"/>
              <c:showVal val="1"/>
              <c:showCatName val="0"/>
              <c:showSerName val="0"/>
              <c:showPercent val="0"/>
              <c:showBubbleSize val="0"/>
              <c:extLst>
                <c:ext xmlns:c15="http://schemas.microsoft.com/office/drawing/2012/chart" uri="{CE6537A1-D6FC-4f65-9D91-7224C49458BB}"/>
              </c:extLst>
            </c:dLbl>
            <c:dLbl>
              <c:idx val="23"/>
              <c:delete val="1"/>
              <c:extLst>
                <c:ext xmlns:c15="http://schemas.microsoft.com/office/drawing/2012/chart" uri="{CE6537A1-D6FC-4f65-9D91-7224C49458BB}"/>
              </c:extLst>
            </c:dLbl>
            <c:dLbl>
              <c:idx val="38"/>
              <c:delete val="1"/>
              <c:extLst>
                <c:ext xmlns:c15="http://schemas.microsoft.com/office/drawing/2012/chart" uri="{CE6537A1-D6FC-4f65-9D91-7224C49458BB}"/>
              </c:extLst>
            </c:dLbl>
            <c:spPr>
              <a:noFill/>
              <a:ln>
                <a:noFill/>
              </a:ln>
              <a:effectLst/>
            </c:spPr>
            <c:txPr>
              <a:bodyPr rot="-5400000" vert="horz"/>
              <a:lstStyle/>
              <a:p>
                <a:pPr>
                  <a:defRPr/>
                </a:pPr>
                <a:endParaRPr lang="zh-TW"/>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multiLvlStrRef>
              <c:f>[人道條款圖2.xlsx]委五功十30年!$C$3:$AU$4</c:f>
              <c:multiLvlStrCache>
                <c:ptCount val="30"/>
                <c:lvl>
                  <c:pt idx="0">
                    <c:v>0</c:v>
                  </c:pt>
                  <c:pt idx="1">
                    <c:v>0</c:v>
                  </c:pt>
                  <c:pt idx="2">
                    <c:v>0</c:v>
                  </c:pt>
                  <c:pt idx="3">
                    <c:v>0</c:v>
                  </c:pt>
                  <c:pt idx="4">
                    <c:v>0</c:v>
                  </c:pt>
                  <c:pt idx="5">
                    <c:v>0</c:v>
                  </c:pt>
                  <c:pt idx="6">
                    <c:v>0</c:v>
                  </c:pt>
                  <c:pt idx="7">
                    <c:v>0</c:v>
                  </c:pt>
                  <c:pt idx="8">
                    <c:v>0</c:v>
                  </c:pt>
                  <c:pt idx="9">
                    <c:v>2</c:v>
                  </c:pt>
                  <c:pt idx="10">
                    <c:v>4</c:v>
                  </c:pt>
                  <c:pt idx="11">
                    <c:v>6</c:v>
                  </c:pt>
                  <c:pt idx="12">
                    <c:v>8</c:v>
                  </c:pt>
                  <c:pt idx="13">
                    <c:v>10</c:v>
                  </c:pt>
                  <c:pt idx="14">
                    <c:v>12</c:v>
                  </c:pt>
                  <c:pt idx="15">
                    <c:v>14</c:v>
                  </c:pt>
                  <c:pt idx="16">
                    <c:v>16</c:v>
                  </c:pt>
                  <c:pt idx="17">
                    <c:v>18</c:v>
                  </c:pt>
                  <c:pt idx="18">
                    <c:v>20</c:v>
                  </c:pt>
                  <c:pt idx="19">
                    <c:v>22</c:v>
                  </c:pt>
                  <c:pt idx="20">
                    <c:v>24</c:v>
                  </c:pt>
                  <c:pt idx="21">
                    <c:v>26</c:v>
                  </c:pt>
                  <c:pt idx="22">
                    <c:v>28</c:v>
                  </c:pt>
                  <c:pt idx="23">
                    <c:v>30</c:v>
                  </c:pt>
                  <c:pt idx="24">
                    <c:v>30</c:v>
                  </c:pt>
                  <c:pt idx="25">
                    <c:v>30</c:v>
                  </c:pt>
                  <c:pt idx="26">
                    <c:v>30</c:v>
                  </c:pt>
                  <c:pt idx="27">
                    <c:v>30</c:v>
                  </c:pt>
                  <c:pt idx="28">
                    <c:v>30</c:v>
                  </c:pt>
                  <c:pt idx="29">
                    <c:v>30</c:v>
                  </c:pt>
                </c:lvl>
                <c:lvl>
                  <c:pt idx="0">
                    <c:v>68</c:v>
                  </c:pt>
                  <c:pt idx="1">
                    <c:v>70</c:v>
                  </c:pt>
                  <c:pt idx="2">
                    <c:v>72</c:v>
                  </c:pt>
                  <c:pt idx="3">
                    <c:v>74</c:v>
                  </c:pt>
                  <c:pt idx="4">
                    <c:v>76</c:v>
                  </c:pt>
                  <c:pt idx="5">
                    <c:v>78</c:v>
                  </c:pt>
                  <c:pt idx="6">
                    <c:v>80</c:v>
                  </c:pt>
                  <c:pt idx="7">
                    <c:v>82</c:v>
                  </c:pt>
                  <c:pt idx="8">
                    <c:v>84 </c:v>
                  </c:pt>
                  <c:pt idx="9">
                    <c:v>86 </c:v>
                  </c:pt>
                  <c:pt idx="10">
                    <c:v>88 </c:v>
                  </c:pt>
                  <c:pt idx="11">
                    <c:v>90 </c:v>
                  </c:pt>
                  <c:pt idx="12">
                    <c:v>92 </c:v>
                  </c:pt>
                  <c:pt idx="13">
                    <c:v>94 </c:v>
                  </c:pt>
                  <c:pt idx="14">
                    <c:v>96 </c:v>
                  </c:pt>
                  <c:pt idx="15">
                    <c:v>98 </c:v>
                  </c:pt>
                  <c:pt idx="16">
                    <c:v>100 </c:v>
                  </c:pt>
                  <c:pt idx="17">
                    <c:v>102 </c:v>
                  </c:pt>
                  <c:pt idx="18">
                    <c:v>104 </c:v>
                  </c:pt>
                  <c:pt idx="19">
                    <c:v>106 </c:v>
                  </c:pt>
                  <c:pt idx="20">
                    <c:v>108 </c:v>
                  </c:pt>
                  <c:pt idx="21">
                    <c:v>110 </c:v>
                  </c:pt>
                  <c:pt idx="22">
                    <c:v>112 </c:v>
                  </c:pt>
                  <c:pt idx="23">
                    <c:v>114 </c:v>
                  </c:pt>
                  <c:pt idx="24">
                    <c:v>116 </c:v>
                  </c:pt>
                  <c:pt idx="25">
                    <c:v>118 </c:v>
                  </c:pt>
                  <c:pt idx="26">
                    <c:v>120 </c:v>
                  </c:pt>
                  <c:pt idx="27">
                    <c:v>122 </c:v>
                  </c:pt>
                  <c:pt idx="28">
                    <c:v>124 </c:v>
                  </c:pt>
                  <c:pt idx="29">
                    <c:v>126</c:v>
                  </c:pt>
                </c:lvl>
              </c:multiLvlStrCache>
            </c:multiLvlStrRef>
          </c:cat>
          <c:val>
            <c:numRef>
              <c:f>[人道條款圖2.xlsx]委五功十30年!$C$24:$AO$24</c:f>
              <c:numCache>
                <c:formatCode>#,##0_);[Red]\(#,##0\)</c:formatCode>
                <c:ptCount val="24"/>
                <c:pt idx="0">
                  <c:v>31917</c:v>
                </c:pt>
                <c:pt idx="1">
                  <c:v>31917</c:v>
                </c:pt>
                <c:pt idx="2">
                  <c:v>31917</c:v>
                </c:pt>
                <c:pt idx="3">
                  <c:v>31917</c:v>
                </c:pt>
                <c:pt idx="4">
                  <c:v>31917</c:v>
                </c:pt>
                <c:pt idx="5">
                  <c:v>31917</c:v>
                </c:pt>
                <c:pt idx="6">
                  <c:v>31917</c:v>
                </c:pt>
                <c:pt idx="7">
                  <c:v>31917</c:v>
                </c:pt>
                <c:pt idx="8">
                  <c:v>31917</c:v>
                </c:pt>
                <c:pt idx="9">
                  <c:v>31228.400000000001</c:v>
                </c:pt>
                <c:pt idx="10">
                  <c:v>30539.8</c:v>
                </c:pt>
                <c:pt idx="11">
                  <c:v>29851.200000000001</c:v>
                </c:pt>
                <c:pt idx="12">
                  <c:v>29162.600000000002</c:v>
                </c:pt>
                <c:pt idx="13">
                  <c:v>28474</c:v>
                </c:pt>
                <c:pt idx="14">
                  <c:v>27785.4</c:v>
                </c:pt>
                <c:pt idx="15">
                  <c:v>27096.799999999999</c:v>
                </c:pt>
                <c:pt idx="16">
                  <c:v>25031.000000000004</c:v>
                </c:pt>
                <c:pt idx="17">
                  <c:v>21588.000000000004</c:v>
                </c:pt>
                <c:pt idx="18">
                  <c:v>18145</c:v>
                </c:pt>
                <c:pt idx="19">
                  <c:v>14702</c:v>
                </c:pt>
                <c:pt idx="20">
                  <c:v>10949.130000000001</c:v>
                </c:pt>
                <c:pt idx="21">
                  <c:v>7471.7</c:v>
                </c:pt>
                <c:pt idx="22">
                  <c:v>4131.99</c:v>
                </c:pt>
                <c:pt idx="23">
                  <c:v>0</c:v>
                </c:pt>
              </c:numCache>
            </c:numRef>
          </c:val>
        </c:ser>
        <c:ser>
          <c:idx val="18"/>
          <c:order val="2"/>
          <c:tx>
            <c:strRef>
              <c:f>[人道條款圖2.xlsx]委五功十30年!$B$25</c:f>
              <c:strCache>
                <c:ptCount val="1"/>
                <c:pt idx="0">
                  <c:v>月補償金</c:v>
                </c:pt>
              </c:strCache>
            </c:strRef>
          </c:tx>
          <c:spPr>
            <a:solidFill>
              <a:schemeClr val="accent2">
                <a:alpha val="73000"/>
              </a:schemeClr>
            </a:solidFill>
            <a:ln>
              <a:noFill/>
            </a:ln>
          </c:spPr>
          <c:invertIfNegative val="0"/>
          <c:dLbls>
            <c:dLbl>
              <c:idx val="8"/>
              <c:delete val="1"/>
              <c:extLst>
                <c:ext xmlns:c15="http://schemas.microsoft.com/office/drawing/2012/chart" uri="{CE6537A1-D6FC-4f65-9D91-7224C49458BB}"/>
              </c:extLst>
            </c:dLbl>
            <c:dLbl>
              <c:idx val="9"/>
              <c:delete val="1"/>
              <c:extLst>
                <c:ext xmlns:c15="http://schemas.microsoft.com/office/drawing/2012/chart" uri="{CE6537A1-D6FC-4f65-9D91-7224C49458BB}"/>
              </c:extLst>
            </c:dLbl>
            <c:dLbl>
              <c:idx val="10"/>
              <c:delete val="1"/>
              <c:extLst>
                <c:ext xmlns:c15="http://schemas.microsoft.com/office/drawing/2012/chart" uri="{CE6537A1-D6FC-4f65-9D91-7224C49458BB}"/>
              </c:extLst>
            </c:dLbl>
            <c:dLbl>
              <c:idx val="11"/>
              <c:delete val="1"/>
              <c:extLst>
                <c:ext xmlns:c15="http://schemas.microsoft.com/office/drawing/2012/chart" uri="{CE6537A1-D6FC-4f65-9D91-7224C49458BB}"/>
              </c:extLst>
            </c:dLbl>
            <c:dLbl>
              <c:idx val="12"/>
              <c:delete val="1"/>
              <c:extLst>
                <c:ext xmlns:c15="http://schemas.microsoft.com/office/drawing/2012/chart" uri="{CE6537A1-D6FC-4f65-9D91-7224C49458BB}"/>
              </c:extLst>
            </c:dLbl>
            <c:dLbl>
              <c:idx val="13"/>
              <c:delete val="1"/>
              <c:extLst>
                <c:ext xmlns:c15="http://schemas.microsoft.com/office/drawing/2012/chart" uri="{CE6537A1-D6FC-4f65-9D91-7224C49458BB}"/>
              </c:extLst>
            </c:dLbl>
            <c:dLbl>
              <c:idx val="14"/>
              <c:delete val="1"/>
              <c:extLst>
                <c:ext xmlns:c15="http://schemas.microsoft.com/office/drawing/2012/chart" uri="{CE6537A1-D6FC-4f65-9D91-7224C49458BB}"/>
              </c:extLst>
            </c:dLbl>
            <c:dLbl>
              <c:idx val="15"/>
              <c:delete val="1"/>
              <c:extLst>
                <c:ext xmlns:c15="http://schemas.microsoft.com/office/drawing/2012/chart" uri="{CE6537A1-D6FC-4f65-9D91-7224C49458BB}"/>
              </c:extLst>
            </c:dLbl>
            <c:dLbl>
              <c:idx val="16"/>
              <c:layout>
                <c:manualLayout>
                  <c:x val="-8.3548141071153916E-17"/>
                  <c:y val="1.7649080006962359E-2"/>
                </c:manualLayout>
              </c:layout>
              <c:dLblPos val="ctr"/>
              <c:showLegendKey val="0"/>
              <c:showVal val="1"/>
              <c:showCatName val="0"/>
              <c:showSerName val="0"/>
              <c:showPercent val="0"/>
              <c:showBubbleSize val="0"/>
              <c:extLst>
                <c:ext xmlns:c15="http://schemas.microsoft.com/office/drawing/2012/chart" uri="{CE6537A1-D6FC-4f65-9D91-7224C49458BB}"/>
              </c:extLst>
            </c:dLbl>
            <c:dLbl>
              <c:idx val="17"/>
              <c:layout>
                <c:manualLayout>
                  <c:x val="-8.3548141071153916E-17"/>
                  <c:y val="1.1766053337974904E-2"/>
                </c:manualLayout>
              </c:layout>
              <c:dLblPos val="ctr"/>
              <c:showLegendKey val="0"/>
              <c:showVal val="1"/>
              <c:showCatName val="0"/>
              <c:showSerName val="0"/>
              <c:showPercent val="0"/>
              <c:showBubbleSize val="0"/>
              <c:extLst>
                <c:ext xmlns:c15="http://schemas.microsoft.com/office/drawing/2012/chart" uri="{CE6537A1-D6FC-4f65-9D91-7224C49458BB}"/>
              </c:extLst>
            </c:dLbl>
            <c:dLbl>
              <c:idx val="18"/>
              <c:layout>
                <c:manualLayout>
                  <c:x val="0"/>
                  <c:y val="5.8830266689874509E-3"/>
                </c:manualLayout>
              </c:layout>
              <c:dLblPos val="ctr"/>
              <c:showLegendKey val="0"/>
              <c:showVal val="1"/>
              <c:showCatName val="0"/>
              <c:showSerName val="0"/>
              <c:showPercent val="0"/>
              <c:showBubbleSize val="0"/>
              <c:extLst>
                <c:ext xmlns:c15="http://schemas.microsoft.com/office/drawing/2012/chart" uri="{CE6537A1-D6FC-4f65-9D91-7224C49458BB}"/>
              </c:extLst>
            </c:dLbl>
            <c:dLbl>
              <c:idx val="19"/>
              <c:layout>
                <c:manualLayout>
                  <c:x val="0"/>
                  <c:y val="4.4122700017405628E-3"/>
                </c:manualLayout>
              </c:layout>
              <c:dLblPos val="ctr"/>
              <c:showLegendKey val="0"/>
              <c:showVal val="1"/>
              <c:showCatName val="0"/>
              <c:showSerName val="0"/>
              <c:showPercent val="0"/>
              <c:showBubbleSize val="0"/>
              <c:extLst>
                <c:ext xmlns:c15="http://schemas.microsoft.com/office/drawing/2012/chart" uri="{CE6537A1-D6FC-4f65-9D91-7224C49458BB}"/>
              </c:extLst>
            </c:dLbl>
            <c:dLbl>
              <c:idx val="20"/>
              <c:delete val="1"/>
              <c:extLst>
                <c:ext xmlns:c15="http://schemas.microsoft.com/office/drawing/2012/chart" uri="{CE6537A1-D6FC-4f65-9D91-7224C49458BB}"/>
              </c:extLst>
            </c:dLbl>
            <c:dLbl>
              <c:idx val="21"/>
              <c:delete val="1"/>
              <c:extLst>
                <c:ext xmlns:c15="http://schemas.microsoft.com/office/drawing/2012/chart" uri="{CE6537A1-D6FC-4f65-9D91-7224C49458BB}"/>
              </c:extLst>
            </c:dLbl>
            <c:dLbl>
              <c:idx val="22"/>
              <c:delete val="1"/>
              <c:extLst>
                <c:ext xmlns:c15="http://schemas.microsoft.com/office/drawing/2012/chart" uri="{CE6537A1-D6FC-4f65-9D91-7224C49458BB}"/>
              </c:extLst>
            </c:dLbl>
            <c:dLbl>
              <c:idx val="23"/>
              <c:delete val="1"/>
              <c:extLst>
                <c:ext xmlns:c15="http://schemas.microsoft.com/office/drawing/2012/chart" uri="{CE6537A1-D6FC-4f65-9D91-7224C49458BB}"/>
              </c:extLst>
            </c:dLbl>
            <c:spPr>
              <a:noFill/>
              <a:ln>
                <a:noFill/>
              </a:ln>
              <a:effectLst/>
            </c:spPr>
            <c:txPr>
              <a:bodyPr rot="-5400000" vert="horz"/>
              <a:lstStyle/>
              <a:p>
                <a:pPr>
                  <a:defRPr/>
                </a:pPr>
                <a:endParaRPr lang="zh-TW"/>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multiLvlStrRef>
              <c:f>[人道條款圖2.xlsx]委五功十30年!$C$3:$AU$4</c:f>
              <c:multiLvlStrCache>
                <c:ptCount val="30"/>
                <c:lvl>
                  <c:pt idx="0">
                    <c:v>0</c:v>
                  </c:pt>
                  <c:pt idx="1">
                    <c:v>0</c:v>
                  </c:pt>
                  <c:pt idx="2">
                    <c:v>0</c:v>
                  </c:pt>
                  <c:pt idx="3">
                    <c:v>0</c:v>
                  </c:pt>
                  <c:pt idx="4">
                    <c:v>0</c:v>
                  </c:pt>
                  <c:pt idx="5">
                    <c:v>0</c:v>
                  </c:pt>
                  <c:pt idx="6">
                    <c:v>0</c:v>
                  </c:pt>
                  <c:pt idx="7">
                    <c:v>0</c:v>
                  </c:pt>
                  <c:pt idx="8">
                    <c:v>0</c:v>
                  </c:pt>
                  <c:pt idx="9">
                    <c:v>2</c:v>
                  </c:pt>
                  <c:pt idx="10">
                    <c:v>4</c:v>
                  </c:pt>
                  <c:pt idx="11">
                    <c:v>6</c:v>
                  </c:pt>
                  <c:pt idx="12">
                    <c:v>8</c:v>
                  </c:pt>
                  <c:pt idx="13">
                    <c:v>10</c:v>
                  </c:pt>
                  <c:pt idx="14">
                    <c:v>12</c:v>
                  </c:pt>
                  <c:pt idx="15">
                    <c:v>14</c:v>
                  </c:pt>
                  <c:pt idx="16">
                    <c:v>16</c:v>
                  </c:pt>
                  <c:pt idx="17">
                    <c:v>18</c:v>
                  </c:pt>
                  <c:pt idx="18">
                    <c:v>20</c:v>
                  </c:pt>
                  <c:pt idx="19">
                    <c:v>22</c:v>
                  </c:pt>
                  <c:pt idx="20">
                    <c:v>24</c:v>
                  </c:pt>
                  <c:pt idx="21">
                    <c:v>26</c:v>
                  </c:pt>
                  <c:pt idx="22">
                    <c:v>28</c:v>
                  </c:pt>
                  <c:pt idx="23">
                    <c:v>30</c:v>
                  </c:pt>
                  <c:pt idx="24">
                    <c:v>30</c:v>
                  </c:pt>
                  <c:pt idx="25">
                    <c:v>30</c:v>
                  </c:pt>
                  <c:pt idx="26">
                    <c:v>30</c:v>
                  </c:pt>
                  <c:pt idx="27">
                    <c:v>30</c:v>
                  </c:pt>
                  <c:pt idx="28">
                    <c:v>30</c:v>
                  </c:pt>
                  <c:pt idx="29">
                    <c:v>30</c:v>
                  </c:pt>
                </c:lvl>
                <c:lvl>
                  <c:pt idx="0">
                    <c:v>68</c:v>
                  </c:pt>
                  <c:pt idx="1">
                    <c:v>70</c:v>
                  </c:pt>
                  <c:pt idx="2">
                    <c:v>72</c:v>
                  </c:pt>
                  <c:pt idx="3">
                    <c:v>74</c:v>
                  </c:pt>
                  <c:pt idx="4">
                    <c:v>76</c:v>
                  </c:pt>
                  <c:pt idx="5">
                    <c:v>78</c:v>
                  </c:pt>
                  <c:pt idx="6">
                    <c:v>80</c:v>
                  </c:pt>
                  <c:pt idx="7">
                    <c:v>82</c:v>
                  </c:pt>
                  <c:pt idx="8">
                    <c:v>84 </c:v>
                  </c:pt>
                  <c:pt idx="9">
                    <c:v>86 </c:v>
                  </c:pt>
                  <c:pt idx="10">
                    <c:v>88 </c:v>
                  </c:pt>
                  <c:pt idx="11">
                    <c:v>90 </c:v>
                  </c:pt>
                  <c:pt idx="12">
                    <c:v>92 </c:v>
                  </c:pt>
                  <c:pt idx="13">
                    <c:v>94 </c:v>
                  </c:pt>
                  <c:pt idx="14">
                    <c:v>96 </c:v>
                  </c:pt>
                  <c:pt idx="15">
                    <c:v>98 </c:v>
                  </c:pt>
                  <c:pt idx="16">
                    <c:v>100 </c:v>
                  </c:pt>
                  <c:pt idx="17">
                    <c:v>102 </c:v>
                  </c:pt>
                  <c:pt idx="18">
                    <c:v>104 </c:v>
                  </c:pt>
                  <c:pt idx="19">
                    <c:v>106 </c:v>
                  </c:pt>
                  <c:pt idx="20">
                    <c:v>108 </c:v>
                  </c:pt>
                  <c:pt idx="21">
                    <c:v>110 </c:v>
                  </c:pt>
                  <c:pt idx="22">
                    <c:v>112 </c:v>
                  </c:pt>
                  <c:pt idx="23">
                    <c:v>114 </c:v>
                  </c:pt>
                  <c:pt idx="24">
                    <c:v>116 </c:v>
                  </c:pt>
                  <c:pt idx="25">
                    <c:v>118 </c:v>
                  </c:pt>
                  <c:pt idx="26">
                    <c:v>120 </c:v>
                  </c:pt>
                  <c:pt idx="27">
                    <c:v>122 </c:v>
                  </c:pt>
                  <c:pt idx="28">
                    <c:v>124 </c:v>
                  </c:pt>
                  <c:pt idx="29">
                    <c:v>126</c:v>
                  </c:pt>
                </c:lvl>
              </c:multiLvlStrCache>
            </c:multiLvlStrRef>
          </c:cat>
          <c:val>
            <c:numRef>
              <c:f>[人道條款圖2.xlsx]委五功十30年!$C$25:$AO$25</c:f>
              <c:numCache>
                <c:formatCode>General</c:formatCode>
                <c:ptCount val="24"/>
                <c:pt idx="8" formatCode="#,##0_ ">
                  <c:v>0</c:v>
                </c:pt>
                <c:pt idx="9" formatCode="#,##0_ ">
                  <c:v>0</c:v>
                </c:pt>
                <c:pt idx="10" formatCode="#,##0_ ">
                  <c:v>0</c:v>
                </c:pt>
                <c:pt idx="11" formatCode="#,##0_ ">
                  <c:v>0</c:v>
                </c:pt>
                <c:pt idx="12" formatCode="#,##0_ ">
                  <c:v>0</c:v>
                </c:pt>
                <c:pt idx="13" formatCode="#,##0_ ">
                  <c:v>0</c:v>
                </c:pt>
                <c:pt idx="14" formatCode="#,##0_ ">
                  <c:v>0</c:v>
                </c:pt>
                <c:pt idx="15" formatCode="#,##0_ ">
                  <c:v>0</c:v>
                </c:pt>
                <c:pt idx="16" formatCode="#,##0_ ">
                  <c:v>344.3</c:v>
                </c:pt>
                <c:pt idx="17" formatCode="#,##0_ ">
                  <c:v>1032.9000000000001</c:v>
                </c:pt>
                <c:pt idx="18" formatCode="#,##0_ ">
                  <c:v>1721.5</c:v>
                </c:pt>
                <c:pt idx="19" formatCode="#,##0_ ">
                  <c:v>2410.1</c:v>
                </c:pt>
                <c:pt idx="20" formatCode="#,##0_ ">
                  <c:v>0</c:v>
                </c:pt>
                <c:pt idx="21" formatCode="#,##0_ ">
                  <c:v>0</c:v>
                </c:pt>
                <c:pt idx="22" formatCode="#,##0_ ">
                  <c:v>0</c:v>
                </c:pt>
                <c:pt idx="23" formatCode="#,##0_ ">
                  <c:v>0</c:v>
                </c:pt>
              </c:numCache>
            </c:numRef>
          </c:val>
        </c:ser>
        <c:ser>
          <c:idx val="16"/>
          <c:order val="3"/>
          <c:tx>
            <c:strRef>
              <c:f>[人道條款圖2.xlsx]委五功十30年!$B$21</c:f>
              <c:strCache>
                <c:ptCount val="1"/>
                <c:pt idx="0">
                  <c:v>優存利息</c:v>
                </c:pt>
              </c:strCache>
            </c:strRef>
          </c:tx>
          <c:spPr>
            <a:solidFill>
              <a:schemeClr val="accent3"/>
            </a:solidFill>
          </c:spPr>
          <c:invertIfNegative val="0"/>
          <c:dLbls>
            <c:dLbl>
              <c:idx val="20"/>
              <c:layout>
                <c:manualLayout>
                  <c:x val="0"/>
                  <c:y val="1.1827422997772114E-2"/>
                </c:manualLayout>
              </c:layout>
              <c:showLegendKey val="0"/>
              <c:showVal val="1"/>
              <c:showCatName val="0"/>
              <c:showSerName val="0"/>
              <c:showPercent val="0"/>
              <c:showBubbleSize val="0"/>
              <c:extLst>
                <c:ext xmlns:c15="http://schemas.microsoft.com/office/drawing/2012/chart" uri="{CE6537A1-D6FC-4f65-9D91-7224C49458BB}"/>
              </c:extLst>
            </c:dLbl>
            <c:dLbl>
              <c:idx val="21"/>
              <c:delete val="1"/>
              <c:extLst>
                <c:ext xmlns:c15="http://schemas.microsoft.com/office/drawing/2012/chart" uri="{CE6537A1-D6FC-4f65-9D91-7224C49458BB}"/>
              </c:extLst>
            </c:dLbl>
            <c:dLbl>
              <c:idx val="22"/>
              <c:delete val="1"/>
              <c:extLst>
                <c:ext xmlns:c15="http://schemas.microsoft.com/office/drawing/2012/chart" uri="{CE6537A1-D6FC-4f65-9D91-7224C49458BB}"/>
              </c:extLst>
            </c:dLbl>
            <c:dLbl>
              <c:idx val="23"/>
              <c:delete val="1"/>
              <c:extLst>
                <c:ext xmlns:c15="http://schemas.microsoft.com/office/drawing/2012/chart" uri="{CE6537A1-D6FC-4f65-9D91-7224C49458BB}"/>
              </c:extLst>
            </c:dLbl>
            <c:dLbl>
              <c:idx val="38"/>
              <c:delete val="1"/>
              <c:extLst>
                <c:ext xmlns:c15="http://schemas.microsoft.com/office/drawing/2012/chart" uri="{CE6537A1-D6FC-4f65-9D91-7224C49458BB}"/>
              </c:extLst>
            </c:dLbl>
            <c:spPr>
              <a:noFill/>
              <a:ln>
                <a:noFill/>
              </a:ln>
              <a:effectLst/>
            </c:spPr>
            <c:txPr>
              <a:bodyPr rot="-5400000" vert="horz"/>
              <a:lstStyle/>
              <a:p>
                <a:pPr>
                  <a:defRPr/>
                </a:pPr>
                <a:endParaRPr lang="zh-TW"/>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multiLvlStrRef>
              <c:f>[人道條款圖2.xlsx]委五功十30年!$C$3:$AU$4</c:f>
              <c:multiLvlStrCache>
                <c:ptCount val="30"/>
                <c:lvl>
                  <c:pt idx="0">
                    <c:v>0</c:v>
                  </c:pt>
                  <c:pt idx="1">
                    <c:v>0</c:v>
                  </c:pt>
                  <c:pt idx="2">
                    <c:v>0</c:v>
                  </c:pt>
                  <c:pt idx="3">
                    <c:v>0</c:v>
                  </c:pt>
                  <c:pt idx="4">
                    <c:v>0</c:v>
                  </c:pt>
                  <c:pt idx="5">
                    <c:v>0</c:v>
                  </c:pt>
                  <c:pt idx="6">
                    <c:v>0</c:v>
                  </c:pt>
                  <c:pt idx="7">
                    <c:v>0</c:v>
                  </c:pt>
                  <c:pt idx="8">
                    <c:v>0</c:v>
                  </c:pt>
                  <c:pt idx="9">
                    <c:v>2</c:v>
                  </c:pt>
                  <c:pt idx="10">
                    <c:v>4</c:v>
                  </c:pt>
                  <c:pt idx="11">
                    <c:v>6</c:v>
                  </c:pt>
                  <c:pt idx="12">
                    <c:v>8</c:v>
                  </c:pt>
                  <c:pt idx="13">
                    <c:v>10</c:v>
                  </c:pt>
                  <c:pt idx="14">
                    <c:v>12</c:v>
                  </c:pt>
                  <c:pt idx="15">
                    <c:v>14</c:v>
                  </c:pt>
                  <c:pt idx="16">
                    <c:v>16</c:v>
                  </c:pt>
                  <c:pt idx="17">
                    <c:v>18</c:v>
                  </c:pt>
                  <c:pt idx="18">
                    <c:v>20</c:v>
                  </c:pt>
                  <c:pt idx="19">
                    <c:v>22</c:v>
                  </c:pt>
                  <c:pt idx="20">
                    <c:v>24</c:v>
                  </c:pt>
                  <c:pt idx="21">
                    <c:v>26</c:v>
                  </c:pt>
                  <c:pt idx="22">
                    <c:v>28</c:v>
                  </c:pt>
                  <c:pt idx="23">
                    <c:v>30</c:v>
                  </c:pt>
                  <c:pt idx="24">
                    <c:v>30</c:v>
                  </c:pt>
                  <c:pt idx="25">
                    <c:v>30</c:v>
                  </c:pt>
                  <c:pt idx="26">
                    <c:v>30</c:v>
                  </c:pt>
                  <c:pt idx="27">
                    <c:v>30</c:v>
                  </c:pt>
                  <c:pt idx="28">
                    <c:v>30</c:v>
                  </c:pt>
                  <c:pt idx="29">
                    <c:v>30</c:v>
                  </c:pt>
                </c:lvl>
                <c:lvl>
                  <c:pt idx="0">
                    <c:v>68</c:v>
                  </c:pt>
                  <c:pt idx="1">
                    <c:v>70</c:v>
                  </c:pt>
                  <c:pt idx="2">
                    <c:v>72</c:v>
                  </c:pt>
                  <c:pt idx="3">
                    <c:v>74</c:v>
                  </c:pt>
                  <c:pt idx="4">
                    <c:v>76</c:v>
                  </c:pt>
                  <c:pt idx="5">
                    <c:v>78</c:v>
                  </c:pt>
                  <c:pt idx="6">
                    <c:v>80</c:v>
                  </c:pt>
                  <c:pt idx="7">
                    <c:v>82</c:v>
                  </c:pt>
                  <c:pt idx="8">
                    <c:v>84 </c:v>
                  </c:pt>
                  <c:pt idx="9">
                    <c:v>86 </c:v>
                  </c:pt>
                  <c:pt idx="10">
                    <c:v>88 </c:v>
                  </c:pt>
                  <c:pt idx="11">
                    <c:v>90 </c:v>
                  </c:pt>
                  <c:pt idx="12">
                    <c:v>92 </c:v>
                  </c:pt>
                  <c:pt idx="13">
                    <c:v>94 </c:v>
                  </c:pt>
                  <c:pt idx="14">
                    <c:v>96 </c:v>
                  </c:pt>
                  <c:pt idx="15">
                    <c:v>98 </c:v>
                  </c:pt>
                  <c:pt idx="16">
                    <c:v>100 </c:v>
                  </c:pt>
                  <c:pt idx="17">
                    <c:v>102 </c:v>
                  </c:pt>
                  <c:pt idx="18">
                    <c:v>104 </c:v>
                  </c:pt>
                  <c:pt idx="19">
                    <c:v>106 </c:v>
                  </c:pt>
                  <c:pt idx="20">
                    <c:v>108 </c:v>
                  </c:pt>
                  <c:pt idx="21">
                    <c:v>110 </c:v>
                  </c:pt>
                  <c:pt idx="22">
                    <c:v>112 </c:v>
                  </c:pt>
                  <c:pt idx="23">
                    <c:v>114 </c:v>
                  </c:pt>
                  <c:pt idx="24">
                    <c:v>116 </c:v>
                  </c:pt>
                  <c:pt idx="25">
                    <c:v>118 </c:v>
                  </c:pt>
                  <c:pt idx="26">
                    <c:v>120 </c:v>
                  </c:pt>
                  <c:pt idx="27">
                    <c:v>122 </c:v>
                  </c:pt>
                  <c:pt idx="28">
                    <c:v>124 </c:v>
                  </c:pt>
                  <c:pt idx="29">
                    <c:v>126</c:v>
                  </c:pt>
                </c:lvl>
              </c:multiLvlStrCache>
            </c:multiLvlStrRef>
          </c:cat>
          <c:val>
            <c:numRef>
              <c:f>[人道條款圖2.xlsx]委五功十30年!$C$21:$AO$21</c:f>
              <c:numCache>
                <c:formatCode>#,##0_);[Red]\(#,##0\)</c:formatCode>
                <c:ptCount val="24"/>
                <c:pt idx="0">
                  <c:v>2916</c:v>
                </c:pt>
                <c:pt idx="1">
                  <c:v>4590</c:v>
                </c:pt>
                <c:pt idx="2">
                  <c:v>5076</c:v>
                </c:pt>
                <c:pt idx="3">
                  <c:v>5562</c:v>
                </c:pt>
                <c:pt idx="4">
                  <c:v>6696</c:v>
                </c:pt>
                <c:pt idx="5">
                  <c:v>8478</c:v>
                </c:pt>
                <c:pt idx="6">
                  <c:v>11556</c:v>
                </c:pt>
                <c:pt idx="7">
                  <c:v>13230</c:v>
                </c:pt>
                <c:pt idx="8" formatCode="#,##0_ ">
                  <c:v>14688</c:v>
                </c:pt>
                <c:pt idx="9">
                  <c:v>15984</c:v>
                </c:pt>
                <c:pt idx="10">
                  <c:v>15611.01</c:v>
                </c:pt>
                <c:pt idx="11">
                  <c:v>13607.01</c:v>
                </c:pt>
                <c:pt idx="12">
                  <c:v>11604</c:v>
                </c:pt>
                <c:pt idx="13">
                  <c:v>9601.0049999999992</c:v>
                </c:pt>
                <c:pt idx="14">
                  <c:v>7597.0050000000001</c:v>
                </c:pt>
                <c:pt idx="15">
                  <c:v>5594.0099999999993</c:v>
                </c:pt>
                <c:pt idx="16">
                  <c:v>4592.0099999999993</c:v>
                </c:pt>
                <c:pt idx="17">
                  <c:v>4590</c:v>
                </c:pt>
                <c:pt idx="18">
                  <c:v>4590</c:v>
                </c:pt>
                <c:pt idx="19">
                  <c:v>4590</c:v>
                </c:pt>
                <c:pt idx="20">
                  <c:v>1425.402</c:v>
                </c:pt>
                <c:pt idx="21">
                  <c:v>0</c:v>
                </c:pt>
                <c:pt idx="22">
                  <c:v>0</c:v>
                </c:pt>
              </c:numCache>
            </c:numRef>
          </c:val>
        </c:ser>
        <c:ser>
          <c:idx val="5"/>
          <c:order val="7"/>
          <c:tx>
            <c:strRef>
              <c:f>[人道條款圖2.xlsx]委五功十30年!$A$27</c:f>
              <c:strCache>
                <c:ptCount val="1"/>
                <c:pt idx="0">
                  <c:v>公保年金</c:v>
                </c:pt>
              </c:strCache>
            </c:strRef>
          </c:tx>
          <c:spPr>
            <a:solidFill>
              <a:schemeClr val="accent6">
                <a:lumMod val="60000"/>
                <a:lumOff val="40000"/>
              </a:schemeClr>
            </a:solidFill>
          </c:spPr>
          <c:invertIfNegative val="0"/>
          <c:dLbls>
            <c:spPr>
              <a:noFill/>
              <a:ln>
                <a:noFill/>
              </a:ln>
              <a:effectLst/>
            </c:spPr>
            <c:txPr>
              <a:bodyPr rot="-5400000" vert="horz"/>
              <a:lstStyle/>
              <a:p>
                <a:pPr>
                  <a:defRPr/>
                </a:pPr>
                <a:endParaRPr lang="zh-TW"/>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multiLvlStrRef>
              <c:f>[人道條款圖2.xlsx]委五功十30年!$C$3:$AU$4</c:f>
              <c:multiLvlStrCache>
                <c:ptCount val="30"/>
                <c:lvl>
                  <c:pt idx="0">
                    <c:v>0</c:v>
                  </c:pt>
                  <c:pt idx="1">
                    <c:v>0</c:v>
                  </c:pt>
                  <c:pt idx="2">
                    <c:v>0</c:v>
                  </c:pt>
                  <c:pt idx="3">
                    <c:v>0</c:v>
                  </c:pt>
                  <c:pt idx="4">
                    <c:v>0</c:v>
                  </c:pt>
                  <c:pt idx="5">
                    <c:v>0</c:v>
                  </c:pt>
                  <c:pt idx="6">
                    <c:v>0</c:v>
                  </c:pt>
                  <c:pt idx="7">
                    <c:v>0</c:v>
                  </c:pt>
                  <c:pt idx="8">
                    <c:v>0</c:v>
                  </c:pt>
                  <c:pt idx="9">
                    <c:v>2</c:v>
                  </c:pt>
                  <c:pt idx="10">
                    <c:v>4</c:v>
                  </c:pt>
                  <c:pt idx="11">
                    <c:v>6</c:v>
                  </c:pt>
                  <c:pt idx="12">
                    <c:v>8</c:v>
                  </c:pt>
                  <c:pt idx="13">
                    <c:v>10</c:v>
                  </c:pt>
                  <c:pt idx="14">
                    <c:v>12</c:v>
                  </c:pt>
                  <c:pt idx="15">
                    <c:v>14</c:v>
                  </c:pt>
                  <c:pt idx="16">
                    <c:v>16</c:v>
                  </c:pt>
                  <c:pt idx="17">
                    <c:v>18</c:v>
                  </c:pt>
                  <c:pt idx="18">
                    <c:v>20</c:v>
                  </c:pt>
                  <c:pt idx="19">
                    <c:v>22</c:v>
                  </c:pt>
                  <c:pt idx="20">
                    <c:v>24</c:v>
                  </c:pt>
                  <c:pt idx="21">
                    <c:v>26</c:v>
                  </c:pt>
                  <c:pt idx="22">
                    <c:v>28</c:v>
                  </c:pt>
                  <c:pt idx="23">
                    <c:v>30</c:v>
                  </c:pt>
                  <c:pt idx="24">
                    <c:v>30</c:v>
                  </c:pt>
                  <c:pt idx="25">
                    <c:v>30</c:v>
                  </c:pt>
                  <c:pt idx="26">
                    <c:v>30</c:v>
                  </c:pt>
                  <c:pt idx="27">
                    <c:v>30</c:v>
                  </c:pt>
                  <c:pt idx="28">
                    <c:v>30</c:v>
                  </c:pt>
                  <c:pt idx="29">
                    <c:v>30</c:v>
                  </c:pt>
                </c:lvl>
                <c:lvl>
                  <c:pt idx="0">
                    <c:v>68</c:v>
                  </c:pt>
                  <c:pt idx="1">
                    <c:v>70</c:v>
                  </c:pt>
                  <c:pt idx="2">
                    <c:v>72</c:v>
                  </c:pt>
                  <c:pt idx="3">
                    <c:v>74</c:v>
                  </c:pt>
                  <c:pt idx="4">
                    <c:v>76</c:v>
                  </c:pt>
                  <c:pt idx="5">
                    <c:v>78</c:v>
                  </c:pt>
                  <c:pt idx="6">
                    <c:v>80</c:v>
                  </c:pt>
                  <c:pt idx="7">
                    <c:v>82</c:v>
                  </c:pt>
                  <c:pt idx="8">
                    <c:v>84 </c:v>
                  </c:pt>
                  <c:pt idx="9">
                    <c:v>86 </c:v>
                  </c:pt>
                  <c:pt idx="10">
                    <c:v>88 </c:v>
                  </c:pt>
                  <c:pt idx="11">
                    <c:v>90 </c:v>
                  </c:pt>
                  <c:pt idx="12">
                    <c:v>92 </c:v>
                  </c:pt>
                  <c:pt idx="13">
                    <c:v>94 </c:v>
                  </c:pt>
                  <c:pt idx="14">
                    <c:v>96 </c:v>
                  </c:pt>
                  <c:pt idx="15">
                    <c:v>98 </c:v>
                  </c:pt>
                  <c:pt idx="16">
                    <c:v>100 </c:v>
                  </c:pt>
                  <c:pt idx="17">
                    <c:v>102 </c:v>
                  </c:pt>
                  <c:pt idx="18">
                    <c:v>104 </c:v>
                  </c:pt>
                  <c:pt idx="19">
                    <c:v>106 </c:v>
                  </c:pt>
                  <c:pt idx="20">
                    <c:v>108 </c:v>
                  </c:pt>
                  <c:pt idx="21">
                    <c:v>110 </c:v>
                  </c:pt>
                  <c:pt idx="22">
                    <c:v>112 </c:v>
                  </c:pt>
                  <c:pt idx="23">
                    <c:v>114 </c:v>
                  </c:pt>
                  <c:pt idx="24">
                    <c:v>116 </c:v>
                  </c:pt>
                  <c:pt idx="25">
                    <c:v>118 </c:v>
                  </c:pt>
                  <c:pt idx="26">
                    <c:v>120 </c:v>
                  </c:pt>
                  <c:pt idx="27">
                    <c:v>122 </c:v>
                  </c:pt>
                  <c:pt idx="28">
                    <c:v>124 </c:v>
                  </c:pt>
                  <c:pt idx="29">
                    <c:v>126</c:v>
                  </c:pt>
                </c:lvl>
              </c:multiLvlStrCache>
            </c:multiLvlStrRef>
          </c:cat>
          <c:val>
            <c:numRef>
              <c:f>[人道條款圖2.xlsx]委五功十30年!$C$27:$AU$27</c:f>
              <c:numCache>
                <c:formatCode>General</c:formatCode>
                <c:ptCount val="30"/>
                <c:pt idx="23" formatCode="#,##0_);[Red]\(#,##0\)">
                  <c:v>7049.5424999999996</c:v>
                </c:pt>
                <c:pt idx="24" formatCode="#,##0_);[Red]\(#,##0\)">
                  <c:v>6920.4299999999976</c:v>
                </c:pt>
                <c:pt idx="25" formatCode="#,##0_);[Red]\(#,##0\)">
                  <c:v>6817.14</c:v>
                </c:pt>
                <c:pt idx="26" formatCode="#,##0_);[Red]\(#,##0\)">
                  <c:v>6817.14</c:v>
                </c:pt>
                <c:pt idx="27" formatCode="#,##0_);[Red]\(#,##0\)">
                  <c:v>6817.14</c:v>
                </c:pt>
                <c:pt idx="28" formatCode="#,##0_);[Red]\(#,##0\)">
                  <c:v>6817.14</c:v>
                </c:pt>
                <c:pt idx="29" formatCode="#,##0_);[Red]\(#,##0\)">
                  <c:v>6817.14</c:v>
                </c:pt>
              </c:numCache>
            </c:numRef>
          </c:val>
        </c:ser>
        <c:dLbls>
          <c:showLegendKey val="0"/>
          <c:showVal val="0"/>
          <c:showCatName val="0"/>
          <c:showSerName val="0"/>
          <c:showPercent val="0"/>
          <c:showBubbleSize val="0"/>
        </c:dLbls>
        <c:gapWidth val="150"/>
        <c:overlap val="100"/>
        <c:axId val="422366824"/>
        <c:axId val="400783432"/>
      </c:barChart>
      <c:lineChart>
        <c:grouping val="standard"/>
        <c:varyColors val="0"/>
        <c:ser>
          <c:idx val="0"/>
          <c:order val="4"/>
          <c:tx>
            <c:strRef>
              <c:f>[人道條款圖2.xlsx]委五功十30年!$B$29</c:f>
              <c:strCache>
                <c:ptCount val="1"/>
                <c:pt idx="0">
                  <c:v>主管人員月退休所得</c:v>
                </c:pt>
              </c:strCache>
            </c:strRef>
          </c:tx>
          <c:spPr>
            <a:ln w="22225">
              <a:prstDash val="sysDash"/>
            </a:ln>
          </c:spPr>
          <c:marker>
            <c:symbol val="none"/>
          </c:marker>
          <c:cat>
            <c:multiLvlStrRef>
              <c:f>[人道條款圖2.xlsx]委五功十30年!$C$3:$AU$4</c:f>
              <c:multiLvlStrCache>
                <c:ptCount val="30"/>
                <c:lvl>
                  <c:pt idx="0">
                    <c:v>0</c:v>
                  </c:pt>
                  <c:pt idx="1">
                    <c:v>0</c:v>
                  </c:pt>
                  <c:pt idx="2">
                    <c:v>0</c:v>
                  </c:pt>
                  <c:pt idx="3">
                    <c:v>0</c:v>
                  </c:pt>
                  <c:pt idx="4">
                    <c:v>0</c:v>
                  </c:pt>
                  <c:pt idx="5">
                    <c:v>0</c:v>
                  </c:pt>
                  <c:pt idx="6">
                    <c:v>0</c:v>
                  </c:pt>
                  <c:pt idx="7">
                    <c:v>0</c:v>
                  </c:pt>
                  <c:pt idx="8">
                    <c:v>0</c:v>
                  </c:pt>
                  <c:pt idx="9">
                    <c:v>2</c:v>
                  </c:pt>
                  <c:pt idx="10">
                    <c:v>4</c:v>
                  </c:pt>
                  <c:pt idx="11">
                    <c:v>6</c:v>
                  </c:pt>
                  <c:pt idx="12">
                    <c:v>8</c:v>
                  </c:pt>
                  <c:pt idx="13">
                    <c:v>10</c:v>
                  </c:pt>
                  <c:pt idx="14">
                    <c:v>12</c:v>
                  </c:pt>
                  <c:pt idx="15">
                    <c:v>14</c:v>
                  </c:pt>
                  <c:pt idx="16">
                    <c:v>16</c:v>
                  </c:pt>
                  <c:pt idx="17">
                    <c:v>18</c:v>
                  </c:pt>
                  <c:pt idx="18">
                    <c:v>20</c:v>
                  </c:pt>
                  <c:pt idx="19">
                    <c:v>22</c:v>
                  </c:pt>
                  <c:pt idx="20">
                    <c:v>24</c:v>
                  </c:pt>
                  <c:pt idx="21">
                    <c:v>26</c:v>
                  </c:pt>
                  <c:pt idx="22">
                    <c:v>28</c:v>
                  </c:pt>
                  <c:pt idx="23">
                    <c:v>30</c:v>
                  </c:pt>
                  <c:pt idx="24">
                    <c:v>30</c:v>
                  </c:pt>
                  <c:pt idx="25">
                    <c:v>30</c:v>
                  </c:pt>
                  <c:pt idx="26">
                    <c:v>30</c:v>
                  </c:pt>
                  <c:pt idx="27">
                    <c:v>30</c:v>
                  </c:pt>
                  <c:pt idx="28">
                    <c:v>30</c:v>
                  </c:pt>
                  <c:pt idx="29">
                    <c:v>30</c:v>
                  </c:pt>
                </c:lvl>
                <c:lvl>
                  <c:pt idx="0">
                    <c:v>68</c:v>
                  </c:pt>
                  <c:pt idx="1">
                    <c:v>70</c:v>
                  </c:pt>
                  <c:pt idx="2">
                    <c:v>72</c:v>
                  </c:pt>
                  <c:pt idx="3">
                    <c:v>74</c:v>
                  </c:pt>
                  <c:pt idx="4">
                    <c:v>76</c:v>
                  </c:pt>
                  <c:pt idx="5">
                    <c:v>78</c:v>
                  </c:pt>
                  <c:pt idx="6">
                    <c:v>80</c:v>
                  </c:pt>
                  <c:pt idx="7">
                    <c:v>82</c:v>
                  </c:pt>
                  <c:pt idx="8">
                    <c:v>84 </c:v>
                  </c:pt>
                  <c:pt idx="9">
                    <c:v>86 </c:v>
                  </c:pt>
                  <c:pt idx="10">
                    <c:v>88 </c:v>
                  </c:pt>
                  <c:pt idx="11">
                    <c:v>90 </c:v>
                  </c:pt>
                  <c:pt idx="12">
                    <c:v>92 </c:v>
                  </c:pt>
                  <c:pt idx="13">
                    <c:v>94 </c:v>
                  </c:pt>
                  <c:pt idx="14">
                    <c:v>96 </c:v>
                  </c:pt>
                  <c:pt idx="15">
                    <c:v>98 </c:v>
                  </c:pt>
                  <c:pt idx="16">
                    <c:v>100 </c:v>
                  </c:pt>
                  <c:pt idx="17">
                    <c:v>102 </c:v>
                  </c:pt>
                  <c:pt idx="18">
                    <c:v>104 </c:v>
                  </c:pt>
                  <c:pt idx="19">
                    <c:v>106 </c:v>
                  </c:pt>
                  <c:pt idx="20">
                    <c:v>108 </c:v>
                  </c:pt>
                  <c:pt idx="21">
                    <c:v>110 </c:v>
                  </c:pt>
                  <c:pt idx="22">
                    <c:v>112 </c:v>
                  </c:pt>
                  <c:pt idx="23">
                    <c:v>114 </c:v>
                  </c:pt>
                  <c:pt idx="24">
                    <c:v>116 </c:v>
                  </c:pt>
                  <c:pt idx="25">
                    <c:v>118 </c:v>
                  </c:pt>
                  <c:pt idx="26">
                    <c:v>120 </c:v>
                  </c:pt>
                  <c:pt idx="27">
                    <c:v>122 </c:v>
                  </c:pt>
                  <c:pt idx="28">
                    <c:v>124 </c:v>
                  </c:pt>
                  <c:pt idx="29">
                    <c:v>126</c:v>
                  </c:pt>
                </c:lvl>
              </c:multiLvlStrCache>
            </c:multiLvlStrRef>
          </c:cat>
          <c:val>
            <c:numRef>
              <c:f>[人道條款圖2.xlsx]委五功十30年!$C$29:$AU$29</c:f>
              <c:numCache>
                <c:formatCode>#,##0_ </c:formatCode>
                <c:ptCount val="30"/>
                <c:pt idx="0">
                  <c:v>34833</c:v>
                </c:pt>
                <c:pt idx="1">
                  <c:v>36507</c:v>
                </c:pt>
                <c:pt idx="2">
                  <c:v>36993</c:v>
                </c:pt>
                <c:pt idx="3">
                  <c:v>37479</c:v>
                </c:pt>
                <c:pt idx="4">
                  <c:v>38613</c:v>
                </c:pt>
                <c:pt idx="5">
                  <c:v>40395</c:v>
                </c:pt>
                <c:pt idx="6">
                  <c:v>43473</c:v>
                </c:pt>
                <c:pt idx="7">
                  <c:v>45147</c:v>
                </c:pt>
                <c:pt idx="8">
                  <c:v>46605</c:v>
                </c:pt>
                <c:pt idx="9">
                  <c:v>49966.8</c:v>
                </c:pt>
                <c:pt idx="10">
                  <c:v>53020.800000000003</c:v>
                </c:pt>
                <c:pt idx="11">
                  <c:v>55192.41</c:v>
                </c:pt>
                <c:pt idx="12">
                  <c:v>55255.200000000004</c:v>
                </c:pt>
                <c:pt idx="13">
                  <c:v>55318.004999999997</c:v>
                </c:pt>
                <c:pt idx="14">
                  <c:v>55379.805</c:v>
                </c:pt>
                <c:pt idx="15">
                  <c:v>55442.61</c:v>
                </c:pt>
                <c:pt idx="16">
                  <c:v>55473.510000000009</c:v>
                </c:pt>
                <c:pt idx="17">
                  <c:v>55577.505000000005</c:v>
                </c:pt>
                <c:pt idx="18">
                  <c:v>55577.505000000005</c:v>
                </c:pt>
                <c:pt idx="19">
                  <c:v>55577.505000000005</c:v>
                </c:pt>
                <c:pt idx="20">
                  <c:v>44435.748</c:v>
                </c:pt>
                <c:pt idx="21">
                  <c:v>41488.54</c:v>
                </c:pt>
                <c:pt idx="22">
                  <c:v>39994.277999999998</c:v>
                </c:pt>
                <c:pt idx="23">
                  <c:v>44647.102499999994</c:v>
                </c:pt>
                <c:pt idx="24" formatCode="#,##0_);[Red]\(#,##0\)">
                  <c:v>43829.389999999985</c:v>
                </c:pt>
                <c:pt idx="25" formatCode="#,##0_);[Red]\(#,##0\)">
                  <c:v>43175.22</c:v>
                </c:pt>
                <c:pt idx="26" formatCode="#,##0_);[Red]\(#,##0\)">
                  <c:v>43175.22</c:v>
                </c:pt>
                <c:pt idx="27" formatCode="#,##0_);[Red]\(#,##0\)">
                  <c:v>43175.22</c:v>
                </c:pt>
                <c:pt idx="28" formatCode="#,##0_);[Red]\(#,##0\)">
                  <c:v>43175.22</c:v>
                </c:pt>
                <c:pt idx="29" formatCode="#,##0_);[Red]\(#,##0\)">
                  <c:v>43175.22</c:v>
                </c:pt>
              </c:numCache>
            </c:numRef>
          </c:val>
          <c:smooth val="0"/>
        </c:ser>
        <c:ser>
          <c:idx val="1"/>
          <c:order val="5"/>
          <c:tx>
            <c:strRef>
              <c:f>[人道條款圖2.xlsx]委五功十30年!$B$30</c:f>
              <c:strCache>
                <c:ptCount val="1"/>
                <c:pt idx="0">
                  <c:v>67.5%</c:v>
                </c:pt>
              </c:strCache>
            </c:strRef>
          </c:tx>
          <c:spPr>
            <a:ln>
              <a:solidFill>
                <a:srgbClr val="3333FF"/>
              </a:solidFill>
            </a:ln>
          </c:spPr>
          <c:marker>
            <c:symbol val="none"/>
          </c:marker>
          <c:dLbls>
            <c:dLbl>
              <c:idx val="29"/>
              <c:layout>
                <c:manualLayout>
                  <c:x val="3.402412426503203E-3"/>
                  <c:y val="2.9539263088423262E-3"/>
                </c:manualLayout>
              </c:layout>
              <c:tx>
                <c:rich>
                  <a:bodyPr/>
                  <a:lstStyle/>
                  <a:p>
                    <a:r>
                      <a:rPr lang="zh-TW" altLang="en-US" b="1"/>
                      <a:t>第</a:t>
                    </a:r>
                    <a:r>
                      <a:rPr lang="en-US" altLang="zh-TW" b="1"/>
                      <a:t>1</a:t>
                    </a:r>
                    <a:r>
                      <a:rPr lang="zh-TW" altLang="en-US" b="1"/>
                      <a:t>年</a:t>
                    </a:r>
                    <a:r>
                      <a:rPr lang="en-US" altLang="en-US" b="1"/>
                      <a:t>46,481(</a:t>
                    </a:r>
                    <a:r>
                      <a:rPr lang="zh-TW" altLang="en-US" b="1"/>
                      <a:t>上限</a:t>
                    </a:r>
                    <a:r>
                      <a:rPr lang="en-US" altLang="zh-TW" b="1"/>
                      <a:t>67.5%)</a:t>
                    </a:r>
                    <a:r>
                      <a:rPr lang="en-US" altLang="en-US" b="1"/>
                      <a:t> </a:t>
                    </a:r>
                  </a:p>
                </c:rich>
              </c:tx>
              <c:showLegendKey val="0"/>
              <c:showVal val="1"/>
              <c:showCatName val="0"/>
              <c:showSerName val="0"/>
              <c:showPercent val="0"/>
              <c:showBubbleSize val="0"/>
              <c:extLst>
                <c:ext xmlns:c15="http://schemas.microsoft.com/office/drawing/2012/chart" uri="{CE6537A1-D6FC-4f65-9D91-7224C49458BB}"/>
              </c:extLst>
            </c:dLbl>
            <c:dLbl>
              <c:idx val="44"/>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multiLvlStrRef>
              <c:f>[人道條款圖2.xlsx]委五功十30年!$C$3:$AU$4</c:f>
              <c:multiLvlStrCache>
                <c:ptCount val="30"/>
                <c:lvl>
                  <c:pt idx="0">
                    <c:v>0</c:v>
                  </c:pt>
                  <c:pt idx="1">
                    <c:v>0</c:v>
                  </c:pt>
                  <c:pt idx="2">
                    <c:v>0</c:v>
                  </c:pt>
                  <c:pt idx="3">
                    <c:v>0</c:v>
                  </c:pt>
                  <c:pt idx="4">
                    <c:v>0</c:v>
                  </c:pt>
                  <c:pt idx="5">
                    <c:v>0</c:v>
                  </c:pt>
                  <c:pt idx="6">
                    <c:v>0</c:v>
                  </c:pt>
                  <c:pt idx="7">
                    <c:v>0</c:v>
                  </c:pt>
                  <c:pt idx="8">
                    <c:v>0</c:v>
                  </c:pt>
                  <c:pt idx="9">
                    <c:v>2</c:v>
                  </c:pt>
                  <c:pt idx="10">
                    <c:v>4</c:v>
                  </c:pt>
                  <c:pt idx="11">
                    <c:v>6</c:v>
                  </c:pt>
                  <c:pt idx="12">
                    <c:v>8</c:v>
                  </c:pt>
                  <c:pt idx="13">
                    <c:v>10</c:v>
                  </c:pt>
                  <c:pt idx="14">
                    <c:v>12</c:v>
                  </c:pt>
                  <c:pt idx="15">
                    <c:v>14</c:v>
                  </c:pt>
                  <c:pt idx="16">
                    <c:v>16</c:v>
                  </c:pt>
                  <c:pt idx="17">
                    <c:v>18</c:v>
                  </c:pt>
                  <c:pt idx="18">
                    <c:v>20</c:v>
                  </c:pt>
                  <c:pt idx="19">
                    <c:v>22</c:v>
                  </c:pt>
                  <c:pt idx="20">
                    <c:v>24</c:v>
                  </c:pt>
                  <c:pt idx="21">
                    <c:v>26</c:v>
                  </c:pt>
                  <c:pt idx="22">
                    <c:v>28</c:v>
                  </c:pt>
                  <c:pt idx="23">
                    <c:v>30</c:v>
                  </c:pt>
                  <c:pt idx="24">
                    <c:v>30</c:v>
                  </c:pt>
                  <c:pt idx="25">
                    <c:v>30</c:v>
                  </c:pt>
                  <c:pt idx="26">
                    <c:v>30</c:v>
                  </c:pt>
                  <c:pt idx="27">
                    <c:v>30</c:v>
                  </c:pt>
                  <c:pt idx="28">
                    <c:v>30</c:v>
                  </c:pt>
                  <c:pt idx="29">
                    <c:v>30</c:v>
                  </c:pt>
                </c:lvl>
                <c:lvl>
                  <c:pt idx="0">
                    <c:v>68</c:v>
                  </c:pt>
                  <c:pt idx="1">
                    <c:v>70</c:v>
                  </c:pt>
                  <c:pt idx="2">
                    <c:v>72</c:v>
                  </c:pt>
                  <c:pt idx="3">
                    <c:v>74</c:v>
                  </c:pt>
                  <c:pt idx="4">
                    <c:v>76</c:v>
                  </c:pt>
                  <c:pt idx="5">
                    <c:v>78</c:v>
                  </c:pt>
                  <c:pt idx="6">
                    <c:v>80</c:v>
                  </c:pt>
                  <c:pt idx="7">
                    <c:v>82</c:v>
                  </c:pt>
                  <c:pt idx="8">
                    <c:v>84 </c:v>
                  </c:pt>
                  <c:pt idx="9">
                    <c:v>86 </c:v>
                  </c:pt>
                  <c:pt idx="10">
                    <c:v>88 </c:v>
                  </c:pt>
                  <c:pt idx="11">
                    <c:v>90 </c:v>
                  </c:pt>
                  <c:pt idx="12">
                    <c:v>92 </c:v>
                  </c:pt>
                  <c:pt idx="13">
                    <c:v>94 </c:v>
                  </c:pt>
                  <c:pt idx="14">
                    <c:v>96 </c:v>
                  </c:pt>
                  <c:pt idx="15">
                    <c:v>98 </c:v>
                  </c:pt>
                  <c:pt idx="16">
                    <c:v>100 </c:v>
                  </c:pt>
                  <c:pt idx="17">
                    <c:v>102 </c:v>
                  </c:pt>
                  <c:pt idx="18">
                    <c:v>104 </c:v>
                  </c:pt>
                  <c:pt idx="19">
                    <c:v>106 </c:v>
                  </c:pt>
                  <c:pt idx="20">
                    <c:v>108 </c:v>
                  </c:pt>
                  <c:pt idx="21">
                    <c:v>110 </c:v>
                  </c:pt>
                  <c:pt idx="22">
                    <c:v>112 </c:v>
                  </c:pt>
                  <c:pt idx="23">
                    <c:v>114 </c:v>
                  </c:pt>
                  <c:pt idx="24">
                    <c:v>116 </c:v>
                  </c:pt>
                  <c:pt idx="25">
                    <c:v>118 </c:v>
                  </c:pt>
                  <c:pt idx="26">
                    <c:v>120 </c:v>
                  </c:pt>
                  <c:pt idx="27">
                    <c:v>122 </c:v>
                  </c:pt>
                  <c:pt idx="28">
                    <c:v>124 </c:v>
                  </c:pt>
                  <c:pt idx="29">
                    <c:v>126</c:v>
                  </c:pt>
                </c:lvl>
              </c:multiLvlStrCache>
            </c:multiLvlStrRef>
          </c:cat>
          <c:val>
            <c:numRef>
              <c:f>[人道條款圖2.xlsx]委五功十30年!$C$30:$AU$30</c:f>
              <c:numCache>
                <c:formatCode>#,##0_);[Red]\(#,##0\)</c:formatCode>
                <c:ptCount val="30"/>
                <c:pt idx="0">
                  <c:v>46480.5</c:v>
                </c:pt>
                <c:pt idx="1">
                  <c:v>46480.5</c:v>
                </c:pt>
                <c:pt idx="2">
                  <c:v>46480.5</c:v>
                </c:pt>
                <c:pt idx="3">
                  <c:v>46480.5</c:v>
                </c:pt>
                <c:pt idx="4">
                  <c:v>46480.5</c:v>
                </c:pt>
                <c:pt idx="5">
                  <c:v>46480.5</c:v>
                </c:pt>
                <c:pt idx="6">
                  <c:v>46480.5</c:v>
                </c:pt>
                <c:pt idx="7">
                  <c:v>46480.5</c:v>
                </c:pt>
                <c:pt idx="8" formatCode="#,##0_ ">
                  <c:v>46480.5</c:v>
                </c:pt>
                <c:pt idx="9" formatCode="#,##0_ ">
                  <c:v>46480.5</c:v>
                </c:pt>
                <c:pt idx="10" formatCode="#,##0_ ">
                  <c:v>46480.5</c:v>
                </c:pt>
                <c:pt idx="11" formatCode="#,##0_ ">
                  <c:v>46480.5</c:v>
                </c:pt>
                <c:pt idx="12" formatCode="#,##0_ ">
                  <c:v>46480.5</c:v>
                </c:pt>
                <c:pt idx="13" formatCode="#,##0_ ">
                  <c:v>46480.5</c:v>
                </c:pt>
                <c:pt idx="14" formatCode="#,##0_ ">
                  <c:v>46480.5</c:v>
                </c:pt>
                <c:pt idx="15" formatCode="#,##0_ ">
                  <c:v>46480.5</c:v>
                </c:pt>
                <c:pt idx="16" formatCode="#,##0_ ">
                  <c:v>46480.5</c:v>
                </c:pt>
                <c:pt idx="17" formatCode="#,##0_ ">
                  <c:v>46480.5</c:v>
                </c:pt>
                <c:pt idx="18" formatCode="#,##0_ ">
                  <c:v>46480.5</c:v>
                </c:pt>
                <c:pt idx="19" formatCode="#,##0_ ">
                  <c:v>46480.5</c:v>
                </c:pt>
                <c:pt idx="20" formatCode="#,##0_ ">
                  <c:v>46480.5</c:v>
                </c:pt>
                <c:pt idx="21" formatCode="#,##0_ ">
                  <c:v>46480.5</c:v>
                </c:pt>
                <c:pt idx="22" formatCode="#,##0_ ">
                  <c:v>46480.5</c:v>
                </c:pt>
                <c:pt idx="23" formatCode="#,##0_ ">
                  <c:v>46480.5</c:v>
                </c:pt>
                <c:pt idx="24">
                  <c:v>46480.5</c:v>
                </c:pt>
                <c:pt idx="25">
                  <c:v>46480.5</c:v>
                </c:pt>
                <c:pt idx="26">
                  <c:v>46480.5</c:v>
                </c:pt>
                <c:pt idx="27">
                  <c:v>46480.5</c:v>
                </c:pt>
                <c:pt idx="28">
                  <c:v>46480.5</c:v>
                </c:pt>
                <c:pt idx="29">
                  <c:v>46480.5</c:v>
                </c:pt>
              </c:numCache>
            </c:numRef>
          </c:val>
          <c:smooth val="0"/>
        </c:ser>
        <c:ser>
          <c:idx val="2"/>
          <c:order val="6"/>
          <c:tx>
            <c:strRef>
              <c:f>[人道條款圖2.xlsx]委五功十30年!$B$31</c:f>
              <c:strCache>
                <c:ptCount val="1"/>
                <c:pt idx="0">
                  <c:v>52.5%</c:v>
                </c:pt>
              </c:strCache>
            </c:strRef>
          </c:tx>
          <c:spPr>
            <a:ln w="38100">
              <a:solidFill>
                <a:srgbClr val="FF00FF"/>
              </a:solidFill>
              <a:prstDash val="solid"/>
            </a:ln>
          </c:spPr>
          <c:marker>
            <c:symbol val="none"/>
          </c:marker>
          <c:dLbls>
            <c:dLbl>
              <c:idx val="29"/>
              <c:layout>
                <c:manualLayout>
                  <c:x val="4.0600737707743636E-3"/>
                  <c:y val="1.4951911514113241E-3"/>
                </c:manualLayout>
              </c:layout>
              <c:tx>
                <c:rich>
                  <a:bodyPr/>
                  <a:lstStyle/>
                  <a:p>
                    <a:r>
                      <a:rPr lang="zh-TW" altLang="en-US" b="1"/>
                      <a:t>第</a:t>
                    </a:r>
                    <a:r>
                      <a:rPr lang="en-US" altLang="zh-TW" b="1"/>
                      <a:t>11</a:t>
                    </a:r>
                    <a:r>
                      <a:rPr lang="zh-TW" altLang="en-US" b="1"/>
                      <a:t>年</a:t>
                    </a:r>
                    <a:r>
                      <a:rPr lang="en-US" altLang="en-US" b="1"/>
                      <a:t>36,152(</a:t>
                    </a:r>
                    <a:r>
                      <a:rPr lang="zh-TW" altLang="en-US" b="1"/>
                      <a:t>上限</a:t>
                    </a:r>
                    <a:r>
                      <a:rPr lang="en-US" altLang="zh-TW" b="1"/>
                      <a:t>52.5%)</a:t>
                    </a:r>
                    <a:r>
                      <a:rPr lang="en-US" altLang="en-US" b="1"/>
                      <a:t> </a:t>
                    </a:r>
                    <a:endParaRPr lang="en-US" altLang="en-US"/>
                  </a:p>
                </c:rich>
              </c:tx>
              <c:showLegendKey val="0"/>
              <c:showVal val="1"/>
              <c:showCatName val="0"/>
              <c:showSerName val="0"/>
              <c:showPercent val="0"/>
              <c:showBubbleSize val="0"/>
              <c:extLst>
                <c:ext xmlns:c15="http://schemas.microsoft.com/office/drawing/2012/chart" uri="{CE6537A1-D6FC-4f65-9D91-7224C49458BB}"/>
              </c:extLst>
            </c:dLbl>
            <c:dLbl>
              <c:idx val="44"/>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multiLvlStrRef>
              <c:f>[人道條款圖2.xlsx]委五功十30年!$C$3:$AU$4</c:f>
              <c:multiLvlStrCache>
                <c:ptCount val="30"/>
                <c:lvl>
                  <c:pt idx="0">
                    <c:v>0</c:v>
                  </c:pt>
                  <c:pt idx="1">
                    <c:v>0</c:v>
                  </c:pt>
                  <c:pt idx="2">
                    <c:v>0</c:v>
                  </c:pt>
                  <c:pt idx="3">
                    <c:v>0</c:v>
                  </c:pt>
                  <c:pt idx="4">
                    <c:v>0</c:v>
                  </c:pt>
                  <c:pt idx="5">
                    <c:v>0</c:v>
                  </c:pt>
                  <c:pt idx="6">
                    <c:v>0</c:v>
                  </c:pt>
                  <c:pt idx="7">
                    <c:v>0</c:v>
                  </c:pt>
                  <c:pt idx="8">
                    <c:v>0</c:v>
                  </c:pt>
                  <c:pt idx="9">
                    <c:v>2</c:v>
                  </c:pt>
                  <c:pt idx="10">
                    <c:v>4</c:v>
                  </c:pt>
                  <c:pt idx="11">
                    <c:v>6</c:v>
                  </c:pt>
                  <c:pt idx="12">
                    <c:v>8</c:v>
                  </c:pt>
                  <c:pt idx="13">
                    <c:v>10</c:v>
                  </c:pt>
                  <c:pt idx="14">
                    <c:v>12</c:v>
                  </c:pt>
                  <c:pt idx="15">
                    <c:v>14</c:v>
                  </c:pt>
                  <c:pt idx="16">
                    <c:v>16</c:v>
                  </c:pt>
                  <c:pt idx="17">
                    <c:v>18</c:v>
                  </c:pt>
                  <c:pt idx="18">
                    <c:v>20</c:v>
                  </c:pt>
                  <c:pt idx="19">
                    <c:v>22</c:v>
                  </c:pt>
                  <c:pt idx="20">
                    <c:v>24</c:v>
                  </c:pt>
                  <c:pt idx="21">
                    <c:v>26</c:v>
                  </c:pt>
                  <c:pt idx="22">
                    <c:v>28</c:v>
                  </c:pt>
                  <c:pt idx="23">
                    <c:v>30</c:v>
                  </c:pt>
                  <c:pt idx="24">
                    <c:v>30</c:v>
                  </c:pt>
                  <c:pt idx="25">
                    <c:v>30</c:v>
                  </c:pt>
                  <c:pt idx="26">
                    <c:v>30</c:v>
                  </c:pt>
                  <c:pt idx="27">
                    <c:v>30</c:v>
                  </c:pt>
                  <c:pt idx="28">
                    <c:v>30</c:v>
                  </c:pt>
                  <c:pt idx="29">
                    <c:v>30</c:v>
                  </c:pt>
                </c:lvl>
                <c:lvl>
                  <c:pt idx="0">
                    <c:v>68</c:v>
                  </c:pt>
                  <c:pt idx="1">
                    <c:v>70</c:v>
                  </c:pt>
                  <c:pt idx="2">
                    <c:v>72</c:v>
                  </c:pt>
                  <c:pt idx="3">
                    <c:v>74</c:v>
                  </c:pt>
                  <c:pt idx="4">
                    <c:v>76</c:v>
                  </c:pt>
                  <c:pt idx="5">
                    <c:v>78</c:v>
                  </c:pt>
                  <c:pt idx="6">
                    <c:v>80</c:v>
                  </c:pt>
                  <c:pt idx="7">
                    <c:v>82</c:v>
                  </c:pt>
                  <c:pt idx="8">
                    <c:v>84 </c:v>
                  </c:pt>
                  <c:pt idx="9">
                    <c:v>86 </c:v>
                  </c:pt>
                  <c:pt idx="10">
                    <c:v>88 </c:v>
                  </c:pt>
                  <c:pt idx="11">
                    <c:v>90 </c:v>
                  </c:pt>
                  <c:pt idx="12">
                    <c:v>92 </c:v>
                  </c:pt>
                  <c:pt idx="13">
                    <c:v>94 </c:v>
                  </c:pt>
                  <c:pt idx="14">
                    <c:v>96 </c:v>
                  </c:pt>
                  <c:pt idx="15">
                    <c:v>98 </c:v>
                  </c:pt>
                  <c:pt idx="16">
                    <c:v>100 </c:v>
                  </c:pt>
                  <c:pt idx="17">
                    <c:v>102 </c:v>
                  </c:pt>
                  <c:pt idx="18">
                    <c:v>104 </c:v>
                  </c:pt>
                  <c:pt idx="19">
                    <c:v>106 </c:v>
                  </c:pt>
                  <c:pt idx="20">
                    <c:v>108 </c:v>
                  </c:pt>
                  <c:pt idx="21">
                    <c:v>110 </c:v>
                  </c:pt>
                  <c:pt idx="22">
                    <c:v>112 </c:v>
                  </c:pt>
                  <c:pt idx="23">
                    <c:v>114 </c:v>
                  </c:pt>
                  <c:pt idx="24">
                    <c:v>116 </c:v>
                  </c:pt>
                  <c:pt idx="25">
                    <c:v>118 </c:v>
                  </c:pt>
                  <c:pt idx="26">
                    <c:v>120 </c:v>
                  </c:pt>
                  <c:pt idx="27">
                    <c:v>122 </c:v>
                  </c:pt>
                  <c:pt idx="28">
                    <c:v>124 </c:v>
                  </c:pt>
                  <c:pt idx="29">
                    <c:v>126</c:v>
                  </c:pt>
                </c:lvl>
              </c:multiLvlStrCache>
            </c:multiLvlStrRef>
          </c:cat>
          <c:val>
            <c:numRef>
              <c:f>[人道條款圖2.xlsx]委五功十30年!$C$31:$AU$31</c:f>
              <c:numCache>
                <c:formatCode>#,##0_);[Red]\(#,##0\)</c:formatCode>
                <c:ptCount val="30"/>
                <c:pt idx="0">
                  <c:v>36151.5</c:v>
                </c:pt>
                <c:pt idx="1">
                  <c:v>36151.5</c:v>
                </c:pt>
                <c:pt idx="2">
                  <c:v>36151.5</c:v>
                </c:pt>
                <c:pt idx="3">
                  <c:v>36151.5</c:v>
                </c:pt>
                <c:pt idx="4">
                  <c:v>36151.5</c:v>
                </c:pt>
                <c:pt idx="5">
                  <c:v>36151.5</c:v>
                </c:pt>
                <c:pt idx="6">
                  <c:v>36151.5</c:v>
                </c:pt>
                <c:pt idx="7">
                  <c:v>36151.5</c:v>
                </c:pt>
                <c:pt idx="8" formatCode="#,##0_ ">
                  <c:v>36151.5</c:v>
                </c:pt>
                <c:pt idx="9" formatCode="#,##0_ ">
                  <c:v>36151.5</c:v>
                </c:pt>
                <c:pt idx="10" formatCode="#,##0_ ">
                  <c:v>36151.5</c:v>
                </c:pt>
                <c:pt idx="11" formatCode="#,##0_ ">
                  <c:v>36151.5</c:v>
                </c:pt>
                <c:pt idx="12" formatCode="#,##0_ ">
                  <c:v>36151.5</c:v>
                </c:pt>
                <c:pt idx="13" formatCode="#,##0_ ">
                  <c:v>36151.5</c:v>
                </c:pt>
                <c:pt idx="14" formatCode="#,##0_ ">
                  <c:v>36151.5</c:v>
                </c:pt>
                <c:pt idx="15" formatCode="#,##0_ ">
                  <c:v>36151.5</c:v>
                </c:pt>
                <c:pt idx="16" formatCode="#,##0_ ">
                  <c:v>36151.5</c:v>
                </c:pt>
                <c:pt idx="17" formatCode="#,##0_ ">
                  <c:v>36151.5</c:v>
                </c:pt>
                <c:pt idx="18" formatCode="#,##0_ ">
                  <c:v>36151.5</c:v>
                </c:pt>
                <c:pt idx="19" formatCode="#,##0_ ">
                  <c:v>36151.5</c:v>
                </c:pt>
                <c:pt idx="20" formatCode="#,##0_ ">
                  <c:v>36151.5</c:v>
                </c:pt>
                <c:pt idx="21" formatCode="#,##0_ ">
                  <c:v>36151.5</c:v>
                </c:pt>
                <c:pt idx="22" formatCode="#,##0_ ">
                  <c:v>36151.5</c:v>
                </c:pt>
                <c:pt idx="23" formatCode="#,##0_ ">
                  <c:v>36151.5</c:v>
                </c:pt>
                <c:pt idx="24">
                  <c:v>36151.5</c:v>
                </c:pt>
                <c:pt idx="25">
                  <c:v>36151.5</c:v>
                </c:pt>
                <c:pt idx="26">
                  <c:v>36151.5</c:v>
                </c:pt>
                <c:pt idx="27">
                  <c:v>36151.5</c:v>
                </c:pt>
                <c:pt idx="28">
                  <c:v>36151.5</c:v>
                </c:pt>
                <c:pt idx="29">
                  <c:v>36151.5</c:v>
                </c:pt>
              </c:numCache>
            </c:numRef>
          </c:val>
          <c:smooth val="0"/>
        </c:ser>
        <c:ser>
          <c:idx val="4"/>
          <c:order val="8"/>
          <c:tx>
            <c:strRef>
              <c:f>[人道條款圖2.xlsx]委五功十30年!$A$33</c:f>
              <c:strCache>
                <c:ptCount val="1"/>
                <c:pt idx="0">
                  <c:v>實際所得</c:v>
                </c:pt>
              </c:strCache>
            </c:strRef>
          </c:tx>
          <c:spPr>
            <a:ln w="57150">
              <a:solidFill>
                <a:srgbClr val="800000"/>
              </a:solidFill>
              <a:prstDash val="dash"/>
            </a:ln>
          </c:spPr>
          <c:marker>
            <c:symbol val="none"/>
          </c:marker>
          <c:cat>
            <c:multiLvlStrRef>
              <c:f>[人道條款圖2.xlsx]委五功十30年!$C$3:$AU$4</c:f>
              <c:multiLvlStrCache>
                <c:ptCount val="30"/>
                <c:lvl>
                  <c:pt idx="0">
                    <c:v>0</c:v>
                  </c:pt>
                  <c:pt idx="1">
                    <c:v>0</c:v>
                  </c:pt>
                  <c:pt idx="2">
                    <c:v>0</c:v>
                  </c:pt>
                  <c:pt idx="3">
                    <c:v>0</c:v>
                  </c:pt>
                  <c:pt idx="4">
                    <c:v>0</c:v>
                  </c:pt>
                  <c:pt idx="5">
                    <c:v>0</c:v>
                  </c:pt>
                  <c:pt idx="6">
                    <c:v>0</c:v>
                  </c:pt>
                  <c:pt idx="7">
                    <c:v>0</c:v>
                  </c:pt>
                  <c:pt idx="8">
                    <c:v>0</c:v>
                  </c:pt>
                  <c:pt idx="9">
                    <c:v>2</c:v>
                  </c:pt>
                  <c:pt idx="10">
                    <c:v>4</c:v>
                  </c:pt>
                  <c:pt idx="11">
                    <c:v>6</c:v>
                  </c:pt>
                  <c:pt idx="12">
                    <c:v>8</c:v>
                  </c:pt>
                  <c:pt idx="13">
                    <c:v>10</c:v>
                  </c:pt>
                  <c:pt idx="14">
                    <c:v>12</c:v>
                  </c:pt>
                  <c:pt idx="15">
                    <c:v>14</c:v>
                  </c:pt>
                  <c:pt idx="16">
                    <c:v>16</c:v>
                  </c:pt>
                  <c:pt idx="17">
                    <c:v>18</c:v>
                  </c:pt>
                  <c:pt idx="18">
                    <c:v>20</c:v>
                  </c:pt>
                  <c:pt idx="19">
                    <c:v>22</c:v>
                  </c:pt>
                  <c:pt idx="20">
                    <c:v>24</c:v>
                  </c:pt>
                  <c:pt idx="21">
                    <c:v>26</c:v>
                  </c:pt>
                  <c:pt idx="22">
                    <c:v>28</c:v>
                  </c:pt>
                  <c:pt idx="23">
                    <c:v>30</c:v>
                  </c:pt>
                  <c:pt idx="24">
                    <c:v>30</c:v>
                  </c:pt>
                  <c:pt idx="25">
                    <c:v>30</c:v>
                  </c:pt>
                  <c:pt idx="26">
                    <c:v>30</c:v>
                  </c:pt>
                  <c:pt idx="27">
                    <c:v>30</c:v>
                  </c:pt>
                  <c:pt idx="28">
                    <c:v>30</c:v>
                  </c:pt>
                  <c:pt idx="29">
                    <c:v>30</c:v>
                  </c:pt>
                </c:lvl>
                <c:lvl>
                  <c:pt idx="0">
                    <c:v>68</c:v>
                  </c:pt>
                  <c:pt idx="1">
                    <c:v>70</c:v>
                  </c:pt>
                  <c:pt idx="2">
                    <c:v>72</c:v>
                  </c:pt>
                  <c:pt idx="3">
                    <c:v>74</c:v>
                  </c:pt>
                  <c:pt idx="4">
                    <c:v>76</c:v>
                  </c:pt>
                  <c:pt idx="5">
                    <c:v>78</c:v>
                  </c:pt>
                  <c:pt idx="6">
                    <c:v>80</c:v>
                  </c:pt>
                  <c:pt idx="7">
                    <c:v>82</c:v>
                  </c:pt>
                  <c:pt idx="8">
                    <c:v>84 </c:v>
                  </c:pt>
                  <c:pt idx="9">
                    <c:v>86 </c:v>
                  </c:pt>
                  <c:pt idx="10">
                    <c:v>88 </c:v>
                  </c:pt>
                  <c:pt idx="11">
                    <c:v>90 </c:v>
                  </c:pt>
                  <c:pt idx="12">
                    <c:v>92 </c:v>
                  </c:pt>
                  <c:pt idx="13">
                    <c:v>94 </c:v>
                  </c:pt>
                  <c:pt idx="14">
                    <c:v>96 </c:v>
                  </c:pt>
                  <c:pt idx="15">
                    <c:v>98 </c:v>
                  </c:pt>
                  <c:pt idx="16">
                    <c:v>100 </c:v>
                  </c:pt>
                  <c:pt idx="17">
                    <c:v>102 </c:v>
                  </c:pt>
                  <c:pt idx="18">
                    <c:v>104 </c:v>
                  </c:pt>
                  <c:pt idx="19">
                    <c:v>106 </c:v>
                  </c:pt>
                  <c:pt idx="20">
                    <c:v>108 </c:v>
                  </c:pt>
                  <c:pt idx="21">
                    <c:v>110 </c:v>
                  </c:pt>
                  <c:pt idx="22">
                    <c:v>112 </c:v>
                  </c:pt>
                  <c:pt idx="23">
                    <c:v>114 </c:v>
                  </c:pt>
                  <c:pt idx="24">
                    <c:v>116 </c:v>
                  </c:pt>
                  <c:pt idx="25">
                    <c:v>118 </c:v>
                  </c:pt>
                  <c:pt idx="26">
                    <c:v>120 </c:v>
                  </c:pt>
                  <c:pt idx="27">
                    <c:v>122 </c:v>
                  </c:pt>
                  <c:pt idx="28">
                    <c:v>124 </c:v>
                  </c:pt>
                  <c:pt idx="29">
                    <c:v>126</c:v>
                  </c:pt>
                </c:lvl>
              </c:multiLvlStrCache>
            </c:multiLvlStrRef>
          </c:cat>
          <c:val>
            <c:numRef>
              <c:f>[人道條款圖2.xlsx]委五功十30年!$C$33:$O$33</c:f>
              <c:numCache>
                <c:formatCode>#,##0_);[Red]\(#,##0\)</c:formatCode>
                <c:ptCount val="11"/>
                <c:pt idx="0">
                  <c:v>34833</c:v>
                </c:pt>
                <c:pt idx="1">
                  <c:v>36151.5</c:v>
                </c:pt>
                <c:pt idx="2">
                  <c:v>36151.5</c:v>
                </c:pt>
                <c:pt idx="3">
                  <c:v>36151.5</c:v>
                </c:pt>
                <c:pt idx="4">
                  <c:v>36151.5</c:v>
                </c:pt>
                <c:pt idx="5">
                  <c:v>36151.5</c:v>
                </c:pt>
                <c:pt idx="6">
                  <c:v>36151.5</c:v>
                </c:pt>
                <c:pt idx="7">
                  <c:v>36151.5</c:v>
                </c:pt>
                <c:pt idx="8">
                  <c:v>36151.5</c:v>
                </c:pt>
                <c:pt idx="9">
                  <c:v>36151.5</c:v>
                </c:pt>
                <c:pt idx="10">
                  <c:v>36151.5</c:v>
                </c:pt>
              </c:numCache>
            </c:numRef>
          </c:val>
          <c:smooth val="0"/>
        </c:ser>
        <c:ser>
          <c:idx val="6"/>
          <c:order val="9"/>
          <c:tx>
            <c:strRef>
              <c:f>[人道條款圖2.xlsx]委五功十30年!$A$34</c:f>
              <c:strCache>
                <c:ptCount val="1"/>
                <c:pt idx="0">
                  <c:v>無優存線</c:v>
                </c:pt>
              </c:strCache>
            </c:strRef>
          </c:tx>
          <c:spPr>
            <a:ln w="57150">
              <a:solidFill>
                <a:srgbClr val="002060"/>
              </a:solidFill>
              <a:prstDash val="sysDash"/>
            </a:ln>
          </c:spPr>
          <c:marker>
            <c:symbol val="none"/>
          </c:marker>
          <c:cat>
            <c:multiLvlStrRef>
              <c:f>[人道條款圖2.xlsx]委五功十30年!$C$3:$AU$4</c:f>
              <c:multiLvlStrCache>
                <c:ptCount val="30"/>
                <c:lvl>
                  <c:pt idx="0">
                    <c:v>0</c:v>
                  </c:pt>
                  <c:pt idx="1">
                    <c:v>0</c:v>
                  </c:pt>
                  <c:pt idx="2">
                    <c:v>0</c:v>
                  </c:pt>
                  <c:pt idx="3">
                    <c:v>0</c:v>
                  </c:pt>
                  <c:pt idx="4">
                    <c:v>0</c:v>
                  </c:pt>
                  <c:pt idx="5">
                    <c:v>0</c:v>
                  </c:pt>
                  <c:pt idx="6">
                    <c:v>0</c:v>
                  </c:pt>
                  <c:pt idx="7">
                    <c:v>0</c:v>
                  </c:pt>
                  <c:pt idx="8">
                    <c:v>0</c:v>
                  </c:pt>
                  <c:pt idx="9">
                    <c:v>2</c:v>
                  </c:pt>
                  <c:pt idx="10">
                    <c:v>4</c:v>
                  </c:pt>
                  <c:pt idx="11">
                    <c:v>6</c:v>
                  </c:pt>
                  <c:pt idx="12">
                    <c:v>8</c:v>
                  </c:pt>
                  <c:pt idx="13">
                    <c:v>10</c:v>
                  </c:pt>
                  <c:pt idx="14">
                    <c:v>12</c:v>
                  </c:pt>
                  <c:pt idx="15">
                    <c:v>14</c:v>
                  </c:pt>
                  <c:pt idx="16">
                    <c:v>16</c:v>
                  </c:pt>
                  <c:pt idx="17">
                    <c:v>18</c:v>
                  </c:pt>
                  <c:pt idx="18">
                    <c:v>20</c:v>
                  </c:pt>
                  <c:pt idx="19">
                    <c:v>22</c:v>
                  </c:pt>
                  <c:pt idx="20">
                    <c:v>24</c:v>
                  </c:pt>
                  <c:pt idx="21">
                    <c:v>26</c:v>
                  </c:pt>
                  <c:pt idx="22">
                    <c:v>28</c:v>
                  </c:pt>
                  <c:pt idx="23">
                    <c:v>30</c:v>
                  </c:pt>
                  <c:pt idx="24">
                    <c:v>30</c:v>
                  </c:pt>
                  <c:pt idx="25">
                    <c:v>30</c:v>
                  </c:pt>
                  <c:pt idx="26">
                    <c:v>30</c:v>
                  </c:pt>
                  <c:pt idx="27">
                    <c:v>30</c:v>
                  </c:pt>
                  <c:pt idx="28">
                    <c:v>30</c:v>
                  </c:pt>
                  <c:pt idx="29">
                    <c:v>30</c:v>
                  </c:pt>
                </c:lvl>
                <c:lvl>
                  <c:pt idx="0">
                    <c:v>68</c:v>
                  </c:pt>
                  <c:pt idx="1">
                    <c:v>70</c:v>
                  </c:pt>
                  <c:pt idx="2">
                    <c:v>72</c:v>
                  </c:pt>
                  <c:pt idx="3">
                    <c:v>74</c:v>
                  </c:pt>
                  <c:pt idx="4">
                    <c:v>76</c:v>
                  </c:pt>
                  <c:pt idx="5">
                    <c:v>78</c:v>
                  </c:pt>
                  <c:pt idx="6">
                    <c:v>80</c:v>
                  </c:pt>
                  <c:pt idx="7">
                    <c:v>82</c:v>
                  </c:pt>
                  <c:pt idx="8">
                    <c:v>84 </c:v>
                  </c:pt>
                  <c:pt idx="9">
                    <c:v>86 </c:v>
                  </c:pt>
                  <c:pt idx="10">
                    <c:v>88 </c:v>
                  </c:pt>
                  <c:pt idx="11">
                    <c:v>90 </c:v>
                  </c:pt>
                  <c:pt idx="12">
                    <c:v>92 </c:v>
                  </c:pt>
                  <c:pt idx="13">
                    <c:v>94 </c:v>
                  </c:pt>
                  <c:pt idx="14">
                    <c:v>96 </c:v>
                  </c:pt>
                  <c:pt idx="15">
                    <c:v>98 </c:v>
                  </c:pt>
                  <c:pt idx="16">
                    <c:v>100 </c:v>
                  </c:pt>
                  <c:pt idx="17">
                    <c:v>102 </c:v>
                  </c:pt>
                  <c:pt idx="18">
                    <c:v>104 </c:v>
                  </c:pt>
                  <c:pt idx="19">
                    <c:v>106 </c:v>
                  </c:pt>
                  <c:pt idx="20">
                    <c:v>108 </c:v>
                  </c:pt>
                  <c:pt idx="21">
                    <c:v>110 </c:v>
                  </c:pt>
                  <c:pt idx="22">
                    <c:v>112 </c:v>
                  </c:pt>
                  <c:pt idx="23">
                    <c:v>114 </c:v>
                  </c:pt>
                  <c:pt idx="24">
                    <c:v>116 </c:v>
                  </c:pt>
                  <c:pt idx="25">
                    <c:v>118 </c:v>
                  </c:pt>
                  <c:pt idx="26">
                    <c:v>120 </c:v>
                  </c:pt>
                  <c:pt idx="27">
                    <c:v>122 </c:v>
                  </c:pt>
                  <c:pt idx="28">
                    <c:v>124 </c:v>
                  </c:pt>
                  <c:pt idx="29">
                    <c:v>126</c:v>
                  </c:pt>
                </c:lvl>
              </c:multiLvlStrCache>
            </c:multiLvlStrRef>
          </c:cat>
          <c:val>
            <c:numRef>
              <c:f>[人道條款圖2.xlsx]委五功十30年!$C$34:$O$34</c:f>
              <c:numCache>
                <c:formatCode>#,##0_);[Red]\(#,##0\)</c:formatCode>
                <c:ptCount val="11"/>
                <c:pt idx="0">
                  <c:v>31917</c:v>
                </c:pt>
                <c:pt idx="1">
                  <c:v>31917</c:v>
                </c:pt>
                <c:pt idx="2">
                  <c:v>31917</c:v>
                </c:pt>
                <c:pt idx="3">
                  <c:v>31917</c:v>
                </c:pt>
                <c:pt idx="4">
                  <c:v>31917</c:v>
                </c:pt>
                <c:pt idx="5">
                  <c:v>31917</c:v>
                </c:pt>
                <c:pt idx="6">
                  <c:v>31917</c:v>
                </c:pt>
                <c:pt idx="7">
                  <c:v>31917</c:v>
                </c:pt>
                <c:pt idx="8">
                  <c:v>31917</c:v>
                </c:pt>
                <c:pt idx="9">
                  <c:v>33982.800000000003</c:v>
                </c:pt>
                <c:pt idx="10">
                  <c:v>36048.6</c:v>
                </c:pt>
              </c:numCache>
            </c:numRef>
          </c:val>
          <c:smooth val="0"/>
        </c:ser>
        <c:ser>
          <c:idx val="3"/>
          <c:order val="10"/>
          <c:tx>
            <c:strRef>
              <c:f>[人道條款圖2.xlsx]委五功十30年!$A$32</c:f>
              <c:strCache>
                <c:ptCount val="1"/>
                <c:pt idx="0">
                  <c:v>最低保障金額</c:v>
                </c:pt>
              </c:strCache>
            </c:strRef>
          </c:tx>
          <c:spPr>
            <a:ln>
              <a:prstDash val="dash"/>
            </a:ln>
          </c:spPr>
          <c:marker>
            <c:symbol val="none"/>
          </c:marker>
          <c:dLbls>
            <c:dLbl>
              <c:idx val="29"/>
              <c:layout>
                <c:manualLayout>
                  <c:x val="4.2299373985918301E-3"/>
                  <c:y val="-5.4208395853107509E-17"/>
                </c:manualLayout>
              </c:layout>
              <c:tx>
                <c:rich>
                  <a:bodyPr/>
                  <a:lstStyle/>
                  <a:p>
                    <a:r>
                      <a:rPr lang="zh-TW" altLang="en-US" b="1"/>
                      <a:t>最低保障金額</a:t>
                    </a:r>
                    <a:r>
                      <a:rPr lang="en-US" altLang="en-US" b="1"/>
                      <a:t>32,160 </a:t>
                    </a:r>
                  </a:p>
                </c:rich>
              </c:tx>
              <c:showLegendKey val="0"/>
              <c:showVal val="1"/>
              <c:showCatName val="0"/>
              <c:showSerName val="0"/>
              <c:showPercent val="0"/>
              <c:showBubbleSize val="0"/>
              <c:extLst>
                <c:ext xmlns:c15="http://schemas.microsoft.com/office/drawing/2012/chart" uri="{CE6537A1-D6FC-4f65-9D91-7224C49458BB}"/>
              </c:extLst>
            </c:dLbl>
            <c:spPr>
              <a:solidFill>
                <a:schemeClr val="lt1"/>
              </a:solidFill>
              <a:ln w="25400" cap="flat" cmpd="sng" algn="ctr">
                <a:solidFill>
                  <a:schemeClr val="dk1"/>
                </a:solidFill>
                <a:prstDash val="dash"/>
              </a:ln>
              <a:effectLst/>
            </c:spPr>
            <c:txPr>
              <a:bodyPr/>
              <a:lstStyle/>
              <a:p>
                <a:pPr>
                  <a:defRPr>
                    <a:solidFill>
                      <a:schemeClr val="dk1"/>
                    </a:solidFill>
                    <a:latin typeface="+mn-lt"/>
                    <a:ea typeface="+mn-ea"/>
                    <a:cs typeface="+mn-cs"/>
                  </a:defRPr>
                </a:pPr>
                <a:endParaRPr lang="zh-TW"/>
              </a:p>
            </c:txPr>
            <c:showLegendKey val="0"/>
            <c:showVal val="0"/>
            <c:showCatName val="0"/>
            <c:showSerName val="0"/>
            <c:showPercent val="0"/>
            <c:showBubbleSize val="0"/>
            <c:extLst>
              <c:ext xmlns:c15="http://schemas.microsoft.com/office/drawing/2012/chart" uri="{CE6537A1-D6FC-4f65-9D91-7224C49458BB}">
                <c15:showLeaderLines val="0"/>
              </c:ext>
            </c:extLst>
          </c:dLbls>
          <c:cat>
            <c:multiLvlStrRef>
              <c:f>[人道條款圖2.xlsx]委五功十30年!$C$3:$AU$4</c:f>
              <c:multiLvlStrCache>
                <c:ptCount val="30"/>
                <c:lvl>
                  <c:pt idx="0">
                    <c:v>0</c:v>
                  </c:pt>
                  <c:pt idx="1">
                    <c:v>0</c:v>
                  </c:pt>
                  <c:pt idx="2">
                    <c:v>0</c:v>
                  </c:pt>
                  <c:pt idx="3">
                    <c:v>0</c:v>
                  </c:pt>
                  <c:pt idx="4">
                    <c:v>0</c:v>
                  </c:pt>
                  <c:pt idx="5">
                    <c:v>0</c:v>
                  </c:pt>
                  <c:pt idx="6">
                    <c:v>0</c:v>
                  </c:pt>
                  <c:pt idx="7">
                    <c:v>0</c:v>
                  </c:pt>
                  <c:pt idx="8">
                    <c:v>0</c:v>
                  </c:pt>
                  <c:pt idx="9">
                    <c:v>2</c:v>
                  </c:pt>
                  <c:pt idx="10">
                    <c:v>4</c:v>
                  </c:pt>
                  <c:pt idx="11">
                    <c:v>6</c:v>
                  </c:pt>
                  <c:pt idx="12">
                    <c:v>8</c:v>
                  </c:pt>
                  <c:pt idx="13">
                    <c:v>10</c:v>
                  </c:pt>
                  <c:pt idx="14">
                    <c:v>12</c:v>
                  </c:pt>
                  <c:pt idx="15">
                    <c:v>14</c:v>
                  </c:pt>
                  <c:pt idx="16">
                    <c:v>16</c:v>
                  </c:pt>
                  <c:pt idx="17">
                    <c:v>18</c:v>
                  </c:pt>
                  <c:pt idx="18">
                    <c:v>20</c:v>
                  </c:pt>
                  <c:pt idx="19">
                    <c:v>22</c:v>
                  </c:pt>
                  <c:pt idx="20">
                    <c:v>24</c:v>
                  </c:pt>
                  <c:pt idx="21">
                    <c:v>26</c:v>
                  </c:pt>
                  <c:pt idx="22">
                    <c:v>28</c:v>
                  </c:pt>
                  <c:pt idx="23">
                    <c:v>30</c:v>
                  </c:pt>
                  <c:pt idx="24">
                    <c:v>30</c:v>
                  </c:pt>
                  <c:pt idx="25">
                    <c:v>30</c:v>
                  </c:pt>
                  <c:pt idx="26">
                    <c:v>30</c:v>
                  </c:pt>
                  <c:pt idx="27">
                    <c:v>30</c:v>
                  </c:pt>
                  <c:pt idx="28">
                    <c:v>30</c:v>
                  </c:pt>
                  <c:pt idx="29">
                    <c:v>30</c:v>
                  </c:pt>
                </c:lvl>
                <c:lvl>
                  <c:pt idx="0">
                    <c:v>68</c:v>
                  </c:pt>
                  <c:pt idx="1">
                    <c:v>70</c:v>
                  </c:pt>
                  <c:pt idx="2">
                    <c:v>72</c:v>
                  </c:pt>
                  <c:pt idx="3">
                    <c:v>74</c:v>
                  </c:pt>
                  <c:pt idx="4">
                    <c:v>76</c:v>
                  </c:pt>
                  <c:pt idx="5">
                    <c:v>78</c:v>
                  </c:pt>
                  <c:pt idx="6">
                    <c:v>80</c:v>
                  </c:pt>
                  <c:pt idx="7">
                    <c:v>82</c:v>
                  </c:pt>
                  <c:pt idx="8">
                    <c:v>84 </c:v>
                  </c:pt>
                  <c:pt idx="9">
                    <c:v>86 </c:v>
                  </c:pt>
                  <c:pt idx="10">
                    <c:v>88 </c:v>
                  </c:pt>
                  <c:pt idx="11">
                    <c:v>90 </c:v>
                  </c:pt>
                  <c:pt idx="12">
                    <c:v>92 </c:v>
                  </c:pt>
                  <c:pt idx="13">
                    <c:v>94 </c:v>
                  </c:pt>
                  <c:pt idx="14">
                    <c:v>96 </c:v>
                  </c:pt>
                  <c:pt idx="15">
                    <c:v>98 </c:v>
                  </c:pt>
                  <c:pt idx="16">
                    <c:v>100 </c:v>
                  </c:pt>
                  <c:pt idx="17">
                    <c:v>102 </c:v>
                  </c:pt>
                  <c:pt idx="18">
                    <c:v>104 </c:v>
                  </c:pt>
                  <c:pt idx="19">
                    <c:v>106 </c:v>
                  </c:pt>
                  <c:pt idx="20">
                    <c:v>108 </c:v>
                  </c:pt>
                  <c:pt idx="21">
                    <c:v>110 </c:v>
                  </c:pt>
                  <c:pt idx="22">
                    <c:v>112 </c:v>
                  </c:pt>
                  <c:pt idx="23">
                    <c:v>114 </c:v>
                  </c:pt>
                  <c:pt idx="24">
                    <c:v>116 </c:v>
                  </c:pt>
                  <c:pt idx="25">
                    <c:v>118 </c:v>
                  </c:pt>
                  <c:pt idx="26">
                    <c:v>120 </c:v>
                  </c:pt>
                  <c:pt idx="27">
                    <c:v>122 </c:v>
                  </c:pt>
                  <c:pt idx="28">
                    <c:v>124 </c:v>
                  </c:pt>
                  <c:pt idx="29">
                    <c:v>126</c:v>
                  </c:pt>
                </c:lvl>
              </c:multiLvlStrCache>
            </c:multiLvlStrRef>
          </c:cat>
          <c:val>
            <c:numRef>
              <c:f>[人道條款圖2.xlsx]委五功十30年!$C$32:$AU$32</c:f>
              <c:numCache>
                <c:formatCode>#,##0_);[Red]\(#,##0\)</c:formatCode>
                <c:ptCount val="30"/>
                <c:pt idx="0">
                  <c:v>32160</c:v>
                </c:pt>
                <c:pt idx="1">
                  <c:v>32160</c:v>
                </c:pt>
                <c:pt idx="2">
                  <c:v>32160</c:v>
                </c:pt>
                <c:pt idx="3">
                  <c:v>32160</c:v>
                </c:pt>
                <c:pt idx="4">
                  <c:v>32160</c:v>
                </c:pt>
                <c:pt idx="5">
                  <c:v>32160</c:v>
                </c:pt>
                <c:pt idx="6">
                  <c:v>32160</c:v>
                </c:pt>
                <c:pt idx="7">
                  <c:v>32160</c:v>
                </c:pt>
                <c:pt idx="8">
                  <c:v>32160</c:v>
                </c:pt>
                <c:pt idx="9">
                  <c:v>32160</c:v>
                </c:pt>
                <c:pt idx="10">
                  <c:v>32160</c:v>
                </c:pt>
                <c:pt idx="11">
                  <c:v>32160</c:v>
                </c:pt>
                <c:pt idx="12">
                  <c:v>32160</c:v>
                </c:pt>
                <c:pt idx="13">
                  <c:v>32160</c:v>
                </c:pt>
                <c:pt idx="14">
                  <c:v>32160</c:v>
                </c:pt>
                <c:pt idx="15">
                  <c:v>32160</c:v>
                </c:pt>
                <c:pt idx="16">
                  <c:v>32160</c:v>
                </c:pt>
                <c:pt idx="17">
                  <c:v>32160</c:v>
                </c:pt>
                <c:pt idx="18">
                  <c:v>32160</c:v>
                </c:pt>
                <c:pt idx="19">
                  <c:v>32160</c:v>
                </c:pt>
                <c:pt idx="20">
                  <c:v>32160</c:v>
                </c:pt>
                <c:pt idx="21">
                  <c:v>32160</c:v>
                </c:pt>
                <c:pt idx="22">
                  <c:v>32160</c:v>
                </c:pt>
                <c:pt idx="23">
                  <c:v>32160</c:v>
                </c:pt>
                <c:pt idx="24">
                  <c:v>32160</c:v>
                </c:pt>
                <c:pt idx="25">
                  <c:v>32160</c:v>
                </c:pt>
                <c:pt idx="26">
                  <c:v>32160</c:v>
                </c:pt>
                <c:pt idx="27">
                  <c:v>32160</c:v>
                </c:pt>
                <c:pt idx="28">
                  <c:v>32160</c:v>
                </c:pt>
                <c:pt idx="29">
                  <c:v>32160</c:v>
                </c:pt>
              </c:numCache>
            </c:numRef>
          </c:val>
          <c:smooth val="0"/>
        </c:ser>
        <c:dLbls>
          <c:showLegendKey val="0"/>
          <c:showVal val="0"/>
          <c:showCatName val="0"/>
          <c:showSerName val="0"/>
          <c:showPercent val="0"/>
          <c:showBubbleSize val="0"/>
        </c:dLbls>
        <c:marker val="1"/>
        <c:smooth val="0"/>
        <c:axId val="422366824"/>
        <c:axId val="400783432"/>
      </c:lineChart>
      <c:catAx>
        <c:axId val="422366824"/>
        <c:scaling>
          <c:orientation val="minMax"/>
        </c:scaling>
        <c:delete val="0"/>
        <c:axPos val="b"/>
        <c:title>
          <c:tx>
            <c:rich>
              <a:bodyPr/>
              <a:lstStyle/>
              <a:p>
                <a:pPr>
                  <a:defRPr/>
                </a:pPr>
                <a:r>
                  <a:rPr lang="zh-TW" altLang="zh-TW" sz="1000" b="0" i="0" baseline="0">
                    <a:effectLst/>
                  </a:rPr>
                  <a:t>新制年資</a:t>
                </a:r>
                <a:r>
                  <a:rPr lang="en-US" altLang="zh-TW" sz="1000" b="0" i="0" baseline="0">
                    <a:effectLst/>
                  </a:rPr>
                  <a:t>(</a:t>
                </a:r>
                <a:r>
                  <a:rPr lang="zh-TW" altLang="zh-TW" sz="1000" b="0" i="0" baseline="0">
                    <a:effectLst/>
                  </a:rPr>
                  <a:t>年</a:t>
                </a:r>
                <a:r>
                  <a:rPr lang="en-US" altLang="zh-TW" sz="1000" b="0" i="0" baseline="0">
                    <a:effectLst/>
                  </a:rPr>
                  <a:t>)</a:t>
                </a:r>
                <a:br>
                  <a:rPr lang="en-US" altLang="zh-TW" sz="1000" b="0" i="0" baseline="0">
                    <a:effectLst/>
                  </a:rPr>
                </a:br>
                <a:r>
                  <a:rPr lang="zh-TW" altLang="zh-TW" sz="1000" b="0" i="0" baseline="0">
                    <a:effectLst/>
                  </a:rPr>
                  <a:t>退休年度</a:t>
                </a:r>
                <a:r>
                  <a:rPr lang="en-US" altLang="zh-TW" sz="1000" b="0" i="0" baseline="0">
                    <a:effectLst/>
                  </a:rPr>
                  <a:t>(</a:t>
                </a:r>
                <a:r>
                  <a:rPr lang="zh-TW" altLang="zh-TW" sz="1000" b="0" i="0" baseline="0">
                    <a:effectLst/>
                  </a:rPr>
                  <a:t>民國</a:t>
                </a:r>
                <a:r>
                  <a:rPr lang="en-US" altLang="zh-TW" sz="1000" b="0" i="0" baseline="0">
                    <a:effectLst/>
                  </a:rPr>
                  <a:t>)</a:t>
                </a:r>
                <a:endParaRPr lang="zh-TW" altLang="zh-TW" sz="1000">
                  <a:effectLst/>
                </a:endParaRPr>
              </a:p>
            </c:rich>
          </c:tx>
          <c:layout>
            <c:manualLayout>
              <c:xMode val="edge"/>
              <c:yMode val="edge"/>
              <c:x val="0.42826963572028925"/>
              <c:y val="0.82184469183943165"/>
            </c:manualLayout>
          </c:layout>
          <c:overlay val="0"/>
        </c:title>
        <c:numFmt formatCode="General" sourceLinked="1"/>
        <c:majorTickMark val="none"/>
        <c:minorTickMark val="none"/>
        <c:tickLblPos val="nextTo"/>
        <c:crossAx val="400783432"/>
        <c:crosses val="autoZero"/>
        <c:auto val="1"/>
        <c:lblAlgn val="ctr"/>
        <c:lblOffset val="100"/>
        <c:noMultiLvlLbl val="0"/>
      </c:catAx>
      <c:valAx>
        <c:axId val="400783432"/>
        <c:scaling>
          <c:orientation val="minMax"/>
        </c:scaling>
        <c:delete val="0"/>
        <c:axPos val="l"/>
        <c:majorGridlines>
          <c:spPr>
            <a:ln>
              <a:solidFill>
                <a:schemeClr val="accent1"/>
              </a:solidFill>
            </a:ln>
          </c:spPr>
        </c:majorGridlines>
        <c:title>
          <c:tx>
            <c:rich>
              <a:bodyPr rot="0" vert="wordArtVertRtl"/>
              <a:lstStyle/>
              <a:p>
                <a:pPr>
                  <a:defRPr/>
                </a:pPr>
                <a:r>
                  <a:rPr lang="zh-TW" altLang="zh-TW" sz="1000" b="0" i="0" baseline="0">
                    <a:effectLst/>
                  </a:rPr>
                  <a:t>退休所得</a:t>
                </a:r>
                <a:r>
                  <a:rPr lang="en-US" altLang="zh-TW" sz="1000" b="0" i="0" baseline="0">
                    <a:effectLst/>
                  </a:rPr>
                  <a:t>(</a:t>
                </a:r>
                <a:r>
                  <a:rPr lang="zh-TW" altLang="zh-TW" sz="1000" b="0" i="0" baseline="0">
                    <a:effectLst/>
                  </a:rPr>
                  <a:t>元</a:t>
                </a:r>
                <a:r>
                  <a:rPr lang="en-US" altLang="zh-TW" sz="1000" b="0" i="0" baseline="0">
                    <a:effectLst/>
                  </a:rPr>
                  <a:t>)</a:t>
                </a:r>
                <a:endParaRPr lang="zh-TW" altLang="zh-TW" sz="1000" b="0">
                  <a:effectLst/>
                </a:endParaRPr>
              </a:p>
            </c:rich>
          </c:tx>
          <c:overlay val="0"/>
        </c:title>
        <c:numFmt formatCode="#,##0_);[Red]\(#,##0\)" sourceLinked="0"/>
        <c:majorTickMark val="none"/>
        <c:minorTickMark val="none"/>
        <c:tickLblPos val="nextTo"/>
        <c:crossAx val="422366824"/>
        <c:crosses val="autoZero"/>
        <c:crossBetween val="between"/>
      </c:valAx>
    </c:plotArea>
    <c:legend>
      <c:legendPos val="b"/>
      <c:layout>
        <c:manualLayout>
          <c:xMode val="edge"/>
          <c:yMode val="edge"/>
          <c:x val="0.11963033023168092"/>
          <c:y val="0.90148784570890772"/>
          <c:w val="0.83077676007382883"/>
          <c:h val="5.1483854988357967E-2"/>
        </c:manualLayout>
      </c:layout>
      <c:overlay val="0"/>
    </c:legend>
    <c:plotVisOnly val="1"/>
    <c:dispBlanksAs val="gap"/>
    <c:showDLblsOverMax val="0"/>
  </c:chart>
  <c:externalData r:id="rId1">
    <c:autoUpdate val="0"/>
  </c:externalData>
  <c:userShapes r:id="rId2"/>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TW"/>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已退!$A$2</c:f>
              <c:strCache>
                <c:ptCount val="1"/>
                <c:pt idx="0">
                  <c:v>35年</c:v>
                </c:pt>
              </c:strCache>
            </c:strRef>
          </c:tx>
          <c:invertIfNegative val="0"/>
          <c:dLbls>
            <c:dLbl>
              <c:idx val="0"/>
              <c:tx>
                <c:rich>
                  <a:bodyPr/>
                  <a:lstStyle/>
                  <a:p>
                    <a:r>
                      <a:rPr lang="en-US" altLang="en-US" sz="1800" smtClean="0"/>
                      <a:t>75%</a:t>
                    </a:r>
                    <a:endParaRPr lang="en-US" altLang="en-US"/>
                  </a:p>
                </c:rich>
              </c:tx>
              <c:showLegendKey val="0"/>
              <c:showVal val="1"/>
              <c:showCatName val="0"/>
              <c:showSerName val="0"/>
              <c:showPercent val="0"/>
              <c:showBubbleSize val="0"/>
              <c:extLst>
                <c:ext xmlns:c15="http://schemas.microsoft.com/office/drawing/2012/chart" uri="{CE6537A1-D6FC-4f65-9D91-7224C49458BB}"/>
              </c:extLst>
            </c:dLbl>
            <c:dLbl>
              <c:idx val="3"/>
              <c:tx>
                <c:rich>
                  <a:bodyPr/>
                  <a:lstStyle/>
                  <a:p>
                    <a:r>
                      <a:rPr lang="en-US" altLang="en-US" sz="1800" smtClean="0"/>
                      <a:t>60%</a:t>
                    </a:r>
                    <a:endParaRPr lang="en-US" altLang="en-US"/>
                  </a:p>
                </c:rich>
              </c:tx>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sz="1800"/>
                </a:pPr>
                <a:endParaRPr lang="zh-TW"/>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已退!$B$1:$E$1</c:f>
              <c:strCache>
                <c:ptCount val="4"/>
                <c:pt idx="0">
                  <c:v>107.7.1~108.12.31</c:v>
                </c:pt>
                <c:pt idx="3">
                  <c:v>118年</c:v>
                </c:pt>
              </c:strCache>
            </c:strRef>
          </c:cat>
          <c:val>
            <c:numRef>
              <c:f>已退!$B$2:$E$2</c:f>
              <c:numCache>
                <c:formatCode>General</c:formatCode>
                <c:ptCount val="4"/>
                <c:pt idx="0" formatCode="0.0%">
                  <c:v>0.75</c:v>
                </c:pt>
                <c:pt idx="3" formatCode="0.0%">
                  <c:v>0.6</c:v>
                </c:pt>
              </c:numCache>
            </c:numRef>
          </c:val>
        </c:ser>
        <c:ser>
          <c:idx val="1"/>
          <c:order val="1"/>
          <c:tx>
            <c:strRef>
              <c:f>已退!$A$3</c:f>
              <c:strCache>
                <c:ptCount val="1"/>
                <c:pt idx="0">
                  <c:v>30年</c:v>
                </c:pt>
              </c:strCache>
            </c:strRef>
          </c:tx>
          <c:invertIfNegative val="0"/>
          <c:dLbls>
            <c:spPr>
              <a:noFill/>
              <a:ln>
                <a:noFill/>
              </a:ln>
              <a:effectLst/>
            </c:spPr>
            <c:txPr>
              <a:bodyPr/>
              <a:lstStyle/>
              <a:p>
                <a:pPr>
                  <a:defRPr sz="1800"/>
                </a:pPr>
                <a:endParaRPr lang="zh-TW"/>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已退!$B$1:$E$1</c:f>
              <c:strCache>
                <c:ptCount val="4"/>
                <c:pt idx="0">
                  <c:v>107.7.1~108.12.31</c:v>
                </c:pt>
                <c:pt idx="3">
                  <c:v>118年</c:v>
                </c:pt>
              </c:strCache>
            </c:strRef>
          </c:cat>
          <c:val>
            <c:numRef>
              <c:f>已退!$B$3:$E$3</c:f>
              <c:numCache>
                <c:formatCode>General</c:formatCode>
                <c:ptCount val="4"/>
                <c:pt idx="0" formatCode="0.0%">
                  <c:v>0.67500000000000004</c:v>
                </c:pt>
                <c:pt idx="3" formatCode="0.0%">
                  <c:v>0.52500000000000002</c:v>
                </c:pt>
              </c:numCache>
            </c:numRef>
          </c:val>
        </c:ser>
        <c:ser>
          <c:idx val="2"/>
          <c:order val="2"/>
          <c:tx>
            <c:strRef>
              <c:f>已退!$A$4</c:f>
              <c:strCache>
                <c:ptCount val="1"/>
                <c:pt idx="0">
                  <c:v>25年</c:v>
                </c:pt>
              </c:strCache>
            </c:strRef>
          </c:tx>
          <c:invertIfNegative val="0"/>
          <c:dLbls>
            <c:dLbl>
              <c:idx val="0"/>
              <c:tx>
                <c:rich>
                  <a:bodyPr/>
                  <a:lstStyle/>
                  <a:p>
                    <a:r>
                      <a:rPr lang="en-US" altLang="en-US" sz="1800" smtClean="0"/>
                      <a:t>60%</a:t>
                    </a:r>
                    <a:endParaRPr lang="en-US" altLang="en-US"/>
                  </a:p>
                </c:rich>
              </c:tx>
              <c:showLegendKey val="0"/>
              <c:showVal val="1"/>
              <c:showCatName val="0"/>
              <c:showSerName val="0"/>
              <c:showPercent val="0"/>
              <c:showBubbleSize val="0"/>
              <c:extLst>
                <c:ext xmlns:c15="http://schemas.microsoft.com/office/drawing/2012/chart" uri="{CE6537A1-D6FC-4f65-9D91-7224C49458BB}"/>
              </c:extLst>
            </c:dLbl>
            <c:dLbl>
              <c:idx val="3"/>
              <c:tx>
                <c:rich>
                  <a:bodyPr/>
                  <a:lstStyle/>
                  <a:p>
                    <a:r>
                      <a:rPr lang="en-US" altLang="en-US" sz="1800" smtClean="0"/>
                      <a:t>45%</a:t>
                    </a:r>
                    <a:endParaRPr lang="en-US" altLang="en-US"/>
                  </a:p>
                </c:rich>
              </c:tx>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sz="1800"/>
                </a:pPr>
                <a:endParaRPr lang="zh-TW"/>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已退!$B$1:$E$1</c:f>
              <c:strCache>
                <c:ptCount val="4"/>
                <c:pt idx="0">
                  <c:v>107.7.1~108.12.31</c:v>
                </c:pt>
                <c:pt idx="3">
                  <c:v>118年</c:v>
                </c:pt>
              </c:strCache>
            </c:strRef>
          </c:cat>
          <c:val>
            <c:numRef>
              <c:f>已退!$B$4:$E$4</c:f>
              <c:numCache>
                <c:formatCode>General</c:formatCode>
                <c:ptCount val="4"/>
                <c:pt idx="0" formatCode="0.0%">
                  <c:v>0.6</c:v>
                </c:pt>
                <c:pt idx="3" formatCode="0.0%">
                  <c:v>0.45</c:v>
                </c:pt>
              </c:numCache>
            </c:numRef>
          </c:val>
        </c:ser>
        <c:dLbls>
          <c:showLegendKey val="0"/>
          <c:showVal val="1"/>
          <c:showCatName val="0"/>
          <c:showSerName val="0"/>
          <c:showPercent val="0"/>
          <c:showBubbleSize val="0"/>
        </c:dLbls>
        <c:gapWidth val="150"/>
        <c:overlap val="-25"/>
        <c:axId val="379001240"/>
        <c:axId val="377838864"/>
      </c:barChart>
      <c:catAx>
        <c:axId val="379001240"/>
        <c:scaling>
          <c:orientation val="minMax"/>
        </c:scaling>
        <c:delete val="0"/>
        <c:axPos val="b"/>
        <c:numFmt formatCode="General" sourceLinked="0"/>
        <c:majorTickMark val="none"/>
        <c:minorTickMark val="none"/>
        <c:tickLblPos val="nextTo"/>
        <c:txPr>
          <a:bodyPr/>
          <a:lstStyle/>
          <a:p>
            <a:pPr>
              <a:defRPr b="1">
                <a:solidFill>
                  <a:srgbClr val="C00000"/>
                </a:solidFill>
              </a:defRPr>
            </a:pPr>
            <a:endParaRPr lang="zh-TW"/>
          </a:p>
        </c:txPr>
        <c:crossAx val="377838864"/>
        <c:crosses val="autoZero"/>
        <c:auto val="1"/>
        <c:lblAlgn val="ctr"/>
        <c:lblOffset val="100"/>
        <c:noMultiLvlLbl val="0"/>
      </c:catAx>
      <c:valAx>
        <c:axId val="377838864"/>
        <c:scaling>
          <c:orientation val="minMax"/>
        </c:scaling>
        <c:delete val="1"/>
        <c:axPos val="l"/>
        <c:numFmt formatCode="0.0%" sourceLinked="1"/>
        <c:majorTickMark val="out"/>
        <c:minorTickMark val="none"/>
        <c:tickLblPos val="nextTo"/>
        <c:crossAx val="379001240"/>
        <c:crosses val="autoZero"/>
        <c:crossBetween val="between"/>
      </c:valAx>
    </c:plotArea>
    <c:legend>
      <c:legendPos val="t"/>
      <c:overlay val="0"/>
      <c:txPr>
        <a:bodyPr/>
        <a:lstStyle/>
        <a:p>
          <a:pPr>
            <a:defRPr sz="2200"/>
          </a:pPr>
          <a:endParaRPr lang="zh-TW"/>
        </a:p>
      </c:txPr>
    </c:legend>
    <c:plotVisOnly val="1"/>
    <c:dispBlanksAs val="gap"/>
    <c:showDLblsOverMax val="0"/>
  </c:chart>
  <c:txPr>
    <a:bodyPr/>
    <a:lstStyle/>
    <a:p>
      <a:pPr>
        <a:defRPr sz="2000"/>
      </a:pPr>
      <a:endParaRPr lang="zh-TW"/>
    </a:p>
  </c:txPr>
  <c:externalData r:id="rId1">
    <c:autoUpdate val="0"/>
  </c:externalData>
  <c:userShapes r:id="rId2"/>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TW"/>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5.135386261279349E-2"/>
          <c:y val="0.10672251381444728"/>
          <c:w val="0.94864612511671331"/>
          <c:h val="0.67341661434510414"/>
        </c:manualLayout>
      </c:layout>
      <c:barChart>
        <c:barDir val="col"/>
        <c:grouping val="clustered"/>
        <c:varyColors val="0"/>
        <c:ser>
          <c:idx val="0"/>
          <c:order val="0"/>
          <c:tx>
            <c:strRef>
              <c:f>新退!$A$2</c:f>
              <c:strCache>
                <c:ptCount val="1"/>
                <c:pt idx="0">
                  <c:v>40年</c:v>
                </c:pt>
              </c:strCache>
            </c:strRef>
          </c:tx>
          <c:invertIfNegative val="0"/>
          <c:dLbls>
            <c:spPr>
              <a:noFill/>
              <a:ln>
                <a:noFill/>
              </a:ln>
              <a:effectLst/>
            </c:spPr>
            <c:txPr>
              <a:bodyPr/>
              <a:lstStyle/>
              <a:p>
                <a:pPr>
                  <a:defRPr sz="1600"/>
                </a:pPr>
                <a:endParaRPr lang="zh-TW"/>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新退!$B$1:$E$1</c:f>
              <c:strCache>
                <c:ptCount val="4"/>
                <c:pt idx="0">
                  <c:v>107.7.1~108.12.31</c:v>
                </c:pt>
                <c:pt idx="3">
                  <c:v>118年以後</c:v>
                </c:pt>
              </c:strCache>
            </c:strRef>
          </c:cat>
          <c:val>
            <c:numRef>
              <c:f>新退!$B$2:$E$2</c:f>
              <c:numCache>
                <c:formatCode>General</c:formatCode>
                <c:ptCount val="4"/>
                <c:pt idx="0" formatCode="0.0%">
                  <c:v>0.77500000000000002</c:v>
                </c:pt>
                <c:pt idx="3" formatCode="0.0%">
                  <c:v>0.625</c:v>
                </c:pt>
              </c:numCache>
            </c:numRef>
          </c:val>
        </c:ser>
        <c:ser>
          <c:idx val="1"/>
          <c:order val="1"/>
          <c:tx>
            <c:strRef>
              <c:f>新退!$A$3</c:f>
              <c:strCache>
                <c:ptCount val="1"/>
                <c:pt idx="0">
                  <c:v>35年</c:v>
                </c:pt>
              </c:strCache>
            </c:strRef>
          </c:tx>
          <c:invertIfNegative val="0"/>
          <c:dLbls>
            <c:spPr>
              <a:noFill/>
              <a:ln>
                <a:noFill/>
              </a:ln>
              <a:effectLst/>
            </c:spPr>
            <c:txPr>
              <a:bodyPr/>
              <a:lstStyle/>
              <a:p>
                <a:pPr>
                  <a:defRPr sz="1600"/>
                </a:pPr>
                <a:endParaRPr lang="zh-TW"/>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新退!$B$1:$E$1</c:f>
              <c:strCache>
                <c:ptCount val="4"/>
                <c:pt idx="0">
                  <c:v>107.7.1~108.12.31</c:v>
                </c:pt>
                <c:pt idx="3">
                  <c:v>118年以後</c:v>
                </c:pt>
              </c:strCache>
            </c:strRef>
          </c:cat>
          <c:val>
            <c:numRef>
              <c:f>新退!$B$3:$E$3</c:f>
              <c:numCache>
                <c:formatCode>General</c:formatCode>
                <c:ptCount val="4"/>
                <c:pt idx="0" formatCode="0%">
                  <c:v>0.75</c:v>
                </c:pt>
                <c:pt idx="3" formatCode="0%">
                  <c:v>0.6</c:v>
                </c:pt>
              </c:numCache>
            </c:numRef>
          </c:val>
        </c:ser>
        <c:ser>
          <c:idx val="2"/>
          <c:order val="2"/>
          <c:tx>
            <c:strRef>
              <c:f>新退!$A$4</c:f>
              <c:strCache>
                <c:ptCount val="1"/>
                <c:pt idx="0">
                  <c:v>30年</c:v>
                </c:pt>
              </c:strCache>
            </c:strRef>
          </c:tx>
          <c:invertIfNegative val="0"/>
          <c:dLbls>
            <c:spPr>
              <a:noFill/>
              <a:ln>
                <a:noFill/>
              </a:ln>
              <a:effectLst/>
            </c:spPr>
            <c:txPr>
              <a:bodyPr/>
              <a:lstStyle/>
              <a:p>
                <a:pPr>
                  <a:defRPr sz="1600"/>
                </a:pPr>
                <a:endParaRPr lang="zh-TW"/>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新退!$B$1:$E$1</c:f>
              <c:strCache>
                <c:ptCount val="4"/>
                <c:pt idx="0">
                  <c:v>107.7.1~108.12.31</c:v>
                </c:pt>
                <c:pt idx="3">
                  <c:v>118年以後</c:v>
                </c:pt>
              </c:strCache>
            </c:strRef>
          </c:cat>
          <c:val>
            <c:numRef>
              <c:f>新退!$B$4:$E$4</c:f>
              <c:numCache>
                <c:formatCode>General</c:formatCode>
                <c:ptCount val="4"/>
                <c:pt idx="0" formatCode="0.0%">
                  <c:v>0.67500000000000004</c:v>
                </c:pt>
                <c:pt idx="3" formatCode="0.0%">
                  <c:v>0.52500000000000002</c:v>
                </c:pt>
              </c:numCache>
            </c:numRef>
          </c:val>
        </c:ser>
        <c:ser>
          <c:idx val="3"/>
          <c:order val="3"/>
          <c:tx>
            <c:strRef>
              <c:f>新退!$A$5</c:f>
              <c:strCache>
                <c:ptCount val="1"/>
                <c:pt idx="0">
                  <c:v>25年</c:v>
                </c:pt>
              </c:strCache>
            </c:strRef>
          </c:tx>
          <c:invertIfNegative val="0"/>
          <c:dLbls>
            <c:spPr>
              <a:noFill/>
              <a:ln>
                <a:noFill/>
              </a:ln>
              <a:effectLst/>
            </c:spPr>
            <c:txPr>
              <a:bodyPr/>
              <a:lstStyle/>
              <a:p>
                <a:pPr>
                  <a:defRPr sz="1600"/>
                </a:pPr>
                <a:endParaRPr lang="zh-TW"/>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新退!$B$1:$E$1</c:f>
              <c:strCache>
                <c:ptCount val="4"/>
                <c:pt idx="0">
                  <c:v>107.7.1~108.12.31</c:v>
                </c:pt>
                <c:pt idx="3">
                  <c:v>118年以後</c:v>
                </c:pt>
              </c:strCache>
            </c:strRef>
          </c:cat>
          <c:val>
            <c:numRef>
              <c:f>新退!$B$5:$E$5</c:f>
              <c:numCache>
                <c:formatCode>General</c:formatCode>
                <c:ptCount val="4"/>
                <c:pt idx="0" formatCode="0%">
                  <c:v>0.6</c:v>
                </c:pt>
                <c:pt idx="3" formatCode="0%">
                  <c:v>0.45</c:v>
                </c:pt>
              </c:numCache>
            </c:numRef>
          </c:val>
        </c:ser>
        <c:dLbls>
          <c:showLegendKey val="0"/>
          <c:showVal val="1"/>
          <c:showCatName val="0"/>
          <c:showSerName val="0"/>
          <c:showPercent val="0"/>
          <c:showBubbleSize val="0"/>
        </c:dLbls>
        <c:gapWidth val="150"/>
        <c:overlap val="-25"/>
        <c:axId val="378257320"/>
        <c:axId val="417622824"/>
      </c:barChart>
      <c:catAx>
        <c:axId val="378257320"/>
        <c:scaling>
          <c:orientation val="minMax"/>
        </c:scaling>
        <c:delete val="0"/>
        <c:axPos val="b"/>
        <c:numFmt formatCode="General" sourceLinked="0"/>
        <c:majorTickMark val="none"/>
        <c:minorTickMark val="none"/>
        <c:tickLblPos val="nextTo"/>
        <c:txPr>
          <a:bodyPr/>
          <a:lstStyle/>
          <a:p>
            <a:pPr>
              <a:defRPr sz="2000">
                <a:solidFill>
                  <a:srgbClr val="C00000"/>
                </a:solidFill>
              </a:defRPr>
            </a:pPr>
            <a:endParaRPr lang="zh-TW"/>
          </a:p>
        </c:txPr>
        <c:crossAx val="417622824"/>
        <c:crosses val="autoZero"/>
        <c:auto val="1"/>
        <c:lblAlgn val="ctr"/>
        <c:lblOffset val="100"/>
        <c:noMultiLvlLbl val="0"/>
      </c:catAx>
      <c:valAx>
        <c:axId val="417622824"/>
        <c:scaling>
          <c:orientation val="minMax"/>
        </c:scaling>
        <c:delete val="1"/>
        <c:axPos val="l"/>
        <c:numFmt formatCode="0.0%" sourceLinked="1"/>
        <c:majorTickMark val="out"/>
        <c:minorTickMark val="none"/>
        <c:tickLblPos val="nextTo"/>
        <c:crossAx val="378257320"/>
        <c:crosses val="autoZero"/>
        <c:crossBetween val="between"/>
      </c:valAx>
    </c:plotArea>
    <c:legend>
      <c:legendPos val="t"/>
      <c:overlay val="0"/>
      <c:txPr>
        <a:bodyPr/>
        <a:lstStyle/>
        <a:p>
          <a:pPr>
            <a:defRPr sz="2200"/>
          </a:pPr>
          <a:endParaRPr lang="zh-TW"/>
        </a:p>
      </c:txPr>
    </c:legend>
    <c:plotVisOnly val="1"/>
    <c:dispBlanksAs val="gap"/>
    <c:showDLblsOverMax val="0"/>
  </c:chart>
  <c:txPr>
    <a:bodyPr/>
    <a:lstStyle/>
    <a:p>
      <a:pPr>
        <a:defRPr sz="1800"/>
      </a:pPr>
      <a:endParaRPr lang="zh-TW"/>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TW"/>
  <c:roundedCorners val="0"/>
  <mc:AlternateContent xmlns:mc="http://schemas.openxmlformats.org/markup-compatibility/2006">
    <mc:Choice xmlns:c14="http://schemas.microsoft.com/office/drawing/2007/8/2/chart" Requires="c14">
      <c14:style val="129"/>
    </mc:Choice>
    <mc:Fallback>
      <c:style val="29"/>
    </mc:Fallback>
  </mc:AlternateContent>
  <c:chart>
    <c:title>
      <c:tx>
        <c:rich>
          <a:bodyPr/>
          <a:lstStyle/>
          <a:p>
            <a:pPr>
              <a:defRPr sz="2200">
                <a:solidFill>
                  <a:schemeClr val="dk1"/>
                </a:solidFill>
                <a:latin typeface="+mn-lt"/>
                <a:ea typeface="+mn-ea"/>
                <a:cs typeface="+mn-cs"/>
              </a:defRPr>
            </a:pPr>
            <a:r>
              <a:rPr lang="zh-TW" altLang="zh-TW" sz="2200" b="1" i="0" baseline="0" dirty="0">
                <a:solidFill>
                  <a:schemeClr val="dk1"/>
                </a:solidFill>
                <a:effectLst>
                  <a:innerShdw blurRad="69850" dist="43180" dir="5400000">
                    <a:srgbClr val="000000">
                      <a:alpha val="65000"/>
                    </a:srgbClr>
                  </a:innerShdw>
                </a:effectLst>
                <a:latin typeface="+mn-lt"/>
                <a:ea typeface="+mn-ea"/>
                <a:cs typeface="+mn-cs"/>
              </a:rPr>
              <a:t>現職人員替代率上限逐年調降：以年資</a:t>
            </a:r>
            <a:r>
              <a:rPr lang="en-US" altLang="zh-TW" sz="2200" b="1" i="0" baseline="0" dirty="0">
                <a:solidFill>
                  <a:schemeClr val="dk1"/>
                </a:solidFill>
                <a:effectLst>
                  <a:innerShdw blurRad="69850" dist="43180" dir="5400000">
                    <a:srgbClr val="000000">
                      <a:alpha val="65000"/>
                    </a:srgbClr>
                  </a:innerShdw>
                </a:effectLst>
                <a:latin typeface="+mn-lt"/>
                <a:ea typeface="+mn-ea"/>
                <a:cs typeface="+mn-cs"/>
              </a:rPr>
              <a:t>30</a:t>
            </a:r>
            <a:r>
              <a:rPr lang="zh-TW" altLang="zh-TW" sz="2200" b="1" i="0" baseline="0" dirty="0">
                <a:solidFill>
                  <a:schemeClr val="dk1"/>
                </a:solidFill>
                <a:effectLst>
                  <a:innerShdw blurRad="69850" dist="43180" dir="5400000">
                    <a:srgbClr val="000000">
                      <a:alpha val="65000"/>
                    </a:srgbClr>
                  </a:innerShdw>
                </a:effectLst>
                <a:latin typeface="+mn-lt"/>
                <a:ea typeface="+mn-ea"/>
                <a:cs typeface="+mn-cs"/>
              </a:rPr>
              <a:t>年為例</a:t>
            </a:r>
            <a:endParaRPr lang="zh-TW" altLang="zh-TW" sz="2200" dirty="0">
              <a:effectLst/>
            </a:endParaRPr>
          </a:p>
        </c:rich>
      </c:tx>
      <c:layout>
        <c:manualLayout>
          <c:xMode val="edge"/>
          <c:yMode val="edge"/>
          <c:x val="0.14946010702863599"/>
          <c:y val="1.6324795736528938E-2"/>
        </c:manualLayout>
      </c:layout>
      <c:overlay val="0"/>
      <c:spPr>
        <a:gradFill rotWithShape="1">
          <a:gsLst>
            <a:gs pos="0">
              <a:schemeClr val="accent5">
                <a:tint val="50000"/>
                <a:satMod val="300000"/>
              </a:schemeClr>
            </a:gs>
            <a:gs pos="35000">
              <a:schemeClr val="accent5">
                <a:tint val="37000"/>
                <a:satMod val="300000"/>
              </a:schemeClr>
            </a:gs>
            <a:gs pos="100000">
              <a:schemeClr val="accent5">
                <a:tint val="15000"/>
                <a:satMod val="350000"/>
              </a:schemeClr>
            </a:gs>
          </a:gsLst>
          <a:lin ang="16200000" scaled="1"/>
        </a:gradFill>
        <a:ln w="9525" cap="flat" cmpd="sng" algn="ctr">
          <a:solidFill>
            <a:schemeClr val="accent5">
              <a:shade val="95000"/>
              <a:satMod val="105000"/>
            </a:schemeClr>
          </a:solidFill>
          <a:prstDash val="solid"/>
        </a:ln>
        <a:effectLst>
          <a:outerShdw blurRad="40000" dist="20000" dir="5400000" rotWithShape="0">
            <a:srgbClr val="000000">
              <a:alpha val="38000"/>
            </a:srgbClr>
          </a:outerShdw>
        </a:effectLst>
      </c:spPr>
    </c:title>
    <c:autoTitleDeleted val="0"/>
    <c:plotArea>
      <c:layout>
        <c:manualLayout>
          <c:layoutTarget val="inner"/>
          <c:xMode val="edge"/>
          <c:yMode val="edge"/>
          <c:x val="5.1564909712913221E-2"/>
          <c:y val="0.17068259498267468"/>
          <c:w val="0.93205124145477314"/>
          <c:h val="0.56375346901909407"/>
        </c:manualLayout>
      </c:layout>
      <c:barChart>
        <c:barDir val="col"/>
        <c:grouping val="clustered"/>
        <c:varyColors val="0"/>
        <c:ser>
          <c:idx val="0"/>
          <c:order val="0"/>
          <c:invertIfNegative val="0"/>
          <c:dLbls>
            <c:spPr>
              <a:noFill/>
              <a:ln>
                <a:noFill/>
              </a:ln>
              <a:effectLst/>
            </c:spPr>
            <c:txPr>
              <a:bodyPr/>
              <a:lstStyle/>
              <a:p>
                <a:pPr>
                  <a:defRPr sz="1600" b="1">
                    <a:solidFill>
                      <a:srgbClr val="C00000"/>
                    </a:solidFill>
                  </a:defRPr>
                </a:pPr>
                <a:endParaRPr lang="zh-TW"/>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調降退休所得替代率!$A$1:$K$1</c:f>
              <c:strCache>
                <c:ptCount val="11"/>
                <c:pt idx="0">
                  <c:v>107.7.1~108.12.31</c:v>
                </c:pt>
                <c:pt idx="1">
                  <c:v>109年</c:v>
                </c:pt>
                <c:pt idx="2">
                  <c:v>110年</c:v>
                </c:pt>
                <c:pt idx="3">
                  <c:v>111年</c:v>
                </c:pt>
                <c:pt idx="4">
                  <c:v>112年</c:v>
                </c:pt>
                <c:pt idx="5">
                  <c:v>113年</c:v>
                </c:pt>
                <c:pt idx="6">
                  <c:v>114年</c:v>
                </c:pt>
                <c:pt idx="7">
                  <c:v>115年</c:v>
                </c:pt>
                <c:pt idx="8">
                  <c:v>116年</c:v>
                </c:pt>
                <c:pt idx="9">
                  <c:v>117年</c:v>
                </c:pt>
                <c:pt idx="10">
                  <c:v>118年以後</c:v>
                </c:pt>
              </c:strCache>
            </c:strRef>
          </c:cat>
          <c:val>
            <c:numRef>
              <c:f>調降退休所得替代率!$A$2:$K$2</c:f>
              <c:numCache>
                <c:formatCode>0%</c:formatCode>
                <c:ptCount val="11"/>
                <c:pt idx="0" formatCode="0.0%">
                  <c:v>0.67500000000000004</c:v>
                </c:pt>
                <c:pt idx="1">
                  <c:v>0.66</c:v>
                </c:pt>
                <c:pt idx="2" formatCode="0.0%">
                  <c:v>0.64500000000000002</c:v>
                </c:pt>
                <c:pt idx="3">
                  <c:v>0.63</c:v>
                </c:pt>
                <c:pt idx="4" formatCode="0.0%">
                  <c:v>0.61499999999999999</c:v>
                </c:pt>
                <c:pt idx="5">
                  <c:v>0.6</c:v>
                </c:pt>
                <c:pt idx="6" formatCode="0.0%">
                  <c:v>0.58499999999999996</c:v>
                </c:pt>
                <c:pt idx="7">
                  <c:v>0.56999999999999995</c:v>
                </c:pt>
                <c:pt idx="8" formatCode="0.0%">
                  <c:v>0.55499999999999994</c:v>
                </c:pt>
                <c:pt idx="9">
                  <c:v>0.53999999999999992</c:v>
                </c:pt>
                <c:pt idx="10" formatCode="0.0%">
                  <c:v>0.52499999999999991</c:v>
                </c:pt>
              </c:numCache>
            </c:numRef>
          </c:val>
        </c:ser>
        <c:dLbls>
          <c:showLegendKey val="0"/>
          <c:showVal val="0"/>
          <c:showCatName val="0"/>
          <c:showSerName val="0"/>
          <c:showPercent val="0"/>
          <c:showBubbleSize val="0"/>
        </c:dLbls>
        <c:gapWidth val="75"/>
        <c:overlap val="-25"/>
        <c:axId val="423309744"/>
        <c:axId val="423310136"/>
      </c:barChart>
      <c:catAx>
        <c:axId val="423309744"/>
        <c:scaling>
          <c:orientation val="minMax"/>
        </c:scaling>
        <c:delete val="0"/>
        <c:axPos val="b"/>
        <c:numFmt formatCode="General" sourceLinked="0"/>
        <c:majorTickMark val="none"/>
        <c:minorTickMark val="none"/>
        <c:tickLblPos val="nextTo"/>
        <c:txPr>
          <a:bodyPr/>
          <a:lstStyle/>
          <a:p>
            <a:pPr>
              <a:defRPr sz="1400"/>
            </a:pPr>
            <a:endParaRPr lang="zh-TW"/>
          </a:p>
        </c:txPr>
        <c:crossAx val="423310136"/>
        <c:crosses val="autoZero"/>
        <c:auto val="1"/>
        <c:lblAlgn val="ctr"/>
        <c:lblOffset val="100"/>
        <c:noMultiLvlLbl val="0"/>
      </c:catAx>
      <c:valAx>
        <c:axId val="423310136"/>
        <c:scaling>
          <c:orientation val="minMax"/>
          <c:min val="0.30000000000000004"/>
        </c:scaling>
        <c:delete val="0"/>
        <c:axPos val="l"/>
        <c:majorGridlines/>
        <c:numFmt formatCode="0%" sourceLinked="0"/>
        <c:majorTickMark val="none"/>
        <c:minorTickMark val="none"/>
        <c:tickLblPos val="nextTo"/>
        <c:spPr>
          <a:ln w="9525">
            <a:noFill/>
          </a:ln>
        </c:spPr>
        <c:txPr>
          <a:bodyPr/>
          <a:lstStyle/>
          <a:p>
            <a:pPr>
              <a:defRPr sz="1400"/>
            </a:pPr>
            <a:endParaRPr lang="zh-TW"/>
          </a:p>
        </c:txPr>
        <c:crossAx val="423309744"/>
        <c:crosses val="autoZero"/>
        <c:crossBetween val="between"/>
      </c:valAx>
    </c:plotArea>
    <c:plotVisOnly val="1"/>
    <c:dispBlanksAs val="gap"/>
    <c:showDLblsOverMax val="0"/>
  </c:chart>
  <c:externalData r:id="rId1">
    <c:autoUpdate val="0"/>
  </c:externalData>
</c:chartSpace>
</file>

<file path=ppt/drawings/drawing1.xml><?xml version="1.0" encoding="utf-8"?>
<c:userShapes xmlns:c="http://schemas.openxmlformats.org/drawingml/2006/chart">
  <cdr:relSizeAnchor xmlns:cdr="http://schemas.openxmlformats.org/drawingml/2006/chartDrawing">
    <cdr:from>
      <cdr:x>0.0818</cdr:x>
      <cdr:y>0.8159</cdr:y>
    </cdr:from>
    <cdr:to>
      <cdr:x>0.12963</cdr:x>
      <cdr:y>0.86273</cdr:y>
    </cdr:to>
    <cdr:sp macro="" textlink="">
      <cdr:nvSpPr>
        <cdr:cNvPr id="4" name="文字方塊 1"/>
        <cdr:cNvSpPr txBox="1"/>
      </cdr:nvSpPr>
      <cdr:spPr>
        <a:xfrm xmlns:a="http://schemas.openxmlformats.org/drawingml/2006/main">
          <a:off x="877563" y="5594615"/>
          <a:ext cx="513133" cy="32111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zh-TW" altLang="en-US" sz="800"/>
            <a:t>全舊制</a:t>
          </a:r>
        </a:p>
      </cdr:txBody>
    </cdr:sp>
  </cdr:relSizeAnchor>
  <cdr:relSizeAnchor xmlns:cdr="http://schemas.openxmlformats.org/drawingml/2006/chartDrawing">
    <cdr:from>
      <cdr:x>0.81914</cdr:x>
      <cdr:y>0.81599</cdr:y>
    </cdr:from>
    <cdr:to>
      <cdr:x>0.8868</cdr:x>
      <cdr:y>0.84129</cdr:y>
    </cdr:to>
    <cdr:sp macro="" textlink="">
      <cdr:nvSpPr>
        <cdr:cNvPr id="5" name="文字方塊 1"/>
        <cdr:cNvSpPr txBox="1"/>
      </cdr:nvSpPr>
      <cdr:spPr>
        <a:xfrm xmlns:a="http://schemas.openxmlformats.org/drawingml/2006/main">
          <a:off x="8787953" y="5595224"/>
          <a:ext cx="725874" cy="17348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zh-TW" altLang="en-US" sz="800"/>
            <a:t>全新制</a:t>
          </a:r>
        </a:p>
      </cdr:txBody>
    </cdr:sp>
  </cdr:relSizeAnchor>
  <cdr:relSizeAnchor xmlns:cdr="http://schemas.openxmlformats.org/drawingml/2006/chartDrawing">
    <cdr:from>
      <cdr:x>0.92675</cdr:x>
      <cdr:y>0.29983</cdr:y>
    </cdr:from>
    <cdr:to>
      <cdr:x>0.99012</cdr:x>
      <cdr:y>0.33767</cdr:y>
    </cdr:to>
    <cdr:sp macro="" textlink="">
      <cdr:nvSpPr>
        <cdr:cNvPr id="2" name="文字方塊 1"/>
        <cdr:cNvSpPr txBox="1"/>
      </cdr:nvSpPr>
      <cdr:spPr>
        <a:xfrm xmlns:a="http://schemas.openxmlformats.org/drawingml/2006/main">
          <a:off x="8580120" y="1569720"/>
          <a:ext cx="586740" cy="19812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zh-TW" altLang="en-US" sz="1100"/>
        </a:p>
      </cdr:txBody>
    </cdr:sp>
  </cdr:relSizeAnchor>
  <cdr:relSizeAnchor xmlns:cdr="http://schemas.openxmlformats.org/drawingml/2006/chartDrawing">
    <cdr:from>
      <cdr:x>0.10896</cdr:x>
      <cdr:y>0.15156</cdr:y>
    </cdr:from>
    <cdr:to>
      <cdr:x>0.28233</cdr:x>
      <cdr:y>0.21417</cdr:y>
    </cdr:to>
    <cdr:sp macro="" textlink="">
      <cdr:nvSpPr>
        <cdr:cNvPr id="6" name="直線圖說文字 1 5"/>
        <cdr:cNvSpPr/>
      </cdr:nvSpPr>
      <cdr:spPr>
        <a:xfrm xmlns:a="http://schemas.openxmlformats.org/drawingml/2006/main" flipH="1">
          <a:off x="950386" y="851281"/>
          <a:ext cx="1512130" cy="351654"/>
        </a:xfrm>
        <a:prstGeom xmlns:a="http://schemas.openxmlformats.org/drawingml/2006/main" prst="borderCallout1">
          <a:avLst>
            <a:gd name="adj1" fmla="val 43120"/>
            <a:gd name="adj2" fmla="val -8333"/>
            <a:gd name="adj3" fmla="val 340273"/>
            <a:gd name="adj4" fmla="val -23517"/>
          </a:avLst>
        </a:prstGeom>
        <a:ln xmlns:a="http://schemas.openxmlformats.org/drawingml/2006/main" w="31750"/>
      </cdr:spPr>
      <cdr:style>
        <a:lnRef xmlns:a="http://schemas.openxmlformats.org/drawingml/2006/main" idx="1">
          <a:schemeClr val="accent2"/>
        </a:lnRef>
        <a:fillRef xmlns:a="http://schemas.openxmlformats.org/drawingml/2006/main" idx="2">
          <a:schemeClr val="accent2"/>
        </a:fillRef>
        <a:effectRef xmlns:a="http://schemas.openxmlformats.org/drawingml/2006/main" idx="1">
          <a:schemeClr val="accent2"/>
        </a:effectRef>
        <a:fontRef xmlns:a="http://schemas.openxmlformats.org/drawingml/2006/main" idx="minor">
          <a:schemeClr val="dk1"/>
        </a:fontRef>
      </cdr:style>
      <cdr:txBody>
        <a:bodyPr xmlns:a="http://schemas.openxmlformats.org/drawingml/2006/main" rot="0" spcFirstLastPara="0" vert="horz" wrap="square" lIns="91440" tIns="45720" rIns="91440" bIns="45720" numCol="1" spcCol="0" rtlCol="0" fromWordArt="0" anchor="ctr" anchorCtr="0" forceAA="0" compatLnSpc="1">
          <a:prstTxWarp prst="textNoShape">
            <a:avLst/>
          </a:prstTxWarp>
          <a:noAutofit/>
        </a:bodyPr>
        <a:lstStyle xmlns:a="http://schemas.openxmlformats.org/drawingml/2006/main">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xmlns:a="http://schemas.openxmlformats.org/drawingml/2006/main">
          <a:pPr algn="ctr"/>
          <a:r>
            <a:rPr lang="zh-TW" altLang="en-US" sz="1400" b="1" dirty="0" smtClean="0"/>
            <a:t> 最末年</a:t>
          </a:r>
          <a:r>
            <a:rPr lang="en-US" altLang="zh-TW" sz="1400" b="1" dirty="0" smtClean="0"/>
            <a:t>(</a:t>
          </a:r>
          <a:r>
            <a:rPr lang="zh-TW" altLang="en-US" sz="1400" b="1" dirty="0" smtClean="0"/>
            <a:t>保障後</a:t>
          </a:r>
          <a:r>
            <a:rPr lang="en-US" altLang="zh-TW" sz="1400" b="1" dirty="0" smtClean="0"/>
            <a:t>)</a:t>
          </a:r>
          <a:endParaRPr lang="zh-TW" altLang="en-US" sz="1400" b="1" dirty="0"/>
        </a:p>
      </cdr:txBody>
    </cdr:sp>
  </cdr:relSizeAnchor>
  <cdr:relSizeAnchor xmlns:cdr="http://schemas.openxmlformats.org/drawingml/2006/chartDrawing">
    <cdr:from>
      <cdr:x>0.09907</cdr:x>
      <cdr:y>0.28205</cdr:y>
    </cdr:from>
    <cdr:to>
      <cdr:x>0.2039</cdr:x>
      <cdr:y>0.33333</cdr:y>
    </cdr:to>
    <cdr:sp macro="" textlink="">
      <cdr:nvSpPr>
        <cdr:cNvPr id="7" name="直線圖說文字 1 6"/>
        <cdr:cNvSpPr/>
      </cdr:nvSpPr>
      <cdr:spPr>
        <a:xfrm xmlns:a="http://schemas.openxmlformats.org/drawingml/2006/main" flipH="1">
          <a:off x="864097" y="1584176"/>
          <a:ext cx="914377" cy="288003"/>
        </a:xfrm>
        <a:prstGeom xmlns:a="http://schemas.openxmlformats.org/drawingml/2006/main" prst="borderCallout1">
          <a:avLst>
            <a:gd name="adj1" fmla="val 18750"/>
            <a:gd name="adj2" fmla="val -8333"/>
            <a:gd name="adj3" fmla="val 252524"/>
            <a:gd name="adj4" fmla="val -40590"/>
          </a:avLst>
        </a:prstGeom>
        <a:ln xmlns:a="http://schemas.openxmlformats.org/drawingml/2006/main" w="31750"/>
      </cdr:spPr>
      <cdr:style>
        <a:lnRef xmlns:a="http://schemas.openxmlformats.org/drawingml/2006/main" idx="1">
          <a:schemeClr val="accent1"/>
        </a:lnRef>
        <a:fillRef xmlns:a="http://schemas.openxmlformats.org/drawingml/2006/main" idx="2">
          <a:schemeClr val="accent1"/>
        </a:fillRef>
        <a:effectRef xmlns:a="http://schemas.openxmlformats.org/drawingml/2006/main" idx="1">
          <a:schemeClr val="accent1"/>
        </a:effectRef>
        <a:fontRef xmlns:a="http://schemas.openxmlformats.org/drawingml/2006/main" idx="minor">
          <a:schemeClr val="dk1"/>
        </a:fontRef>
      </cdr:style>
      <cdr:txBody>
        <a:bodyPr xmlns:a="http://schemas.openxmlformats.org/drawingml/2006/main" rtlCol="0" anchor="ctr"/>
        <a:lstStyle xmlns:a="http://schemas.openxmlformats.org/drawingml/2006/main">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xmlns:a="http://schemas.openxmlformats.org/drawingml/2006/main">
          <a:pPr algn="ctr"/>
          <a:r>
            <a:rPr lang="zh-TW" altLang="en-US" sz="1600" b="1" dirty="0" smtClean="0"/>
            <a:t> 保障前</a:t>
          </a:r>
          <a:endParaRPr lang="zh-TW" altLang="en-US" sz="1600" b="1" dirty="0"/>
        </a:p>
      </cdr:txBody>
    </cdr:sp>
  </cdr:relSizeAnchor>
  <cdr:relSizeAnchor xmlns:cdr="http://schemas.openxmlformats.org/drawingml/2006/chartDrawing">
    <cdr:from>
      <cdr:x>0.64395</cdr:x>
      <cdr:y>0.14103</cdr:y>
    </cdr:from>
    <cdr:to>
      <cdr:x>0.94941</cdr:x>
      <cdr:y>0.24359</cdr:y>
    </cdr:to>
    <cdr:sp macro="" textlink="">
      <cdr:nvSpPr>
        <cdr:cNvPr id="3" name="直線圖說文字 1 2"/>
        <cdr:cNvSpPr/>
      </cdr:nvSpPr>
      <cdr:spPr>
        <a:xfrm xmlns:a="http://schemas.openxmlformats.org/drawingml/2006/main">
          <a:off x="5616624" y="792088"/>
          <a:ext cx="2664295" cy="576064"/>
        </a:xfrm>
        <a:prstGeom xmlns:a="http://schemas.openxmlformats.org/drawingml/2006/main" prst="borderCallout1">
          <a:avLst>
            <a:gd name="adj1" fmla="val 18750"/>
            <a:gd name="adj2" fmla="val -2295"/>
            <a:gd name="adj3" fmla="val 138341"/>
            <a:gd name="adj4" fmla="val -8945"/>
          </a:avLst>
        </a:prstGeom>
        <a:ln xmlns:a="http://schemas.openxmlformats.org/drawingml/2006/main" w="28575">
          <a:solidFill>
            <a:srgbClr val="6600FF"/>
          </a:solidFill>
        </a:ln>
      </cdr:spPr>
      <cdr:style>
        <a:lnRef xmlns:a="http://schemas.openxmlformats.org/drawingml/2006/main" idx="0">
          <a:schemeClr val="accent4"/>
        </a:lnRef>
        <a:fillRef xmlns:a="http://schemas.openxmlformats.org/drawingml/2006/main" idx="3">
          <a:schemeClr val="accent4"/>
        </a:fillRef>
        <a:effectRef xmlns:a="http://schemas.openxmlformats.org/drawingml/2006/main" idx="3">
          <a:schemeClr val="accent4"/>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pPr algn="ctr" rtl="0">
            <a:lnSpc>
              <a:spcPts val="1900"/>
            </a:lnSpc>
            <a:defRPr sz="1600" b="0" i="0" u="none" strike="noStrike" kern="1200" baseline="0">
              <a:solidFill>
                <a:prstClr val="black"/>
              </a:solidFill>
              <a:latin typeface="+mn-lt"/>
              <a:ea typeface="+mn-ea"/>
              <a:cs typeface="+mn-cs"/>
            </a:defRPr>
          </a:pPr>
          <a:r>
            <a:rPr lang="en-US" altLang="zh-TW" sz="1500" b="0" cap="none" spc="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108</a:t>
          </a:r>
          <a:r>
            <a:rPr lang="zh-TW" altLang="en-US" sz="1500" b="0" cap="none" spc="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年以後退休者採均俸</a:t>
          </a:r>
          <a:r>
            <a:rPr lang="zh-TW" altLang="en-US" sz="1500" b="0" cap="none" spc="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新細明體"/>
              <a:ea typeface="新細明體"/>
            </a:rPr>
            <a:t>、</a:t>
          </a:r>
          <a:r>
            <a:rPr lang="zh-TW" altLang="en-US" sz="1500" b="0" cap="none" spc="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廢</a:t>
          </a:r>
          <a:r>
            <a:rPr lang="zh-TW" altLang="en-US" sz="1500" b="0" cap="none" spc="0" dirty="0">
              <a:ln w="18415" cmpd="sng">
                <a:solidFill>
                  <a:srgbClr val="FFFFFF"/>
                </a:solidFill>
                <a:prstDash val="solid"/>
              </a:ln>
              <a:solidFill>
                <a:srgbClr val="FFFFFF"/>
              </a:solidFill>
              <a:effectLst>
                <a:outerShdw blurRad="63500" dir="3600000" algn="tl" rotWithShape="0">
                  <a:srgbClr val="000000">
                    <a:alpha val="70000"/>
                  </a:srgbClr>
                </a:outerShdw>
              </a:effectLst>
            </a:rPr>
            <a:t>從優逆算</a:t>
          </a:r>
          <a:r>
            <a:rPr lang="en-US" altLang="zh-TW" sz="1500" b="0" cap="none" spc="0" dirty="0">
              <a:ln w="18415" cmpd="sng">
                <a:solidFill>
                  <a:srgbClr val="FFFFFF"/>
                </a:solidFill>
                <a:prstDash val="solid"/>
              </a:ln>
              <a:solidFill>
                <a:srgbClr val="FFFFFF"/>
              </a:solidFill>
              <a:effectLst>
                <a:outerShdw blurRad="63500" dir="3600000" algn="tl" rotWithShape="0">
                  <a:srgbClr val="000000">
                    <a:alpha val="70000"/>
                  </a:srgbClr>
                </a:outerShdw>
              </a:effectLst>
            </a:rPr>
            <a:t>+</a:t>
          </a:r>
          <a:r>
            <a:rPr lang="zh-TW" altLang="en-US" sz="1500" b="0" cap="none" spc="0" dirty="0">
              <a:ln w="18415" cmpd="sng">
                <a:solidFill>
                  <a:srgbClr val="FFFFFF"/>
                </a:solidFill>
                <a:prstDash val="solid"/>
              </a:ln>
              <a:solidFill>
                <a:srgbClr val="FFFFFF"/>
              </a:solidFill>
              <a:effectLst>
                <a:outerShdw blurRad="63500" dir="3600000" algn="tl" rotWithShape="0">
                  <a:srgbClr val="000000">
                    <a:alpha val="70000"/>
                  </a:srgbClr>
                </a:outerShdw>
              </a:effectLst>
            </a:rPr>
            <a:t>利率</a:t>
          </a:r>
          <a:r>
            <a:rPr lang="en-US" altLang="zh-TW" sz="1500" b="0" cap="none" spc="0" dirty="0">
              <a:ln w="18415" cmpd="sng">
                <a:solidFill>
                  <a:srgbClr val="FFFFFF"/>
                </a:solidFill>
                <a:prstDash val="solid"/>
              </a:ln>
              <a:solidFill>
                <a:srgbClr val="FFFFFF"/>
              </a:solidFill>
              <a:effectLst>
                <a:outerShdw blurRad="63500" dir="3600000" algn="tl" rotWithShape="0">
                  <a:srgbClr val="000000">
                    <a:alpha val="70000"/>
                  </a:srgbClr>
                </a:outerShdw>
              </a:effectLst>
            </a:rPr>
            <a:t>9</a:t>
          </a:r>
          <a:r>
            <a:rPr lang="en-US" altLang="zh-TW" sz="1500" b="0" cap="none" spc="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a:t>
          </a:r>
          <a:r>
            <a:rPr lang="zh-TW" altLang="en-US" sz="1500" b="0" cap="none" spc="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新細明體"/>
              <a:ea typeface="新細明體"/>
            </a:rPr>
            <a:t>、</a:t>
          </a:r>
          <a:r>
            <a:rPr lang="zh-TW" altLang="en-US" sz="1500" b="0" cap="none" spc="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無補償金</a:t>
          </a:r>
          <a:r>
            <a:rPr lang="en-US" altLang="en-US" sz="1500" b="0" cap="none" spc="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 </a:t>
          </a:r>
        </a:p>
        <a:p xmlns:a="http://schemas.openxmlformats.org/drawingml/2006/main">
          <a:endParaRPr lang="zh-TW" sz="1500" b="0" cap="none" spc="0" dirty="0">
            <a:ln w="18415" cmpd="sng">
              <a:solidFill>
                <a:srgbClr val="FFFFFF"/>
              </a:solidFill>
              <a:prstDash val="solid"/>
            </a:ln>
            <a:solidFill>
              <a:srgbClr val="FFFFFF"/>
            </a:solidFill>
            <a:effectLst>
              <a:outerShdw blurRad="63500" dir="3600000" algn="tl" rotWithShape="0">
                <a:srgbClr val="000000">
                  <a:alpha val="70000"/>
                </a:srgbClr>
              </a:outerShdw>
            </a:effectLst>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0.33147</cdr:x>
      <cdr:y>0.4033</cdr:y>
    </cdr:from>
    <cdr:to>
      <cdr:x>0.67242</cdr:x>
      <cdr:y>0.79686</cdr:y>
    </cdr:to>
    <cdr:grpSp>
      <cdr:nvGrpSpPr>
        <cdr:cNvPr id="2" name="群組 1"/>
        <cdr:cNvGrpSpPr/>
      </cdr:nvGrpSpPr>
      <cdr:grpSpPr>
        <a:xfrm xmlns:a="http://schemas.openxmlformats.org/drawingml/2006/main">
          <a:off x="2698074" y="1074511"/>
          <a:ext cx="2775239" cy="1048560"/>
          <a:chOff x="2653881" y="1818692"/>
          <a:chExt cx="2879015" cy="1092383"/>
        </a:xfrm>
      </cdr:grpSpPr>
      <cdr:sp macro="" textlink="">
        <cdr:nvSpPr>
          <cdr:cNvPr id="3" name="文字方塊 14"/>
          <cdr:cNvSpPr txBox="1"/>
        </cdr:nvSpPr>
        <cdr:spPr>
          <a:xfrm xmlns:a="http://schemas.openxmlformats.org/drawingml/2006/main">
            <a:off x="2653881" y="1818692"/>
            <a:ext cx="2879015" cy="861786"/>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zh-TW" altLang="en-US" sz="2500" dirty="0" smtClean="0">
                <a:solidFill>
                  <a:srgbClr val="CC00CC"/>
                </a:solidFill>
                <a:latin typeface="+mj-ea"/>
                <a:ea typeface="+mj-ea"/>
              </a:rPr>
              <a:t>以</a:t>
            </a:r>
            <a:r>
              <a:rPr lang="en-US" altLang="zh-TW" sz="3000" b="1" dirty="0" smtClean="0">
                <a:solidFill>
                  <a:srgbClr val="FF0000"/>
                </a:solidFill>
                <a:latin typeface="+mj-ea"/>
                <a:ea typeface="+mj-ea"/>
              </a:rPr>
              <a:t>10</a:t>
            </a:r>
            <a:r>
              <a:rPr lang="zh-TW" altLang="en-US" sz="3000" b="1" dirty="0" smtClean="0">
                <a:solidFill>
                  <a:srgbClr val="FF0000"/>
                </a:solidFill>
                <a:latin typeface="+mj-ea"/>
                <a:ea typeface="+mj-ea"/>
              </a:rPr>
              <a:t>年</a:t>
            </a:r>
            <a:r>
              <a:rPr lang="zh-TW" altLang="en-US" sz="2500" dirty="0" smtClean="0">
                <a:solidFill>
                  <a:srgbClr val="CC00CC"/>
                </a:solidFill>
                <a:latin typeface="+mj-ea"/>
                <a:ea typeface="+mj-ea"/>
              </a:rPr>
              <a:t>時間過渡</a:t>
            </a:r>
            <a:endParaRPr lang="en-US" altLang="zh-TW" sz="2500" dirty="0" smtClean="0">
              <a:solidFill>
                <a:srgbClr val="CC00CC"/>
              </a:solidFill>
              <a:latin typeface="+mj-ea"/>
              <a:ea typeface="+mj-ea"/>
            </a:endParaRPr>
          </a:p>
          <a:p xmlns:a="http://schemas.openxmlformats.org/drawingml/2006/main">
            <a:pPr algn="ctr"/>
            <a:r>
              <a:rPr lang="en-US" altLang="zh-TW" sz="2000" dirty="0" smtClean="0">
                <a:solidFill>
                  <a:srgbClr val="CC00CC"/>
                </a:solidFill>
                <a:latin typeface="+mj-ea"/>
                <a:ea typeface="+mj-ea"/>
              </a:rPr>
              <a:t>(</a:t>
            </a:r>
            <a:r>
              <a:rPr lang="zh-TW" altLang="en-US" sz="2000" dirty="0" smtClean="0">
                <a:solidFill>
                  <a:srgbClr val="CC00CC"/>
                </a:solidFill>
                <a:latin typeface="+mj-ea"/>
                <a:ea typeface="+mj-ea"/>
              </a:rPr>
              <a:t>每年調降</a:t>
            </a:r>
            <a:r>
              <a:rPr lang="en-US" altLang="zh-TW" sz="2000" b="1" dirty="0" smtClean="0">
                <a:solidFill>
                  <a:srgbClr val="FF0000"/>
                </a:solidFill>
                <a:latin typeface="+mj-ea"/>
                <a:ea typeface="+mj-ea"/>
              </a:rPr>
              <a:t>1.5%)</a:t>
            </a:r>
          </a:p>
        </cdr:txBody>
      </cdr:sp>
      <cdr:sp macro="" textlink="">
        <cdr:nvSpPr>
          <cdr:cNvPr id="4" name="向右箭號 3"/>
          <cdr:cNvSpPr/>
        </cdr:nvSpPr>
        <cdr:spPr>
          <a:xfrm xmlns:a="http://schemas.openxmlformats.org/drawingml/2006/main">
            <a:off x="2806133" y="2652274"/>
            <a:ext cx="2520251" cy="258801"/>
          </a:xfrm>
          <a:prstGeom xmlns:a="http://schemas.openxmlformats.org/drawingml/2006/main" prst="rightArrow">
            <a:avLst/>
          </a:prstGeom>
        </cdr:spPr>
        <cdr:style>
          <a:lnRef xmlns:a="http://schemas.openxmlformats.org/drawingml/2006/main" idx="0">
            <a:schemeClr val="accent6"/>
          </a:lnRef>
          <a:fillRef xmlns:a="http://schemas.openxmlformats.org/drawingml/2006/main" idx="3">
            <a:schemeClr val="accent6"/>
          </a:fillRef>
          <a:effectRef xmlns:a="http://schemas.openxmlformats.org/drawingml/2006/main" idx="3">
            <a:schemeClr val="accent6"/>
          </a:effectRef>
          <a:fontRef xmlns:a="http://schemas.openxmlformats.org/drawingml/2006/main" idx="minor">
            <a:schemeClr val="lt1"/>
          </a:fontRef>
        </cdr:style>
        <cdr:txBody>
          <a:bodyPr xmlns:a="http://schemas.openxmlformats.org/drawingml/2006/main" rtlCol="0" anchor="ctr"/>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ctr"/>
            <a:endParaRPr lang="zh-TW" altLang="en-US"/>
          </a:p>
        </cdr:txBody>
      </cdr:sp>
    </cdr:grp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頁首版面配置區 1"/>
          <p:cNvSpPr>
            <a:spLocks noGrp="1"/>
          </p:cNvSpPr>
          <p:nvPr>
            <p:ph type="hdr" sz="quarter"/>
          </p:nvPr>
        </p:nvSpPr>
        <p:spPr>
          <a:xfrm>
            <a:off x="0" y="0"/>
            <a:ext cx="2945659" cy="496411"/>
          </a:xfrm>
          <a:prstGeom prst="rect">
            <a:avLst/>
          </a:prstGeom>
        </p:spPr>
        <p:txBody>
          <a:bodyPr vert="horz" lIns="91440" tIns="45720" rIns="91440" bIns="45720" rtlCol="0"/>
          <a:lstStyle>
            <a:lvl1pPr algn="l">
              <a:defRPr sz="1200"/>
            </a:lvl1pPr>
          </a:lstStyle>
          <a:p>
            <a:endParaRPr lang="zh-TW" altLang="en-US"/>
          </a:p>
        </p:txBody>
      </p:sp>
      <p:sp>
        <p:nvSpPr>
          <p:cNvPr id="3" name="日期版面配置區 2"/>
          <p:cNvSpPr>
            <a:spLocks noGrp="1"/>
          </p:cNvSpPr>
          <p:nvPr>
            <p:ph type="dt" idx="1"/>
          </p:nvPr>
        </p:nvSpPr>
        <p:spPr>
          <a:xfrm>
            <a:off x="3850443" y="0"/>
            <a:ext cx="2945659" cy="496411"/>
          </a:xfrm>
          <a:prstGeom prst="rect">
            <a:avLst/>
          </a:prstGeom>
        </p:spPr>
        <p:txBody>
          <a:bodyPr vert="horz" lIns="91440" tIns="45720" rIns="91440" bIns="45720" rtlCol="0"/>
          <a:lstStyle>
            <a:lvl1pPr algn="r">
              <a:defRPr sz="1200"/>
            </a:lvl1pPr>
          </a:lstStyle>
          <a:p>
            <a:fld id="{1980A34C-DD34-4966-9100-22DD4D2986C6}" type="datetimeFigureOut">
              <a:rPr lang="zh-TW" altLang="en-US" smtClean="0"/>
              <a:pPr/>
              <a:t>2017/12/15</a:t>
            </a:fld>
            <a:endParaRPr lang="zh-TW" altLang="en-US"/>
          </a:p>
        </p:txBody>
      </p:sp>
      <p:sp>
        <p:nvSpPr>
          <p:cNvPr id="4" name="投影片圖像版面配置區 3"/>
          <p:cNvSpPr>
            <a:spLocks noGrp="1" noRot="1" noChangeAspect="1"/>
          </p:cNvSpPr>
          <p:nvPr>
            <p:ph type="sldImg" idx="2"/>
          </p:nvPr>
        </p:nvSpPr>
        <p:spPr>
          <a:xfrm>
            <a:off x="917575" y="744538"/>
            <a:ext cx="4962525" cy="3722687"/>
          </a:xfrm>
          <a:prstGeom prst="rect">
            <a:avLst/>
          </a:prstGeom>
          <a:noFill/>
          <a:ln w="12700">
            <a:solidFill>
              <a:prstClr val="black"/>
            </a:solidFill>
          </a:ln>
        </p:spPr>
        <p:txBody>
          <a:bodyPr vert="horz" lIns="91440" tIns="45720" rIns="91440" bIns="45720" rtlCol="0" anchor="ctr"/>
          <a:lstStyle/>
          <a:p>
            <a:endParaRPr lang="zh-TW" altLang="en-US"/>
          </a:p>
        </p:txBody>
      </p:sp>
      <p:sp>
        <p:nvSpPr>
          <p:cNvPr id="5" name="備忘稿版面配置區 4"/>
          <p:cNvSpPr>
            <a:spLocks noGrp="1"/>
          </p:cNvSpPr>
          <p:nvPr>
            <p:ph type="body" sz="quarter" idx="3"/>
          </p:nvPr>
        </p:nvSpPr>
        <p:spPr>
          <a:xfrm>
            <a:off x="679768" y="4715907"/>
            <a:ext cx="5438140" cy="4467701"/>
          </a:xfrm>
          <a:prstGeom prst="rect">
            <a:avLst/>
          </a:prstGeom>
        </p:spPr>
        <p:txBody>
          <a:bodyPr vert="horz" lIns="91440" tIns="45720" rIns="91440" bIns="45720" rtlCol="0"/>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6" name="頁尾版面配置區 5"/>
          <p:cNvSpPr>
            <a:spLocks noGrp="1"/>
          </p:cNvSpPr>
          <p:nvPr>
            <p:ph type="ftr" sz="quarter" idx="4"/>
          </p:nvPr>
        </p:nvSpPr>
        <p:spPr>
          <a:xfrm>
            <a:off x="0" y="9430091"/>
            <a:ext cx="2945659" cy="496411"/>
          </a:xfrm>
          <a:prstGeom prst="rect">
            <a:avLst/>
          </a:prstGeom>
        </p:spPr>
        <p:txBody>
          <a:bodyPr vert="horz" lIns="91440" tIns="45720" rIns="91440" bIns="45720" rtlCol="0" anchor="b"/>
          <a:lstStyle>
            <a:lvl1pPr algn="l">
              <a:defRPr sz="1200"/>
            </a:lvl1pPr>
          </a:lstStyle>
          <a:p>
            <a:endParaRPr lang="zh-TW" altLang="en-US"/>
          </a:p>
        </p:txBody>
      </p:sp>
      <p:sp>
        <p:nvSpPr>
          <p:cNvPr id="7" name="投影片編號版面配置區 6"/>
          <p:cNvSpPr>
            <a:spLocks noGrp="1"/>
          </p:cNvSpPr>
          <p:nvPr>
            <p:ph type="sldNum" sz="quarter" idx="5"/>
          </p:nvPr>
        </p:nvSpPr>
        <p:spPr>
          <a:xfrm>
            <a:off x="3850443" y="9430091"/>
            <a:ext cx="2945659" cy="496411"/>
          </a:xfrm>
          <a:prstGeom prst="rect">
            <a:avLst/>
          </a:prstGeom>
        </p:spPr>
        <p:txBody>
          <a:bodyPr vert="horz" lIns="91440" tIns="45720" rIns="91440" bIns="45720" rtlCol="0" anchor="b"/>
          <a:lstStyle>
            <a:lvl1pPr algn="r">
              <a:defRPr sz="1200"/>
            </a:lvl1pPr>
          </a:lstStyle>
          <a:p>
            <a:fld id="{EB3B1320-8913-41D3-95C5-802DA60A972F}" type="slidenum">
              <a:rPr lang="zh-TW" altLang="en-US" smtClean="0"/>
              <a:pPr/>
              <a:t>‹#›</a:t>
            </a:fld>
            <a:endParaRPr lang="zh-TW" altLang="en-US"/>
          </a:p>
        </p:txBody>
      </p:sp>
    </p:spTree>
    <p:extLst>
      <p:ext uri="{BB962C8B-B14F-4D97-AF65-F5344CB8AC3E}">
        <p14:creationId xmlns:p14="http://schemas.microsoft.com/office/powerpoint/2010/main" val="149005389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0</a:t>
            </a:fld>
            <a:endParaRPr lang="zh-TW" altLang="en-US"/>
          </a:p>
        </p:txBody>
      </p:sp>
    </p:spTree>
    <p:extLst>
      <p:ext uri="{BB962C8B-B14F-4D97-AF65-F5344CB8AC3E}">
        <p14:creationId xmlns:p14="http://schemas.microsoft.com/office/powerpoint/2010/main" val="364796957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99</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100</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101</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102</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103</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458AC832-9074-449D-8ADA-6BEBC83588C3}" type="slidenum">
              <a:rPr lang="en-US" altLang="zh-TW" smtClean="0"/>
              <a:pPr eaLnBrk="1" hangingPunct="1">
                <a:spcBef>
                  <a:spcPct val="0"/>
                </a:spcBef>
              </a:pPr>
              <a:t>104</a:t>
            </a:fld>
            <a:endParaRPr lang="en-US" altLang="zh-TW" smtClean="0"/>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extLst>
      <p:ext uri="{BB962C8B-B14F-4D97-AF65-F5344CB8AC3E}">
        <p14:creationId xmlns:p14="http://schemas.microsoft.com/office/powerpoint/2010/main" val="193216001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105</a:t>
            </a:fld>
            <a:endParaRPr lang="zh-TW" altLang="en-US"/>
          </a:p>
        </p:txBody>
      </p:sp>
    </p:spTree>
    <p:extLst>
      <p:ext uri="{BB962C8B-B14F-4D97-AF65-F5344CB8AC3E}">
        <p14:creationId xmlns:p14="http://schemas.microsoft.com/office/powerpoint/2010/main" val="134819353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106</a:t>
            </a:fld>
            <a:endParaRPr lang="zh-TW" altLang="en-US"/>
          </a:p>
        </p:txBody>
      </p:sp>
    </p:spTree>
    <p:extLst>
      <p:ext uri="{BB962C8B-B14F-4D97-AF65-F5344CB8AC3E}">
        <p14:creationId xmlns:p14="http://schemas.microsoft.com/office/powerpoint/2010/main" val="1748233048"/>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107</a:t>
            </a:fld>
            <a:endParaRPr lang="zh-TW" altLang="en-US"/>
          </a:p>
        </p:txBody>
      </p:sp>
    </p:spTree>
    <p:extLst>
      <p:ext uri="{BB962C8B-B14F-4D97-AF65-F5344CB8AC3E}">
        <p14:creationId xmlns:p14="http://schemas.microsoft.com/office/powerpoint/2010/main" val="3467271469"/>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108</a:t>
            </a:fld>
            <a:endParaRPr lang="zh-TW" altLang="en-US"/>
          </a:p>
        </p:txBody>
      </p:sp>
    </p:spTree>
    <p:extLst>
      <p:ext uri="{BB962C8B-B14F-4D97-AF65-F5344CB8AC3E}">
        <p14:creationId xmlns:p14="http://schemas.microsoft.com/office/powerpoint/2010/main" val="102024841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109</a:t>
            </a:fld>
            <a:endParaRPr lang="zh-TW" altLang="en-US"/>
          </a:p>
        </p:txBody>
      </p:sp>
    </p:spTree>
    <p:extLst>
      <p:ext uri="{BB962C8B-B14F-4D97-AF65-F5344CB8AC3E}">
        <p14:creationId xmlns:p14="http://schemas.microsoft.com/office/powerpoint/2010/main" val="82613125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110</a:t>
            </a:fld>
            <a:endParaRPr lang="zh-TW" altLang="en-US"/>
          </a:p>
        </p:txBody>
      </p:sp>
    </p:spTree>
    <p:extLst>
      <p:ext uri="{BB962C8B-B14F-4D97-AF65-F5344CB8AC3E}">
        <p14:creationId xmlns:p14="http://schemas.microsoft.com/office/powerpoint/2010/main" val="53328841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458AC832-9074-449D-8ADA-6BEBC83588C3}" type="slidenum">
              <a:rPr lang="en-US" altLang="zh-TW" smtClean="0"/>
              <a:pPr eaLnBrk="1" hangingPunct="1">
                <a:spcBef>
                  <a:spcPct val="0"/>
                </a:spcBef>
              </a:pPr>
              <a:t>111</a:t>
            </a:fld>
            <a:endParaRPr lang="en-US" altLang="zh-TW" smtClean="0"/>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extLst>
      <p:ext uri="{BB962C8B-B14F-4D97-AF65-F5344CB8AC3E}">
        <p14:creationId xmlns:p14="http://schemas.microsoft.com/office/powerpoint/2010/main" val="193216001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112</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113</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114</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115</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116</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117</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118</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458AC832-9074-449D-8ADA-6BEBC83588C3}" type="slidenum">
              <a:rPr lang="en-US" altLang="zh-TW" smtClean="0"/>
              <a:pPr eaLnBrk="1" hangingPunct="1">
                <a:spcBef>
                  <a:spcPct val="0"/>
                </a:spcBef>
              </a:pPr>
              <a:t>11</a:t>
            </a:fld>
            <a:endParaRPr lang="en-US" altLang="zh-TW" smtClean="0"/>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extLst>
      <p:ext uri="{BB962C8B-B14F-4D97-AF65-F5344CB8AC3E}">
        <p14:creationId xmlns:p14="http://schemas.microsoft.com/office/powerpoint/2010/main" val="1932160016"/>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119</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120</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121</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122</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123</a:t>
            </a:fld>
            <a:endParaRPr lang="zh-TW" altLang="en-US"/>
          </a:p>
        </p:txBody>
      </p:sp>
    </p:spTree>
    <p:extLst>
      <p:ext uri="{BB962C8B-B14F-4D97-AF65-F5344CB8AC3E}">
        <p14:creationId xmlns:p14="http://schemas.microsoft.com/office/powerpoint/2010/main" val="116142605"/>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124</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125</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126</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127</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128</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129</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132</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133</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134</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135</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137</a:t>
            </a:fld>
            <a:endParaRPr lang="zh-TW" altLang="en-US"/>
          </a:p>
        </p:txBody>
      </p:sp>
    </p:spTree>
    <p:extLst>
      <p:ext uri="{BB962C8B-B14F-4D97-AF65-F5344CB8AC3E}">
        <p14:creationId xmlns:p14="http://schemas.microsoft.com/office/powerpoint/2010/main" val="216946922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138</a:t>
            </a:fld>
            <a:endParaRPr lang="zh-TW" altLang="en-US"/>
          </a:p>
        </p:txBody>
      </p:sp>
    </p:spTree>
    <p:extLst>
      <p:ext uri="{BB962C8B-B14F-4D97-AF65-F5344CB8AC3E}">
        <p14:creationId xmlns:p14="http://schemas.microsoft.com/office/powerpoint/2010/main" val="4290429315"/>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139</a:t>
            </a:fld>
            <a:endParaRPr lang="zh-TW" altLang="en-US"/>
          </a:p>
        </p:txBody>
      </p:sp>
    </p:spTree>
    <p:extLst>
      <p:ext uri="{BB962C8B-B14F-4D97-AF65-F5344CB8AC3E}">
        <p14:creationId xmlns:p14="http://schemas.microsoft.com/office/powerpoint/2010/main" val="3120885434"/>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140</a:t>
            </a:fld>
            <a:endParaRPr lang="zh-TW" altLang="en-US"/>
          </a:p>
        </p:txBody>
      </p:sp>
    </p:spTree>
    <p:extLst>
      <p:ext uri="{BB962C8B-B14F-4D97-AF65-F5344CB8AC3E}">
        <p14:creationId xmlns:p14="http://schemas.microsoft.com/office/powerpoint/2010/main" val="3120885434"/>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141</a:t>
            </a:fld>
            <a:endParaRPr lang="zh-TW" altLang="en-US"/>
          </a:p>
        </p:txBody>
      </p:sp>
    </p:spTree>
    <p:extLst>
      <p:ext uri="{BB962C8B-B14F-4D97-AF65-F5344CB8AC3E}">
        <p14:creationId xmlns:p14="http://schemas.microsoft.com/office/powerpoint/2010/main" val="11614260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13</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142</a:t>
            </a:fld>
            <a:endParaRPr lang="zh-TW" altLang="en-US"/>
          </a:p>
        </p:txBody>
      </p:sp>
    </p:spTree>
    <p:extLst>
      <p:ext uri="{BB962C8B-B14F-4D97-AF65-F5344CB8AC3E}">
        <p14:creationId xmlns:p14="http://schemas.microsoft.com/office/powerpoint/2010/main" val="116142605"/>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458AC832-9074-449D-8ADA-6BEBC83588C3}" type="slidenum">
              <a:rPr lang="en-US" altLang="zh-TW" smtClean="0"/>
              <a:pPr eaLnBrk="1" hangingPunct="1">
                <a:spcBef>
                  <a:spcPct val="0"/>
                </a:spcBef>
              </a:pPr>
              <a:t>143</a:t>
            </a:fld>
            <a:endParaRPr lang="en-US" altLang="zh-TW" smtClean="0"/>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extLst>
      <p:ext uri="{BB962C8B-B14F-4D97-AF65-F5344CB8AC3E}">
        <p14:creationId xmlns:p14="http://schemas.microsoft.com/office/powerpoint/2010/main" val="1932160016"/>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144</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145</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146</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458AC832-9074-449D-8ADA-6BEBC83588C3}" type="slidenum">
              <a:rPr lang="en-US" altLang="zh-TW" smtClean="0"/>
              <a:pPr eaLnBrk="1" hangingPunct="1">
                <a:spcBef>
                  <a:spcPct val="0"/>
                </a:spcBef>
              </a:pPr>
              <a:t>147</a:t>
            </a:fld>
            <a:endParaRPr lang="en-US" altLang="zh-TW" smtClean="0"/>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extLst>
      <p:ext uri="{BB962C8B-B14F-4D97-AF65-F5344CB8AC3E}">
        <p14:creationId xmlns:p14="http://schemas.microsoft.com/office/powerpoint/2010/main" val="2585462610"/>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148</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149</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150</a:t>
            </a:fld>
            <a:endParaRPr lang="zh-TW" altLang="en-US"/>
          </a:p>
        </p:txBody>
      </p:sp>
    </p:spTree>
    <p:extLst>
      <p:ext uri="{BB962C8B-B14F-4D97-AF65-F5344CB8AC3E}">
        <p14:creationId xmlns:p14="http://schemas.microsoft.com/office/powerpoint/2010/main" val="1429717849"/>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151</a:t>
            </a:fld>
            <a:endParaRPr lang="zh-TW" altLang="en-US"/>
          </a:p>
        </p:txBody>
      </p:sp>
    </p:spTree>
    <p:extLst>
      <p:ext uri="{BB962C8B-B14F-4D97-AF65-F5344CB8AC3E}">
        <p14:creationId xmlns:p14="http://schemas.microsoft.com/office/powerpoint/2010/main" val="142971784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14</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8" name="Rectangle 7"/>
          <p:cNvSpPr txBox="1">
            <a:spLocks noGrp="1" noChangeArrowheads="1"/>
          </p:cNvSpPr>
          <p:nvPr/>
        </p:nvSpPr>
        <p:spPr bwMode="auto">
          <a:xfrm>
            <a:off x="3849689" y="9429750"/>
            <a:ext cx="2946400" cy="49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0"/>
              </a:spcBef>
              <a:defRPr kumimoji="1">
                <a:solidFill>
                  <a:schemeClr val="tx1"/>
                </a:solidFill>
                <a:latin typeface="Tahoma" pitchFamily="34" charset="0"/>
                <a:ea typeface="新細明體" pitchFamily="18" charset="-120"/>
              </a:defRPr>
            </a:lvl1pPr>
            <a:lvl2pPr marL="742950" indent="-285750">
              <a:spcBef>
                <a:spcPct val="0"/>
              </a:spcBef>
              <a:defRPr kumimoji="1">
                <a:solidFill>
                  <a:schemeClr val="tx1"/>
                </a:solidFill>
                <a:latin typeface="Tahoma" pitchFamily="34" charset="0"/>
                <a:ea typeface="新細明體" pitchFamily="18" charset="-120"/>
              </a:defRPr>
            </a:lvl2pPr>
            <a:lvl3pPr marL="1143000" indent="-228600">
              <a:spcBef>
                <a:spcPct val="0"/>
              </a:spcBef>
              <a:defRPr kumimoji="1">
                <a:solidFill>
                  <a:schemeClr val="tx1"/>
                </a:solidFill>
                <a:latin typeface="Tahoma" pitchFamily="34" charset="0"/>
                <a:ea typeface="新細明體" pitchFamily="18" charset="-120"/>
              </a:defRPr>
            </a:lvl3pPr>
            <a:lvl4pPr marL="1600200" indent="-228600">
              <a:spcBef>
                <a:spcPct val="0"/>
              </a:spcBef>
              <a:defRPr kumimoji="1">
                <a:solidFill>
                  <a:schemeClr val="tx1"/>
                </a:solidFill>
                <a:latin typeface="Tahoma" pitchFamily="34" charset="0"/>
                <a:ea typeface="新細明體" pitchFamily="18" charset="-120"/>
              </a:defRPr>
            </a:lvl4pPr>
            <a:lvl5pPr marL="2057400" indent="-228600">
              <a:spcBef>
                <a:spcPct val="0"/>
              </a:spcBef>
              <a:defRPr kumimoji="1">
                <a:solidFill>
                  <a:schemeClr val="tx1"/>
                </a:solidFill>
                <a:latin typeface="Tahoma"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Tahoma"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Tahoma"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Tahoma"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Tahoma" pitchFamily="34" charset="0"/>
                <a:ea typeface="新細明體" pitchFamily="18" charset="-120"/>
              </a:defRPr>
            </a:lvl9pPr>
          </a:lstStyle>
          <a:p>
            <a:pPr algn="r" eaLnBrk="1" hangingPunct="1">
              <a:buClrTx/>
              <a:buSzTx/>
              <a:buFontTx/>
              <a:buNone/>
            </a:pPr>
            <a:fld id="{71E8884D-BD42-44BB-91ED-6557EBB8AD2C}" type="slidenum">
              <a:rPr lang="en-US" altLang="zh-TW" sz="1200" b="0">
                <a:latin typeface="Arial" charset="0"/>
              </a:rPr>
              <a:pPr algn="r" eaLnBrk="1" hangingPunct="1">
                <a:buClrTx/>
                <a:buSzTx/>
                <a:buFontTx/>
                <a:buNone/>
              </a:pPr>
              <a:t>152</a:t>
            </a:fld>
            <a:endParaRPr lang="en-US" altLang="zh-TW" sz="1200" b="0">
              <a:latin typeface="Arial" charset="0"/>
            </a:endParaRPr>
          </a:p>
        </p:txBody>
      </p:sp>
      <p:sp>
        <p:nvSpPr>
          <p:cNvPr id="454659" name="Rectangle 2"/>
          <p:cNvSpPr>
            <a:spLocks noGrp="1" noRot="1" noChangeAspect="1" noChangeArrowheads="1" noTextEdit="1"/>
          </p:cNvSpPr>
          <p:nvPr>
            <p:ph type="sldImg"/>
          </p:nvPr>
        </p:nvSpPr>
        <p:spPr>
          <a:ln/>
        </p:spPr>
      </p:sp>
      <p:sp>
        <p:nvSpPr>
          <p:cNvPr id="4546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TW" altLang="zh-TW" smtClean="0"/>
          </a:p>
        </p:txBody>
      </p:sp>
    </p:spTree>
    <p:extLst>
      <p:ext uri="{BB962C8B-B14F-4D97-AF65-F5344CB8AC3E}">
        <p14:creationId xmlns:p14="http://schemas.microsoft.com/office/powerpoint/2010/main" val="342810165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15</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16</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17</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18</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1200">
                <a:solidFill>
                  <a:schemeClr val="tx1"/>
                </a:solidFill>
                <a:latin typeface="Times New Roman" pitchFamily="18" charset="0"/>
                <a:ea typeface="新細明體" pitchFamily="18" charset="-120"/>
              </a:defRPr>
            </a:lvl1pPr>
            <a:lvl2pPr marL="756620" indent="-291008">
              <a:defRPr kumimoji="1" sz="1200">
                <a:solidFill>
                  <a:schemeClr val="tx1"/>
                </a:solidFill>
                <a:latin typeface="Times New Roman" pitchFamily="18" charset="0"/>
                <a:ea typeface="新細明體" pitchFamily="18" charset="-120"/>
              </a:defRPr>
            </a:lvl2pPr>
            <a:lvl3pPr marL="1164031" indent="-232806">
              <a:defRPr kumimoji="1" sz="1200">
                <a:solidFill>
                  <a:schemeClr val="tx1"/>
                </a:solidFill>
                <a:latin typeface="Times New Roman" pitchFamily="18" charset="0"/>
                <a:ea typeface="新細明體" pitchFamily="18" charset="-120"/>
              </a:defRPr>
            </a:lvl3pPr>
            <a:lvl4pPr marL="1629644" indent="-232806">
              <a:defRPr kumimoji="1" sz="1200">
                <a:solidFill>
                  <a:schemeClr val="tx1"/>
                </a:solidFill>
                <a:latin typeface="Times New Roman" pitchFamily="18" charset="0"/>
                <a:ea typeface="新細明體" pitchFamily="18" charset="-120"/>
              </a:defRPr>
            </a:lvl4pPr>
            <a:lvl5pPr marL="2095256" indent="-232806">
              <a:defRPr kumimoji="1" sz="1200">
                <a:solidFill>
                  <a:schemeClr val="tx1"/>
                </a:solidFill>
                <a:latin typeface="Times New Roman" pitchFamily="18" charset="0"/>
                <a:ea typeface="新細明體" pitchFamily="18" charset="-120"/>
              </a:defRPr>
            </a:lvl5pPr>
            <a:lvl6pPr marL="2560869" indent="-232806" eaLnBrk="0" fontAlgn="base" hangingPunct="0">
              <a:spcBef>
                <a:spcPct val="30000"/>
              </a:spcBef>
              <a:spcAft>
                <a:spcPct val="0"/>
              </a:spcAft>
              <a:defRPr kumimoji="1" sz="1200">
                <a:solidFill>
                  <a:schemeClr val="tx1"/>
                </a:solidFill>
                <a:latin typeface="Times New Roman" pitchFamily="18" charset="0"/>
                <a:ea typeface="新細明體" pitchFamily="18" charset="-120"/>
              </a:defRPr>
            </a:lvl6pPr>
            <a:lvl7pPr marL="3026481" indent="-232806" eaLnBrk="0" fontAlgn="base" hangingPunct="0">
              <a:spcBef>
                <a:spcPct val="30000"/>
              </a:spcBef>
              <a:spcAft>
                <a:spcPct val="0"/>
              </a:spcAft>
              <a:defRPr kumimoji="1" sz="1200">
                <a:solidFill>
                  <a:schemeClr val="tx1"/>
                </a:solidFill>
                <a:latin typeface="Times New Roman" pitchFamily="18" charset="0"/>
                <a:ea typeface="新細明體" pitchFamily="18" charset="-120"/>
              </a:defRPr>
            </a:lvl7pPr>
            <a:lvl8pPr marL="3492094" indent="-232806" eaLnBrk="0" fontAlgn="base" hangingPunct="0">
              <a:spcBef>
                <a:spcPct val="30000"/>
              </a:spcBef>
              <a:spcAft>
                <a:spcPct val="0"/>
              </a:spcAft>
              <a:defRPr kumimoji="1" sz="1200">
                <a:solidFill>
                  <a:schemeClr val="tx1"/>
                </a:solidFill>
                <a:latin typeface="Times New Roman" pitchFamily="18" charset="0"/>
                <a:ea typeface="新細明體" pitchFamily="18" charset="-120"/>
              </a:defRPr>
            </a:lvl8pPr>
            <a:lvl9pPr marL="3957706" indent="-232806" eaLnBrk="0" fontAlgn="base" hangingPunct="0">
              <a:spcBef>
                <a:spcPct val="30000"/>
              </a:spcBef>
              <a:spcAft>
                <a:spcPct val="0"/>
              </a:spcAft>
              <a:defRPr kumimoji="1" sz="1200">
                <a:solidFill>
                  <a:schemeClr val="tx1"/>
                </a:solidFill>
                <a:latin typeface="Times New Roman" pitchFamily="18" charset="0"/>
                <a:ea typeface="新細明體" pitchFamily="18" charset="-120"/>
              </a:defRPr>
            </a:lvl9pPr>
          </a:lstStyle>
          <a:p>
            <a:fld id="{3DB3DC23-C668-4365-B133-7B6B1460A7A6}" type="slidenum">
              <a:rPr lang="en-US" altLang="zh-TW"/>
              <a:pPr/>
              <a:t>1</a:t>
            </a:fld>
            <a:endParaRPr lang="en-US" altLang="zh-TW"/>
          </a:p>
        </p:txBody>
      </p:sp>
      <p:sp>
        <p:nvSpPr>
          <p:cNvPr id="32771" name="Rectangle 2"/>
          <p:cNvSpPr>
            <a:spLocks noGrp="1" noRot="1" noChangeAspect="1" noChangeArrowheads="1" noTextEdit="1"/>
          </p:cNvSpPr>
          <p:nvPr>
            <p:ph type="sldImg"/>
          </p:nvPr>
        </p:nvSpPr>
        <p:spPr>
          <a:xfrm>
            <a:off x="915988" y="744538"/>
            <a:ext cx="4965700" cy="3724275"/>
          </a:xfrm>
          <a:ln/>
        </p:spPr>
      </p:sp>
      <p:sp>
        <p:nvSpPr>
          <p:cNvPr id="32772" name="Rectangle 3"/>
          <p:cNvSpPr>
            <a:spLocks noGrp="1" noChangeArrowheads="1"/>
          </p:cNvSpPr>
          <p:nvPr>
            <p:ph type="body" idx="1"/>
          </p:nvPr>
        </p:nvSpPr>
        <p:spPr>
          <a:xfrm>
            <a:off x="906141" y="4716673"/>
            <a:ext cx="4985395" cy="446681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TW" altLang="zh-TW" smtClean="0"/>
          </a:p>
        </p:txBody>
      </p:sp>
    </p:spTree>
    <p:extLst>
      <p:ext uri="{BB962C8B-B14F-4D97-AF65-F5344CB8AC3E}">
        <p14:creationId xmlns:p14="http://schemas.microsoft.com/office/powerpoint/2010/main" val="53827242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19</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20</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21</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22</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23</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24</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25</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26</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27</a:t>
            </a:fld>
            <a:endParaRPr lang="zh-TW" altLang="en-US"/>
          </a:p>
        </p:txBody>
      </p:sp>
    </p:spTree>
    <p:extLst>
      <p:ext uri="{BB962C8B-B14F-4D97-AF65-F5344CB8AC3E}">
        <p14:creationId xmlns:p14="http://schemas.microsoft.com/office/powerpoint/2010/main" val="319113140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28</a:t>
            </a:fld>
            <a:endParaRPr lang="zh-TW" altLang="en-US"/>
          </a:p>
        </p:txBody>
      </p:sp>
    </p:spTree>
    <p:extLst>
      <p:ext uri="{BB962C8B-B14F-4D97-AF65-F5344CB8AC3E}">
        <p14:creationId xmlns:p14="http://schemas.microsoft.com/office/powerpoint/2010/main" val="17794215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2B68095F-B1E2-4F72-BF5D-6E93C4D7B0E2}" type="slidenum">
              <a:rPr lang="en-US" altLang="zh-TW" smtClean="0"/>
              <a:pPr eaLnBrk="1" hangingPunct="1">
                <a:spcBef>
                  <a:spcPct val="0"/>
                </a:spcBef>
              </a:pPr>
              <a:t>2</a:t>
            </a:fld>
            <a:endParaRPr lang="en-US" altLang="zh-TW" smtClean="0"/>
          </a:p>
        </p:txBody>
      </p:sp>
      <p:sp>
        <p:nvSpPr>
          <p:cNvPr id="79875" name="Rectangle 2"/>
          <p:cNvSpPr>
            <a:spLocks noGrp="1" noRot="1" noChangeAspect="1" noChangeArrowheads="1" noTextEdit="1"/>
          </p:cNvSpPr>
          <p:nvPr>
            <p:ph type="sldImg"/>
          </p:nvPr>
        </p:nvSpPr>
        <p:spPr>
          <a:ln/>
        </p:spPr>
      </p:sp>
      <p:sp>
        <p:nvSpPr>
          <p:cNvPr id="79876"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extLst>
      <p:ext uri="{BB962C8B-B14F-4D97-AF65-F5344CB8AC3E}">
        <p14:creationId xmlns:p14="http://schemas.microsoft.com/office/powerpoint/2010/main" val="131297448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29</a:t>
            </a:fld>
            <a:endParaRPr lang="zh-TW" altLang="en-US"/>
          </a:p>
        </p:txBody>
      </p:sp>
    </p:spTree>
    <p:extLst>
      <p:ext uri="{BB962C8B-B14F-4D97-AF65-F5344CB8AC3E}">
        <p14:creationId xmlns:p14="http://schemas.microsoft.com/office/powerpoint/2010/main" val="193873132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30</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31</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32</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33</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34</a:t>
            </a:fld>
            <a:endParaRPr lang="zh-TW" altLang="en-US"/>
          </a:p>
        </p:txBody>
      </p:sp>
    </p:spTree>
    <p:extLst>
      <p:ext uri="{BB962C8B-B14F-4D97-AF65-F5344CB8AC3E}">
        <p14:creationId xmlns:p14="http://schemas.microsoft.com/office/powerpoint/2010/main" val="351027298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35</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36</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37</a:t>
            </a:fld>
            <a:endParaRPr lang="zh-TW" altLang="en-US"/>
          </a:p>
        </p:txBody>
      </p:sp>
    </p:spTree>
    <p:extLst>
      <p:ext uri="{BB962C8B-B14F-4D97-AF65-F5344CB8AC3E}">
        <p14:creationId xmlns:p14="http://schemas.microsoft.com/office/powerpoint/2010/main" val="349970148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38</a:t>
            </a:fld>
            <a:endParaRPr lang="zh-TW" altLang="en-US"/>
          </a:p>
        </p:txBody>
      </p:sp>
    </p:spTree>
    <p:extLst>
      <p:ext uri="{BB962C8B-B14F-4D97-AF65-F5344CB8AC3E}">
        <p14:creationId xmlns:p14="http://schemas.microsoft.com/office/powerpoint/2010/main" val="27403780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458AC832-9074-449D-8ADA-6BEBC83588C3}" type="slidenum">
              <a:rPr lang="en-US" altLang="zh-TW" smtClean="0"/>
              <a:pPr eaLnBrk="1" hangingPunct="1">
                <a:spcBef>
                  <a:spcPct val="0"/>
                </a:spcBef>
              </a:pPr>
              <a:t>3</a:t>
            </a:fld>
            <a:endParaRPr lang="en-US" altLang="zh-TW" smtClean="0"/>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extLst>
      <p:ext uri="{BB962C8B-B14F-4D97-AF65-F5344CB8AC3E}">
        <p14:creationId xmlns:p14="http://schemas.microsoft.com/office/powerpoint/2010/main" val="422255485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39</a:t>
            </a:fld>
            <a:endParaRPr lang="zh-TW" altLang="en-US"/>
          </a:p>
        </p:txBody>
      </p:sp>
    </p:spTree>
    <p:extLst>
      <p:ext uri="{BB962C8B-B14F-4D97-AF65-F5344CB8AC3E}">
        <p14:creationId xmlns:p14="http://schemas.microsoft.com/office/powerpoint/2010/main" val="274037805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40</a:t>
            </a:fld>
            <a:endParaRPr lang="zh-TW" altLang="en-US"/>
          </a:p>
        </p:txBody>
      </p:sp>
    </p:spTree>
    <p:extLst>
      <p:ext uri="{BB962C8B-B14F-4D97-AF65-F5344CB8AC3E}">
        <p14:creationId xmlns:p14="http://schemas.microsoft.com/office/powerpoint/2010/main" val="292014651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41</a:t>
            </a:fld>
            <a:endParaRPr lang="zh-TW" altLang="en-US"/>
          </a:p>
        </p:txBody>
      </p:sp>
    </p:spTree>
    <p:extLst>
      <p:ext uri="{BB962C8B-B14F-4D97-AF65-F5344CB8AC3E}">
        <p14:creationId xmlns:p14="http://schemas.microsoft.com/office/powerpoint/2010/main" val="274037805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42</a:t>
            </a:fld>
            <a:endParaRPr lang="zh-TW" altLang="en-US"/>
          </a:p>
        </p:txBody>
      </p:sp>
    </p:spTree>
    <p:extLst>
      <p:ext uri="{BB962C8B-B14F-4D97-AF65-F5344CB8AC3E}">
        <p14:creationId xmlns:p14="http://schemas.microsoft.com/office/powerpoint/2010/main" val="169872344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43</a:t>
            </a:fld>
            <a:endParaRPr lang="zh-TW" altLang="en-US"/>
          </a:p>
        </p:txBody>
      </p:sp>
    </p:spTree>
    <p:extLst>
      <p:ext uri="{BB962C8B-B14F-4D97-AF65-F5344CB8AC3E}">
        <p14:creationId xmlns:p14="http://schemas.microsoft.com/office/powerpoint/2010/main" val="2362495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44</a:t>
            </a:fld>
            <a:endParaRPr lang="zh-TW" altLang="en-US"/>
          </a:p>
        </p:txBody>
      </p:sp>
    </p:spTree>
    <p:extLst>
      <p:ext uri="{BB962C8B-B14F-4D97-AF65-F5344CB8AC3E}">
        <p14:creationId xmlns:p14="http://schemas.microsoft.com/office/powerpoint/2010/main" val="92752564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45</a:t>
            </a:fld>
            <a:endParaRPr lang="zh-TW" altLang="en-US"/>
          </a:p>
        </p:txBody>
      </p:sp>
    </p:spTree>
    <p:extLst>
      <p:ext uri="{BB962C8B-B14F-4D97-AF65-F5344CB8AC3E}">
        <p14:creationId xmlns:p14="http://schemas.microsoft.com/office/powerpoint/2010/main" val="242828107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46</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47</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48</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a:t>
            </a:fld>
            <a:endParaRPr lang="zh-TW" altLang="en-US"/>
          </a:p>
        </p:txBody>
      </p:sp>
    </p:spTree>
    <p:extLst>
      <p:ext uri="{BB962C8B-B14F-4D97-AF65-F5344CB8AC3E}">
        <p14:creationId xmlns:p14="http://schemas.microsoft.com/office/powerpoint/2010/main" val="94634181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49</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50</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51</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52</a:t>
            </a:fld>
            <a:endParaRPr lang="zh-TW" altLang="en-US"/>
          </a:p>
        </p:txBody>
      </p:sp>
    </p:spTree>
    <p:extLst>
      <p:ext uri="{BB962C8B-B14F-4D97-AF65-F5344CB8AC3E}">
        <p14:creationId xmlns:p14="http://schemas.microsoft.com/office/powerpoint/2010/main" val="11614260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53</a:t>
            </a:fld>
            <a:endParaRPr lang="zh-TW" altLang="en-US"/>
          </a:p>
        </p:txBody>
      </p:sp>
    </p:spTree>
    <p:extLst>
      <p:ext uri="{BB962C8B-B14F-4D97-AF65-F5344CB8AC3E}">
        <p14:creationId xmlns:p14="http://schemas.microsoft.com/office/powerpoint/2010/main" val="11614260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54</a:t>
            </a:fld>
            <a:endParaRPr lang="zh-TW" altLang="en-US"/>
          </a:p>
        </p:txBody>
      </p:sp>
    </p:spTree>
    <p:extLst>
      <p:ext uri="{BB962C8B-B14F-4D97-AF65-F5344CB8AC3E}">
        <p14:creationId xmlns:p14="http://schemas.microsoft.com/office/powerpoint/2010/main" val="11614260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55</a:t>
            </a:fld>
            <a:endParaRPr lang="zh-TW" altLang="en-US"/>
          </a:p>
        </p:txBody>
      </p:sp>
    </p:spTree>
    <p:extLst>
      <p:ext uri="{BB962C8B-B14F-4D97-AF65-F5344CB8AC3E}">
        <p14:creationId xmlns:p14="http://schemas.microsoft.com/office/powerpoint/2010/main" val="11614260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56</a:t>
            </a:fld>
            <a:endParaRPr lang="zh-TW" altLang="en-US"/>
          </a:p>
        </p:txBody>
      </p:sp>
    </p:spTree>
    <p:extLst>
      <p:ext uri="{BB962C8B-B14F-4D97-AF65-F5344CB8AC3E}">
        <p14:creationId xmlns:p14="http://schemas.microsoft.com/office/powerpoint/2010/main" val="11614260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57</a:t>
            </a:fld>
            <a:endParaRPr lang="zh-TW" altLang="en-US"/>
          </a:p>
        </p:txBody>
      </p:sp>
    </p:spTree>
    <p:extLst>
      <p:ext uri="{BB962C8B-B14F-4D97-AF65-F5344CB8AC3E}">
        <p14:creationId xmlns:p14="http://schemas.microsoft.com/office/powerpoint/2010/main" val="11614260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58</a:t>
            </a:fld>
            <a:endParaRPr lang="zh-TW" altLang="en-US"/>
          </a:p>
        </p:txBody>
      </p:sp>
    </p:spTree>
    <p:extLst>
      <p:ext uri="{BB962C8B-B14F-4D97-AF65-F5344CB8AC3E}">
        <p14:creationId xmlns:p14="http://schemas.microsoft.com/office/powerpoint/2010/main" val="11614260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59</a:t>
            </a:fld>
            <a:endParaRPr lang="zh-TW" altLang="en-US"/>
          </a:p>
        </p:txBody>
      </p:sp>
    </p:spTree>
    <p:extLst>
      <p:ext uri="{BB962C8B-B14F-4D97-AF65-F5344CB8AC3E}">
        <p14:creationId xmlns:p14="http://schemas.microsoft.com/office/powerpoint/2010/main" val="11614260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60</a:t>
            </a:fld>
            <a:endParaRPr lang="zh-TW" altLang="en-US"/>
          </a:p>
        </p:txBody>
      </p:sp>
    </p:spTree>
    <p:extLst>
      <p:ext uri="{BB962C8B-B14F-4D97-AF65-F5344CB8AC3E}">
        <p14:creationId xmlns:p14="http://schemas.microsoft.com/office/powerpoint/2010/main" val="218702450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61</a:t>
            </a:fld>
            <a:endParaRPr lang="zh-TW" altLang="en-US"/>
          </a:p>
        </p:txBody>
      </p:sp>
    </p:spTree>
    <p:extLst>
      <p:ext uri="{BB962C8B-B14F-4D97-AF65-F5344CB8AC3E}">
        <p14:creationId xmlns:p14="http://schemas.microsoft.com/office/powerpoint/2010/main" val="35473595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62</a:t>
            </a:fld>
            <a:endParaRPr lang="zh-TW" altLang="en-US"/>
          </a:p>
        </p:txBody>
      </p:sp>
    </p:spTree>
    <p:extLst>
      <p:ext uri="{BB962C8B-B14F-4D97-AF65-F5344CB8AC3E}">
        <p14:creationId xmlns:p14="http://schemas.microsoft.com/office/powerpoint/2010/main" val="275294874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63</a:t>
            </a:fld>
            <a:endParaRPr lang="zh-TW" altLang="en-US"/>
          </a:p>
        </p:txBody>
      </p:sp>
    </p:spTree>
    <p:extLst>
      <p:ext uri="{BB962C8B-B14F-4D97-AF65-F5344CB8AC3E}">
        <p14:creationId xmlns:p14="http://schemas.microsoft.com/office/powerpoint/2010/main" val="223037960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64</a:t>
            </a:fld>
            <a:endParaRPr lang="zh-TW" altLang="en-US"/>
          </a:p>
        </p:txBody>
      </p:sp>
    </p:spTree>
    <p:extLst>
      <p:ext uri="{BB962C8B-B14F-4D97-AF65-F5344CB8AC3E}">
        <p14:creationId xmlns:p14="http://schemas.microsoft.com/office/powerpoint/2010/main" val="223310065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65</a:t>
            </a:fld>
            <a:endParaRPr lang="zh-TW" altLang="en-US"/>
          </a:p>
        </p:txBody>
      </p:sp>
    </p:spTree>
    <p:extLst>
      <p:ext uri="{BB962C8B-B14F-4D97-AF65-F5344CB8AC3E}">
        <p14:creationId xmlns:p14="http://schemas.microsoft.com/office/powerpoint/2010/main" val="77416100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66</a:t>
            </a:fld>
            <a:endParaRPr lang="zh-TW" altLang="en-US"/>
          </a:p>
        </p:txBody>
      </p:sp>
    </p:spTree>
    <p:extLst>
      <p:ext uri="{BB962C8B-B14F-4D97-AF65-F5344CB8AC3E}">
        <p14:creationId xmlns:p14="http://schemas.microsoft.com/office/powerpoint/2010/main" val="19539158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67</a:t>
            </a:fld>
            <a:endParaRPr lang="zh-TW" altLang="en-US"/>
          </a:p>
        </p:txBody>
      </p:sp>
    </p:spTree>
    <p:extLst>
      <p:ext uri="{BB962C8B-B14F-4D97-AF65-F5344CB8AC3E}">
        <p14:creationId xmlns:p14="http://schemas.microsoft.com/office/powerpoint/2010/main" val="424111642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68</a:t>
            </a:fld>
            <a:endParaRPr lang="zh-TW" altLang="en-US"/>
          </a:p>
        </p:txBody>
      </p:sp>
    </p:spTree>
    <p:extLst>
      <p:ext uri="{BB962C8B-B14F-4D97-AF65-F5344CB8AC3E}">
        <p14:creationId xmlns:p14="http://schemas.microsoft.com/office/powerpoint/2010/main" val="86375426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p:spPr>
        <p:txBody>
          <a:bodyPr/>
          <a:lstStyle>
            <a:lvl1pPr algn="l" eaLnBrk="0" hangingPunct="0">
              <a:spcBef>
                <a:spcPct val="30000"/>
              </a:spcBef>
              <a:defRPr kumimoji="1" sz="1200">
                <a:solidFill>
                  <a:schemeClr val="tx1"/>
                </a:solidFill>
                <a:latin typeface="Arial" charset="0"/>
                <a:ea typeface="新細明體" charset="-120"/>
              </a:defRPr>
            </a:lvl1pPr>
            <a:lvl2pPr marL="742950" indent="-285750" algn="l" eaLnBrk="0" hangingPunct="0">
              <a:spcBef>
                <a:spcPct val="30000"/>
              </a:spcBef>
              <a:defRPr kumimoji="1" sz="1200">
                <a:solidFill>
                  <a:schemeClr val="tx1"/>
                </a:solidFill>
                <a:latin typeface="Arial" charset="0"/>
                <a:ea typeface="新細明體" charset="-120"/>
              </a:defRPr>
            </a:lvl2pPr>
            <a:lvl3pPr marL="1143000" indent="-228600" algn="l" eaLnBrk="0" hangingPunct="0">
              <a:spcBef>
                <a:spcPct val="30000"/>
              </a:spcBef>
              <a:defRPr kumimoji="1" sz="1200">
                <a:solidFill>
                  <a:schemeClr val="tx1"/>
                </a:solidFill>
                <a:latin typeface="Arial" charset="0"/>
                <a:ea typeface="新細明體" charset="-120"/>
              </a:defRPr>
            </a:lvl3pPr>
            <a:lvl4pPr marL="1600200" indent="-228600" algn="l" eaLnBrk="0" hangingPunct="0">
              <a:spcBef>
                <a:spcPct val="30000"/>
              </a:spcBef>
              <a:defRPr kumimoji="1" sz="1200">
                <a:solidFill>
                  <a:schemeClr val="tx1"/>
                </a:solidFill>
                <a:latin typeface="Arial" charset="0"/>
                <a:ea typeface="新細明體" charset="-120"/>
              </a:defRPr>
            </a:lvl4pPr>
            <a:lvl5pPr marL="2057400" indent="-228600" algn="l"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algn="r" eaLnBrk="1" hangingPunct="1">
              <a:spcBef>
                <a:spcPct val="0"/>
              </a:spcBef>
            </a:pPr>
            <a:fld id="{A4EC4B63-7D96-4A70-87C0-02B7B66D5931}" type="slidenum">
              <a:rPr lang="en-US" altLang="zh-TW" smtClean="0"/>
              <a:pPr algn="r" eaLnBrk="1" hangingPunct="1">
                <a:spcBef>
                  <a:spcPct val="0"/>
                </a:spcBef>
              </a:pPr>
              <a:t>6</a:t>
            </a:fld>
            <a:endParaRPr lang="en-US" altLang="zh-TW" smtClean="0"/>
          </a:p>
        </p:txBody>
      </p:sp>
      <p:sp>
        <p:nvSpPr>
          <p:cNvPr id="229379" name="Rectangle 2"/>
          <p:cNvSpPr>
            <a:spLocks noGrp="1" noRot="1" noChangeAspect="1" noChangeArrowheads="1" noTextEdit="1"/>
          </p:cNvSpPr>
          <p:nvPr>
            <p:ph type="sldImg"/>
          </p:nvPr>
        </p:nvSpPr>
        <p:spPr>
          <a:ln/>
        </p:spPr>
      </p:sp>
      <p:sp>
        <p:nvSpPr>
          <p:cNvPr id="22938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extLst>
      <p:ext uri="{BB962C8B-B14F-4D97-AF65-F5344CB8AC3E}">
        <p14:creationId xmlns:p14="http://schemas.microsoft.com/office/powerpoint/2010/main" val="252969311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69</a:t>
            </a:fld>
            <a:endParaRPr lang="zh-TW" altLang="en-US"/>
          </a:p>
        </p:txBody>
      </p:sp>
    </p:spTree>
    <p:extLst>
      <p:ext uri="{BB962C8B-B14F-4D97-AF65-F5344CB8AC3E}">
        <p14:creationId xmlns:p14="http://schemas.microsoft.com/office/powerpoint/2010/main" val="83241591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70</a:t>
            </a:fld>
            <a:endParaRPr lang="zh-TW" altLang="en-US"/>
          </a:p>
        </p:txBody>
      </p:sp>
    </p:spTree>
    <p:extLst>
      <p:ext uri="{BB962C8B-B14F-4D97-AF65-F5344CB8AC3E}">
        <p14:creationId xmlns:p14="http://schemas.microsoft.com/office/powerpoint/2010/main" val="216222707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71</a:t>
            </a:fld>
            <a:endParaRPr lang="zh-TW" altLang="en-US"/>
          </a:p>
        </p:txBody>
      </p:sp>
    </p:spTree>
    <p:extLst>
      <p:ext uri="{BB962C8B-B14F-4D97-AF65-F5344CB8AC3E}">
        <p14:creationId xmlns:p14="http://schemas.microsoft.com/office/powerpoint/2010/main" val="257416181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72</a:t>
            </a:fld>
            <a:endParaRPr lang="zh-TW" altLang="en-US"/>
          </a:p>
        </p:txBody>
      </p:sp>
    </p:spTree>
    <p:extLst>
      <p:ext uri="{BB962C8B-B14F-4D97-AF65-F5344CB8AC3E}">
        <p14:creationId xmlns:p14="http://schemas.microsoft.com/office/powerpoint/2010/main" val="176548041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73</a:t>
            </a:fld>
            <a:endParaRPr lang="zh-TW" altLang="en-US"/>
          </a:p>
        </p:txBody>
      </p:sp>
    </p:spTree>
    <p:extLst>
      <p:ext uri="{BB962C8B-B14F-4D97-AF65-F5344CB8AC3E}">
        <p14:creationId xmlns:p14="http://schemas.microsoft.com/office/powerpoint/2010/main" val="76178390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p:cNvSpPr>
            <a:spLocks noGrp="1" noChangeArrowheads="1"/>
          </p:cNvSpPr>
          <p:nvPr>
            <p:ph type="sldNum" sz="quarter" idx="5"/>
          </p:nvPr>
        </p:nvSpPr>
        <p:spPr>
          <a:noFill/>
        </p:spPr>
        <p:txBody>
          <a:bodyPr/>
          <a:lstStyle>
            <a:lvl1pPr eaLnBrk="0" hangingPunct="0">
              <a:spcBef>
                <a:spcPct val="30000"/>
              </a:spcBef>
              <a:defRPr kumimoji="1" sz="1200">
                <a:solidFill>
                  <a:schemeClr val="tx1"/>
                </a:solidFill>
                <a:latin typeface="Arial" charset="0"/>
                <a:ea typeface="新細明體" charset="-120"/>
              </a:defRPr>
            </a:lvl1pPr>
            <a:lvl2pPr marL="742950" indent="-285750" eaLnBrk="0" hangingPunct="0">
              <a:spcBef>
                <a:spcPct val="30000"/>
              </a:spcBef>
              <a:defRPr kumimoji="1" sz="1200">
                <a:solidFill>
                  <a:schemeClr val="tx1"/>
                </a:solidFill>
                <a:latin typeface="Arial" charset="0"/>
                <a:ea typeface="新細明體" charset="-120"/>
              </a:defRPr>
            </a:lvl2pPr>
            <a:lvl3pPr marL="1143000" indent="-228600" eaLnBrk="0" hangingPunct="0">
              <a:spcBef>
                <a:spcPct val="30000"/>
              </a:spcBef>
              <a:defRPr kumimoji="1" sz="1200">
                <a:solidFill>
                  <a:schemeClr val="tx1"/>
                </a:solidFill>
                <a:latin typeface="Arial" charset="0"/>
                <a:ea typeface="新細明體" charset="-120"/>
              </a:defRPr>
            </a:lvl3pPr>
            <a:lvl4pPr marL="1600200" indent="-228600" eaLnBrk="0" hangingPunct="0">
              <a:spcBef>
                <a:spcPct val="30000"/>
              </a:spcBef>
              <a:defRPr kumimoji="1" sz="1200">
                <a:solidFill>
                  <a:schemeClr val="tx1"/>
                </a:solidFill>
                <a:latin typeface="Arial" charset="0"/>
                <a:ea typeface="新細明體" charset="-120"/>
              </a:defRPr>
            </a:lvl4pPr>
            <a:lvl5pPr marL="2057400" indent="-228600" eaLnBrk="0" hangingPunct="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eaLnBrk="1" hangingPunct="1">
              <a:spcBef>
                <a:spcPct val="0"/>
              </a:spcBef>
            </a:pPr>
            <a:fld id="{2837A295-68D6-44B5-B365-45D108713764}" type="slidenum">
              <a:rPr lang="en-US" altLang="zh-TW" smtClean="0"/>
              <a:pPr eaLnBrk="1" hangingPunct="1">
                <a:spcBef>
                  <a:spcPct val="0"/>
                </a:spcBef>
              </a:pPr>
              <a:t>74</a:t>
            </a:fld>
            <a:endParaRPr lang="en-US" altLang="zh-TW" smtClean="0"/>
          </a:p>
        </p:txBody>
      </p:sp>
      <p:sp>
        <p:nvSpPr>
          <p:cNvPr id="86019" name="Rectangle 2"/>
          <p:cNvSpPr>
            <a:spLocks noGrp="1" noRot="1" noChangeAspect="1" noChangeArrowheads="1" noTextEdit="1"/>
          </p:cNvSpPr>
          <p:nvPr>
            <p:ph type="sldImg"/>
          </p:nvPr>
        </p:nvSpPr>
        <p:spPr>
          <a:ln/>
        </p:spPr>
      </p:sp>
      <p:sp>
        <p:nvSpPr>
          <p:cNvPr id="86020" name="Rectangle 3"/>
          <p:cNvSpPr>
            <a:spLocks noGrp="1" noChangeArrowheads="1"/>
          </p:cNvSpPr>
          <p:nvPr>
            <p:ph type="body" idx="1"/>
          </p:nvPr>
        </p:nvSpPr>
        <p:spPr>
          <a:noFill/>
        </p:spPr>
        <p:txBody>
          <a:bodyPr/>
          <a:lstStyle/>
          <a:p>
            <a:pPr eaLnBrk="1" hangingPunct="1"/>
            <a:endParaRPr lang="zh-TW" altLang="zh-TW" smtClean="0">
              <a:ea typeface="新細明體" charset="-120"/>
            </a:endParaRPr>
          </a:p>
        </p:txBody>
      </p:sp>
    </p:spTree>
    <p:extLst>
      <p:ext uri="{BB962C8B-B14F-4D97-AF65-F5344CB8AC3E}">
        <p14:creationId xmlns:p14="http://schemas.microsoft.com/office/powerpoint/2010/main" val="156715060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75</a:t>
            </a:fld>
            <a:endParaRPr lang="zh-TW" altLang="en-US"/>
          </a:p>
        </p:txBody>
      </p:sp>
    </p:spTree>
    <p:extLst>
      <p:ext uri="{BB962C8B-B14F-4D97-AF65-F5344CB8AC3E}">
        <p14:creationId xmlns:p14="http://schemas.microsoft.com/office/powerpoint/2010/main" val="292287116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76</a:t>
            </a:fld>
            <a:endParaRPr lang="zh-TW" altLang="en-US"/>
          </a:p>
        </p:txBody>
      </p:sp>
    </p:spTree>
    <p:extLst>
      <p:ext uri="{BB962C8B-B14F-4D97-AF65-F5344CB8AC3E}">
        <p14:creationId xmlns:p14="http://schemas.microsoft.com/office/powerpoint/2010/main" val="51923684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77</a:t>
            </a:fld>
            <a:endParaRPr lang="zh-TW" altLang="en-US"/>
          </a:p>
        </p:txBody>
      </p:sp>
    </p:spTree>
    <p:extLst>
      <p:ext uri="{BB962C8B-B14F-4D97-AF65-F5344CB8AC3E}">
        <p14:creationId xmlns:p14="http://schemas.microsoft.com/office/powerpoint/2010/main" val="70668939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78</a:t>
            </a:fld>
            <a:endParaRPr lang="zh-TW" altLang="en-US"/>
          </a:p>
        </p:txBody>
      </p:sp>
    </p:spTree>
    <p:extLst>
      <p:ext uri="{BB962C8B-B14F-4D97-AF65-F5344CB8AC3E}">
        <p14:creationId xmlns:p14="http://schemas.microsoft.com/office/powerpoint/2010/main" val="6663431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a:t>
            </a:fld>
            <a:endParaRPr lang="zh-TW" altLang="en-US"/>
          </a:p>
        </p:txBody>
      </p:sp>
    </p:spTree>
    <p:extLst>
      <p:ext uri="{BB962C8B-B14F-4D97-AF65-F5344CB8AC3E}">
        <p14:creationId xmlns:p14="http://schemas.microsoft.com/office/powerpoint/2010/main" val="94634181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79</a:t>
            </a:fld>
            <a:endParaRPr lang="zh-TW" altLang="en-US"/>
          </a:p>
        </p:txBody>
      </p:sp>
    </p:spTree>
    <p:extLst>
      <p:ext uri="{BB962C8B-B14F-4D97-AF65-F5344CB8AC3E}">
        <p14:creationId xmlns:p14="http://schemas.microsoft.com/office/powerpoint/2010/main" val="204590374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80</a:t>
            </a:fld>
            <a:endParaRPr lang="zh-TW" altLang="en-US"/>
          </a:p>
        </p:txBody>
      </p:sp>
    </p:spTree>
    <p:extLst>
      <p:ext uri="{BB962C8B-B14F-4D97-AF65-F5344CB8AC3E}">
        <p14:creationId xmlns:p14="http://schemas.microsoft.com/office/powerpoint/2010/main" val="148032937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81</a:t>
            </a:fld>
            <a:endParaRPr lang="zh-TW" altLang="en-US"/>
          </a:p>
        </p:txBody>
      </p:sp>
    </p:spTree>
    <p:extLst>
      <p:ext uri="{BB962C8B-B14F-4D97-AF65-F5344CB8AC3E}">
        <p14:creationId xmlns:p14="http://schemas.microsoft.com/office/powerpoint/2010/main" val="363048349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82</a:t>
            </a:fld>
            <a:endParaRPr lang="zh-TW" altLang="en-US"/>
          </a:p>
        </p:txBody>
      </p:sp>
    </p:spTree>
    <p:extLst>
      <p:ext uri="{BB962C8B-B14F-4D97-AF65-F5344CB8AC3E}">
        <p14:creationId xmlns:p14="http://schemas.microsoft.com/office/powerpoint/2010/main" val="1732603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83</a:t>
            </a:fld>
            <a:endParaRPr lang="zh-TW" altLang="en-US"/>
          </a:p>
        </p:txBody>
      </p:sp>
    </p:spTree>
    <p:extLst>
      <p:ext uri="{BB962C8B-B14F-4D97-AF65-F5344CB8AC3E}">
        <p14:creationId xmlns:p14="http://schemas.microsoft.com/office/powerpoint/2010/main" val="427330331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84</a:t>
            </a:fld>
            <a:endParaRPr lang="zh-TW" altLang="en-US"/>
          </a:p>
        </p:txBody>
      </p:sp>
    </p:spTree>
    <p:extLst>
      <p:ext uri="{BB962C8B-B14F-4D97-AF65-F5344CB8AC3E}">
        <p14:creationId xmlns:p14="http://schemas.microsoft.com/office/powerpoint/2010/main" val="147710775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85</a:t>
            </a:fld>
            <a:endParaRPr lang="zh-TW" altLang="en-US"/>
          </a:p>
        </p:txBody>
      </p:sp>
    </p:spTree>
    <p:extLst>
      <p:ext uri="{BB962C8B-B14F-4D97-AF65-F5344CB8AC3E}">
        <p14:creationId xmlns:p14="http://schemas.microsoft.com/office/powerpoint/2010/main" val="210255632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86</a:t>
            </a:fld>
            <a:endParaRPr lang="zh-TW" altLang="en-US"/>
          </a:p>
        </p:txBody>
      </p:sp>
    </p:spTree>
    <p:extLst>
      <p:ext uri="{BB962C8B-B14F-4D97-AF65-F5344CB8AC3E}">
        <p14:creationId xmlns:p14="http://schemas.microsoft.com/office/powerpoint/2010/main" val="76140852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87</a:t>
            </a:fld>
            <a:endParaRPr lang="zh-TW" altLang="en-US"/>
          </a:p>
        </p:txBody>
      </p:sp>
    </p:spTree>
    <p:extLst>
      <p:ext uri="{BB962C8B-B14F-4D97-AF65-F5344CB8AC3E}">
        <p14:creationId xmlns:p14="http://schemas.microsoft.com/office/powerpoint/2010/main" val="105394328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88</a:t>
            </a:fld>
            <a:endParaRPr lang="zh-TW" altLang="en-US"/>
          </a:p>
        </p:txBody>
      </p:sp>
    </p:spTree>
    <p:extLst>
      <p:ext uri="{BB962C8B-B14F-4D97-AF65-F5344CB8AC3E}">
        <p14:creationId xmlns:p14="http://schemas.microsoft.com/office/powerpoint/2010/main" val="352757095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a:t>
            </a:fld>
            <a:endParaRPr lang="zh-TW" altLang="en-US"/>
          </a:p>
        </p:txBody>
      </p:sp>
    </p:spTree>
    <p:extLst>
      <p:ext uri="{BB962C8B-B14F-4D97-AF65-F5344CB8AC3E}">
        <p14:creationId xmlns:p14="http://schemas.microsoft.com/office/powerpoint/2010/main" val="417659770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89</a:t>
            </a:fld>
            <a:endParaRPr lang="zh-TW" altLang="en-US"/>
          </a:p>
        </p:txBody>
      </p:sp>
    </p:spTree>
    <p:extLst>
      <p:ext uri="{BB962C8B-B14F-4D97-AF65-F5344CB8AC3E}">
        <p14:creationId xmlns:p14="http://schemas.microsoft.com/office/powerpoint/2010/main" val="286660445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90</a:t>
            </a:fld>
            <a:endParaRPr lang="zh-TW" altLang="en-US"/>
          </a:p>
        </p:txBody>
      </p:sp>
    </p:spTree>
    <p:extLst>
      <p:ext uri="{BB962C8B-B14F-4D97-AF65-F5344CB8AC3E}">
        <p14:creationId xmlns:p14="http://schemas.microsoft.com/office/powerpoint/2010/main" val="42080903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91</a:t>
            </a:fld>
            <a:endParaRPr lang="zh-TW" altLang="en-US"/>
          </a:p>
        </p:txBody>
      </p:sp>
    </p:spTree>
    <p:extLst>
      <p:ext uri="{BB962C8B-B14F-4D97-AF65-F5344CB8AC3E}">
        <p14:creationId xmlns:p14="http://schemas.microsoft.com/office/powerpoint/2010/main" val="292295239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92</a:t>
            </a:fld>
            <a:endParaRPr lang="zh-TW" altLang="en-US"/>
          </a:p>
        </p:txBody>
      </p:sp>
    </p:spTree>
    <p:extLst>
      <p:ext uri="{BB962C8B-B14F-4D97-AF65-F5344CB8AC3E}">
        <p14:creationId xmlns:p14="http://schemas.microsoft.com/office/powerpoint/2010/main" val="226924684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93</a:t>
            </a:fld>
            <a:endParaRPr lang="zh-TW" altLang="en-US"/>
          </a:p>
        </p:txBody>
      </p:sp>
    </p:spTree>
    <p:extLst>
      <p:ext uri="{BB962C8B-B14F-4D97-AF65-F5344CB8AC3E}">
        <p14:creationId xmlns:p14="http://schemas.microsoft.com/office/powerpoint/2010/main" val="3849588300"/>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94</a:t>
            </a:fld>
            <a:endParaRPr lang="zh-TW" altLang="en-US"/>
          </a:p>
        </p:txBody>
      </p:sp>
    </p:spTree>
    <p:extLst>
      <p:ext uri="{BB962C8B-B14F-4D97-AF65-F5344CB8AC3E}">
        <p14:creationId xmlns:p14="http://schemas.microsoft.com/office/powerpoint/2010/main" val="186016428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95</a:t>
            </a:fld>
            <a:endParaRPr lang="zh-TW" altLang="en-US"/>
          </a:p>
        </p:txBody>
      </p:sp>
    </p:spTree>
    <p:extLst>
      <p:ext uri="{BB962C8B-B14F-4D97-AF65-F5344CB8AC3E}">
        <p14:creationId xmlns:p14="http://schemas.microsoft.com/office/powerpoint/2010/main" val="3983301504"/>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96</a:t>
            </a:fld>
            <a:endParaRPr lang="zh-TW" altLang="en-US"/>
          </a:p>
        </p:txBody>
      </p:sp>
    </p:spTree>
    <p:extLst>
      <p:ext uri="{BB962C8B-B14F-4D97-AF65-F5344CB8AC3E}">
        <p14:creationId xmlns:p14="http://schemas.microsoft.com/office/powerpoint/2010/main" val="258115574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97</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EB3B1320-8913-41D3-95C5-802DA60A972F}" type="slidenum">
              <a:rPr lang="zh-TW" altLang="en-US" smtClean="0"/>
              <a:pPr/>
              <a:t>98</a:t>
            </a:fld>
            <a:endParaRPr lang="zh-TW" altLang="en-US"/>
          </a:p>
        </p:txBody>
      </p:sp>
    </p:spTree>
    <p:extLst>
      <p:ext uri="{BB962C8B-B14F-4D97-AF65-F5344CB8AC3E}">
        <p14:creationId xmlns:p14="http://schemas.microsoft.com/office/powerpoint/2010/main" val="339775620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685800" y="2130425"/>
            <a:ext cx="7772400" cy="1470025"/>
          </a:xfrm>
        </p:spPr>
        <p:txBody>
          <a:bodyPr/>
          <a:lstStyle/>
          <a:p>
            <a:r>
              <a:rPr lang="zh-TW" altLang="en-US" smtClean="0"/>
              <a:t>按一下以編輯母片標題樣式</a:t>
            </a:r>
            <a:endParaRPr lang="zh-TW" altLang="en-US"/>
          </a:p>
        </p:txBody>
      </p:sp>
      <p:sp>
        <p:nvSpPr>
          <p:cNvPr id="3" name="副標題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TW" altLang="en-US" smtClean="0"/>
              <a:t>按一下以編輯母片副標題樣式</a:t>
            </a:r>
            <a:endParaRPr lang="zh-TW"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2399AA-4523-4963-B8B1-C69414E8F954}"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681815937"/>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直排文字版面配置區 2"/>
          <p:cNvSpPr>
            <a:spLocks noGrp="1"/>
          </p:cNvSpPr>
          <p:nvPr>
            <p:ph type="body" orient="vert" idx="1"/>
          </p:nvPr>
        </p:nvSpPr>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78E0EC7-1F57-4702-8877-CFB779B77261}"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8814531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直排標題 1"/>
          <p:cNvSpPr>
            <a:spLocks noGrp="1"/>
          </p:cNvSpPr>
          <p:nvPr>
            <p:ph type="title" orient="vert"/>
          </p:nvPr>
        </p:nvSpPr>
        <p:spPr>
          <a:xfrm>
            <a:off x="6629400" y="274638"/>
            <a:ext cx="2057400" cy="5851525"/>
          </a:xfrm>
        </p:spPr>
        <p:txBody>
          <a:bodyPr vert="eaVert"/>
          <a:lstStyle/>
          <a:p>
            <a:r>
              <a:rPr lang="zh-TW" altLang="en-US" smtClean="0"/>
              <a:t>按一下以編輯母片標題樣式</a:t>
            </a:r>
            <a:endParaRPr lang="zh-TW" altLang="en-US"/>
          </a:p>
        </p:txBody>
      </p:sp>
      <p:sp>
        <p:nvSpPr>
          <p:cNvPr id="3" name="直排文字版面配置區 2"/>
          <p:cNvSpPr>
            <a:spLocks noGrp="1"/>
          </p:cNvSpPr>
          <p:nvPr>
            <p:ph type="body" orient="vert" idx="1"/>
          </p:nvPr>
        </p:nvSpPr>
        <p:spPr>
          <a:xfrm>
            <a:off x="457200" y="274638"/>
            <a:ext cx="6019800" cy="5851525"/>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6F0F9A1-2CD7-426B-82C7-1C5ECCFAD9A6}"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03224626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cSld name="物件">
    <p:spTree>
      <p:nvGrpSpPr>
        <p:cNvPr id="1" name=""/>
        <p:cNvGrpSpPr/>
        <p:nvPr/>
      </p:nvGrpSpPr>
      <p:grpSpPr>
        <a:xfrm>
          <a:off x="0" y="0"/>
          <a:ext cx="0" cy="0"/>
          <a:chOff x="0" y="0"/>
          <a:chExt cx="0" cy="0"/>
        </a:xfrm>
      </p:grpSpPr>
      <p:sp>
        <p:nvSpPr>
          <p:cNvPr id="2" name="內容版面配置區 1"/>
          <p:cNvSpPr>
            <a:spLocks noGrp="1"/>
          </p:cNvSpPr>
          <p:nvPr>
            <p:ph/>
          </p:nvPr>
        </p:nvSpPr>
        <p:spPr>
          <a:xfrm>
            <a:off x="395288" y="1628775"/>
            <a:ext cx="8748712" cy="4525963"/>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zh-TW"/>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zh-TW"/>
          </a:p>
        </p:txBody>
      </p:sp>
      <p:sp>
        <p:nvSpPr>
          <p:cNvPr id="5" name="Rectangle 6"/>
          <p:cNvSpPr>
            <a:spLocks noGrp="1" noChangeArrowheads="1"/>
          </p:cNvSpPr>
          <p:nvPr>
            <p:ph type="sldNum" sz="quarter" idx="12"/>
          </p:nvPr>
        </p:nvSpPr>
        <p:spPr>
          <a:ln/>
        </p:spPr>
        <p:txBody>
          <a:bodyPr/>
          <a:lstStyle>
            <a:lvl1pPr>
              <a:defRPr/>
            </a:lvl1pPr>
          </a:lstStyle>
          <a:p>
            <a:pPr>
              <a:defRPr/>
            </a:pPr>
            <a:fld id="{1E00C770-B194-41C0-B32A-18F9CE93FA4F}" type="slidenum">
              <a:rPr lang="en-US" altLang="zh-TW"/>
              <a:pPr>
                <a:defRPr/>
              </a:pPr>
              <a:t>‹#›</a:t>
            </a:fld>
            <a:endParaRPr lang="en-US" altLang="zh-TW"/>
          </a:p>
        </p:txBody>
      </p:sp>
    </p:spTree>
    <p:extLst>
      <p:ext uri="{BB962C8B-B14F-4D97-AF65-F5344CB8AC3E}">
        <p14:creationId xmlns:p14="http://schemas.microsoft.com/office/powerpoint/2010/main" val="283256932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內容版面配置區 2"/>
          <p:cNvSpPr>
            <a:spLocks noGrp="1"/>
          </p:cNvSpPr>
          <p:nvPr>
            <p:ph idx="1"/>
          </p:nvPr>
        </p:nvSpPr>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98C5819-3C13-484E-9DE3-FDEAAB928683}"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700711670"/>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區段標題">
    <p:spTree>
      <p:nvGrpSpPr>
        <p:cNvPr id="1" name=""/>
        <p:cNvGrpSpPr/>
        <p:nvPr/>
      </p:nvGrpSpPr>
      <p:grpSpPr>
        <a:xfrm>
          <a:off x="0" y="0"/>
          <a:ext cx="0" cy="0"/>
          <a:chOff x="0" y="0"/>
          <a:chExt cx="0" cy="0"/>
        </a:xfrm>
      </p:grpSpPr>
      <p:sp>
        <p:nvSpPr>
          <p:cNvPr id="2" name="標題 1"/>
          <p:cNvSpPr>
            <a:spLocks noGrp="1"/>
          </p:cNvSpPr>
          <p:nvPr>
            <p:ph type="title"/>
          </p:nvPr>
        </p:nvSpPr>
        <p:spPr>
          <a:xfrm>
            <a:off x="722313" y="4406900"/>
            <a:ext cx="7772400" cy="1362075"/>
          </a:xfrm>
        </p:spPr>
        <p:txBody>
          <a:bodyPr anchor="t"/>
          <a:lstStyle>
            <a:lvl1pPr algn="l">
              <a:defRPr sz="4000" b="1" cap="all"/>
            </a:lvl1pPr>
          </a:lstStyle>
          <a:p>
            <a:r>
              <a:rPr lang="zh-TW" altLang="en-US" smtClean="0"/>
              <a:t>按一下以編輯母片標題樣式</a:t>
            </a:r>
            <a:endParaRPr lang="zh-TW" altLang="en-US"/>
          </a:p>
        </p:txBody>
      </p:sp>
      <p:sp>
        <p:nvSpPr>
          <p:cNvPr id="3" name="文字版面配置區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TW" altLang="en-US" smtClean="0"/>
              <a:t>按一下以編輯母片文字樣式</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E78E94D-F3FC-4515-B832-738B3F6BD7E9}"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15838786"/>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內容版面配置區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內容版面配置區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04F76C1-1AD7-489F-9EFB-75368BE38DC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0509912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a:lvl1pPr>
          </a:lstStyle>
          <a:p>
            <a:r>
              <a:rPr lang="zh-TW" altLang="en-US" smtClean="0"/>
              <a:t>按一下以編輯母片標題樣式</a:t>
            </a:r>
            <a:endParaRPr lang="zh-TW" altLang="en-US"/>
          </a:p>
        </p:txBody>
      </p:sp>
      <p:sp>
        <p:nvSpPr>
          <p:cNvPr id="3" name="文字版面配置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4" name="內容版面配置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5" name="文字版面配置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6" name="內容版面配置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92564FE-038F-4AE4-B850-F048D1088CD3}"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2627122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D421B817-2A3F-4561-8EBA-5F194F169396}"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408639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6C44515-0F3E-485E-A570-4AF73424918A}"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23321529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a:xfrm>
            <a:off x="457200" y="273050"/>
            <a:ext cx="3008313" cy="1162050"/>
          </a:xfrm>
        </p:spPr>
        <p:txBody>
          <a:bodyPr anchor="b"/>
          <a:lstStyle>
            <a:lvl1pPr algn="l">
              <a:defRPr sz="2000" b="1"/>
            </a:lvl1pPr>
          </a:lstStyle>
          <a:p>
            <a:r>
              <a:rPr lang="zh-TW" altLang="en-US" smtClean="0"/>
              <a:t>按一下以編輯母片標題樣式</a:t>
            </a:r>
            <a:endParaRPr lang="zh-TW" altLang="en-US"/>
          </a:p>
        </p:txBody>
      </p:sp>
      <p:sp>
        <p:nvSpPr>
          <p:cNvPr id="3" name="內容版面配置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文字版面配置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043AD24-20C5-485C-8CD9-0DFC97501089}"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6104391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a:xfrm>
            <a:off x="1792288" y="4800600"/>
            <a:ext cx="5486400" cy="566738"/>
          </a:xfrm>
        </p:spPr>
        <p:txBody>
          <a:bodyPr anchor="b"/>
          <a:lstStyle>
            <a:lvl1pPr algn="l">
              <a:defRPr sz="2000" b="1"/>
            </a:lvl1pPr>
          </a:lstStyle>
          <a:p>
            <a:r>
              <a:rPr lang="zh-TW" altLang="en-US" smtClean="0"/>
              <a:t>按一下以編輯母片標題樣式</a:t>
            </a:r>
            <a:endParaRPr lang="zh-TW" altLang="en-US"/>
          </a:p>
        </p:txBody>
      </p:sp>
      <p:sp>
        <p:nvSpPr>
          <p:cNvPr id="3" name="圖片版面配置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TW" altLang="en-US" noProof="0" smtClean="0"/>
          </a:p>
        </p:txBody>
      </p:sp>
      <p:sp>
        <p:nvSpPr>
          <p:cNvPr id="4" name="文字版面配置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TW">
              <a:solidFill>
                <a:prstClr val="black"/>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TW">
              <a:solidFill>
                <a:prstClr val="black"/>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5376AFF-E5CB-4317-A34C-1047CAFF0392}" type="slidenum">
              <a:rPr lang="en-US" altLang="zh-TW">
                <a:solidFill>
                  <a:prstClr val="black"/>
                </a:solidFill>
              </a:rPr>
              <a:pPr>
                <a:defRPr/>
              </a:pPr>
              <a:t>‹#›</a:t>
            </a:fld>
            <a:endParaRPr lang="en-US" altLang="zh-TW">
              <a:solidFill>
                <a:prstClr val="black"/>
              </a:solidFill>
            </a:endParaRPr>
          </a:p>
        </p:txBody>
      </p:sp>
    </p:spTree>
    <p:extLst>
      <p:ext uri="{BB962C8B-B14F-4D97-AF65-F5344CB8AC3E}">
        <p14:creationId xmlns:p14="http://schemas.microsoft.com/office/powerpoint/2010/main" val="325631855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TW" altLang="en-US" dirty="0" smtClean="0"/>
              <a:t>按一下以編輯母片標題樣式</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TW" altLang="en-US" smtClean="0"/>
              <a:t>按一下以編輯母片</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p>
        </p:txBody>
      </p:sp>
      <p:sp>
        <p:nvSpPr>
          <p:cNvPr id="6861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charset="0"/>
                <a:ea typeface="新細明體" pitchFamily="18" charset="-120"/>
                <a:cs typeface="+mn-cs"/>
              </a:defRPr>
            </a:lvl1pPr>
          </a:lstStyle>
          <a:p>
            <a:pPr fontAlgn="base">
              <a:spcBef>
                <a:spcPct val="0"/>
              </a:spcBef>
              <a:spcAft>
                <a:spcPct val="0"/>
              </a:spcAft>
              <a:defRPr/>
            </a:pPr>
            <a:endParaRPr kumimoji="1" lang="en-US" altLang="zh-TW">
              <a:solidFill>
                <a:prstClr val="black"/>
              </a:solidFill>
            </a:endParaRPr>
          </a:p>
        </p:txBody>
      </p:sp>
      <p:sp>
        <p:nvSpPr>
          <p:cNvPr id="6861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新細明體" pitchFamily="18" charset="-120"/>
                <a:cs typeface="+mn-cs"/>
              </a:defRPr>
            </a:lvl1pPr>
          </a:lstStyle>
          <a:p>
            <a:pPr fontAlgn="base">
              <a:spcBef>
                <a:spcPct val="0"/>
              </a:spcBef>
              <a:spcAft>
                <a:spcPct val="0"/>
              </a:spcAft>
              <a:defRPr/>
            </a:pPr>
            <a:endParaRPr kumimoji="1" lang="en-US" altLang="zh-TW">
              <a:solidFill>
                <a:prstClr val="black"/>
              </a:solidFill>
            </a:endParaRPr>
          </a:p>
        </p:txBody>
      </p:sp>
      <p:sp>
        <p:nvSpPr>
          <p:cNvPr id="6861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新細明體" pitchFamily="18" charset="-120"/>
                <a:cs typeface="+mn-cs"/>
              </a:defRPr>
            </a:lvl1pPr>
          </a:lstStyle>
          <a:p>
            <a:pPr fontAlgn="base">
              <a:spcBef>
                <a:spcPct val="0"/>
              </a:spcBef>
              <a:spcAft>
                <a:spcPct val="0"/>
              </a:spcAft>
              <a:defRPr/>
            </a:pPr>
            <a:fld id="{80A3E69B-392F-4550-A0E2-7DC01F705D8D}" type="slidenum">
              <a:rPr kumimoji="1" lang="en-US" altLang="zh-TW">
                <a:solidFill>
                  <a:prstClr val="black"/>
                </a:solidFill>
              </a:rPr>
              <a:pPr fontAlgn="base">
                <a:spcBef>
                  <a:spcPct val="0"/>
                </a:spcBef>
                <a:spcAft>
                  <a:spcPct val="0"/>
                </a:spcAft>
                <a:defRPr/>
              </a:pPr>
              <a:t>‹#›</a:t>
            </a:fld>
            <a:endParaRPr kumimoji="1" lang="en-US" altLang="zh-TW">
              <a:solidFill>
                <a:prstClr val="black"/>
              </a:solidFill>
            </a:endParaRPr>
          </a:p>
        </p:txBody>
      </p:sp>
      <p:grpSp>
        <p:nvGrpSpPr>
          <p:cNvPr id="9" name="群組 8"/>
          <p:cNvGrpSpPr/>
          <p:nvPr/>
        </p:nvGrpSpPr>
        <p:grpSpPr>
          <a:xfrm>
            <a:off x="55563" y="122877"/>
            <a:ext cx="8974137" cy="781050"/>
            <a:chOff x="55563" y="63500"/>
            <a:chExt cx="8974137" cy="781050"/>
          </a:xfrm>
        </p:grpSpPr>
        <p:sp>
          <p:nvSpPr>
            <p:cNvPr id="10" name="Rectangle 24"/>
            <p:cNvSpPr>
              <a:spLocks noChangeArrowheads="1"/>
            </p:cNvSpPr>
            <p:nvPr userDrawn="1"/>
          </p:nvSpPr>
          <p:spPr bwMode="gray">
            <a:xfrm>
              <a:off x="1011238" y="639763"/>
              <a:ext cx="8018462" cy="3175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000">
                  <a:solidFill>
                    <a:srgbClr val="0000FF"/>
                  </a:solidFill>
                  <a:latin typeface="Tahoma" pitchFamily="34" charset="0"/>
                  <a:ea typeface="標楷體" pitchFamily="65" charset="-120"/>
                </a:defRPr>
              </a:lvl1pPr>
              <a:lvl2pPr marL="742950" indent="-285750">
                <a:defRPr kumimoji="1" sz="2000">
                  <a:solidFill>
                    <a:srgbClr val="0000FF"/>
                  </a:solidFill>
                  <a:latin typeface="Tahoma" pitchFamily="34" charset="0"/>
                  <a:ea typeface="標楷體" pitchFamily="65" charset="-120"/>
                </a:defRPr>
              </a:lvl2pPr>
              <a:lvl3pPr marL="1143000" indent="-228600">
                <a:defRPr kumimoji="1" sz="2000">
                  <a:solidFill>
                    <a:srgbClr val="0000FF"/>
                  </a:solidFill>
                  <a:latin typeface="Tahoma" pitchFamily="34" charset="0"/>
                  <a:ea typeface="標楷體" pitchFamily="65" charset="-120"/>
                </a:defRPr>
              </a:lvl3pPr>
              <a:lvl4pPr marL="1600200" indent="-228600">
                <a:defRPr kumimoji="1" sz="2000">
                  <a:solidFill>
                    <a:srgbClr val="0000FF"/>
                  </a:solidFill>
                  <a:latin typeface="Tahoma" pitchFamily="34" charset="0"/>
                  <a:ea typeface="標楷體" pitchFamily="65" charset="-120"/>
                </a:defRPr>
              </a:lvl4pPr>
              <a:lvl5pPr marL="2057400" indent="-228600">
                <a:defRPr kumimoji="1" sz="2000">
                  <a:solidFill>
                    <a:srgbClr val="0000FF"/>
                  </a:solidFill>
                  <a:latin typeface="Tahoma" pitchFamily="34" charset="0"/>
                  <a:ea typeface="標楷體" pitchFamily="65" charset="-120"/>
                </a:defRPr>
              </a:lvl5pPr>
              <a:lvl6pPr marL="2514600" indent="-228600" eaLnBrk="0" fontAlgn="base" hangingPunct="0">
                <a:spcBef>
                  <a:spcPct val="0"/>
                </a:spcBef>
                <a:spcAft>
                  <a:spcPct val="0"/>
                </a:spcAft>
                <a:defRPr kumimoji="1" sz="2000">
                  <a:solidFill>
                    <a:srgbClr val="0000FF"/>
                  </a:solidFill>
                  <a:latin typeface="Tahoma" pitchFamily="34" charset="0"/>
                  <a:ea typeface="標楷體" pitchFamily="65" charset="-120"/>
                </a:defRPr>
              </a:lvl6pPr>
              <a:lvl7pPr marL="2971800" indent="-228600" eaLnBrk="0" fontAlgn="base" hangingPunct="0">
                <a:spcBef>
                  <a:spcPct val="0"/>
                </a:spcBef>
                <a:spcAft>
                  <a:spcPct val="0"/>
                </a:spcAft>
                <a:defRPr kumimoji="1" sz="2000">
                  <a:solidFill>
                    <a:srgbClr val="0000FF"/>
                  </a:solidFill>
                  <a:latin typeface="Tahoma" pitchFamily="34" charset="0"/>
                  <a:ea typeface="標楷體" pitchFamily="65" charset="-120"/>
                </a:defRPr>
              </a:lvl7pPr>
              <a:lvl8pPr marL="3429000" indent="-228600" eaLnBrk="0" fontAlgn="base" hangingPunct="0">
                <a:spcBef>
                  <a:spcPct val="0"/>
                </a:spcBef>
                <a:spcAft>
                  <a:spcPct val="0"/>
                </a:spcAft>
                <a:defRPr kumimoji="1" sz="2000">
                  <a:solidFill>
                    <a:srgbClr val="0000FF"/>
                  </a:solidFill>
                  <a:latin typeface="Tahoma" pitchFamily="34" charset="0"/>
                  <a:ea typeface="標楷體" pitchFamily="65" charset="-120"/>
                </a:defRPr>
              </a:lvl8pPr>
              <a:lvl9pPr marL="3886200" indent="-228600" eaLnBrk="0" fontAlgn="base" hangingPunct="0">
                <a:spcBef>
                  <a:spcPct val="0"/>
                </a:spcBef>
                <a:spcAft>
                  <a:spcPct val="0"/>
                </a:spcAft>
                <a:defRPr kumimoji="1" sz="2000">
                  <a:solidFill>
                    <a:srgbClr val="0000FF"/>
                  </a:solidFill>
                  <a:latin typeface="Tahoma" pitchFamily="34" charset="0"/>
                  <a:ea typeface="標楷體" pitchFamily="65" charset="-120"/>
                </a:defRPr>
              </a:lvl9pPr>
            </a:lstStyle>
            <a:p>
              <a:pPr algn="ctr" fontAlgn="base">
                <a:spcBef>
                  <a:spcPct val="0"/>
                </a:spcBef>
                <a:spcAft>
                  <a:spcPct val="0"/>
                </a:spcAft>
                <a:defRPr/>
              </a:pPr>
              <a:endParaRPr lang="zh-TW" altLang="en-US" sz="2400" smtClean="0">
                <a:solidFill>
                  <a:prstClr val="black"/>
                </a:solidFill>
                <a:ea typeface="新細明體" pitchFamily="18" charset="-120"/>
              </a:endParaRPr>
            </a:p>
          </p:txBody>
        </p:sp>
        <p:pic>
          <p:nvPicPr>
            <p:cNvPr id="11" name="Picture 2"/>
            <p:cNvPicPr>
              <a:picLocks noChangeAspect="1" noChangeArrowheads="1"/>
            </p:cNvPicPr>
            <p:nvPr userDrawn="1"/>
          </p:nvPicPr>
          <p:blipFill>
            <a:blip r:embed="rId14" cstate="print">
              <a:extLst>
                <a:ext uri="{28A0092B-C50C-407E-A947-70E740481C1C}">
                  <a14:useLocalDpi xmlns:a14="http://schemas.microsoft.com/office/drawing/2010/main" val="0"/>
                </a:ext>
              </a:extLst>
            </a:blip>
            <a:srcRect/>
            <a:stretch>
              <a:fillRect/>
            </a:stretch>
          </p:blipFill>
          <p:spPr bwMode="auto">
            <a:xfrm>
              <a:off x="124837" y="77341"/>
              <a:ext cx="821176" cy="742072"/>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2" name="橢圓 11"/>
            <p:cNvSpPr/>
            <p:nvPr userDrawn="1"/>
          </p:nvSpPr>
          <p:spPr bwMode="auto">
            <a:xfrm>
              <a:off x="55563" y="63500"/>
              <a:ext cx="955675" cy="781050"/>
            </a:xfrm>
            <a:prstGeom prst="ellipse">
              <a:avLst/>
            </a:prstGeom>
            <a:noFill/>
            <a:ln w="31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kumimoji="1" lang="zh-TW" altLang="en-US">
                <a:solidFill>
                  <a:prstClr val="white"/>
                </a:solidFill>
              </a:endParaRPr>
            </a:p>
          </p:txBody>
        </p:sp>
      </p:grpSp>
    </p:spTree>
    <p:extLst>
      <p:ext uri="{BB962C8B-B14F-4D97-AF65-F5344CB8AC3E}">
        <p14:creationId xmlns:p14="http://schemas.microsoft.com/office/powerpoint/2010/main" val="1721294701"/>
      </p:ext>
    </p:extLst>
  </p:cSld>
  <p:clrMap bg1="lt1" tx1="dk1" bg2="lt2" tx2="dk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 id="2147483767" r:id="rId11"/>
    <p:sldLayoutId id="2147483768" r:id="rId12"/>
  </p:sldLayoutIdLst>
  <p:timing>
    <p:tnLst>
      <p:par>
        <p:cTn id="1" dur="indefinite" restart="never" nodeType="tmRoot"/>
      </p:par>
    </p:tnLst>
  </p:timing>
  <p:hf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slide" Target="slide153.xml"/><Relationship Id="rId2" Type="http://schemas.openxmlformats.org/officeDocument/2006/relationships/notesSlide" Target="../notesSlides/notesSlide123.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24.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25.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127.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風面0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16632"/>
            <a:ext cx="9144000" cy="6606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標題 3"/>
          <p:cNvSpPr>
            <a:spLocks noGrp="1"/>
          </p:cNvSpPr>
          <p:nvPr>
            <p:ph type="title"/>
          </p:nvPr>
        </p:nvSpPr>
        <p:spPr>
          <a:xfrm>
            <a:off x="611560" y="2420888"/>
            <a:ext cx="8229600" cy="1368152"/>
          </a:xfrm>
        </p:spPr>
        <p:txBody>
          <a:bodyPr>
            <a:normAutofit/>
          </a:bodyPr>
          <a:lstStyle/>
          <a:p>
            <a:r>
              <a:rPr lang="zh-TW" altLang="en-US" b="1" dirty="0" smtClean="0">
                <a:solidFill>
                  <a:srgbClr val="002060"/>
                </a:solidFill>
                <a:latin typeface="標楷體" pitchFamily="65" charset="-120"/>
                <a:ea typeface="標楷體" pitchFamily="65" charset="-120"/>
              </a:rPr>
              <a:t>公務人員退休資遣撫卹法介紹</a:t>
            </a:r>
            <a:endParaRPr lang="zh-TW" altLang="en-US" b="1" dirty="0">
              <a:solidFill>
                <a:srgbClr val="002060"/>
              </a:solidFill>
              <a:latin typeface="標楷體" pitchFamily="65" charset="-120"/>
              <a:ea typeface="標楷體" pitchFamily="65" charset="-120"/>
            </a:endParaRPr>
          </a:p>
        </p:txBody>
      </p:sp>
      <p:sp>
        <p:nvSpPr>
          <p:cNvPr id="7" name="副標題 2"/>
          <p:cNvSpPr>
            <a:spLocks/>
          </p:cNvSpPr>
          <p:nvPr/>
        </p:nvSpPr>
        <p:spPr bwMode="auto">
          <a:xfrm>
            <a:off x="1259631" y="5445224"/>
            <a:ext cx="6264275" cy="1071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書法家豪楷體" pitchFamily="49" charset="-120"/>
              </a:defRPr>
            </a:lvl1pPr>
            <a:lvl2pPr marL="742950" indent="-285750" eaLnBrk="0" hangingPunct="0">
              <a:defRPr kumimoji="1">
                <a:solidFill>
                  <a:schemeClr val="tx1"/>
                </a:solidFill>
                <a:latin typeface="Arial" charset="0"/>
                <a:ea typeface="書法家豪楷體" pitchFamily="49" charset="-120"/>
              </a:defRPr>
            </a:lvl2pPr>
            <a:lvl3pPr marL="1143000" indent="-228600" eaLnBrk="0" hangingPunct="0">
              <a:defRPr kumimoji="1">
                <a:solidFill>
                  <a:schemeClr val="tx1"/>
                </a:solidFill>
                <a:latin typeface="Arial" charset="0"/>
                <a:ea typeface="書法家豪楷體" pitchFamily="49" charset="-120"/>
              </a:defRPr>
            </a:lvl3pPr>
            <a:lvl4pPr marL="1600200" indent="-228600" eaLnBrk="0" hangingPunct="0">
              <a:defRPr kumimoji="1">
                <a:solidFill>
                  <a:schemeClr val="tx1"/>
                </a:solidFill>
                <a:latin typeface="Arial" charset="0"/>
                <a:ea typeface="書法家豪楷體" pitchFamily="49" charset="-120"/>
              </a:defRPr>
            </a:lvl4pPr>
            <a:lvl5pPr marL="2057400" indent="-228600" eaLnBrk="0" hangingPunct="0">
              <a:defRPr kumimoji="1">
                <a:solidFill>
                  <a:schemeClr val="tx1"/>
                </a:solidFill>
                <a:latin typeface="Arial" charset="0"/>
                <a:ea typeface="書法家豪楷體" pitchFamily="49" charset="-120"/>
              </a:defRPr>
            </a:lvl5pPr>
            <a:lvl6pPr marL="2514600" indent="-228600" eaLnBrk="0" fontAlgn="base" hangingPunct="0">
              <a:spcBef>
                <a:spcPct val="0"/>
              </a:spcBef>
              <a:spcAft>
                <a:spcPct val="0"/>
              </a:spcAft>
              <a:defRPr kumimoji="1">
                <a:solidFill>
                  <a:schemeClr val="tx1"/>
                </a:solidFill>
                <a:latin typeface="Arial" charset="0"/>
                <a:ea typeface="書法家豪楷體" pitchFamily="49" charset="-120"/>
              </a:defRPr>
            </a:lvl6pPr>
            <a:lvl7pPr marL="2971800" indent="-228600" eaLnBrk="0" fontAlgn="base" hangingPunct="0">
              <a:spcBef>
                <a:spcPct val="0"/>
              </a:spcBef>
              <a:spcAft>
                <a:spcPct val="0"/>
              </a:spcAft>
              <a:defRPr kumimoji="1">
                <a:solidFill>
                  <a:schemeClr val="tx1"/>
                </a:solidFill>
                <a:latin typeface="Arial" charset="0"/>
                <a:ea typeface="書法家豪楷體" pitchFamily="49" charset="-120"/>
              </a:defRPr>
            </a:lvl7pPr>
            <a:lvl8pPr marL="3429000" indent="-228600" eaLnBrk="0" fontAlgn="base" hangingPunct="0">
              <a:spcBef>
                <a:spcPct val="0"/>
              </a:spcBef>
              <a:spcAft>
                <a:spcPct val="0"/>
              </a:spcAft>
              <a:defRPr kumimoji="1">
                <a:solidFill>
                  <a:schemeClr val="tx1"/>
                </a:solidFill>
                <a:latin typeface="Arial" charset="0"/>
                <a:ea typeface="書法家豪楷體" pitchFamily="49" charset="-120"/>
              </a:defRPr>
            </a:lvl8pPr>
            <a:lvl9pPr marL="3886200" indent="-228600" eaLnBrk="0" fontAlgn="base" hangingPunct="0">
              <a:spcBef>
                <a:spcPct val="0"/>
              </a:spcBef>
              <a:spcAft>
                <a:spcPct val="0"/>
              </a:spcAft>
              <a:defRPr kumimoji="1">
                <a:solidFill>
                  <a:schemeClr val="tx1"/>
                </a:solidFill>
                <a:latin typeface="Arial" charset="0"/>
                <a:ea typeface="書法家豪楷體" pitchFamily="49" charset="-120"/>
              </a:defRPr>
            </a:lvl9pPr>
          </a:lstStyle>
          <a:p>
            <a:pPr algn="ctr">
              <a:spcBef>
                <a:spcPct val="20000"/>
              </a:spcBef>
              <a:buFont typeface="Wingdings" pitchFamily="2" charset="2"/>
              <a:buNone/>
            </a:pPr>
            <a:r>
              <a:rPr lang="zh-TW" altLang="en-US" sz="2600" b="1" dirty="0" smtClean="0">
                <a:latin typeface="Century Schoolbook" panose="02040604050505020304" pitchFamily="18" charset="0"/>
                <a:ea typeface="標楷體" pitchFamily="65" charset="-120"/>
              </a:rPr>
              <a:t>銓敍部退撫司</a:t>
            </a:r>
          </a:p>
          <a:p>
            <a:pPr algn="ctr">
              <a:spcBef>
                <a:spcPct val="20000"/>
              </a:spcBef>
              <a:buFont typeface="Wingdings" pitchFamily="2" charset="2"/>
              <a:buNone/>
            </a:pPr>
            <a:r>
              <a:rPr lang="zh-TW" altLang="en-US" sz="2600" b="1" dirty="0" smtClean="0">
                <a:latin typeface="Century Schoolbook" panose="02040604050505020304" pitchFamily="18" charset="0"/>
                <a:ea typeface="標楷體" pitchFamily="65" charset="-120"/>
              </a:rPr>
              <a:t>民國</a:t>
            </a:r>
            <a:r>
              <a:rPr lang="en-US" altLang="zh-TW" sz="2600" b="1" dirty="0" smtClean="0">
                <a:latin typeface="Century Schoolbook" panose="02040604050505020304" pitchFamily="18" charset="0"/>
                <a:ea typeface="標楷體" pitchFamily="65" charset="-120"/>
              </a:rPr>
              <a:t>106</a:t>
            </a:r>
            <a:r>
              <a:rPr lang="zh-TW" altLang="en-US" sz="2600" b="1" dirty="0" smtClean="0">
                <a:latin typeface="Century Schoolbook" panose="02040604050505020304" pitchFamily="18" charset="0"/>
                <a:ea typeface="標楷體" pitchFamily="65" charset="-120"/>
              </a:rPr>
              <a:t>年</a:t>
            </a:r>
            <a:r>
              <a:rPr lang="en-US" altLang="zh-TW" sz="2600" b="1" dirty="0" smtClean="0">
                <a:latin typeface="Century Schoolbook" panose="02040604050505020304" pitchFamily="18" charset="0"/>
                <a:ea typeface="標楷體" pitchFamily="65" charset="-120"/>
              </a:rPr>
              <a:t>12</a:t>
            </a:r>
            <a:r>
              <a:rPr lang="zh-TW" altLang="en-US" sz="2600" b="1" dirty="0" smtClean="0">
                <a:latin typeface="Century Schoolbook" panose="02040604050505020304" pitchFamily="18" charset="0"/>
                <a:ea typeface="標楷體" pitchFamily="65" charset="-120"/>
              </a:rPr>
              <a:t>月</a:t>
            </a:r>
            <a:endParaRPr lang="en-US" altLang="zh-TW" sz="2600" b="1" dirty="0" smtClean="0">
              <a:latin typeface="Century Schoolbook" panose="02040604050505020304" pitchFamily="18" charset="0"/>
              <a:ea typeface="標楷體" pitchFamily="65" charset="-120"/>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內容版面配置區 3"/>
          <p:cNvSpPr txBox="1">
            <a:spLocks noGrp="1"/>
          </p:cNvSpPr>
          <p:nvPr>
            <p:ph idx="1"/>
          </p:nvPr>
        </p:nvSpPr>
        <p:spPr>
          <a:xfrm>
            <a:off x="769121" y="836712"/>
            <a:ext cx="7808865"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六、法案施行日期</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9</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9" name="標題 1"/>
          <p:cNvSpPr>
            <a:spLocks noGrp="1"/>
          </p:cNvSpPr>
          <p:nvPr>
            <p:ph type="title"/>
          </p:nvPr>
        </p:nvSpPr>
        <p:spPr>
          <a:xfrm>
            <a:off x="971600" y="31373"/>
            <a:ext cx="7858076" cy="652934"/>
          </a:xfrm>
        </p:spPr>
        <p:txBody>
          <a:bodyPr/>
          <a:lstStyle/>
          <a:p>
            <a:pPr algn="l"/>
            <a:r>
              <a:rPr lang="zh-TW" altLang="en-US" sz="4000" b="1" dirty="0" smtClean="0">
                <a:solidFill>
                  <a:srgbClr val="002060"/>
                </a:solidFill>
                <a:latin typeface="標楷體" pitchFamily="65" charset="-120"/>
                <a:ea typeface="標楷體" pitchFamily="65" charset="-120"/>
              </a:rPr>
              <a:t>壹、前言</a:t>
            </a:r>
            <a:endParaRPr lang="zh-TW" altLang="en-US" sz="4000" b="1" dirty="0">
              <a:solidFill>
                <a:srgbClr val="002060"/>
              </a:solidFill>
              <a:latin typeface="標楷體" pitchFamily="65" charset="-120"/>
              <a:ea typeface="標楷體" pitchFamily="65" charset="-120"/>
            </a:endParaRPr>
          </a:p>
        </p:txBody>
      </p:sp>
      <p:grpSp>
        <p:nvGrpSpPr>
          <p:cNvPr id="2" name="群組 1"/>
          <p:cNvGrpSpPr/>
          <p:nvPr/>
        </p:nvGrpSpPr>
        <p:grpSpPr>
          <a:xfrm>
            <a:off x="323528" y="1988840"/>
            <a:ext cx="8568952" cy="4032448"/>
            <a:chOff x="323528" y="1988840"/>
            <a:chExt cx="8568952" cy="4032448"/>
          </a:xfrm>
        </p:grpSpPr>
        <p:sp>
          <p:nvSpPr>
            <p:cNvPr id="18" name="Oval 140"/>
            <p:cNvSpPr>
              <a:spLocks noChangeArrowheads="1"/>
            </p:cNvSpPr>
            <p:nvPr/>
          </p:nvSpPr>
          <p:spPr bwMode="gray">
            <a:xfrm>
              <a:off x="4823792" y="1988840"/>
              <a:ext cx="4068688" cy="4032448"/>
            </a:xfrm>
            <a:prstGeom prst="ellipse">
              <a:avLst/>
            </a:prstGeom>
            <a:gradFill rotWithShape="1">
              <a:gsLst>
                <a:gs pos="0">
                  <a:srgbClr val="EAB764"/>
                </a:gs>
                <a:gs pos="100000">
                  <a:srgbClr val="003B76"/>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latin typeface="微軟正黑體" panose="020B0604030504040204" pitchFamily="34" charset="-120"/>
                <a:ea typeface="微軟正黑體" panose="020B0604030504040204" pitchFamily="34" charset="-120"/>
              </a:endParaRPr>
            </a:p>
          </p:txBody>
        </p:sp>
        <p:sp>
          <p:nvSpPr>
            <p:cNvPr id="20" name="Oval 100"/>
            <p:cNvSpPr>
              <a:spLocks noChangeArrowheads="1"/>
            </p:cNvSpPr>
            <p:nvPr/>
          </p:nvSpPr>
          <p:spPr bwMode="gray">
            <a:xfrm>
              <a:off x="323528" y="1988840"/>
              <a:ext cx="3966864" cy="4032448"/>
            </a:xfrm>
            <a:prstGeom prst="ellipse">
              <a:avLst/>
            </a:prstGeom>
            <a:gradFill rotWithShape="1">
              <a:gsLst>
                <a:gs pos="0">
                  <a:srgbClr val="003B76"/>
                </a:gs>
                <a:gs pos="100000">
                  <a:srgbClr val="54D060"/>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latin typeface="微軟正黑體" panose="020B0604030504040204" pitchFamily="34" charset="-120"/>
                <a:ea typeface="微軟正黑體" panose="020B0604030504040204" pitchFamily="34" charset="-120"/>
              </a:endParaRPr>
            </a:p>
          </p:txBody>
        </p:sp>
        <p:sp>
          <p:nvSpPr>
            <p:cNvPr id="56" name="Text Box 14"/>
            <p:cNvSpPr txBox="1">
              <a:spLocks noChangeArrowheads="1"/>
            </p:cNvSpPr>
            <p:nvPr/>
          </p:nvSpPr>
          <p:spPr bwMode="auto">
            <a:xfrm>
              <a:off x="5625079" y="2522695"/>
              <a:ext cx="2629246"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r>
                <a:rPr lang="zh-TW" altLang="en-US" sz="30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自</a:t>
              </a:r>
              <a:r>
                <a:rPr lang="en-US" altLang="zh-TW" sz="30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107.7.1</a:t>
              </a:r>
              <a:r>
                <a:rPr lang="zh-TW" altLang="en-US" sz="30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施行</a:t>
              </a:r>
              <a:endParaRPr lang="en-US" altLang="zh-TW" sz="30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p:txBody>
        </p:sp>
        <p:sp>
          <p:nvSpPr>
            <p:cNvPr id="57" name="Text Box 26"/>
            <p:cNvSpPr txBox="1">
              <a:spLocks noChangeArrowheads="1"/>
            </p:cNvSpPr>
            <p:nvPr/>
          </p:nvSpPr>
          <p:spPr bwMode="auto">
            <a:xfrm>
              <a:off x="5364088" y="3318301"/>
              <a:ext cx="3289683" cy="9900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266700" indent="-266700" algn="l">
                <a:lnSpc>
                  <a:spcPts val="3500"/>
                </a:lnSpc>
                <a:buFont typeface="Wingdings" panose="05000000000000000000" pitchFamily="2" charset="2"/>
                <a:buChar char="l"/>
              </a:pP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除左列</a:t>
              </a:r>
              <a:r>
                <a:rPr lang="en-US" altLang="zh-TW"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2</a:t>
              </a: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條文以外之</a:t>
              </a:r>
              <a:endParaRPr lang="en-US" altLang="zh-TW"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a:p>
              <a:pPr marL="266700" algn="l">
                <a:lnSpc>
                  <a:spcPts val="3500"/>
                </a:lnSpc>
              </a:pP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其他條文</a:t>
              </a:r>
              <a:endParaRPr lang="en-US" altLang="zh-TW" sz="26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p:txBody>
        </p:sp>
        <p:sp>
          <p:nvSpPr>
            <p:cNvPr id="58" name="Text Box 50"/>
            <p:cNvSpPr txBox="1">
              <a:spLocks noChangeArrowheads="1"/>
            </p:cNvSpPr>
            <p:nvPr/>
          </p:nvSpPr>
          <p:spPr bwMode="auto">
            <a:xfrm>
              <a:off x="5364088" y="4457818"/>
              <a:ext cx="3168352" cy="14388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6700" indent="-266700" algn="ctr">
                <a:lnSpc>
                  <a:spcPts val="3500"/>
                </a:lnSpc>
                <a:buFont typeface="Wingdings" panose="05000000000000000000" pitchFamily="2" charset="2"/>
                <a:buChar char="l"/>
              </a:pP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原退休法及撫卹法</a:t>
              </a:r>
              <a:endParaRPr lang="en-US" altLang="zh-TW"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a:p>
              <a:pPr algn="ctr">
                <a:lnSpc>
                  <a:spcPts val="3500"/>
                </a:lnSpc>
              </a:pP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自</a:t>
              </a:r>
              <a:r>
                <a:rPr lang="en-US" altLang="zh-TW"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107.7.1</a:t>
              </a: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以後</a:t>
              </a:r>
              <a:endParaRPr lang="en-US" altLang="zh-TW"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a:p>
              <a:pPr algn="ctr">
                <a:lnSpc>
                  <a:spcPts val="3500"/>
                </a:lnSpc>
              </a:pP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不再適用</a:t>
              </a:r>
              <a:endParaRPr lang="en-US" altLang="zh-TW" sz="26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p:txBody>
        </p:sp>
        <p:sp>
          <p:nvSpPr>
            <p:cNvPr id="59" name="Text Box 62"/>
            <p:cNvSpPr txBox="1">
              <a:spLocks noChangeArrowheads="1"/>
            </p:cNvSpPr>
            <p:nvPr/>
          </p:nvSpPr>
          <p:spPr bwMode="auto">
            <a:xfrm>
              <a:off x="960635" y="2613025"/>
              <a:ext cx="285206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r>
                <a:rPr lang="zh-TW" altLang="en-US" sz="30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自</a:t>
              </a:r>
              <a:r>
                <a:rPr lang="en-US" altLang="zh-TW" sz="30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106.8.11</a:t>
              </a:r>
              <a:r>
                <a:rPr lang="zh-TW" altLang="en-US" sz="30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施行</a:t>
              </a:r>
              <a:endParaRPr lang="en-US" altLang="zh-TW" sz="30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p:txBody>
        </p:sp>
        <p:sp>
          <p:nvSpPr>
            <p:cNvPr id="60" name="Text Box 74"/>
            <p:cNvSpPr txBox="1">
              <a:spLocks noChangeArrowheads="1"/>
            </p:cNvSpPr>
            <p:nvPr/>
          </p:nvSpPr>
          <p:spPr bwMode="auto">
            <a:xfrm>
              <a:off x="739436" y="3523932"/>
              <a:ext cx="311014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r>
                <a:rPr lang="en-US" altLang="zh-TW"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1.</a:t>
              </a:r>
              <a:r>
                <a:rPr lang="zh-TW" altLang="en-US" sz="26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育嬰留停年資併計</a:t>
              </a:r>
              <a:endParaRPr lang="en-US" altLang="zh-TW" sz="26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p:txBody>
        </p:sp>
        <p:sp>
          <p:nvSpPr>
            <p:cNvPr id="61" name="Text Box 86"/>
            <p:cNvSpPr txBox="1">
              <a:spLocks noChangeArrowheads="1"/>
            </p:cNvSpPr>
            <p:nvPr/>
          </p:nvSpPr>
          <p:spPr bwMode="auto">
            <a:xfrm>
              <a:off x="720987" y="4395191"/>
              <a:ext cx="318709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r>
                <a:rPr lang="en-US" altLang="zh-TW" sz="24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2.</a:t>
              </a:r>
              <a:r>
                <a:rPr lang="zh-TW" altLang="en-US" sz="2400" u="sng"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退撫給與得設立專戶</a:t>
              </a:r>
              <a:endParaRPr lang="en-US" altLang="zh-TW" sz="2400" u="sng"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p:txBody>
        </p:sp>
        <p:grpSp>
          <p:nvGrpSpPr>
            <p:cNvPr id="62" name="Group 102"/>
            <p:cNvGrpSpPr>
              <a:grpSpLocks/>
            </p:cNvGrpSpPr>
            <p:nvPr/>
          </p:nvGrpSpPr>
          <p:grpSpPr bwMode="auto">
            <a:xfrm>
              <a:off x="4373126" y="2976523"/>
              <a:ext cx="381000" cy="381000"/>
              <a:chOff x="2078" y="1680"/>
              <a:chExt cx="1615" cy="1615"/>
            </a:xfrm>
          </p:grpSpPr>
          <p:sp>
            <p:nvSpPr>
              <p:cNvPr id="91" name="Oval 103"/>
              <p:cNvSpPr>
                <a:spLocks noChangeArrowheads="1"/>
              </p:cNvSpPr>
              <p:nvPr/>
            </p:nvSpPr>
            <p:spPr bwMode="gray">
              <a:xfrm>
                <a:off x="2078" y="1680"/>
                <a:ext cx="1615" cy="1615"/>
              </a:xfrm>
              <a:prstGeom prst="ellipse">
                <a:avLst/>
              </a:prstGeom>
              <a:gradFill rotWithShape="1">
                <a:gsLst>
                  <a:gs pos="0">
                    <a:srgbClr val="FFFFFF">
                      <a:gamma/>
                      <a:shade val="46275"/>
                      <a:invGamma/>
                    </a:srgbClr>
                  </a:gs>
                  <a:gs pos="50000">
                    <a:srgbClr val="FFFFFF"/>
                  </a:gs>
                  <a:gs pos="100000">
                    <a:srgbClr val="FFFFFF">
                      <a:gamma/>
                      <a:shade val="46275"/>
                      <a:invGamma/>
                    </a:srgbClr>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92" name="Oval 104"/>
              <p:cNvSpPr>
                <a:spLocks noChangeArrowheads="1"/>
              </p:cNvSpPr>
              <p:nvPr/>
            </p:nvSpPr>
            <p:spPr bwMode="gray">
              <a:xfrm>
                <a:off x="2170" y="1771"/>
                <a:ext cx="1430" cy="1430"/>
              </a:xfrm>
              <a:prstGeom prst="ellipse">
                <a:avLst/>
              </a:prstGeom>
              <a:gradFill rotWithShape="1">
                <a:gsLst>
                  <a:gs pos="0">
                    <a:srgbClr val="FFFFFF">
                      <a:gamma/>
                      <a:shade val="63529"/>
                      <a:invGamma/>
                    </a:srgbClr>
                  </a:gs>
                  <a:gs pos="50000">
                    <a:srgbClr val="FFFFFF"/>
                  </a:gs>
                  <a:gs pos="100000">
                    <a:srgbClr val="FFFFFF">
                      <a:gamma/>
                      <a:shade val="63529"/>
                      <a:invGamma/>
                    </a:srgbClr>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93" name="Oval 105"/>
              <p:cNvSpPr>
                <a:spLocks noChangeArrowheads="1"/>
              </p:cNvSpPr>
              <p:nvPr/>
            </p:nvSpPr>
            <p:spPr bwMode="gray">
              <a:xfrm>
                <a:off x="2254" y="1856"/>
                <a:ext cx="1262" cy="1264"/>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94" name="Oval 106"/>
              <p:cNvSpPr>
                <a:spLocks noChangeArrowheads="1"/>
              </p:cNvSpPr>
              <p:nvPr/>
            </p:nvSpPr>
            <p:spPr bwMode="gray">
              <a:xfrm>
                <a:off x="2254" y="1856"/>
                <a:ext cx="1262" cy="1264"/>
              </a:xfrm>
              <a:prstGeom prst="ellipse">
                <a:avLst/>
              </a:prstGeom>
              <a:gradFill rotWithShape="1">
                <a:gsLst>
                  <a:gs pos="0">
                    <a:srgbClr val="FFCC00">
                      <a:gamma/>
                      <a:shade val="0"/>
                      <a:invGamma/>
                    </a:srgbClr>
                  </a:gs>
                  <a:gs pos="100000">
                    <a:srgbClr val="FFCC00"/>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95" name="Oval 107"/>
              <p:cNvSpPr>
                <a:spLocks noChangeArrowheads="1"/>
              </p:cNvSpPr>
              <p:nvPr/>
            </p:nvSpPr>
            <p:spPr bwMode="gray">
              <a:xfrm>
                <a:off x="2337" y="1939"/>
                <a:ext cx="1096" cy="1098"/>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96" name="Oval 108"/>
              <p:cNvSpPr>
                <a:spLocks noChangeArrowheads="1"/>
              </p:cNvSpPr>
              <p:nvPr/>
            </p:nvSpPr>
            <p:spPr bwMode="gray">
              <a:xfrm>
                <a:off x="2337" y="1939"/>
                <a:ext cx="1096" cy="1098"/>
              </a:xfrm>
              <a:prstGeom prst="ellipse">
                <a:avLst/>
              </a:prstGeom>
              <a:gradFill rotWithShape="1">
                <a:gsLst>
                  <a:gs pos="0">
                    <a:srgbClr val="FFCC00"/>
                  </a:gs>
                  <a:gs pos="100000">
                    <a:srgbClr val="FFCC00">
                      <a:gamma/>
                      <a:shade val="48627"/>
                      <a:invGamma/>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grpSp>
        <p:grpSp>
          <p:nvGrpSpPr>
            <p:cNvPr id="63" name="Group 109"/>
            <p:cNvGrpSpPr>
              <a:grpSpLocks/>
            </p:cNvGrpSpPr>
            <p:nvPr/>
          </p:nvGrpSpPr>
          <p:grpSpPr bwMode="auto">
            <a:xfrm>
              <a:off x="4373126" y="3433723"/>
              <a:ext cx="381000" cy="381000"/>
              <a:chOff x="2078" y="1680"/>
              <a:chExt cx="1615" cy="1615"/>
            </a:xfrm>
          </p:grpSpPr>
          <p:sp>
            <p:nvSpPr>
              <p:cNvPr id="85" name="Oval 110"/>
              <p:cNvSpPr>
                <a:spLocks noChangeArrowheads="1"/>
              </p:cNvSpPr>
              <p:nvPr/>
            </p:nvSpPr>
            <p:spPr bwMode="gray">
              <a:xfrm>
                <a:off x="2078" y="1680"/>
                <a:ext cx="1615" cy="1615"/>
              </a:xfrm>
              <a:prstGeom prst="ellipse">
                <a:avLst/>
              </a:prstGeom>
              <a:gradFill rotWithShape="1">
                <a:gsLst>
                  <a:gs pos="0">
                    <a:srgbClr val="FFFFFF">
                      <a:gamma/>
                      <a:shade val="46275"/>
                      <a:invGamma/>
                    </a:srgbClr>
                  </a:gs>
                  <a:gs pos="50000">
                    <a:srgbClr val="FFFFFF"/>
                  </a:gs>
                  <a:gs pos="100000">
                    <a:srgbClr val="FFFFFF">
                      <a:gamma/>
                      <a:shade val="46275"/>
                      <a:invGamma/>
                    </a:srgbClr>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6" name="Oval 111"/>
              <p:cNvSpPr>
                <a:spLocks noChangeArrowheads="1"/>
              </p:cNvSpPr>
              <p:nvPr/>
            </p:nvSpPr>
            <p:spPr bwMode="gray">
              <a:xfrm>
                <a:off x="2170" y="1771"/>
                <a:ext cx="1430" cy="1430"/>
              </a:xfrm>
              <a:prstGeom prst="ellipse">
                <a:avLst/>
              </a:prstGeom>
              <a:gradFill rotWithShape="1">
                <a:gsLst>
                  <a:gs pos="0">
                    <a:srgbClr val="FFFFFF">
                      <a:gamma/>
                      <a:shade val="63529"/>
                      <a:invGamma/>
                    </a:srgbClr>
                  </a:gs>
                  <a:gs pos="50000">
                    <a:srgbClr val="FFFFFF"/>
                  </a:gs>
                  <a:gs pos="100000">
                    <a:srgbClr val="FFFFFF">
                      <a:gamma/>
                      <a:shade val="63529"/>
                      <a:invGamma/>
                    </a:srgbClr>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7" name="Oval 112"/>
              <p:cNvSpPr>
                <a:spLocks noChangeArrowheads="1"/>
              </p:cNvSpPr>
              <p:nvPr/>
            </p:nvSpPr>
            <p:spPr bwMode="gray">
              <a:xfrm>
                <a:off x="2254" y="1856"/>
                <a:ext cx="1262" cy="1264"/>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8" name="Oval 113"/>
              <p:cNvSpPr>
                <a:spLocks noChangeArrowheads="1"/>
              </p:cNvSpPr>
              <p:nvPr/>
            </p:nvSpPr>
            <p:spPr bwMode="gray">
              <a:xfrm>
                <a:off x="2254" y="1856"/>
                <a:ext cx="1262" cy="1264"/>
              </a:xfrm>
              <a:prstGeom prst="ellipse">
                <a:avLst/>
              </a:prstGeom>
              <a:gradFill rotWithShape="1">
                <a:gsLst>
                  <a:gs pos="0">
                    <a:srgbClr val="48BE67">
                      <a:gamma/>
                      <a:shade val="0"/>
                      <a:invGamma/>
                    </a:srgbClr>
                  </a:gs>
                  <a:gs pos="100000">
                    <a:srgbClr val="48BE67"/>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9" name="Oval 114"/>
              <p:cNvSpPr>
                <a:spLocks noChangeArrowheads="1"/>
              </p:cNvSpPr>
              <p:nvPr/>
            </p:nvSpPr>
            <p:spPr bwMode="gray">
              <a:xfrm>
                <a:off x="2337" y="1939"/>
                <a:ext cx="1096" cy="1098"/>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90" name="Oval 115"/>
              <p:cNvSpPr>
                <a:spLocks noChangeArrowheads="1"/>
              </p:cNvSpPr>
              <p:nvPr/>
            </p:nvSpPr>
            <p:spPr bwMode="gray">
              <a:xfrm>
                <a:off x="2337" y="1939"/>
                <a:ext cx="1096" cy="1098"/>
              </a:xfrm>
              <a:prstGeom prst="ellipse">
                <a:avLst/>
              </a:prstGeom>
              <a:gradFill rotWithShape="1">
                <a:gsLst>
                  <a:gs pos="0">
                    <a:srgbClr val="48BE67"/>
                  </a:gs>
                  <a:gs pos="100000">
                    <a:srgbClr val="48BE67">
                      <a:gamma/>
                      <a:shade val="48627"/>
                      <a:invGamma/>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grpSp>
        <p:grpSp>
          <p:nvGrpSpPr>
            <p:cNvPr id="64" name="Group 116"/>
            <p:cNvGrpSpPr>
              <a:grpSpLocks/>
            </p:cNvGrpSpPr>
            <p:nvPr/>
          </p:nvGrpSpPr>
          <p:grpSpPr bwMode="auto">
            <a:xfrm>
              <a:off x="4373126" y="3890923"/>
              <a:ext cx="381000" cy="381000"/>
              <a:chOff x="2078" y="1680"/>
              <a:chExt cx="1615" cy="1615"/>
            </a:xfrm>
          </p:grpSpPr>
          <p:sp>
            <p:nvSpPr>
              <p:cNvPr id="79" name="Oval 117"/>
              <p:cNvSpPr>
                <a:spLocks noChangeArrowheads="1"/>
              </p:cNvSpPr>
              <p:nvPr/>
            </p:nvSpPr>
            <p:spPr bwMode="gray">
              <a:xfrm>
                <a:off x="2078" y="1680"/>
                <a:ext cx="1615" cy="1615"/>
              </a:xfrm>
              <a:prstGeom prst="ellipse">
                <a:avLst/>
              </a:prstGeom>
              <a:gradFill rotWithShape="1">
                <a:gsLst>
                  <a:gs pos="0">
                    <a:srgbClr val="FFFFFF">
                      <a:gamma/>
                      <a:shade val="46275"/>
                      <a:invGamma/>
                    </a:srgbClr>
                  </a:gs>
                  <a:gs pos="50000">
                    <a:srgbClr val="FFFFFF"/>
                  </a:gs>
                  <a:gs pos="100000">
                    <a:srgbClr val="FFFFFF">
                      <a:gamma/>
                      <a:shade val="46275"/>
                      <a:invGamma/>
                    </a:srgbClr>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0" name="Oval 118"/>
              <p:cNvSpPr>
                <a:spLocks noChangeArrowheads="1"/>
              </p:cNvSpPr>
              <p:nvPr/>
            </p:nvSpPr>
            <p:spPr bwMode="gray">
              <a:xfrm>
                <a:off x="2170" y="1771"/>
                <a:ext cx="1430" cy="1430"/>
              </a:xfrm>
              <a:prstGeom prst="ellipse">
                <a:avLst/>
              </a:prstGeom>
              <a:gradFill rotWithShape="1">
                <a:gsLst>
                  <a:gs pos="0">
                    <a:srgbClr val="FFFFFF">
                      <a:gamma/>
                      <a:shade val="63529"/>
                      <a:invGamma/>
                    </a:srgbClr>
                  </a:gs>
                  <a:gs pos="50000">
                    <a:srgbClr val="FFFFFF"/>
                  </a:gs>
                  <a:gs pos="100000">
                    <a:srgbClr val="FFFFFF">
                      <a:gamma/>
                      <a:shade val="63529"/>
                      <a:invGamma/>
                    </a:srgbClr>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1" name="Oval 119"/>
              <p:cNvSpPr>
                <a:spLocks noChangeArrowheads="1"/>
              </p:cNvSpPr>
              <p:nvPr/>
            </p:nvSpPr>
            <p:spPr bwMode="gray">
              <a:xfrm>
                <a:off x="2254" y="1856"/>
                <a:ext cx="1262" cy="1264"/>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2" name="Oval 120"/>
              <p:cNvSpPr>
                <a:spLocks noChangeArrowheads="1"/>
              </p:cNvSpPr>
              <p:nvPr/>
            </p:nvSpPr>
            <p:spPr bwMode="gray">
              <a:xfrm>
                <a:off x="2254" y="1856"/>
                <a:ext cx="1262" cy="1264"/>
              </a:xfrm>
              <a:prstGeom prst="ellipse">
                <a:avLst/>
              </a:prstGeom>
              <a:gradFill rotWithShape="1">
                <a:gsLst>
                  <a:gs pos="0">
                    <a:srgbClr val="21B3E1"/>
                  </a:gs>
                  <a:gs pos="100000">
                    <a:srgbClr val="21B3E1">
                      <a:gamma/>
                      <a:shade val="46275"/>
                      <a:invGamma/>
                    </a:srgbClr>
                  </a:gs>
                </a:gsLst>
                <a:lin ang="54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3" name="Oval 121"/>
              <p:cNvSpPr>
                <a:spLocks noChangeArrowheads="1"/>
              </p:cNvSpPr>
              <p:nvPr/>
            </p:nvSpPr>
            <p:spPr bwMode="gray">
              <a:xfrm>
                <a:off x="2337" y="1939"/>
                <a:ext cx="1096" cy="1098"/>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84" name="Oval 122"/>
              <p:cNvSpPr>
                <a:spLocks noChangeArrowheads="1"/>
              </p:cNvSpPr>
              <p:nvPr/>
            </p:nvSpPr>
            <p:spPr bwMode="gray">
              <a:xfrm>
                <a:off x="2337" y="1939"/>
                <a:ext cx="1096" cy="1098"/>
              </a:xfrm>
              <a:prstGeom prst="ellipse">
                <a:avLst/>
              </a:prstGeom>
              <a:gradFill rotWithShape="1">
                <a:gsLst>
                  <a:gs pos="0">
                    <a:srgbClr val="21B3E1"/>
                  </a:gs>
                  <a:gs pos="100000">
                    <a:srgbClr val="21B3E1">
                      <a:gamma/>
                      <a:shade val="48627"/>
                      <a:invGamma/>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grpSp>
        <p:grpSp>
          <p:nvGrpSpPr>
            <p:cNvPr id="65" name="Group 123"/>
            <p:cNvGrpSpPr>
              <a:grpSpLocks/>
            </p:cNvGrpSpPr>
            <p:nvPr/>
          </p:nvGrpSpPr>
          <p:grpSpPr bwMode="auto">
            <a:xfrm>
              <a:off x="4373126" y="4348123"/>
              <a:ext cx="381000" cy="381000"/>
              <a:chOff x="2078" y="1680"/>
              <a:chExt cx="1615" cy="1615"/>
            </a:xfrm>
          </p:grpSpPr>
          <p:sp>
            <p:nvSpPr>
              <p:cNvPr id="73" name="Oval 124"/>
              <p:cNvSpPr>
                <a:spLocks noChangeArrowheads="1"/>
              </p:cNvSpPr>
              <p:nvPr/>
            </p:nvSpPr>
            <p:spPr bwMode="gray">
              <a:xfrm>
                <a:off x="2078" y="1680"/>
                <a:ext cx="1615" cy="1615"/>
              </a:xfrm>
              <a:prstGeom prst="ellipse">
                <a:avLst/>
              </a:prstGeom>
              <a:gradFill rotWithShape="1">
                <a:gsLst>
                  <a:gs pos="0">
                    <a:srgbClr val="FFFFFF">
                      <a:gamma/>
                      <a:shade val="46275"/>
                      <a:invGamma/>
                    </a:srgbClr>
                  </a:gs>
                  <a:gs pos="50000">
                    <a:srgbClr val="FFFFFF"/>
                  </a:gs>
                  <a:gs pos="100000">
                    <a:srgbClr val="FFFFFF">
                      <a:gamma/>
                      <a:shade val="46275"/>
                      <a:invGamma/>
                    </a:srgbClr>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4" name="Oval 125"/>
              <p:cNvSpPr>
                <a:spLocks noChangeArrowheads="1"/>
              </p:cNvSpPr>
              <p:nvPr/>
            </p:nvSpPr>
            <p:spPr bwMode="gray">
              <a:xfrm>
                <a:off x="2170" y="1771"/>
                <a:ext cx="1430" cy="1430"/>
              </a:xfrm>
              <a:prstGeom prst="ellipse">
                <a:avLst/>
              </a:prstGeom>
              <a:gradFill rotWithShape="1">
                <a:gsLst>
                  <a:gs pos="0">
                    <a:srgbClr val="FFFFFF">
                      <a:gamma/>
                      <a:shade val="63529"/>
                      <a:invGamma/>
                    </a:srgbClr>
                  </a:gs>
                  <a:gs pos="50000">
                    <a:srgbClr val="FFFFFF"/>
                  </a:gs>
                  <a:gs pos="100000">
                    <a:srgbClr val="FFFFFF">
                      <a:gamma/>
                      <a:shade val="63529"/>
                      <a:invGamma/>
                    </a:srgbClr>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5" name="Oval 126"/>
              <p:cNvSpPr>
                <a:spLocks noChangeArrowheads="1"/>
              </p:cNvSpPr>
              <p:nvPr/>
            </p:nvSpPr>
            <p:spPr bwMode="gray">
              <a:xfrm>
                <a:off x="2254" y="1856"/>
                <a:ext cx="1262" cy="1264"/>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6" name="Oval 127"/>
              <p:cNvSpPr>
                <a:spLocks noChangeArrowheads="1"/>
              </p:cNvSpPr>
              <p:nvPr/>
            </p:nvSpPr>
            <p:spPr bwMode="gray">
              <a:xfrm>
                <a:off x="2254" y="1856"/>
                <a:ext cx="1262" cy="1264"/>
              </a:xfrm>
              <a:prstGeom prst="ellipse">
                <a:avLst/>
              </a:prstGeom>
              <a:gradFill rotWithShape="1">
                <a:gsLst>
                  <a:gs pos="0">
                    <a:srgbClr val="8D67E1">
                      <a:gamma/>
                      <a:shade val="0"/>
                      <a:invGamma/>
                    </a:srgbClr>
                  </a:gs>
                  <a:gs pos="100000">
                    <a:srgbClr val="8D67E1"/>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7" name="Oval 128"/>
              <p:cNvSpPr>
                <a:spLocks noChangeArrowheads="1"/>
              </p:cNvSpPr>
              <p:nvPr/>
            </p:nvSpPr>
            <p:spPr bwMode="gray">
              <a:xfrm>
                <a:off x="2337" y="1939"/>
                <a:ext cx="1096" cy="1098"/>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8" name="Oval 129"/>
              <p:cNvSpPr>
                <a:spLocks noChangeArrowheads="1"/>
              </p:cNvSpPr>
              <p:nvPr/>
            </p:nvSpPr>
            <p:spPr bwMode="gray">
              <a:xfrm>
                <a:off x="2337" y="1939"/>
                <a:ext cx="1096" cy="1098"/>
              </a:xfrm>
              <a:prstGeom prst="ellipse">
                <a:avLst/>
              </a:prstGeom>
              <a:gradFill rotWithShape="1">
                <a:gsLst>
                  <a:gs pos="0">
                    <a:srgbClr val="8D67E1"/>
                  </a:gs>
                  <a:gs pos="100000">
                    <a:srgbClr val="8D67E1">
                      <a:gamma/>
                      <a:shade val="48627"/>
                      <a:invGamma/>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grpSp>
        <p:grpSp>
          <p:nvGrpSpPr>
            <p:cNvPr id="66" name="Group 130"/>
            <p:cNvGrpSpPr>
              <a:grpSpLocks/>
            </p:cNvGrpSpPr>
            <p:nvPr/>
          </p:nvGrpSpPr>
          <p:grpSpPr bwMode="auto">
            <a:xfrm>
              <a:off x="4373126" y="4805323"/>
              <a:ext cx="381000" cy="381000"/>
              <a:chOff x="2078" y="1680"/>
              <a:chExt cx="1615" cy="1615"/>
            </a:xfrm>
          </p:grpSpPr>
          <p:sp>
            <p:nvSpPr>
              <p:cNvPr id="67" name="Oval 131"/>
              <p:cNvSpPr>
                <a:spLocks noChangeArrowheads="1"/>
              </p:cNvSpPr>
              <p:nvPr/>
            </p:nvSpPr>
            <p:spPr bwMode="gray">
              <a:xfrm>
                <a:off x="2078" y="1680"/>
                <a:ext cx="1615" cy="1615"/>
              </a:xfrm>
              <a:prstGeom prst="ellipse">
                <a:avLst/>
              </a:prstGeom>
              <a:gradFill rotWithShape="1">
                <a:gsLst>
                  <a:gs pos="0">
                    <a:srgbClr val="FFFFFF">
                      <a:gamma/>
                      <a:shade val="46275"/>
                      <a:invGamma/>
                    </a:srgbClr>
                  </a:gs>
                  <a:gs pos="50000">
                    <a:srgbClr val="FFFFFF"/>
                  </a:gs>
                  <a:gs pos="100000">
                    <a:srgbClr val="FFFFFF">
                      <a:gamma/>
                      <a:shade val="46275"/>
                      <a:invGamma/>
                    </a:srgbClr>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68" name="Oval 132"/>
              <p:cNvSpPr>
                <a:spLocks noChangeArrowheads="1"/>
              </p:cNvSpPr>
              <p:nvPr/>
            </p:nvSpPr>
            <p:spPr bwMode="gray">
              <a:xfrm>
                <a:off x="2170" y="1771"/>
                <a:ext cx="1430" cy="1430"/>
              </a:xfrm>
              <a:prstGeom prst="ellipse">
                <a:avLst/>
              </a:prstGeom>
              <a:gradFill rotWithShape="1">
                <a:gsLst>
                  <a:gs pos="0">
                    <a:srgbClr val="FFFFFF">
                      <a:gamma/>
                      <a:shade val="63529"/>
                      <a:invGamma/>
                    </a:srgbClr>
                  </a:gs>
                  <a:gs pos="50000">
                    <a:srgbClr val="FFFFFF"/>
                  </a:gs>
                  <a:gs pos="100000">
                    <a:srgbClr val="FFFFFF">
                      <a:gamma/>
                      <a:shade val="63529"/>
                      <a:invGamma/>
                    </a:srgbClr>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69" name="Oval 133"/>
              <p:cNvSpPr>
                <a:spLocks noChangeArrowheads="1"/>
              </p:cNvSpPr>
              <p:nvPr/>
            </p:nvSpPr>
            <p:spPr bwMode="gray">
              <a:xfrm>
                <a:off x="2254" y="1856"/>
                <a:ext cx="1262" cy="1264"/>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0" name="Oval 134"/>
              <p:cNvSpPr>
                <a:spLocks noChangeArrowheads="1"/>
              </p:cNvSpPr>
              <p:nvPr/>
            </p:nvSpPr>
            <p:spPr bwMode="gray">
              <a:xfrm>
                <a:off x="2254" y="1856"/>
                <a:ext cx="1262" cy="1264"/>
              </a:xfrm>
              <a:prstGeom prst="ellipse">
                <a:avLst/>
              </a:prstGeom>
              <a:gradFill rotWithShape="1">
                <a:gsLst>
                  <a:gs pos="0">
                    <a:srgbClr val="E35E23">
                      <a:gamma/>
                      <a:shade val="0"/>
                      <a:invGamma/>
                    </a:srgbClr>
                  </a:gs>
                  <a:gs pos="100000">
                    <a:srgbClr val="E35E23"/>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1" name="Oval 135"/>
              <p:cNvSpPr>
                <a:spLocks noChangeArrowheads="1"/>
              </p:cNvSpPr>
              <p:nvPr/>
            </p:nvSpPr>
            <p:spPr bwMode="gray">
              <a:xfrm>
                <a:off x="2337" y="1939"/>
                <a:ext cx="1096" cy="1098"/>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sp>
            <p:nvSpPr>
              <p:cNvPr id="72" name="Oval 136"/>
              <p:cNvSpPr>
                <a:spLocks noChangeArrowheads="1"/>
              </p:cNvSpPr>
              <p:nvPr/>
            </p:nvSpPr>
            <p:spPr bwMode="gray">
              <a:xfrm>
                <a:off x="2337" y="1939"/>
                <a:ext cx="1096" cy="1098"/>
              </a:xfrm>
              <a:prstGeom prst="ellipse">
                <a:avLst/>
              </a:prstGeom>
              <a:gradFill rotWithShape="1">
                <a:gsLst>
                  <a:gs pos="0">
                    <a:srgbClr val="E35E23"/>
                  </a:gs>
                  <a:gs pos="100000">
                    <a:srgbClr val="E35E23">
                      <a:gamma/>
                      <a:shade val="48627"/>
                      <a:invGamma/>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defPPr>
                  <a:defRPr lang="en-US"/>
                </a:defPPr>
                <a:lvl1pPr algn="ctr" rtl="0" eaLnBrk="0" fontAlgn="base" hangingPunct="0">
                  <a:spcBef>
                    <a:spcPct val="0"/>
                  </a:spcBef>
                  <a:spcAft>
                    <a:spcPct val="0"/>
                  </a:spcAft>
                  <a:defRPr kern="1200">
                    <a:solidFill>
                      <a:schemeClr val="tx1"/>
                    </a:solidFill>
                    <a:latin typeface="Arial" charset="0"/>
                    <a:ea typeface="+mn-ea"/>
                    <a:cs typeface="+mn-cs"/>
                  </a:defRPr>
                </a:lvl1pPr>
                <a:lvl2pPr marL="457200" algn="ctr" rtl="0" eaLnBrk="0" fontAlgn="base" hangingPunct="0">
                  <a:spcBef>
                    <a:spcPct val="0"/>
                  </a:spcBef>
                  <a:spcAft>
                    <a:spcPct val="0"/>
                  </a:spcAft>
                  <a:defRPr kern="1200">
                    <a:solidFill>
                      <a:schemeClr val="tx1"/>
                    </a:solidFill>
                    <a:latin typeface="Arial" charset="0"/>
                    <a:ea typeface="+mn-ea"/>
                    <a:cs typeface="+mn-cs"/>
                  </a:defRPr>
                </a:lvl2pPr>
                <a:lvl3pPr marL="914400" algn="ctr" rtl="0" eaLnBrk="0" fontAlgn="base" hangingPunct="0">
                  <a:spcBef>
                    <a:spcPct val="0"/>
                  </a:spcBef>
                  <a:spcAft>
                    <a:spcPct val="0"/>
                  </a:spcAft>
                  <a:defRPr kern="1200">
                    <a:solidFill>
                      <a:schemeClr val="tx1"/>
                    </a:solidFill>
                    <a:latin typeface="Arial" charset="0"/>
                    <a:ea typeface="+mn-ea"/>
                    <a:cs typeface="+mn-cs"/>
                  </a:defRPr>
                </a:lvl3pPr>
                <a:lvl4pPr marL="1371600" algn="ctr" rtl="0" eaLnBrk="0" fontAlgn="base" hangingPunct="0">
                  <a:spcBef>
                    <a:spcPct val="0"/>
                  </a:spcBef>
                  <a:spcAft>
                    <a:spcPct val="0"/>
                  </a:spcAft>
                  <a:defRPr kern="1200">
                    <a:solidFill>
                      <a:schemeClr val="tx1"/>
                    </a:solidFill>
                    <a:latin typeface="Arial" charset="0"/>
                    <a:ea typeface="+mn-ea"/>
                    <a:cs typeface="+mn-cs"/>
                  </a:defRPr>
                </a:lvl4pPr>
                <a:lvl5pPr marL="1828800" algn="ctr"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endParaRPr lang="zh-TW" altLang="en-US"/>
              </a:p>
            </p:txBody>
          </p:sp>
        </p:grpSp>
      </p:grpSp>
    </p:spTree>
    <p:extLst>
      <p:ext uri="{BB962C8B-B14F-4D97-AF65-F5344CB8AC3E}">
        <p14:creationId xmlns:p14="http://schemas.microsoft.com/office/powerpoint/2010/main" val="2423590726"/>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p:nvPr/>
        </p:nvSpPr>
        <p:spPr>
          <a:xfrm>
            <a:off x="789657" y="1830693"/>
            <a:ext cx="7704856" cy="4608512"/>
          </a:xfrm>
          <a:prstGeom prst="rect">
            <a:avLst/>
          </a:prstGeom>
        </p:spPr>
        <p:style>
          <a:lnRef idx="2">
            <a:schemeClr val="accent5"/>
          </a:lnRef>
          <a:fillRef idx="1">
            <a:schemeClr val="lt1"/>
          </a:fillRef>
          <a:effectRef idx="0">
            <a:schemeClr val="accent5"/>
          </a:effectRef>
          <a:fontRef idx="minor">
            <a:schemeClr val="dk1"/>
          </a:fontRef>
        </p:style>
        <p:txBody>
          <a:bodyPr wrap="square">
            <a:noAutofit/>
          </a:bodyPr>
          <a:lstStyle/>
          <a:p>
            <a:pPr marL="446088" lvl="1" indent="-258763">
              <a:lnSpc>
                <a:spcPts val="3500"/>
              </a:lnSpc>
              <a:spcBef>
                <a:spcPct val="0"/>
              </a:spcBef>
              <a:buFont typeface="+mj-lt"/>
              <a:buAutoNum type="arabicPeriod"/>
            </a:pPr>
            <a:r>
              <a:rPr lang="zh-TW" altLang="en-US" sz="2200" b="1" dirty="0" smtClean="0">
                <a:solidFill>
                  <a:srgbClr val="0000FF"/>
                </a:solidFill>
                <a:latin typeface="標楷體"/>
              </a:rPr>
              <a:t>有下列情形之一</a:t>
            </a:r>
            <a:r>
              <a:rPr lang="zh-TW" altLang="en-US" sz="2200" b="1" dirty="0" smtClean="0">
                <a:solidFill>
                  <a:srgbClr val="0000FF"/>
                </a:solidFill>
                <a:latin typeface="標楷體"/>
                <a:ea typeface="標楷體"/>
              </a:rPr>
              <a:t>，</a:t>
            </a:r>
            <a:r>
              <a:rPr lang="zh-TW" altLang="en-US" sz="2200" b="1" dirty="0" smtClean="0">
                <a:solidFill>
                  <a:srgbClr val="C00000"/>
                </a:solidFill>
                <a:latin typeface="標楷體"/>
                <a:ea typeface="標楷體"/>
              </a:rPr>
              <a:t>不適用之</a:t>
            </a:r>
            <a:r>
              <a:rPr lang="zh-TW" altLang="en-US" sz="2200" b="1" dirty="0" smtClean="0">
                <a:solidFill>
                  <a:srgbClr val="0000FF"/>
                </a:solidFill>
                <a:latin typeface="標楷體"/>
                <a:ea typeface="標楷體"/>
              </a:rPr>
              <a:t>：</a:t>
            </a:r>
            <a:endParaRPr lang="en-US" altLang="zh-TW" sz="2200" b="1" dirty="0" smtClean="0">
              <a:solidFill>
                <a:srgbClr val="0000FF"/>
              </a:solidFill>
              <a:latin typeface="標楷體"/>
              <a:ea typeface="標楷體"/>
            </a:endParaRPr>
          </a:p>
          <a:p>
            <a:pPr marL="804863" lvl="3" indent="-365125">
              <a:lnSpc>
                <a:spcPts val="3500"/>
              </a:lnSpc>
              <a:spcBef>
                <a:spcPct val="0"/>
              </a:spcBef>
              <a:buFont typeface="+mj-lt"/>
              <a:buAutoNum type="arabicParenR"/>
            </a:pPr>
            <a:r>
              <a:rPr lang="zh-TW" altLang="en-US" sz="2200" b="1" dirty="0" smtClean="0">
                <a:solidFill>
                  <a:srgbClr val="0000FF"/>
                </a:solidFill>
                <a:latin typeface="標楷體"/>
              </a:rPr>
              <a:t>依法被撤職</a:t>
            </a:r>
            <a:r>
              <a:rPr lang="zh-TW" altLang="en-US" sz="2200" b="1" dirty="0">
                <a:solidFill>
                  <a:srgbClr val="0000FF"/>
                </a:solidFill>
                <a:latin typeface="標楷體"/>
              </a:rPr>
              <a:t>、</a:t>
            </a:r>
            <a:r>
              <a:rPr lang="zh-TW" altLang="en-US" sz="2200" b="1" dirty="0" smtClean="0">
                <a:solidFill>
                  <a:srgbClr val="0000FF"/>
                </a:solidFill>
                <a:latin typeface="標楷體"/>
              </a:rPr>
              <a:t>免職</a:t>
            </a:r>
            <a:r>
              <a:rPr lang="zh-TW" altLang="en-US" sz="2200" b="1" dirty="0">
                <a:solidFill>
                  <a:srgbClr val="0000FF"/>
                </a:solidFill>
                <a:latin typeface="標楷體"/>
              </a:rPr>
              <a:t>或免除職務</a:t>
            </a:r>
            <a:r>
              <a:rPr lang="zh-TW" altLang="en-US" sz="2200" b="1" dirty="0" smtClean="0">
                <a:solidFill>
                  <a:srgbClr val="0000FF"/>
                </a:solidFill>
                <a:latin typeface="新細明體"/>
                <a:ea typeface="新細明體"/>
              </a:rPr>
              <a:t>。</a:t>
            </a:r>
            <a:endParaRPr lang="en-US" altLang="zh-TW" sz="2200" b="1" dirty="0" smtClean="0">
              <a:solidFill>
                <a:srgbClr val="0000FF"/>
              </a:solidFill>
              <a:latin typeface="新細明體"/>
              <a:ea typeface="新細明體"/>
            </a:endParaRPr>
          </a:p>
          <a:p>
            <a:pPr marL="804863" lvl="3" indent="-365125">
              <a:lnSpc>
                <a:spcPts val="3500"/>
              </a:lnSpc>
              <a:spcBef>
                <a:spcPct val="0"/>
              </a:spcBef>
              <a:buFont typeface="+mj-lt"/>
              <a:buAutoNum type="arabicParenR"/>
            </a:pPr>
            <a:r>
              <a:rPr lang="zh-TW" altLang="en-US" sz="2200" b="1" dirty="0" smtClean="0">
                <a:solidFill>
                  <a:srgbClr val="0000FF"/>
                </a:solidFill>
                <a:latin typeface="標楷體"/>
              </a:rPr>
              <a:t>有第</a:t>
            </a:r>
            <a:r>
              <a:rPr lang="en-US" altLang="zh-TW" sz="2200" b="1" dirty="0" smtClean="0">
                <a:solidFill>
                  <a:srgbClr val="0000FF"/>
                </a:solidFill>
                <a:latin typeface="標楷體"/>
              </a:rPr>
              <a:t>75</a:t>
            </a:r>
            <a:r>
              <a:rPr lang="zh-TW" altLang="en-US" sz="2200" b="1" dirty="0" smtClean="0">
                <a:solidFill>
                  <a:srgbClr val="0000FF"/>
                </a:solidFill>
                <a:latin typeface="標楷體"/>
              </a:rPr>
              <a:t>條所定喪失辦理退休權利事由</a:t>
            </a:r>
            <a:r>
              <a:rPr lang="zh-TW" altLang="en-US" sz="2200" b="1" dirty="0" smtClean="0">
                <a:solidFill>
                  <a:srgbClr val="0000FF"/>
                </a:solidFill>
                <a:latin typeface="新細明體"/>
                <a:ea typeface="新細明體"/>
              </a:rPr>
              <a:t>。</a:t>
            </a:r>
            <a:endParaRPr lang="en-US" altLang="zh-TW" sz="2200" b="1" dirty="0" smtClean="0">
              <a:solidFill>
                <a:srgbClr val="0000FF"/>
              </a:solidFill>
              <a:latin typeface="新細明體"/>
              <a:ea typeface="新細明體"/>
            </a:endParaRPr>
          </a:p>
          <a:p>
            <a:pPr marL="804863" lvl="3" indent="-365125">
              <a:lnSpc>
                <a:spcPts val="3500"/>
              </a:lnSpc>
              <a:spcBef>
                <a:spcPct val="0"/>
              </a:spcBef>
              <a:buFont typeface="+mj-lt"/>
              <a:buAutoNum type="arabicParenR"/>
            </a:pPr>
            <a:r>
              <a:rPr lang="zh-TW" altLang="en-US" sz="2200" b="1" dirty="0" smtClean="0">
                <a:solidFill>
                  <a:srgbClr val="0000FF"/>
                </a:solidFill>
                <a:latin typeface="標楷體"/>
              </a:rPr>
              <a:t>有第</a:t>
            </a:r>
            <a:r>
              <a:rPr lang="en-US" altLang="zh-TW" sz="2200" b="1" dirty="0" smtClean="0">
                <a:solidFill>
                  <a:srgbClr val="0000FF"/>
                </a:solidFill>
                <a:latin typeface="標楷體"/>
              </a:rPr>
              <a:t>24</a:t>
            </a:r>
            <a:r>
              <a:rPr lang="zh-TW" altLang="en-US" sz="2200" b="1" dirty="0" smtClean="0">
                <a:solidFill>
                  <a:srgbClr val="0000FF"/>
                </a:solidFill>
                <a:latin typeface="標楷體"/>
              </a:rPr>
              <a:t>條第</a:t>
            </a:r>
            <a:r>
              <a:rPr lang="en-US" altLang="zh-TW" sz="2200" b="1" dirty="0" smtClean="0">
                <a:solidFill>
                  <a:srgbClr val="0000FF"/>
                </a:solidFill>
                <a:latin typeface="標楷體"/>
              </a:rPr>
              <a:t>1</a:t>
            </a:r>
            <a:r>
              <a:rPr lang="zh-TW" altLang="en-US" sz="2200" b="1" dirty="0" smtClean="0">
                <a:solidFill>
                  <a:srgbClr val="0000FF"/>
                </a:solidFill>
                <a:latin typeface="標楷體"/>
              </a:rPr>
              <a:t>項所定不得受理退休案之情事</a:t>
            </a:r>
            <a:r>
              <a:rPr lang="zh-TW" altLang="en-US" sz="2200" b="1" dirty="0" smtClean="0">
                <a:solidFill>
                  <a:srgbClr val="0000FF"/>
                </a:solidFill>
                <a:latin typeface="新細明體"/>
                <a:ea typeface="新細明體"/>
              </a:rPr>
              <a:t>。</a:t>
            </a:r>
            <a:endParaRPr lang="en-US" altLang="zh-TW" sz="2200" b="1" dirty="0" smtClean="0">
              <a:solidFill>
                <a:srgbClr val="0000FF"/>
              </a:solidFill>
              <a:latin typeface="新細明體"/>
              <a:ea typeface="新細明體"/>
            </a:endParaRPr>
          </a:p>
          <a:p>
            <a:pPr marL="449263" lvl="1" indent="-271463">
              <a:lnSpc>
                <a:spcPts val="3500"/>
              </a:lnSpc>
              <a:spcBef>
                <a:spcPct val="0"/>
              </a:spcBef>
              <a:buFont typeface="+mj-lt"/>
              <a:buAutoNum type="arabicPeriod"/>
            </a:pPr>
            <a:r>
              <a:rPr lang="zh-TW" altLang="en-US" sz="2200" b="1" dirty="0" smtClean="0">
                <a:solidFill>
                  <a:srgbClr val="0000FF"/>
                </a:solidFill>
                <a:latin typeface="標楷體"/>
              </a:rPr>
              <a:t>所</a:t>
            </a:r>
            <a:r>
              <a:rPr lang="zh-TW" altLang="en-US" sz="2200" b="1" dirty="0">
                <a:solidFill>
                  <a:srgbClr val="0000FF"/>
                </a:solidFill>
                <a:latin typeface="標楷體"/>
              </a:rPr>
              <a:t>領</a:t>
            </a:r>
            <a:r>
              <a:rPr lang="zh-TW" altLang="en-US" sz="2200" b="1" dirty="0" smtClean="0">
                <a:solidFill>
                  <a:srgbClr val="0000FF"/>
                </a:solidFill>
                <a:latin typeface="標楷體"/>
              </a:rPr>
              <a:t>退休金適用均俸規定</a:t>
            </a:r>
            <a:r>
              <a:rPr lang="zh-TW" altLang="en-US" sz="2200" b="1" dirty="0" smtClean="0">
                <a:solidFill>
                  <a:srgbClr val="0000FF"/>
                </a:solidFill>
                <a:latin typeface="標楷體"/>
                <a:ea typeface="標楷體"/>
              </a:rPr>
              <a:t>；</a:t>
            </a:r>
            <a:r>
              <a:rPr lang="zh-TW" altLang="en-US" sz="2200" b="1" dirty="0" smtClean="0">
                <a:solidFill>
                  <a:srgbClr val="0000FF"/>
                </a:solidFill>
                <a:latin typeface="標楷體"/>
              </a:rPr>
              <a:t>亦</a:t>
            </a:r>
            <a:r>
              <a:rPr lang="zh-TW" altLang="en-US" sz="2200" b="1" dirty="0">
                <a:solidFill>
                  <a:srgbClr val="C00000"/>
                </a:solidFill>
                <a:latin typeface="標楷體"/>
              </a:rPr>
              <a:t>適用第</a:t>
            </a:r>
            <a:r>
              <a:rPr lang="en-US" altLang="zh-TW" sz="2200" b="1" dirty="0">
                <a:solidFill>
                  <a:srgbClr val="C00000"/>
                </a:solidFill>
                <a:latin typeface="標楷體"/>
              </a:rPr>
              <a:t>79</a:t>
            </a:r>
            <a:r>
              <a:rPr lang="zh-TW" altLang="en-US" sz="2200" b="1" dirty="0">
                <a:solidFill>
                  <a:srgbClr val="C00000"/>
                </a:solidFill>
                <a:latin typeface="標楷體"/>
              </a:rPr>
              <a:t>條及第</a:t>
            </a:r>
            <a:r>
              <a:rPr lang="en-US" altLang="zh-TW" sz="2200" b="1" dirty="0">
                <a:solidFill>
                  <a:srgbClr val="C00000"/>
                </a:solidFill>
                <a:latin typeface="標楷體"/>
              </a:rPr>
              <a:t>80</a:t>
            </a:r>
            <a:r>
              <a:rPr lang="zh-TW" altLang="en-US" sz="2200" b="1" dirty="0" smtClean="0">
                <a:solidFill>
                  <a:srgbClr val="C00000"/>
                </a:solidFill>
                <a:latin typeface="標楷體"/>
              </a:rPr>
              <a:t>條</a:t>
            </a:r>
            <a:r>
              <a:rPr lang="zh-TW" altLang="en-US" sz="2200" b="1" dirty="0" smtClean="0">
                <a:solidFill>
                  <a:srgbClr val="0000FF"/>
                </a:solidFill>
                <a:latin typeface="標楷體"/>
              </a:rPr>
              <a:t>規定</a:t>
            </a:r>
            <a:r>
              <a:rPr lang="zh-TW" altLang="en-US" sz="2200" b="1" dirty="0">
                <a:solidFill>
                  <a:srgbClr val="0000FF"/>
                </a:solidFill>
                <a:latin typeface="標楷體"/>
              </a:rPr>
              <a:t>。</a:t>
            </a:r>
            <a:endParaRPr lang="en-US" altLang="zh-TW" sz="2200" b="1" dirty="0">
              <a:solidFill>
                <a:srgbClr val="0000FF"/>
              </a:solidFill>
              <a:latin typeface="標楷體"/>
            </a:endParaRPr>
          </a:p>
          <a:p>
            <a:pPr marL="446088" lvl="1" indent="-258763">
              <a:lnSpc>
                <a:spcPts val="3500"/>
              </a:lnSpc>
              <a:spcBef>
                <a:spcPct val="0"/>
              </a:spcBef>
              <a:buFont typeface="+mj-lt"/>
              <a:buAutoNum type="arabicPeriod"/>
            </a:pPr>
            <a:r>
              <a:rPr lang="zh-TW" altLang="en-US" sz="2200" b="1" dirty="0" smtClean="0">
                <a:solidFill>
                  <a:srgbClr val="0000FF"/>
                </a:solidFill>
                <a:latin typeface="標楷體"/>
              </a:rPr>
              <a:t>支領</a:t>
            </a:r>
            <a:r>
              <a:rPr lang="zh-TW" altLang="en-US" sz="2200" b="1" dirty="0">
                <a:solidFill>
                  <a:srgbClr val="0000FF"/>
                </a:solidFill>
                <a:latin typeface="標楷體"/>
              </a:rPr>
              <a:t>月退休金者</a:t>
            </a:r>
            <a:r>
              <a:rPr lang="zh-TW" altLang="en-US" sz="2200" b="1" dirty="0" smtClean="0">
                <a:solidFill>
                  <a:srgbClr val="0000FF"/>
                </a:solidFill>
                <a:latin typeface="標楷體"/>
              </a:rPr>
              <a:t>，</a:t>
            </a:r>
            <a:r>
              <a:rPr lang="zh-TW" altLang="en-US" sz="2200" b="1" dirty="0" smtClean="0">
                <a:solidFill>
                  <a:srgbClr val="C00000"/>
                </a:solidFill>
                <a:latin typeface="標楷體"/>
              </a:rPr>
              <a:t>適用第</a:t>
            </a:r>
            <a:r>
              <a:rPr lang="en-US" altLang="zh-TW" sz="2200" b="1" dirty="0" smtClean="0">
                <a:solidFill>
                  <a:srgbClr val="C00000"/>
                </a:solidFill>
                <a:latin typeface="標楷體"/>
              </a:rPr>
              <a:t>38</a:t>
            </a:r>
            <a:r>
              <a:rPr lang="zh-TW" altLang="en-US" sz="2200" b="1" dirty="0" smtClean="0">
                <a:solidFill>
                  <a:srgbClr val="C00000"/>
                </a:solidFill>
                <a:latin typeface="標楷體"/>
              </a:rPr>
              <a:t>條</a:t>
            </a:r>
            <a:r>
              <a:rPr lang="zh-TW" altLang="en-US" sz="2200" b="1" dirty="0" smtClean="0">
                <a:solidFill>
                  <a:srgbClr val="0000FF"/>
                </a:solidFill>
                <a:latin typeface="標楷體"/>
              </a:rPr>
              <a:t>替代率上限規定</a:t>
            </a:r>
            <a:r>
              <a:rPr lang="zh-TW" altLang="en-US" sz="2200" b="1" dirty="0" smtClean="0">
                <a:solidFill>
                  <a:srgbClr val="0000FF"/>
                </a:solidFill>
                <a:latin typeface="標楷體"/>
                <a:ea typeface="標楷體"/>
              </a:rPr>
              <a:t>；亦</a:t>
            </a:r>
            <a:r>
              <a:rPr lang="zh-TW" altLang="en-US" sz="2200" b="1" dirty="0" smtClean="0">
                <a:solidFill>
                  <a:srgbClr val="C00000"/>
                </a:solidFill>
                <a:latin typeface="標楷體"/>
                <a:ea typeface="標楷體"/>
              </a:rPr>
              <a:t>適用第</a:t>
            </a:r>
            <a:r>
              <a:rPr lang="en-US" altLang="zh-TW" sz="2200" b="1" dirty="0" smtClean="0">
                <a:solidFill>
                  <a:srgbClr val="C00000"/>
                </a:solidFill>
                <a:latin typeface="標楷體"/>
                <a:ea typeface="標楷體"/>
              </a:rPr>
              <a:t>71</a:t>
            </a:r>
            <a:r>
              <a:rPr lang="zh-TW" altLang="en-US" sz="2200" b="1" dirty="0" smtClean="0">
                <a:solidFill>
                  <a:srgbClr val="C00000"/>
                </a:solidFill>
                <a:latin typeface="標楷體"/>
                <a:ea typeface="標楷體"/>
              </a:rPr>
              <a:t>條</a:t>
            </a:r>
            <a:r>
              <a:rPr lang="zh-TW" altLang="en-US" sz="2200" b="1" dirty="0" smtClean="0">
                <a:solidFill>
                  <a:srgbClr val="C00000"/>
                </a:solidFill>
                <a:latin typeface="新細明體"/>
                <a:ea typeface="新細明體"/>
              </a:rPr>
              <a:t>、</a:t>
            </a:r>
            <a:r>
              <a:rPr lang="zh-TW" altLang="en-US" sz="2200" b="1" dirty="0">
                <a:solidFill>
                  <a:srgbClr val="C00000"/>
                </a:solidFill>
                <a:latin typeface="標楷體"/>
              </a:rPr>
              <a:t>第</a:t>
            </a:r>
            <a:r>
              <a:rPr lang="en-US" altLang="zh-TW" sz="2200" b="1" dirty="0">
                <a:solidFill>
                  <a:srgbClr val="C00000"/>
                </a:solidFill>
                <a:latin typeface="標楷體"/>
              </a:rPr>
              <a:t>72</a:t>
            </a:r>
            <a:r>
              <a:rPr lang="zh-TW" altLang="en-US" sz="2200" b="1" dirty="0" smtClean="0">
                <a:solidFill>
                  <a:srgbClr val="C00000"/>
                </a:solidFill>
                <a:latin typeface="標楷體"/>
              </a:rPr>
              <a:t>條</a:t>
            </a:r>
            <a:r>
              <a:rPr lang="zh-TW" altLang="en-US" sz="2200" b="1" dirty="0">
                <a:solidFill>
                  <a:srgbClr val="0000FF"/>
                </a:solidFill>
                <a:latin typeface="標楷體"/>
              </a:rPr>
              <a:t>（暫停發給月退休金）</a:t>
            </a:r>
            <a:r>
              <a:rPr lang="zh-TW" altLang="en-US" sz="2200" b="1" dirty="0" smtClean="0">
                <a:solidFill>
                  <a:srgbClr val="0000FF"/>
                </a:solidFill>
                <a:latin typeface="標楷體"/>
              </a:rPr>
              <a:t>及第</a:t>
            </a:r>
            <a:r>
              <a:rPr lang="en-US" altLang="zh-TW" sz="2200" b="1" dirty="0">
                <a:solidFill>
                  <a:srgbClr val="C00000"/>
                </a:solidFill>
                <a:latin typeface="標楷體"/>
              </a:rPr>
              <a:t>76</a:t>
            </a:r>
            <a:r>
              <a:rPr lang="zh-TW" altLang="en-US" sz="2200" b="1" dirty="0">
                <a:solidFill>
                  <a:srgbClr val="C00000"/>
                </a:solidFill>
                <a:latin typeface="標楷體"/>
              </a:rPr>
              <a:t>條至第</a:t>
            </a:r>
            <a:r>
              <a:rPr lang="en-US" altLang="zh-TW" sz="2200" b="1" dirty="0">
                <a:solidFill>
                  <a:srgbClr val="C00000"/>
                </a:solidFill>
                <a:latin typeface="標楷體"/>
              </a:rPr>
              <a:t>78</a:t>
            </a:r>
            <a:r>
              <a:rPr lang="zh-TW" altLang="en-US" sz="2200" b="1" dirty="0" smtClean="0">
                <a:solidFill>
                  <a:srgbClr val="C00000"/>
                </a:solidFill>
                <a:latin typeface="標楷體"/>
              </a:rPr>
              <a:t>條</a:t>
            </a:r>
            <a:r>
              <a:rPr lang="zh-TW" altLang="en-US" sz="2200" b="1" dirty="0" smtClean="0">
                <a:solidFill>
                  <a:srgbClr val="0000FF"/>
                </a:solidFill>
                <a:latin typeface="標楷體"/>
              </a:rPr>
              <a:t>（停止發給月退休金）規定</a:t>
            </a:r>
            <a:r>
              <a:rPr lang="zh-TW" altLang="en-US" sz="2200" b="1" dirty="0" smtClean="0">
                <a:solidFill>
                  <a:srgbClr val="0000FF"/>
                </a:solidFill>
                <a:latin typeface="新細明體"/>
                <a:ea typeface="新細明體"/>
              </a:rPr>
              <a:t>。</a:t>
            </a:r>
            <a:endParaRPr lang="en-US" altLang="zh-TW" sz="2200" b="1" dirty="0" smtClean="0">
              <a:solidFill>
                <a:srgbClr val="0000FF"/>
              </a:solidFill>
              <a:latin typeface="標楷體"/>
            </a:endParaRPr>
          </a:p>
          <a:p>
            <a:pPr marL="446088" lvl="1" indent="-258763">
              <a:lnSpc>
                <a:spcPts val="3500"/>
              </a:lnSpc>
              <a:spcBef>
                <a:spcPct val="0"/>
              </a:spcBef>
              <a:buFont typeface="+mj-lt"/>
              <a:buAutoNum type="arabicPeriod"/>
            </a:pPr>
            <a:r>
              <a:rPr lang="zh-TW" altLang="en-US" sz="2200" b="1" dirty="0">
                <a:solidFill>
                  <a:srgbClr val="0000FF"/>
                </a:solidFill>
                <a:latin typeface="標楷體"/>
              </a:rPr>
              <a:t>支領月退休金</a:t>
            </a:r>
            <a:r>
              <a:rPr lang="zh-TW" altLang="en-US" sz="2200" b="1" dirty="0" smtClean="0">
                <a:solidFill>
                  <a:srgbClr val="0000FF"/>
                </a:solidFill>
                <a:latin typeface="標楷體"/>
              </a:rPr>
              <a:t>者於支領期間</a:t>
            </a:r>
            <a:r>
              <a:rPr lang="zh-TW" altLang="en-US" sz="2200" b="1" dirty="0" smtClean="0">
                <a:solidFill>
                  <a:srgbClr val="C00000"/>
                </a:solidFill>
                <a:latin typeface="標楷體"/>
              </a:rPr>
              <a:t>亡故時</a:t>
            </a:r>
            <a:r>
              <a:rPr lang="zh-TW" altLang="en-US" sz="2200" b="1" dirty="0" smtClean="0">
                <a:solidFill>
                  <a:srgbClr val="0000FF"/>
                </a:solidFill>
                <a:latin typeface="標楷體"/>
              </a:rPr>
              <a:t>，其遺族不適用遺屬一次金或遺屬年金規定</a:t>
            </a:r>
            <a:r>
              <a:rPr lang="zh-TW" altLang="en-US" sz="2200" b="1" dirty="0" smtClean="0">
                <a:solidFill>
                  <a:srgbClr val="0000FF"/>
                </a:solidFill>
                <a:latin typeface="新細明體"/>
                <a:ea typeface="新細明體"/>
              </a:rPr>
              <a:t>。</a:t>
            </a:r>
            <a:endParaRPr lang="en-US" altLang="zh-TW" sz="2200" b="1" dirty="0">
              <a:solidFill>
                <a:srgbClr val="0000FF"/>
              </a:solidFill>
              <a:latin typeface="標楷體"/>
            </a:endParaRPr>
          </a:p>
          <a:p>
            <a:pPr marL="449263" lvl="2">
              <a:lnSpc>
                <a:spcPts val="3200"/>
              </a:lnSpc>
              <a:spcBef>
                <a:spcPct val="0"/>
              </a:spcBef>
            </a:pPr>
            <a:endParaRPr lang="en-US" altLang="zh-TW" sz="2200" b="1" dirty="0">
              <a:latin typeface="標楷體"/>
            </a:endParaRPr>
          </a:p>
        </p:txBody>
      </p:sp>
      <p:sp>
        <p:nvSpPr>
          <p:cNvPr id="9"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99</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8"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十六、年資制度轉銜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 name="矩形 1"/>
          <p:cNvSpPr/>
          <p:nvPr/>
        </p:nvSpPr>
        <p:spPr>
          <a:xfrm>
            <a:off x="683568" y="1293302"/>
            <a:ext cx="5301451" cy="537391"/>
          </a:xfrm>
          <a:prstGeom prst="rect">
            <a:avLst/>
          </a:prstGeom>
        </p:spPr>
        <p:txBody>
          <a:bodyPr wrap="none">
            <a:spAutoFit/>
          </a:bodyPr>
          <a:lstStyle/>
          <a:p>
            <a:pPr>
              <a:lnSpc>
                <a:spcPts val="3800"/>
              </a:lnSpc>
              <a:spcBef>
                <a:spcPct val="0"/>
              </a:spcBef>
              <a:buNone/>
            </a:pPr>
            <a:r>
              <a:rPr lang="en-US" altLang="zh-TW" sz="2400" b="1" dirty="0"/>
              <a:t>(</a:t>
            </a:r>
            <a:r>
              <a:rPr lang="zh-TW" altLang="en-US" sz="2400" b="1" dirty="0"/>
              <a:t>三</a:t>
            </a:r>
            <a:r>
              <a:rPr lang="en-US" altLang="zh-TW" sz="2400" b="1" dirty="0"/>
              <a:t>)</a:t>
            </a:r>
            <a:r>
              <a:rPr lang="zh-TW" altLang="en-US" sz="2400" b="1" dirty="0">
                <a:latin typeface="標楷體"/>
              </a:rPr>
              <a:t>年資保留、年資併計其他相關規範</a:t>
            </a:r>
            <a:endParaRPr lang="en-US" altLang="zh-TW" sz="2400" b="1" dirty="0">
              <a:latin typeface="標楷體"/>
            </a:endParaRPr>
          </a:p>
        </p:txBody>
      </p:sp>
    </p:spTree>
    <p:extLst>
      <p:ext uri="{BB962C8B-B14F-4D97-AF65-F5344CB8AC3E}">
        <p14:creationId xmlns:p14="http://schemas.microsoft.com/office/powerpoint/2010/main" val="24196201"/>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100</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7" name="Rectangle 3"/>
          <p:cNvSpPr>
            <a:spLocks noChangeArrowheads="1"/>
          </p:cNvSpPr>
          <p:nvPr/>
        </p:nvSpPr>
        <p:spPr bwMode="auto">
          <a:xfrm>
            <a:off x="1013817" y="745047"/>
            <a:ext cx="545760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266700" indent="-266700">
              <a:buFont typeface="Wingdings" panose="05000000000000000000" pitchFamily="2" charset="2"/>
              <a:buChar char="l"/>
            </a:pPr>
            <a:r>
              <a:rPr kumimoji="1" lang="zh-TW" altLang="en-US"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離職退費、年資保留與年資併計</a:t>
            </a:r>
            <a:endParaRPr kumimoji="1" lang="en-US" altLang="zh-TW"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sp>
        <p:nvSpPr>
          <p:cNvPr id="18" name="向上箭號 17"/>
          <p:cNvSpPr/>
          <p:nvPr/>
        </p:nvSpPr>
        <p:spPr>
          <a:xfrm>
            <a:off x="171513" y="1124744"/>
            <a:ext cx="1093614" cy="2470349"/>
          </a:xfrm>
          <a:prstGeom prst="upArrow">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sp>
      <p:sp>
        <p:nvSpPr>
          <p:cNvPr id="19" name="向下箭號 18"/>
          <p:cNvSpPr/>
          <p:nvPr/>
        </p:nvSpPr>
        <p:spPr>
          <a:xfrm>
            <a:off x="177665" y="3798598"/>
            <a:ext cx="1087462" cy="2870762"/>
          </a:xfrm>
          <a:prstGeom prst="downArrow">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4">
              <a:hueOff val="-4464770"/>
              <a:satOff val="26899"/>
              <a:lumOff val="2156"/>
              <a:alphaOff val="0"/>
            </a:schemeClr>
          </a:fillRef>
          <a:effectRef idx="2">
            <a:schemeClr val="accent4">
              <a:hueOff val="-4464770"/>
              <a:satOff val="26899"/>
              <a:lumOff val="2156"/>
              <a:alphaOff val="0"/>
            </a:schemeClr>
          </a:effectRef>
          <a:fontRef idx="minor">
            <a:schemeClr val="lt1"/>
          </a:fontRef>
        </p:style>
      </p:sp>
      <p:sp>
        <p:nvSpPr>
          <p:cNvPr id="20" name="手繪多邊形 19"/>
          <p:cNvSpPr/>
          <p:nvPr/>
        </p:nvSpPr>
        <p:spPr>
          <a:xfrm>
            <a:off x="3057666" y="4366490"/>
            <a:ext cx="3413760" cy="1950720"/>
          </a:xfrm>
          <a:custGeom>
            <a:avLst/>
            <a:gdLst>
              <a:gd name="connsiteX0" fmla="*/ 0 w 3413760"/>
              <a:gd name="connsiteY0" fmla="*/ 0 h 1950720"/>
              <a:gd name="connsiteX1" fmla="*/ 3413760 w 3413760"/>
              <a:gd name="connsiteY1" fmla="*/ 0 h 1950720"/>
              <a:gd name="connsiteX2" fmla="*/ 3413760 w 3413760"/>
              <a:gd name="connsiteY2" fmla="*/ 1950720 h 1950720"/>
              <a:gd name="connsiteX3" fmla="*/ 0 w 3413760"/>
              <a:gd name="connsiteY3" fmla="*/ 1950720 h 1950720"/>
              <a:gd name="connsiteX4" fmla="*/ 0 w 3413760"/>
              <a:gd name="connsiteY4" fmla="*/ 0 h 19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3760" h="1950720">
                <a:moveTo>
                  <a:pt x="0" y="0"/>
                </a:moveTo>
                <a:lnTo>
                  <a:pt x="3413760" y="0"/>
                </a:lnTo>
                <a:lnTo>
                  <a:pt x="3413760" y="1950720"/>
                </a:lnTo>
                <a:lnTo>
                  <a:pt x="0" y="195072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62280" tIns="0" rIns="462280" bIns="462280" numCol="1" spcCol="1270" anchor="ctr" anchorCtr="0">
            <a:noAutofit/>
          </a:bodyPr>
          <a:lstStyle/>
          <a:p>
            <a:pPr lvl="0" algn="l" defTabSz="2889250">
              <a:lnSpc>
                <a:spcPct val="90000"/>
              </a:lnSpc>
              <a:spcBef>
                <a:spcPct val="0"/>
              </a:spcBef>
              <a:spcAft>
                <a:spcPct val="35000"/>
              </a:spcAft>
            </a:pPr>
            <a:endParaRPr lang="zh-TW" altLang="en-US" sz="6500" kern="1200"/>
          </a:p>
        </p:txBody>
      </p:sp>
      <p:sp>
        <p:nvSpPr>
          <p:cNvPr id="21" name="向下箭號 20"/>
          <p:cNvSpPr/>
          <p:nvPr/>
        </p:nvSpPr>
        <p:spPr>
          <a:xfrm rot="16200000">
            <a:off x="4506143" y="-587740"/>
            <a:ext cx="203504" cy="8569170"/>
          </a:xfrm>
          <a:prstGeom prst="downArrow">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lang="zh-TW" altLang="en-US"/>
          </a:p>
        </p:txBody>
      </p:sp>
      <p:graphicFrame>
        <p:nvGraphicFramePr>
          <p:cNvPr id="22" name="表格 21"/>
          <p:cNvGraphicFramePr>
            <a:graphicFrameLocks noGrp="1"/>
          </p:cNvGraphicFramePr>
          <p:nvPr>
            <p:extLst>
              <p:ext uri="{D42A27DB-BD31-4B8C-83A1-F6EECF244321}">
                <p14:modId xmlns:p14="http://schemas.microsoft.com/office/powerpoint/2010/main" val="1864097677"/>
              </p:ext>
            </p:extLst>
          </p:nvPr>
        </p:nvGraphicFramePr>
        <p:xfrm>
          <a:off x="1265127" y="1246683"/>
          <a:ext cx="7479834" cy="2293639"/>
        </p:xfrm>
        <a:graphic>
          <a:graphicData uri="http://schemas.openxmlformats.org/drawingml/2006/table">
            <a:tbl>
              <a:tblPr firstRow="1" bandRow="1">
                <a:tableStyleId>{5C22544A-7EE6-4342-B048-85BDC9FD1C3A}</a:tableStyleId>
              </a:tblPr>
              <a:tblGrid>
                <a:gridCol w="4819041"/>
                <a:gridCol w="2660793"/>
              </a:tblGrid>
              <a:tr h="464839">
                <a:tc gridSpan="2">
                  <a:txBody>
                    <a:bodyPr/>
                    <a:lstStyle/>
                    <a:p>
                      <a:pPr marL="0" lvl="0" algn="ctr" defTabSz="2889250" rtl="0" eaLnBrk="1" latinLnBrk="0" hangingPunct="1">
                        <a:spcBef>
                          <a:spcPct val="0"/>
                        </a:spcBef>
                      </a:pPr>
                      <a:r>
                        <a:rPr lang="en-US" altLang="zh-TW" sz="2400" b="1" kern="1200" dirty="0" smtClean="0">
                          <a:solidFill>
                            <a:schemeClr val="bg1"/>
                          </a:solidFill>
                          <a:latin typeface="華康華綜體W5(P)" panose="020B0500000000000000" pitchFamily="34" charset="-120"/>
                          <a:ea typeface="華康華綜體W5(P)" panose="020B0500000000000000" pitchFamily="34" charset="-120"/>
                          <a:cs typeface="+mn-cs"/>
                        </a:rPr>
                        <a:t>107.6.30</a:t>
                      </a:r>
                      <a:r>
                        <a:rPr lang="zh-TW" altLang="en-US" sz="2400" b="1" kern="1200" dirty="0" smtClean="0">
                          <a:solidFill>
                            <a:schemeClr val="bg1"/>
                          </a:solidFill>
                          <a:latin typeface="華康華綜體W5(P)" panose="020B0500000000000000" pitchFamily="34" charset="-120"/>
                          <a:ea typeface="華康華綜體W5(P)" panose="020B0500000000000000" pitchFamily="34" charset="-120"/>
                          <a:cs typeface="+mn-cs"/>
                        </a:rPr>
                        <a:t>以前離職</a:t>
                      </a:r>
                      <a:endParaRPr lang="zh-TW" altLang="en-US" sz="2400" b="1" kern="1200" dirty="0">
                        <a:solidFill>
                          <a:schemeClr val="bg1"/>
                        </a:solidFill>
                        <a:latin typeface="華康華綜體W5(P)" panose="020B0500000000000000" pitchFamily="34" charset="-120"/>
                        <a:ea typeface="華康華綜體W5(P)" panose="020B0500000000000000" pitchFamily="34" charset="-120"/>
                        <a:cs typeface="+mn-cs"/>
                      </a:endParaRPr>
                    </a:p>
                  </a:txBody>
                  <a:tcPr/>
                </a:tc>
                <a:tc hMerge="1">
                  <a:txBody>
                    <a:bodyPr/>
                    <a:lstStyle/>
                    <a:p>
                      <a:endParaRPr lang="zh-TW" altLang="en-US" dirty="0"/>
                    </a:p>
                  </a:txBody>
                  <a:tcPr/>
                </a:tc>
              </a:tr>
              <a:tr h="709366">
                <a:tc>
                  <a:txBody>
                    <a:bodyPr/>
                    <a:lstStyle/>
                    <a:p>
                      <a:pPr algn="ctr"/>
                      <a:r>
                        <a:rPr lang="zh-TW" altLang="en-US" sz="2400" b="1" dirty="0" smtClean="0">
                          <a:solidFill>
                            <a:srgbClr val="C00000"/>
                          </a:solidFill>
                          <a:latin typeface="微軟正黑體" panose="020B0604030504040204" pitchFamily="34" charset="-120"/>
                          <a:ea typeface="微軟正黑體" panose="020B0604030504040204" pitchFamily="34" charset="-120"/>
                        </a:rPr>
                        <a:t>可以</a:t>
                      </a:r>
                      <a:r>
                        <a:rPr lang="zh-TW" altLang="en-US" sz="2100" b="1" dirty="0" smtClean="0">
                          <a:latin typeface="標楷體" panose="03000509000000000000" pitchFamily="65" charset="-120"/>
                          <a:ea typeface="標楷體" panose="03000509000000000000" pitchFamily="65" charset="-120"/>
                        </a:rPr>
                        <a:t>離職退費</a:t>
                      </a:r>
                      <a:endParaRPr lang="zh-TW" altLang="en-US" sz="2100" b="1" dirty="0">
                        <a:latin typeface="標楷體" panose="03000509000000000000" pitchFamily="65" charset="-120"/>
                        <a:ea typeface="標楷體" panose="03000509000000000000" pitchFamily="65" charset="-120"/>
                      </a:endParaRPr>
                    </a:p>
                  </a:txBody>
                  <a:tcPr anchor="ctr"/>
                </a:tc>
                <a:tc>
                  <a:txBody>
                    <a:bodyPr/>
                    <a:lstStyle/>
                    <a:p>
                      <a:pPr algn="ctr"/>
                      <a:r>
                        <a:rPr lang="zh-TW" altLang="en-US" sz="2400" b="1" dirty="0" smtClean="0">
                          <a:solidFill>
                            <a:srgbClr val="C00000"/>
                          </a:solidFill>
                          <a:latin typeface="微軟正黑體" panose="020B0604030504040204" pitchFamily="34" charset="-120"/>
                          <a:ea typeface="微軟正黑體" panose="020B0604030504040204" pitchFamily="34" charset="-120"/>
                        </a:rPr>
                        <a:t>沒有</a:t>
                      </a:r>
                      <a:r>
                        <a:rPr lang="zh-TW" altLang="en-US" sz="2100" b="1" dirty="0" smtClean="0">
                          <a:latin typeface="+mj-ea"/>
                          <a:ea typeface="+mj-ea"/>
                        </a:rPr>
                        <a:t>保留年資</a:t>
                      </a:r>
                      <a:endParaRPr lang="en-US" altLang="zh-TW" sz="2100" b="1" dirty="0" smtClean="0">
                        <a:latin typeface="+mj-ea"/>
                        <a:ea typeface="+mj-ea"/>
                      </a:endParaRPr>
                    </a:p>
                    <a:p>
                      <a:pPr algn="ctr"/>
                      <a:r>
                        <a:rPr lang="zh-TW" altLang="en-US" sz="2100" b="1" dirty="0" smtClean="0">
                          <a:latin typeface="+mj-ea"/>
                          <a:ea typeface="+mj-ea"/>
                        </a:rPr>
                        <a:t>年資併計、年金分計</a:t>
                      </a:r>
                      <a:endParaRPr lang="zh-TW" altLang="en-US" sz="2100" b="1" dirty="0">
                        <a:latin typeface="+mj-ea"/>
                        <a:ea typeface="+mj-ea"/>
                      </a:endParaRPr>
                    </a:p>
                  </a:txBody>
                  <a:tcPr anchor="ctr"/>
                </a:tc>
              </a:tr>
              <a:tr h="942215">
                <a:tc>
                  <a:txBody>
                    <a:bodyPr/>
                    <a:lstStyle/>
                    <a:p>
                      <a:r>
                        <a:rPr lang="zh-TW" altLang="en-US" sz="2100" b="1" dirty="0" smtClean="0">
                          <a:latin typeface="標楷體" panose="03000509000000000000" pitchFamily="65" charset="-120"/>
                          <a:ea typeface="標楷體" panose="03000509000000000000" pitchFamily="65" charset="-120"/>
                        </a:rPr>
                        <a:t>中途離職者，可領回</a:t>
                      </a:r>
                      <a:r>
                        <a:rPr lang="zh-TW" altLang="en-US" sz="2100" b="1" u="sng" dirty="0" smtClean="0">
                          <a:solidFill>
                            <a:srgbClr val="C00000"/>
                          </a:solidFill>
                          <a:latin typeface="標楷體" panose="03000509000000000000" pitchFamily="65" charset="-120"/>
                          <a:ea typeface="標楷體" panose="03000509000000000000" pitchFamily="65" charset="-120"/>
                        </a:rPr>
                        <a:t>個人</a:t>
                      </a:r>
                      <a:r>
                        <a:rPr lang="zh-TW" altLang="en-US" sz="2100" b="1" dirty="0" smtClean="0">
                          <a:latin typeface="標楷體" panose="03000509000000000000" pitchFamily="65" charset="-120"/>
                          <a:ea typeface="標楷體" panose="03000509000000000000" pitchFamily="65" charset="-120"/>
                        </a:rPr>
                        <a:t>繳付的退撫基金費用本息</a:t>
                      </a:r>
                      <a:r>
                        <a:rPr lang="zh-TW" altLang="en-US" sz="2100" b="1" dirty="0" smtClean="0">
                          <a:latin typeface="標楷體"/>
                          <a:ea typeface="標楷體"/>
                        </a:rPr>
                        <a:t>；</a:t>
                      </a:r>
                      <a:r>
                        <a:rPr lang="zh-TW" altLang="en-US" sz="2100" b="1" dirty="0" smtClean="0">
                          <a:latin typeface="標楷體" panose="03000509000000000000" pitchFamily="65" charset="-120"/>
                          <a:ea typeface="標楷體" panose="03000509000000000000" pitchFamily="65" charset="-120"/>
                        </a:rPr>
                        <a:t>繳費滿</a:t>
                      </a:r>
                      <a:r>
                        <a:rPr lang="en-US" altLang="zh-TW" sz="2100" b="1" dirty="0" smtClean="0">
                          <a:solidFill>
                            <a:srgbClr val="0000FF"/>
                          </a:solidFill>
                          <a:latin typeface="標楷體" panose="03000509000000000000" pitchFamily="65" charset="-120"/>
                          <a:ea typeface="標楷體" panose="03000509000000000000" pitchFamily="65" charset="-120"/>
                        </a:rPr>
                        <a:t>5</a:t>
                      </a:r>
                      <a:r>
                        <a:rPr lang="zh-TW" altLang="en-US" sz="2100" b="1" dirty="0" smtClean="0">
                          <a:solidFill>
                            <a:srgbClr val="0000FF"/>
                          </a:solidFill>
                          <a:latin typeface="標楷體" panose="03000509000000000000" pitchFamily="65" charset="-120"/>
                          <a:ea typeface="標楷體" panose="03000509000000000000" pitchFamily="65" charset="-120"/>
                        </a:rPr>
                        <a:t>年且</a:t>
                      </a:r>
                      <a:r>
                        <a:rPr lang="zh-TW" altLang="en-US" sz="2100" b="1" kern="1200" dirty="0" smtClean="0">
                          <a:solidFill>
                            <a:srgbClr val="0000FF"/>
                          </a:solidFill>
                          <a:latin typeface="標楷體" panose="03000509000000000000" pitchFamily="65" charset="-120"/>
                          <a:ea typeface="標楷體" panose="03000509000000000000" pitchFamily="65" charset="-120"/>
                          <a:cs typeface="+mn-cs"/>
                        </a:rPr>
                        <a:t>未被免職或撤職者</a:t>
                      </a:r>
                      <a:r>
                        <a:rPr lang="zh-TW" altLang="en-US" sz="2100" b="1" kern="1200" dirty="0" smtClean="0">
                          <a:solidFill>
                            <a:schemeClr val="dk1"/>
                          </a:solidFill>
                          <a:latin typeface="標楷體" panose="03000509000000000000" pitchFamily="65" charset="-120"/>
                          <a:ea typeface="標楷體" panose="03000509000000000000" pitchFamily="65" charset="-120"/>
                          <a:cs typeface="+mn-cs"/>
                        </a:rPr>
                        <a:t>，得連同</a:t>
                      </a:r>
                      <a:r>
                        <a:rPr lang="zh-TW" altLang="en-US" sz="2100" b="1" u="sng" kern="1200" dirty="0" smtClean="0">
                          <a:solidFill>
                            <a:srgbClr val="C00000"/>
                          </a:solidFill>
                          <a:latin typeface="標楷體" panose="03000509000000000000" pitchFamily="65" charset="-120"/>
                          <a:ea typeface="標楷體" panose="03000509000000000000" pitchFamily="65" charset="-120"/>
                          <a:cs typeface="+mn-cs"/>
                        </a:rPr>
                        <a:t>政府</a:t>
                      </a:r>
                      <a:r>
                        <a:rPr lang="zh-TW" altLang="en-US" sz="2100" b="1" kern="1200" dirty="0" smtClean="0">
                          <a:solidFill>
                            <a:schemeClr val="dk1"/>
                          </a:solidFill>
                          <a:latin typeface="標楷體" panose="03000509000000000000" pitchFamily="65" charset="-120"/>
                          <a:ea typeface="標楷體" panose="03000509000000000000" pitchFamily="65" charset="-120"/>
                          <a:cs typeface="+mn-cs"/>
                        </a:rPr>
                        <a:t>繳付部分一併領回</a:t>
                      </a:r>
                      <a:endParaRPr lang="zh-TW" altLang="en-US" sz="2100" b="1" kern="1200" dirty="0">
                        <a:solidFill>
                          <a:schemeClr val="dk1"/>
                        </a:solidFill>
                        <a:latin typeface="標楷體" panose="03000509000000000000" pitchFamily="65" charset="-120"/>
                        <a:ea typeface="標楷體" panose="03000509000000000000" pitchFamily="65" charset="-120"/>
                        <a:cs typeface="+mn-cs"/>
                      </a:endParaRPr>
                    </a:p>
                  </a:txBody>
                  <a:tcPr anchor="ctr"/>
                </a:tc>
                <a:tc>
                  <a:txBody>
                    <a:bodyPr/>
                    <a:lstStyle/>
                    <a:p>
                      <a:endParaRPr lang="zh-TW" altLang="en-US" dirty="0">
                        <a:latin typeface="微軟正黑體" panose="020B0604030504040204" pitchFamily="34" charset="-120"/>
                        <a:ea typeface="微軟正黑體" panose="020B0604030504040204" pitchFamily="34" charset="-120"/>
                      </a:endParaRPr>
                    </a:p>
                  </a:txBody>
                  <a:tcPr>
                    <a:lnTlToBr w="12700" cap="flat" cmpd="sng" algn="ctr">
                      <a:solidFill>
                        <a:schemeClr val="tx1"/>
                      </a:solidFill>
                      <a:prstDash val="solid"/>
                      <a:round/>
                      <a:headEnd type="none" w="med" len="med"/>
                      <a:tailEnd type="none" w="med" len="med"/>
                    </a:lnTlToBr>
                  </a:tcPr>
                </a:tc>
              </a:tr>
            </a:tbl>
          </a:graphicData>
        </a:graphic>
      </p:graphicFrame>
      <p:graphicFrame>
        <p:nvGraphicFramePr>
          <p:cNvPr id="23" name="表格 22"/>
          <p:cNvGraphicFramePr>
            <a:graphicFrameLocks noGrp="1"/>
          </p:cNvGraphicFramePr>
          <p:nvPr>
            <p:extLst>
              <p:ext uri="{D42A27DB-BD31-4B8C-83A1-F6EECF244321}">
                <p14:modId xmlns:p14="http://schemas.microsoft.com/office/powerpoint/2010/main" val="1697626092"/>
              </p:ext>
            </p:extLst>
          </p:nvPr>
        </p:nvGraphicFramePr>
        <p:xfrm>
          <a:off x="1265127" y="3798598"/>
          <a:ext cx="7488832" cy="2870762"/>
        </p:xfrm>
        <a:graphic>
          <a:graphicData uri="http://schemas.openxmlformats.org/drawingml/2006/table">
            <a:tbl>
              <a:tblPr firstRow="1" bandRow="1">
                <a:tableStyleId>{93296810-A885-4BE3-A3E7-6D5BEEA58F35}</a:tableStyleId>
              </a:tblPr>
              <a:tblGrid>
                <a:gridCol w="2946833"/>
                <a:gridCol w="4541999"/>
              </a:tblGrid>
              <a:tr h="367100">
                <a:tc gridSpan="2">
                  <a:txBody>
                    <a:bodyPr/>
                    <a:lstStyle/>
                    <a:p>
                      <a:pPr marL="0" lvl="0" algn="ctr" defTabSz="2889250" rtl="0" eaLnBrk="1" latinLnBrk="0" hangingPunct="1">
                        <a:spcBef>
                          <a:spcPct val="0"/>
                        </a:spcBef>
                      </a:pPr>
                      <a:r>
                        <a:rPr lang="en-US" altLang="zh-TW" sz="2400" b="1" kern="1200" dirty="0" smtClean="0">
                          <a:solidFill>
                            <a:schemeClr val="bg1"/>
                          </a:solidFill>
                          <a:latin typeface="華康華綜體W5(P)" panose="020B0500000000000000" pitchFamily="34" charset="-120"/>
                          <a:ea typeface="華康華綜體W5(P)" panose="020B0500000000000000" pitchFamily="34" charset="-120"/>
                          <a:cs typeface="+mn-cs"/>
                        </a:rPr>
                        <a:t>107.7.1</a:t>
                      </a:r>
                      <a:r>
                        <a:rPr lang="zh-TW" altLang="en-US" sz="2400" b="1" kern="1200" dirty="0" smtClean="0">
                          <a:solidFill>
                            <a:schemeClr val="bg1"/>
                          </a:solidFill>
                          <a:latin typeface="華康華綜體W5(P)" panose="020B0500000000000000" pitchFamily="34" charset="-120"/>
                          <a:ea typeface="華康華綜體W5(P)" panose="020B0500000000000000" pitchFamily="34" charset="-120"/>
                          <a:cs typeface="+mn-cs"/>
                        </a:rPr>
                        <a:t>以後離職</a:t>
                      </a:r>
                      <a:r>
                        <a:rPr lang="en-US" altLang="zh-TW" sz="2400" b="1" kern="1200" dirty="0" smtClean="0">
                          <a:solidFill>
                            <a:schemeClr val="bg1"/>
                          </a:solidFill>
                          <a:latin typeface="華康華綜體W5(P)" panose="020B0500000000000000" pitchFamily="34" charset="-120"/>
                          <a:ea typeface="華康華綜體W5(P)" panose="020B0500000000000000" pitchFamily="34" charset="-120"/>
                          <a:cs typeface="+mn-cs"/>
                        </a:rPr>
                        <a:t>(</a:t>
                      </a:r>
                      <a:r>
                        <a:rPr lang="zh-TW" altLang="en-US" sz="2400" b="1" kern="1200" dirty="0" smtClean="0">
                          <a:solidFill>
                            <a:schemeClr val="bg1"/>
                          </a:solidFill>
                          <a:latin typeface="華康華綜體W5(P)" panose="020B0500000000000000" pitchFamily="34" charset="-120"/>
                          <a:ea typeface="華康華綜體W5(P)" panose="020B0500000000000000" pitchFamily="34" charset="-120"/>
                          <a:cs typeface="+mn-cs"/>
                        </a:rPr>
                        <a:t>以下僅得擇一辦理</a:t>
                      </a:r>
                      <a:r>
                        <a:rPr lang="en-US" altLang="zh-TW" sz="2400" b="1" kern="1200" dirty="0" smtClean="0">
                          <a:solidFill>
                            <a:schemeClr val="bg1"/>
                          </a:solidFill>
                          <a:latin typeface="華康華綜體W5(P)" panose="020B0500000000000000" pitchFamily="34" charset="-120"/>
                          <a:ea typeface="華康華綜體W5(P)" panose="020B0500000000000000" pitchFamily="34" charset="-120"/>
                          <a:cs typeface="+mn-cs"/>
                        </a:rPr>
                        <a:t>)</a:t>
                      </a:r>
                      <a:endParaRPr lang="zh-TW" altLang="en-US" sz="2400" b="1" kern="1200" dirty="0">
                        <a:solidFill>
                          <a:schemeClr val="bg1"/>
                        </a:solidFill>
                        <a:latin typeface="華康華綜體W5(P)" panose="020B0500000000000000" pitchFamily="34" charset="-120"/>
                        <a:ea typeface="華康華綜體W5(P)" panose="020B0500000000000000" pitchFamily="34" charset="-120"/>
                        <a:cs typeface="+mn-cs"/>
                      </a:endParaRPr>
                    </a:p>
                  </a:txBody>
                  <a:tcPr/>
                </a:tc>
                <a:tc hMerge="1">
                  <a:txBody>
                    <a:bodyPr/>
                    <a:lstStyle/>
                    <a:p>
                      <a:endParaRPr lang="zh-TW" altLang="en-US" dirty="0"/>
                    </a:p>
                  </a:txBody>
                  <a:tcPr/>
                </a:tc>
              </a:tr>
              <a:tr h="766938">
                <a:tc>
                  <a:txBody>
                    <a:bodyPr/>
                    <a:lstStyle/>
                    <a:p>
                      <a:pPr marL="0" algn="ctr" defTabSz="914400" rtl="0" eaLnBrk="1" latinLnBrk="0" hangingPunct="1"/>
                      <a:r>
                        <a:rPr lang="zh-TW" altLang="en-US" sz="2600" b="1" kern="1200" dirty="0" smtClean="0">
                          <a:solidFill>
                            <a:srgbClr val="C00000"/>
                          </a:solidFill>
                          <a:latin typeface="微軟正黑體" panose="020B0604030504040204" pitchFamily="34" charset="-120"/>
                          <a:ea typeface="微軟正黑體" panose="020B0604030504040204" pitchFamily="34" charset="-120"/>
                          <a:cs typeface="+mn-cs"/>
                        </a:rPr>
                        <a:t>可以</a:t>
                      </a:r>
                      <a:r>
                        <a:rPr lang="zh-TW" altLang="en-US" sz="2200" b="1" kern="1200" dirty="0" smtClean="0">
                          <a:solidFill>
                            <a:schemeClr val="dk1"/>
                          </a:solidFill>
                          <a:latin typeface="標楷體" panose="03000509000000000000" pitchFamily="65" charset="-120"/>
                          <a:ea typeface="標楷體" panose="03000509000000000000" pitchFamily="65" charset="-120"/>
                          <a:cs typeface="+mn-cs"/>
                        </a:rPr>
                        <a:t>離職退費</a:t>
                      </a:r>
                      <a:endParaRPr lang="zh-TW" altLang="en-US" sz="2200" b="1" kern="1200" dirty="0">
                        <a:solidFill>
                          <a:schemeClr val="dk1"/>
                        </a:solidFill>
                        <a:latin typeface="標楷體" panose="03000509000000000000" pitchFamily="65" charset="-120"/>
                        <a:ea typeface="標楷體" panose="03000509000000000000" pitchFamily="65" charset="-120"/>
                        <a:cs typeface="+mn-cs"/>
                      </a:endParaRPr>
                    </a:p>
                  </a:txBody>
                  <a:tcPr anchor="ctr"/>
                </a:tc>
                <a:tc>
                  <a:txBody>
                    <a:bodyPr/>
                    <a:lstStyle/>
                    <a:p>
                      <a:pPr marL="0" algn="ctr" defTabSz="914400" rtl="0" eaLnBrk="1" latinLnBrk="0" hangingPunct="1"/>
                      <a:r>
                        <a:rPr lang="zh-TW" altLang="en-US" sz="2600" b="1" kern="1200" dirty="0" smtClean="0">
                          <a:solidFill>
                            <a:srgbClr val="C00000"/>
                          </a:solidFill>
                          <a:latin typeface="微軟正黑體" panose="020B0604030504040204" pitchFamily="34" charset="-120"/>
                          <a:ea typeface="微軟正黑體" panose="020B0604030504040204" pitchFamily="34" charset="-120"/>
                          <a:cs typeface="+mn-cs"/>
                        </a:rPr>
                        <a:t>可以</a:t>
                      </a:r>
                      <a:r>
                        <a:rPr lang="zh-TW" altLang="en-US" sz="2200" b="1" kern="1200" dirty="0" smtClean="0">
                          <a:solidFill>
                            <a:schemeClr val="dk1"/>
                          </a:solidFill>
                          <a:latin typeface="標楷體" panose="03000509000000000000" pitchFamily="65" charset="-120"/>
                          <a:ea typeface="標楷體" panose="03000509000000000000" pitchFamily="65" charset="-120"/>
                          <a:cs typeface="+mn-cs"/>
                        </a:rPr>
                        <a:t>保留年資</a:t>
                      </a:r>
                      <a:endParaRPr lang="en-US" altLang="zh-TW" sz="2200" b="1" kern="1200" dirty="0" smtClean="0">
                        <a:solidFill>
                          <a:schemeClr val="dk1"/>
                        </a:solidFill>
                        <a:latin typeface="標楷體" panose="03000509000000000000" pitchFamily="65" charset="-120"/>
                        <a:ea typeface="標楷體" panose="03000509000000000000" pitchFamily="65" charset="-120"/>
                        <a:cs typeface="+mn-cs"/>
                      </a:endParaRPr>
                    </a:p>
                    <a:p>
                      <a:pPr marL="0" algn="ctr" defTabSz="914400" rtl="0" eaLnBrk="1" latinLnBrk="0" hangingPunct="1"/>
                      <a:r>
                        <a:rPr lang="zh-TW" altLang="en-US" sz="2200" b="1" kern="1200" dirty="0" smtClean="0">
                          <a:solidFill>
                            <a:schemeClr val="dk1"/>
                          </a:solidFill>
                          <a:latin typeface="標楷體" panose="03000509000000000000" pitchFamily="65" charset="-120"/>
                          <a:ea typeface="標楷體" panose="03000509000000000000" pitchFamily="65" charset="-120"/>
                          <a:cs typeface="+mn-cs"/>
                        </a:rPr>
                        <a:t>年資併計、年金分計</a:t>
                      </a:r>
                      <a:endParaRPr lang="zh-TW" altLang="en-US" sz="2200" b="1" kern="1200" dirty="0">
                        <a:solidFill>
                          <a:schemeClr val="dk1"/>
                        </a:solidFill>
                        <a:latin typeface="標楷體" panose="03000509000000000000" pitchFamily="65" charset="-120"/>
                        <a:ea typeface="標楷體" panose="03000509000000000000" pitchFamily="65" charset="-120"/>
                        <a:cs typeface="+mn-cs"/>
                      </a:endParaRPr>
                    </a:p>
                  </a:txBody>
                  <a:tcPr anchor="ctr"/>
                </a:tc>
              </a:tr>
              <a:tr h="1590602">
                <a:tc>
                  <a:txBody>
                    <a:bodyPr/>
                    <a:lstStyle/>
                    <a:p>
                      <a:pPr algn="just"/>
                      <a:r>
                        <a:rPr lang="zh-TW" altLang="en-US" sz="2100" b="1" dirty="0" smtClean="0"/>
                        <a:t>中途離職者</a:t>
                      </a:r>
                      <a:r>
                        <a:rPr lang="zh-TW" altLang="en-US" sz="2100" b="1" dirty="0" smtClean="0">
                          <a:latin typeface="標楷體"/>
                          <a:ea typeface="標楷體"/>
                        </a:rPr>
                        <a:t>，可領回</a:t>
                      </a:r>
                      <a:r>
                        <a:rPr lang="zh-TW" altLang="en-US" sz="2100" b="1" u="sng" dirty="0" smtClean="0">
                          <a:solidFill>
                            <a:srgbClr val="C00000"/>
                          </a:solidFill>
                        </a:rPr>
                        <a:t>個人</a:t>
                      </a:r>
                      <a:r>
                        <a:rPr lang="zh-TW" altLang="en-US" sz="2100" b="1" dirty="0" smtClean="0"/>
                        <a:t>繳付的退撫基金費用本息</a:t>
                      </a:r>
                      <a:r>
                        <a:rPr lang="zh-TW" altLang="en-US" sz="2100" b="1" dirty="0" smtClean="0">
                          <a:latin typeface="標楷體"/>
                          <a:ea typeface="標楷體"/>
                        </a:rPr>
                        <a:t>，</a:t>
                      </a:r>
                      <a:r>
                        <a:rPr lang="zh-TW" altLang="en-US" sz="2100" b="1" u="sng" dirty="0" smtClean="0">
                          <a:solidFill>
                            <a:srgbClr val="0000FF"/>
                          </a:solidFill>
                          <a:latin typeface="標楷體"/>
                          <a:ea typeface="標楷體"/>
                        </a:rPr>
                        <a:t>但</a:t>
                      </a:r>
                      <a:r>
                        <a:rPr lang="zh-TW" altLang="en-US" sz="2100" b="1" u="sng" dirty="0" smtClean="0">
                          <a:solidFill>
                            <a:srgbClr val="0000FF"/>
                          </a:solidFill>
                        </a:rPr>
                        <a:t>不可再適用保留年資或年資併計規定</a:t>
                      </a:r>
                    </a:p>
                  </a:txBody>
                  <a:tcPr anchor="ctr"/>
                </a:tc>
                <a:tc>
                  <a:txBody>
                    <a:bodyPr/>
                    <a:lstStyle/>
                    <a:p>
                      <a:r>
                        <a:rPr lang="zh-TW" altLang="en-US" sz="2100" b="1" kern="1200" dirty="0" smtClean="0">
                          <a:solidFill>
                            <a:schemeClr val="dk1"/>
                          </a:solidFill>
                          <a:latin typeface="+mn-lt"/>
                          <a:ea typeface="+mn-ea"/>
                          <a:cs typeface="+mn-cs"/>
                        </a:rPr>
                        <a:t>可保留年資至</a:t>
                      </a:r>
                      <a:r>
                        <a:rPr lang="en-US" altLang="zh-TW" sz="2100" b="1" kern="1200" dirty="0" smtClean="0">
                          <a:solidFill>
                            <a:schemeClr val="dk1"/>
                          </a:solidFill>
                          <a:latin typeface="+mn-lt"/>
                          <a:ea typeface="+mn-ea"/>
                          <a:cs typeface="+mn-cs"/>
                        </a:rPr>
                        <a:t>65</a:t>
                      </a:r>
                      <a:r>
                        <a:rPr lang="zh-TW" altLang="en-US" sz="2100" b="1" kern="1200" dirty="0" smtClean="0">
                          <a:solidFill>
                            <a:schemeClr val="dk1"/>
                          </a:solidFill>
                          <a:latin typeface="+mn-lt"/>
                          <a:ea typeface="+mn-ea"/>
                          <a:cs typeface="+mn-cs"/>
                        </a:rPr>
                        <a:t>歲起</a:t>
                      </a:r>
                      <a:r>
                        <a:rPr lang="en-US" altLang="zh-TW" sz="2100" b="1" kern="1200" dirty="0" smtClean="0">
                          <a:solidFill>
                            <a:schemeClr val="dk1"/>
                          </a:solidFill>
                          <a:latin typeface="+mn-lt"/>
                          <a:ea typeface="+mn-ea"/>
                          <a:cs typeface="+mn-cs"/>
                        </a:rPr>
                        <a:t>6</a:t>
                      </a:r>
                      <a:r>
                        <a:rPr lang="zh-TW" altLang="en-US" sz="2100" b="1" kern="1200" dirty="0" smtClean="0">
                          <a:solidFill>
                            <a:schemeClr val="dk1"/>
                          </a:solidFill>
                          <a:latin typeface="+mn-lt"/>
                          <a:ea typeface="+mn-ea"/>
                          <a:cs typeface="+mn-cs"/>
                        </a:rPr>
                        <a:t>個月內</a:t>
                      </a:r>
                      <a:r>
                        <a:rPr lang="zh-TW" altLang="en-US" sz="2100" b="1" kern="1200" dirty="0" smtClean="0">
                          <a:solidFill>
                            <a:srgbClr val="C00000"/>
                          </a:solidFill>
                          <a:latin typeface="+mn-lt"/>
                          <a:ea typeface="+mn-ea"/>
                          <a:cs typeface="+mn-cs"/>
                        </a:rPr>
                        <a:t>申請退休金</a:t>
                      </a:r>
                      <a:r>
                        <a:rPr lang="en-US" altLang="zh-TW" sz="2100" b="1" kern="1200" dirty="0" smtClean="0">
                          <a:solidFill>
                            <a:schemeClr val="dk1"/>
                          </a:solidFill>
                          <a:latin typeface="+mn-lt"/>
                          <a:ea typeface="+mn-ea"/>
                          <a:cs typeface="+mn-cs"/>
                        </a:rPr>
                        <a:t>(</a:t>
                      </a:r>
                      <a:r>
                        <a:rPr lang="zh-TW" altLang="en-US" sz="2100" b="1" kern="1200" dirty="0" smtClean="0">
                          <a:solidFill>
                            <a:schemeClr val="dk1"/>
                          </a:solidFill>
                          <a:latin typeface="+mn-lt"/>
                          <a:ea typeface="+mn-ea"/>
                          <a:cs typeface="+mn-cs"/>
                        </a:rPr>
                        <a:t>年資滿</a:t>
                      </a:r>
                      <a:r>
                        <a:rPr lang="en-US" altLang="zh-TW" sz="2100" b="1" kern="1200" dirty="0" smtClean="0">
                          <a:solidFill>
                            <a:schemeClr val="dk1"/>
                          </a:solidFill>
                          <a:latin typeface="+mn-lt"/>
                          <a:ea typeface="+mn-ea"/>
                          <a:cs typeface="+mn-cs"/>
                        </a:rPr>
                        <a:t>15</a:t>
                      </a:r>
                      <a:r>
                        <a:rPr lang="zh-TW" altLang="en-US" sz="2100" b="1" kern="1200" dirty="0" smtClean="0">
                          <a:solidFill>
                            <a:schemeClr val="dk1"/>
                          </a:solidFill>
                          <a:latin typeface="+mn-lt"/>
                          <a:ea typeface="+mn-ea"/>
                          <a:cs typeface="+mn-cs"/>
                        </a:rPr>
                        <a:t>年者</a:t>
                      </a:r>
                      <a:r>
                        <a:rPr lang="zh-TW" altLang="en-US" sz="2100" b="1" kern="1200" dirty="0" smtClean="0">
                          <a:solidFill>
                            <a:schemeClr val="dk1"/>
                          </a:solidFill>
                          <a:latin typeface="標楷體"/>
                          <a:ea typeface="標楷體"/>
                          <a:cs typeface="+mn-cs"/>
                        </a:rPr>
                        <a:t>，</a:t>
                      </a:r>
                      <a:r>
                        <a:rPr lang="zh-TW" altLang="en-US" sz="2100" b="1" kern="1200" dirty="0" smtClean="0">
                          <a:solidFill>
                            <a:schemeClr val="dk1"/>
                          </a:solidFill>
                          <a:latin typeface="+mn-lt"/>
                          <a:ea typeface="+mn-ea"/>
                          <a:cs typeface="+mn-cs"/>
                        </a:rPr>
                        <a:t>可領月退休金</a:t>
                      </a:r>
                      <a:r>
                        <a:rPr lang="en-US" altLang="zh-TW" sz="2100" b="1" kern="1200" dirty="0" smtClean="0">
                          <a:solidFill>
                            <a:schemeClr val="dk1"/>
                          </a:solidFill>
                          <a:latin typeface="+mn-lt"/>
                          <a:ea typeface="+mn-ea"/>
                          <a:cs typeface="+mn-cs"/>
                        </a:rPr>
                        <a:t>)</a:t>
                      </a:r>
                    </a:p>
                    <a:p>
                      <a:r>
                        <a:rPr lang="zh-TW" altLang="en-US" sz="2100" b="1" kern="1200" dirty="0" smtClean="0">
                          <a:solidFill>
                            <a:schemeClr val="dk1"/>
                          </a:solidFill>
                          <a:latin typeface="+mn-lt"/>
                          <a:ea typeface="+mn-ea"/>
                          <a:cs typeface="+mn-cs"/>
                        </a:rPr>
                        <a:t>可併計其他職域年資成就</a:t>
                      </a:r>
                      <a:r>
                        <a:rPr lang="zh-TW" altLang="en-US" sz="2100" b="1" kern="1200" dirty="0" smtClean="0">
                          <a:solidFill>
                            <a:srgbClr val="C00000"/>
                          </a:solidFill>
                          <a:latin typeface="+mn-lt"/>
                          <a:ea typeface="+mn-ea"/>
                          <a:cs typeface="+mn-cs"/>
                        </a:rPr>
                        <a:t>支領月退休金</a:t>
                      </a:r>
                      <a:r>
                        <a:rPr lang="zh-TW" altLang="en-US" sz="2100" b="1" kern="1200" dirty="0" smtClean="0">
                          <a:solidFill>
                            <a:schemeClr val="dk1"/>
                          </a:solidFill>
                          <a:latin typeface="+mn-lt"/>
                          <a:ea typeface="+mn-ea"/>
                          <a:cs typeface="+mn-cs"/>
                        </a:rPr>
                        <a:t>條件，於</a:t>
                      </a:r>
                      <a:r>
                        <a:rPr lang="en-US" altLang="zh-TW" sz="2100" b="1" kern="1200" dirty="0" smtClean="0">
                          <a:solidFill>
                            <a:schemeClr val="dk1"/>
                          </a:solidFill>
                          <a:latin typeface="+mn-lt"/>
                          <a:ea typeface="+mn-ea"/>
                          <a:cs typeface="+mn-cs"/>
                        </a:rPr>
                        <a:t>65</a:t>
                      </a:r>
                      <a:r>
                        <a:rPr lang="zh-TW" altLang="en-US" sz="2100" b="1" kern="1200" dirty="0" smtClean="0">
                          <a:solidFill>
                            <a:schemeClr val="dk1"/>
                          </a:solidFill>
                          <a:latin typeface="+mn-lt"/>
                          <a:ea typeface="+mn-ea"/>
                          <a:cs typeface="+mn-cs"/>
                        </a:rPr>
                        <a:t>歲起</a:t>
                      </a:r>
                      <a:r>
                        <a:rPr lang="en-US" altLang="zh-TW" sz="2100" b="1" kern="1200" dirty="0" smtClean="0">
                          <a:solidFill>
                            <a:schemeClr val="dk1"/>
                          </a:solidFill>
                          <a:latin typeface="+mn-lt"/>
                          <a:ea typeface="+mn-ea"/>
                          <a:cs typeface="+mn-cs"/>
                        </a:rPr>
                        <a:t>6</a:t>
                      </a:r>
                      <a:r>
                        <a:rPr lang="zh-TW" altLang="en-US" sz="2100" b="1" kern="1200" dirty="0" smtClean="0">
                          <a:solidFill>
                            <a:schemeClr val="dk1"/>
                          </a:solidFill>
                          <a:latin typeface="+mn-lt"/>
                          <a:ea typeface="+mn-ea"/>
                          <a:cs typeface="+mn-cs"/>
                        </a:rPr>
                        <a:t>個月內請領年金</a:t>
                      </a:r>
                      <a:endParaRPr lang="zh-TW" altLang="en-US" sz="2100" b="1" kern="1200" dirty="0">
                        <a:solidFill>
                          <a:schemeClr val="dk1"/>
                        </a:solidFill>
                        <a:latin typeface="+mn-lt"/>
                        <a:ea typeface="+mn-ea"/>
                        <a:cs typeface="+mn-cs"/>
                      </a:endParaRPr>
                    </a:p>
                  </a:txBody>
                  <a:tcPr anchor="ctr"/>
                </a:tc>
              </a:tr>
            </a:tbl>
          </a:graphicData>
        </a:graphic>
      </p:graphicFrame>
      <p:sp>
        <p:nvSpPr>
          <p:cNvPr id="11"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2943809918"/>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611560" y="687877"/>
            <a:ext cx="7286676" cy="553998"/>
          </a:xfrm>
          <a:prstGeom prst="rect">
            <a:avLst/>
          </a:prstGeom>
        </p:spPr>
        <p:txBody>
          <a:bodyPr wrap="square">
            <a:spAutoFit/>
          </a:bodyPr>
          <a:lstStyle/>
          <a:p>
            <a:pPr lvl="0">
              <a:lnSpc>
                <a:spcPts val="3600"/>
              </a:lnSpc>
              <a:spcBef>
                <a:spcPct val="0"/>
              </a:spcBef>
              <a:defRPr/>
            </a:pP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 十七、離婚配偶退休金請求權</a:t>
            </a:r>
            <a:endParaRPr kumimoji="1" lang="en-US" altLang="zh-TW"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graphicFrame>
        <p:nvGraphicFramePr>
          <p:cNvPr id="2" name="表格 1"/>
          <p:cNvGraphicFramePr>
            <a:graphicFrameLocks noGrp="1"/>
          </p:cNvGraphicFramePr>
          <p:nvPr>
            <p:extLst>
              <p:ext uri="{D42A27DB-BD31-4B8C-83A1-F6EECF244321}">
                <p14:modId xmlns:p14="http://schemas.microsoft.com/office/powerpoint/2010/main" val="2738560220"/>
              </p:ext>
            </p:extLst>
          </p:nvPr>
        </p:nvGraphicFramePr>
        <p:xfrm>
          <a:off x="611560" y="1700808"/>
          <a:ext cx="8064896" cy="4765040"/>
        </p:xfrm>
        <a:graphic>
          <a:graphicData uri="http://schemas.openxmlformats.org/drawingml/2006/table">
            <a:tbl>
              <a:tblPr firstRow="1" bandRow="1">
                <a:tableStyleId>{21E4AEA4-8DFA-4A89-87EB-49C32662AFE0}</a:tableStyleId>
              </a:tblPr>
              <a:tblGrid>
                <a:gridCol w="1174490"/>
                <a:gridCol w="6890406"/>
              </a:tblGrid>
              <a:tr h="370840">
                <a:tc>
                  <a:txBody>
                    <a:bodyPr/>
                    <a:lstStyle/>
                    <a:p>
                      <a:r>
                        <a:rPr lang="zh-TW" altLang="en-US" dirty="0" smtClean="0"/>
                        <a:t>重點項目</a:t>
                      </a:r>
                      <a:endParaRPr lang="zh-TW" altLang="en-US" dirty="0"/>
                    </a:p>
                  </a:txBody>
                  <a:tcPr/>
                </a:tc>
                <a:tc>
                  <a:txBody>
                    <a:bodyPr/>
                    <a:lstStyle/>
                    <a:p>
                      <a:r>
                        <a:rPr lang="zh-TW" altLang="en-US" dirty="0" smtClean="0"/>
                        <a:t>規範內容</a:t>
                      </a:r>
                      <a:endParaRPr lang="zh-TW" altLang="en-US" dirty="0"/>
                    </a:p>
                  </a:txBody>
                  <a:tcPr/>
                </a:tc>
              </a:tr>
              <a:tr h="603934">
                <a:tc>
                  <a:txBody>
                    <a:bodyPr/>
                    <a:lstStyle/>
                    <a:p>
                      <a:r>
                        <a:rPr lang="zh-TW" altLang="en-US" b="1" dirty="0" smtClean="0"/>
                        <a:t>基本條件</a:t>
                      </a:r>
                      <a:endParaRPr lang="zh-TW" altLang="en-US" b="1" dirty="0"/>
                    </a:p>
                  </a:txBody>
                  <a:tcPr anchor="ctr"/>
                </a:tc>
                <a:tc>
                  <a:txBody>
                    <a:bodyPr/>
                    <a:lstStyle/>
                    <a:p>
                      <a:pPr marL="182563" indent="-182563">
                        <a:buFont typeface="+mj-lt"/>
                        <a:buAutoNum type="arabicPeriod"/>
                      </a:pPr>
                      <a:r>
                        <a:rPr lang="zh-TW" altLang="en-US" b="1" dirty="0" smtClean="0"/>
                        <a:t>婚姻關係基本年限：</a:t>
                      </a:r>
                      <a:r>
                        <a:rPr lang="en-US" altLang="zh-TW" b="1" dirty="0" smtClean="0">
                          <a:solidFill>
                            <a:srgbClr val="0000FF"/>
                          </a:solidFill>
                        </a:rPr>
                        <a:t>2</a:t>
                      </a:r>
                      <a:r>
                        <a:rPr lang="zh-TW" altLang="en-US" b="1" dirty="0" smtClean="0">
                          <a:solidFill>
                            <a:srgbClr val="0000FF"/>
                          </a:solidFill>
                        </a:rPr>
                        <a:t>年</a:t>
                      </a:r>
                      <a:endParaRPr lang="en-US" altLang="zh-TW" b="1" dirty="0" smtClean="0">
                        <a:solidFill>
                          <a:srgbClr val="0000FF"/>
                        </a:solidFill>
                      </a:endParaRPr>
                    </a:p>
                    <a:p>
                      <a:pPr marL="182563" indent="-182563">
                        <a:buFont typeface="+mj-lt"/>
                        <a:buAutoNum type="arabicPeriod"/>
                      </a:pPr>
                      <a:r>
                        <a:rPr lang="zh-TW" altLang="en-US" b="1" dirty="0" smtClean="0"/>
                        <a:t>配偶</a:t>
                      </a:r>
                      <a:r>
                        <a:rPr lang="zh-TW" altLang="en-US" sz="1800" b="1" kern="1200" dirty="0" smtClean="0">
                          <a:solidFill>
                            <a:srgbClr val="0000FF"/>
                          </a:solidFill>
                          <a:latin typeface="+mn-lt"/>
                          <a:ea typeface="+mn-ea"/>
                          <a:cs typeface="+mn-cs"/>
                        </a:rPr>
                        <a:t>無工作</a:t>
                      </a:r>
                      <a:r>
                        <a:rPr lang="zh-TW" altLang="en-US" b="1" dirty="0" smtClean="0"/>
                        <a:t>或其適用之退休規定有相同分配規定</a:t>
                      </a:r>
                      <a:r>
                        <a:rPr lang="en-US" altLang="zh-TW" b="1" dirty="0" smtClean="0"/>
                        <a:t>(</a:t>
                      </a:r>
                      <a:r>
                        <a:rPr lang="zh-TW" altLang="en-US" sz="1800" b="1" kern="1200" dirty="0" smtClean="0">
                          <a:solidFill>
                            <a:srgbClr val="0000FF"/>
                          </a:solidFill>
                          <a:latin typeface="+mn-lt"/>
                          <a:ea typeface="+mn-ea"/>
                          <a:cs typeface="+mn-cs"/>
                        </a:rPr>
                        <a:t>互惠原則</a:t>
                      </a:r>
                      <a:r>
                        <a:rPr lang="en-US" altLang="zh-TW" sz="1800" b="1" kern="1200" dirty="0" smtClean="0">
                          <a:solidFill>
                            <a:srgbClr val="0000FF"/>
                          </a:solidFill>
                          <a:latin typeface="+mn-lt"/>
                          <a:ea typeface="+mn-ea"/>
                          <a:cs typeface="+mn-cs"/>
                        </a:rPr>
                        <a:t>)</a:t>
                      </a:r>
                      <a:endParaRPr lang="zh-TW" altLang="en-US" sz="1800" b="1" kern="1200" dirty="0">
                        <a:solidFill>
                          <a:srgbClr val="0000FF"/>
                        </a:solidFill>
                        <a:latin typeface="+mn-lt"/>
                        <a:ea typeface="+mn-ea"/>
                        <a:cs typeface="+mn-cs"/>
                      </a:endParaRPr>
                    </a:p>
                  </a:txBody>
                  <a:tcPr anchor="ctr"/>
                </a:tc>
              </a:tr>
              <a:tr h="370840">
                <a:tc>
                  <a:txBody>
                    <a:bodyPr/>
                    <a:lstStyle/>
                    <a:p>
                      <a:r>
                        <a:rPr lang="zh-TW" altLang="en-US" b="1" dirty="0" smtClean="0"/>
                        <a:t>分配項目及額度</a:t>
                      </a:r>
                      <a:endParaRPr lang="zh-TW" altLang="en-US" b="1" dirty="0"/>
                    </a:p>
                  </a:txBody>
                  <a:tcPr anchor="ctr"/>
                </a:tc>
                <a:tc>
                  <a:txBody>
                    <a:bodyPr/>
                    <a:lstStyle/>
                    <a:p>
                      <a:pPr marL="182563" indent="-182563">
                        <a:buFont typeface="+mj-lt"/>
                        <a:buAutoNum type="arabicPeriod"/>
                      </a:pPr>
                      <a:r>
                        <a:rPr lang="zh-TW" altLang="en-US" b="1" dirty="0" smtClean="0"/>
                        <a:t>限以一次退休金標準計算</a:t>
                      </a:r>
                      <a:r>
                        <a:rPr lang="zh-TW" altLang="en-US" sz="1800" b="1" kern="1200" dirty="0" smtClean="0">
                          <a:solidFill>
                            <a:srgbClr val="0000FF"/>
                          </a:solidFill>
                          <a:latin typeface="+mn-lt"/>
                          <a:ea typeface="+mn-ea"/>
                          <a:cs typeface="+mn-cs"/>
                        </a:rPr>
                        <a:t>一次給與</a:t>
                      </a:r>
                      <a:endParaRPr lang="en-US" altLang="zh-TW" sz="1800" b="1" kern="1200" dirty="0" smtClean="0">
                        <a:solidFill>
                          <a:srgbClr val="0000FF"/>
                        </a:solidFill>
                        <a:latin typeface="+mn-lt"/>
                        <a:ea typeface="+mn-ea"/>
                        <a:cs typeface="+mn-cs"/>
                      </a:endParaRPr>
                    </a:p>
                    <a:p>
                      <a:pPr marL="182563" indent="-182563">
                        <a:buFont typeface="+mj-lt"/>
                        <a:buAutoNum type="arabicPeriod"/>
                      </a:pPr>
                      <a:r>
                        <a:rPr lang="zh-TW" altLang="en-US" b="1" dirty="0" smtClean="0"/>
                        <a:t>分配比率按婚姻關係期間占公職期間部分之</a:t>
                      </a:r>
                      <a:r>
                        <a:rPr lang="zh-TW" altLang="en-US" sz="1800" b="1" kern="1200" dirty="0" smtClean="0">
                          <a:solidFill>
                            <a:srgbClr val="0000FF"/>
                          </a:solidFill>
                          <a:latin typeface="+mn-lt"/>
                          <a:ea typeface="+mn-ea"/>
                          <a:cs typeface="+mn-cs"/>
                        </a:rPr>
                        <a:t>比率</a:t>
                      </a:r>
                      <a:r>
                        <a:rPr lang="en-US" altLang="zh-TW" sz="1800" b="1" kern="1200" dirty="0" smtClean="0">
                          <a:solidFill>
                            <a:srgbClr val="0000FF"/>
                          </a:solidFill>
                          <a:latin typeface="+mn-lt"/>
                          <a:ea typeface="+mn-ea"/>
                          <a:cs typeface="+mn-cs"/>
                        </a:rPr>
                        <a:t>1/2</a:t>
                      </a:r>
                      <a:r>
                        <a:rPr lang="zh-TW" altLang="en-US" b="1" dirty="0" smtClean="0"/>
                        <a:t>計算</a:t>
                      </a:r>
                      <a:endParaRPr lang="en-US" altLang="zh-TW" b="1" dirty="0" smtClean="0"/>
                    </a:p>
                    <a:p>
                      <a:pPr marL="182563" indent="-182563">
                        <a:buFont typeface="+mj-lt"/>
                        <a:buAutoNum type="arabicPeriod"/>
                      </a:pPr>
                      <a:r>
                        <a:rPr lang="zh-TW" altLang="en-US" b="1" dirty="0" smtClean="0"/>
                        <a:t>分配比率顯失衡平時，得聲請由法院裁定</a:t>
                      </a:r>
                      <a:endParaRPr lang="zh-TW" altLang="en-US" b="1" dirty="0"/>
                    </a:p>
                  </a:txBody>
                  <a:tcPr anchor="ctr"/>
                </a:tc>
              </a:tr>
              <a:tr h="370840">
                <a:tc>
                  <a:txBody>
                    <a:bodyPr/>
                    <a:lstStyle/>
                    <a:p>
                      <a:r>
                        <a:rPr lang="zh-TW" altLang="en-US" b="1" dirty="0" smtClean="0"/>
                        <a:t>排除對象</a:t>
                      </a:r>
                      <a:endParaRPr lang="zh-TW" altLang="en-US" b="1" dirty="0"/>
                    </a:p>
                  </a:txBody>
                  <a:tcPr anchor="ctr"/>
                </a:tc>
                <a:tc>
                  <a:txBody>
                    <a:bodyPr/>
                    <a:lstStyle/>
                    <a:p>
                      <a:pPr marL="182563" indent="-182563">
                        <a:buFont typeface="+mj-lt"/>
                        <a:buAutoNum type="arabicPeriod"/>
                      </a:pPr>
                      <a:r>
                        <a:rPr lang="zh-TW" altLang="en-US" b="1" dirty="0" smtClean="0"/>
                        <a:t>傷</a:t>
                      </a:r>
                      <a:r>
                        <a:rPr lang="zh-TW" altLang="en-US" b="1" dirty="0" smtClean="0">
                          <a:solidFill>
                            <a:schemeClr val="tx1"/>
                          </a:solidFill>
                        </a:rPr>
                        <a:t>病</a:t>
                      </a:r>
                      <a:r>
                        <a:rPr lang="zh-TW" altLang="en-US" sz="1800" b="1" kern="1200" dirty="0" smtClean="0">
                          <a:solidFill>
                            <a:srgbClr val="0000FF"/>
                          </a:solidFill>
                          <a:latin typeface="+mn-lt"/>
                          <a:ea typeface="+mn-ea"/>
                          <a:cs typeface="+mn-cs"/>
                        </a:rPr>
                        <a:t>命令退休</a:t>
                      </a:r>
                      <a:r>
                        <a:rPr lang="zh-TW" altLang="en-US" b="1" dirty="0" smtClean="0"/>
                        <a:t>或本法施行前</a:t>
                      </a:r>
                      <a:r>
                        <a:rPr lang="zh-TW" altLang="en-US" sz="1800" b="1" kern="1200" dirty="0" smtClean="0">
                          <a:solidFill>
                            <a:srgbClr val="0000FF"/>
                          </a:solidFill>
                          <a:latin typeface="+mn-lt"/>
                          <a:ea typeface="+mn-ea"/>
                          <a:cs typeface="+mn-cs"/>
                        </a:rPr>
                        <a:t>已退休者</a:t>
                      </a:r>
                      <a:r>
                        <a:rPr lang="zh-TW" altLang="en-US" b="1" dirty="0" smtClean="0"/>
                        <a:t>，不適用</a:t>
                      </a:r>
                      <a:endParaRPr lang="en-US" altLang="zh-TW" b="1" dirty="0" smtClean="0"/>
                    </a:p>
                    <a:p>
                      <a:pPr marL="182563" indent="-182563">
                        <a:buFont typeface="+mj-lt"/>
                        <a:buAutoNum type="arabicPeriod"/>
                      </a:pPr>
                      <a:r>
                        <a:rPr lang="zh-TW" altLang="en-US" b="1" dirty="0" smtClean="0"/>
                        <a:t>本法施行前</a:t>
                      </a:r>
                      <a:r>
                        <a:rPr lang="zh-TW" altLang="en-US" sz="1800" b="1" kern="1200" dirty="0" smtClean="0">
                          <a:solidFill>
                            <a:srgbClr val="0000FF"/>
                          </a:solidFill>
                          <a:latin typeface="+mn-lt"/>
                          <a:ea typeface="+mn-ea"/>
                          <a:cs typeface="+mn-cs"/>
                        </a:rPr>
                        <a:t>已離婚者</a:t>
                      </a:r>
                      <a:r>
                        <a:rPr lang="zh-TW" altLang="en-US" b="1" dirty="0" smtClean="0"/>
                        <a:t>，不適用</a:t>
                      </a:r>
                    </a:p>
                  </a:txBody>
                  <a:tcPr anchor="ctr"/>
                </a:tc>
              </a:tr>
              <a:tr h="370840">
                <a:tc>
                  <a:txBody>
                    <a:bodyPr/>
                    <a:lstStyle/>
                    <a:p>
                      <a:r>
                        <a:rPr lang="zh-TW" altLang="en-US" b="1" dirty="0" smtClean="0"/>
                        <a:t>喪失資格</a:t>
                      </a:r>
                      <a:endParaRPr lang="zh-TW" altLang="en-US" b="1" dirty="0"/>
                    </a:p>
                  </a:txBody>
                  <a:tcPr anchor="ctr"/>
                </a:tc>
                <a:tc>
                  <a:txBody>
                    <a:bodyPr/>
                    <a:lstStyle/>
                    <a:p>
                      <a:r>
                        <a:rPr lang="zh-TW" altLang="en-US" b="1" dirty="0" smtClean="0"/>
                        <a:t>離婚配偶有第</a:t>
                      </a:r>
                      <a:r>
                        <a:rPr lang="en-US" altLang="zh-TW" b="1" dirty="0" smtClean="0"/>
                        <a:t>75</a:t>
                      </a:r>
                      <a:r>
                        <a:rPr lang="zh-TW" altLang="en-US" b="1" dirty="0" smtClean="0"/>
                        <a:t>條所定喪失退撫給與權利情形者</a:t>
                      </a:r>
                      <a:endParaRPr lang="zh-TW" altLang="en-US" b="1" dirty="0"/>
                    </a:p>
                  </a:txBody>
                  <a:tcPr anchor="ctr"/>
                </a:tc>
              </a:tr>
              <a:tr h="370840">
                <a:tc>
                  <a:txBody>
                    <a:bodyPr/>
                    <a:lstStyle/>
                    <a:p>
                      <a:r>
                        <a:rPr lang="zh-TW" altLang="en-US" b="1" dirty="0" smtClean="0"/>
                        <a:t>請求權限制及時效</a:t>
                      </a:r>
                      <a:endParaRPr lang="zh-TW" altLang="en-US" b="1" dirty="0"/>
                    </a:p>
                  </a:txBody>
                  <a:tcPr anchor="ctr"/>
                </a:tc>
                <a:tc>
                  <a:txBody>
                    <a:bodyPr/>
                    <a:lstStyle/>
                    <a:p>
                      <a:pPr marL="182563" indent="-182563">
                        <a:buFont typeface="+mj-lt"/>
                        <a:buAutoNum type="arabicPeriod"/>
                      </a:pPr>
                      <a:r>
                        <a:rPr lang="zh-TW" altLang="en-US" b="1" dirty="0" smtClean="0"/>
                        <a:t>請求權</a:t>
                      </a:r>
                      <a:r>
                        <a:rPr lang="zh-TW" altLang="en-US" sz="1800" b="1" kern="1200" dirty="0" smtClean="0">
                          <a:solidFill>
                            <a:srgbClr val="0000FF"/>
                          </a:solidFill>
                          <a:latin typeface="+mn-lt"/>
                          <a:ea typeface="+mn-ea"/>
                          <a:cs typeface="+mn-cs"/>
                        </a:rPr>
                        <a:t>不得讓與及繼承</a:t>
                      </a:r>
                      <a:endParaRPr lang="en-US" altLang="zh-TW" sz="1800" b="1" kern="1200" dirty="0" smtClean="0">
                        <a:solidFill>
                          <a:srgbClr val="0000FF"/>
                        </a:solidFill>
                        <a:latin typeface="+mn-lt"/>
                        <a:ea typeface="+mn-ea"/>
                        <a:cs typeface="+mn-cs"/>
                      </a:endParaRPr>
                    </a:p>
                    <a:p>
                      <a:pPr marL="182563" indent="-182563">
                        <a:buFont typeface="+mj-lt"/>
                        <a:buAutoNum type="arabicPeriod"/>
                      </a:pPr>
                      <a:r>
                        <a:rPr lang="zh-TW" altLang="en-US" b="1" dirty="0" smtClean="0"/>
                        <a:t>自知悉有分配請求權時起，</a:t>
                      </a:r>
                      <a:r>
                        <a:rPr lang="en-US" altLang="zh-TW" sz="1800" b="1" kern="1200" dirty="0" smtClean="0">
                          <a:solidFill>
                            <a:srgbClr val="0000FF"/>
                          </a:solidFill>
                          <a:latin typeface="+mn-lt"/>
                          <a:ea typeface="+mn-ea"/>
                          <a:cs typeface="+mn-cs"/>
                        </a:rPr>
                        <a:t>2</a:t>
                      </a:r>
                      <a:r>
                        <a:rPr lang="zh-TW" altLang="en-US" sz="1800" b="1" kern="1200" dirty="0" smtClean="0">
                          <a:solidFill>
                            <a:srgbClr val="0000FF"/>
                          </a:solidFill>
                          <a:latin typeface="+mn-lt"/>
                          <a:ea typeface="+mn-ea"/>
                          <a:cs typeface="+mn-cs"/>
                        </a:rPr>
                        <a:t>年間</a:t>
                      </a:r>
                      <a:r>
                        <a:rPr lang="zh-TW" altLang="en-US" b="1" dirty="0" smtClean="0"/>
                        <a:t>不行使而消滅。但自法定財產制或共同財產制關係消滅時，逾</a:t>
                      </a:r>
                      <a:r>
                        <a:rPr lang="en-US" altLang="zh-TW" sz="1800" b="1" kern="1200" dirty="0" smtClean="0">
                          <a:solidFill>
                            <a:srgbClr val="0000FF"/>
                          </a:solidFill>
                          <a:latin typeface="+mn-lt"/>
                          <a:ea typeface="+mn-ea"/>
                          <a:cs typeface="+mn-cs"/>
                        </a:rPr>
                        <a:t>5</a:t>
                      </a:r>
                      <a:r>
                        <a:rPr lang="zh-TW" altLang="en-US" sz="1800" b="1" kern="1200" dirty="0" smtClean="0">
                          <a:solidFill>
                            <a:srgbClr val="0000FF"/>
                          </a:solidFill>
                          <a:latin typeface="+mn-lt"/>
                          <a:ea typeface="+mn-ea"/>
                          <a:cs typeface="+mn-cs"/>
                        </a:rPr>
                        <a:t>年</a:t>
                      </a:r>
                      <a:r>
                        <a:rPr lang="zh-TW" altLang="en-US" b="1" dirty="0" smtClean="0"/>
                        <a:t>者，亦同</a:t>
                      </a:r>
                      <a:endParaRPr lang="zh-TW" altLang="en-US" b="1" dirty="0">
                        <a:solidFill>
                          <a:srgbClr val="0000FF"/>
                        </a:solidFill>
                      </a:endParaRPr>
                    </a:p>
                  </a:txBody>
                  <a:tcPr anchor="ctr"/>
                </a:tc>
              </a:tr>
              <a:tr h="370840">
                <a:tc>
                  <a:txBody>
                    <a:bodyPr/>
                    <a:lstStyle/>
                    <a:p>
                      <a:r>
                        <a:rPr lang="zh-TW" altLang="en-US" b="1" dirty="0" smtClean="0"/>
                        <a:t>發給方式</a:t>
                      </a:r>
                      <a:endParaRPr lang="zh-TW" altLang="en-US" b="1" dirty="0"/>
                    </a:p>
                  </a:txBody>
                  <a:tcPr anchor="ctr"/>
                </a:tc>
                <a:tc>
                  <a:txBody>
                    <a:bodyPr/>
                    <a:lstStyle/>
                    <a:p>
                      <a:r>
                        <a:rPr lang="en-US" altLang="zh-TW" sz="1800" b="1" kern="1200" dirty="0" smtClean="0"/>
                        <a:t>1.</a:t>
                      </a:r>
                      <a:r>
                        <a:rPr lang="zh-TW" altLang="en-US" sz="1800" b="1" kern="1200" dirty="0" smtClean="0"/>
                        <a:t>以離婚時</a:t>
                      </a:r>
                      <a:r>
                        <a:rPr lang="zh-TW" altLang="en-US" sz="1800" b="1" kern="1200" dirty="0" smtClean="0">
                          <a:solidFill>
                            <a:srgbClr val="0000FF"/>
                          </a:solidFill>
                          <a:latin typeface="+mn-lt"/>
                          <a:ea typeface="+mn-ea"/>
                          <a:cs typeface="+mn-cs"/>
                        </a:rPr>
                        <a:t>先協議</a:t>
                      </a:r>
                      <a:r>
                        <a:rPr lang="zh-TW" altLang="en-US" sz="1800" b="1" kern="1200" dirty="0" smtClean="0"/>
                        <a:t>為原則</a:t>
                      </a:r>
                      <a:endParaRPr lang="en-US" altLang="zh-TW" sz="1800" b="1" kern="1200" dirty="0" smtClean="0"/>
                    </a:p>
                    <a:p>
                      <a:r>
                        <a:rPr lang="en-US" altLang="zh-TW" sz="1800" b="1" kern="1200" dirty="0" smtClean="0"/>
                        <a:t>2.</a:t>
                      </a:r>
                      <a:r>
                        <a:rPr lang="zh-TW" altLang="en-US" sz="1800" b="1" kern="1200" dirty="0" smtClean="0">
                          <a:solidFill>
                            <a:srgbClr val="0000FF"/>
                          </a:solidFill>
                          <a:latin typeface="+mn-lt"/>
                          <a:ea typeface="+mn-ea"/>
                          <a:cs typeface="+mn-cs"/>
                        </a:rPr>
                        <a:t>協議不成</a:t>
                      </a:r>
                      <a:r>
                        <a:rPr lang="zh-TW" altLang="en-US" sz="1800" b="1" kern="1200" dirty="0" smtClean="0"/>
                        <a:t>，再向退休金支給機關請求一次發給</a:t>
                      </a:r>
                      <a:r>
                        <a:rPr lang="en-US" altLang="zh-TW" sz="1800" b="1" kern="1200" dirty="0" smtClean="0"/>
                        <a:t>(</a:t>
                      </a:r>
                      <a:r>
                        <a:rPr lang="zh-TW" altLang="en-US" sz="1800" b="1" kern="1200" dirty="0" smtClean="0"/>
                        <a:t>代發之意</a:t>
                      </a:r>
                      <a:r>
                        <a:rPr lang="en-US" altLang="zh-TW" sz="1800" b="1" kern="1200" dirty="0" smtClean="0"/>
                        <a:t>)</a:t>
                      </a:r>
                      <a:r>
                        <a:rPr lang="zh-TW" altLang="en-US" sz="1800" b="1" kern="1200" dirty="0" smtClean="0"/>
                        <a:t>；之後再由支給機關從退休人員退休金中收回</a:t>
                      </a:r>
                      <a:endParaRPr lang="zh-TW" altLang="en-US" sz="1800" b="1" kern="1200" dirty="0">
                        <a:solidFill>
                          <a:schemeClr val="dk1"/>
                        </a:solidFill>
                        <a:latin typeface="+mn-lt"/>
                        <a:ea typeface="+mn-ea"/>
                        <a:cs typeface="+mn-cs"/>
                      </a:endParaRPr>
                    </a:p>
                  </a:txBody>
                  <a:tcPr anchor="ctr"/>
                </a:tc>
              </a:tr>
            </a:tbl>
          </a:graphicData>
        </a:graphic>
      </p:graphicFrame>
      <p:sp>
        <p:nvSpPr>
          <p:cNvPr id="9" name="矩形 8"/>
          <p:cNvSpPr/>
          <p:nvPr/>
        </p:nvSpPr>
        <p:spPr>
          <a:xfrm>
            <a:off x="467543" y="1124744"/>
            <a:ext cx="2053767" cy="473078"/>
          </a:xfrm>
          <a:prstGeom prst="rect">
            <a:avLst/>
          </a:prstGeom>
        </p:spPr>
        <p:txBody>
          <a:bodyPr wrap="none">
            <a:spAutoFit/>
          </a:bodyPr>
          <a:lstStyle/>
          <a:p>
            <a:pPr>
              <a:lnSpc>
                <a:spcPts val="3200"/>
              </a:lnSpc>
              <a:spcBef>
                <a:spcPct val="0"/>
              </a:spcBef>
              <a:buNone/>
            </a:pPr>
            <a:r>
              <a:rPr lang="en-US" altLang="zh-TW" sz="2200" b="1" dirty="0" smtClean="0"/>
              <a:t>(</a:t>
            </a:r>
            <a:r>
              <a:rPr lang="zh-TW" altLang="en-US" sz="2200" b="1" dirty="0" smtClean="0"/>
              <a:t>一</a:t>
            </a:r>
            <a:r>
              <a:rPr lang="en-US" altLang="zh-TW" sz="2200" b="1" dirty="0" smtClean="0"/>
              <a:t>)</a:t>
            </a:r>
            <a:r>
              <a:rPr lang="zh-TW" altLang="en-US" sz="2200" b="1" dirty="0" smtClean="0">
                <a:latin typeface="標楷體"/>
              </a:rPr>
              <a:t>規範內容：</a:t>
            </a:r>
            <a:endParaRPr lang="en-US" altLang="zh-TW" sz="2200" dirty="0"/>
          </a:p>
        </p:txBody>
      </p:sp>
      <p:sp>
        <p:nvSpPr>
          <p:cNvPr id="10" name="投影片編號版面配置區 2"/>
          <p:cNvSpPr>
            <a:spLocks noGrp="1"/>
          </p:cNvSpPr>
          <p:nvPr>
            <p:ph type="sldNum" sz="quarter" idx="12"/>
          </p:nvPr>
        </p:nvSpPr>
        <p:spPr>
          <a:xfrm>
            <a:off x="8532440" y="6507050"/>
            <a:ext cx="552509"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101</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3670585788"/>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827584" y="687877"/>
            <a:ext cx="7286676" cy="553998"/>
          </a:xfrm>
          <a:prstGeom prst="rect">
            <a:avLst/>
          </a:prstGeom>
        </p:spPr>
        <p:txBody>
          <a:bodyPr wrap="square">
            <a:spAutoFit/>
          </a:bodyPr>
          <a:lstStyle/>
          <a:p>
            <a:pPr lvl="0">
              <a:lnSpc>
                <a:spcPts val="3600"/>
              </a:lnSpc>
              <a:spcBef>
                <a:spcPct val="0"/>
              </a:spcBef>
              <a:defRPr/>
            </a:pP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十七、離婚配偶退休金請求權</a:t>
            </a:r>
            <a:endParaRPr kumimoji="1" lang="en-US" altLang="zh-TW"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sp>
        <p:nvSpPr>
          <p:cNvPr id="9" name="矩形 8"/>
          <p:cNvSpPr/>
          <p:nvPr/>
        </p:nvSpPr>
        <p:spPr>
          <a:xfrm>
            <a:off x="467543" y="1124744"/>
            <a:ext cx="4028667" cy="473078"/>
          </a:xfrm>
          <a:prstGeom prst="rect">
            <a:avLst/>
          </a:prstGeom>
        </p:spPr>
        <p:txBody>
          <a:bodyPr wrap="none">
            <a:spAutoFit/>
          </a:bodyPr>
          <a:lstStyle/>
          <a:p>
            <a:pPr>
              <a:lnSpc>
                <a:spcPts val="3200"/>
              </a:lnSpc>
              <a:spcBef>
                <a:spcPct val="0"/>
              </a:spcBef>
              <a:buNone/>
            </a:pPr>
            <a:r>
              <a:rPr lang="en-US" altLang="zh-TW" sz="2200" b="1" dirty="0" smtClean="0"/>
              <a:t>(</a:t>
            </a:r>
            <a:r>
              <a:rPr lang="zh-TW" altLang="en-US" sz="2200" b="1" dirty="0" smtClean="0"/>
              <a:t>二</a:t>
            </a:r>
            <a:r>
              <a:rPr lang="en-US" altLang="zh-TW" sz="2200" b="1" dirty="0"/>
              <a:t>)</a:t>
            </a:r>
            <a:r>
              <a:rPr lang="zh-TW" altLang="en-US" sz="2200" b="1" dirty="0" smtClean="0">
                <a:latin typeface="標楷體"/>
              </a:rPr>
              <a:t>案例</a:t>
            </a:r>
            <a:r>
              <a:rPr lang="en-US" altLang="zh-TW" sz="2200" b="1" dirty="0" smtClean="0">
                <a:latin typeface="標楷體"/>
              </a:rPr>
              <a:t>1</a:t>
            </a:r>
            <a:r>
              <a:rPr lang="zh-TW" altLang="en-US" sz="2200" b="1" dirty="0" smtClean="0">
                <a:latin typeface="標楷體"/>
              </a:rPr>
              <a:t>：婚姻關係占公職</a:t>
            </a:r>
            <a:r>
              <a:rPr lang="en-US" altLang="zh-TW" sz="2200" b="1" dirty="0" smtClean="0">
                <a:latin typeface="標楷體"/>
              </a:rPr>
              <a:t>2</a:t>
            </a:r>
            <a:r>
              <a:rPr lang="zh-TW" altLang="en-US" sz="2200" b="1" dirty="0" smtClean="0">
                <a:latin typeface="標楷體"/>
              </a:rPr>
              <a:t>年</a:t>
            </a:r>
            <a:endParaRPr lang="en-US" altLang="zh-TW" sz="2200" dirty="0"/>
          </a:p>
        </p:txBody>
      </p:sp>
      <p:graphicFrame>
        <p:nvGraphicFramePr>
          <p:cNvPr id="3" name="表格 2"/>
          <p:cNvGraphicFramePr>
            <a:graphicFrameLocks noGrp="1"/>
          </p:cNvGraphicFramePr>
          <p:nvPr>
            <p:extLst>
              <p:ext uri="{D42A27DB-BD31-4B8C-83A1-F6EECF244321}">
                <p14:modId xmlns:p14="http://schemas.microsoft.com/office/powerpoint/2010/main" val="3245351152"/>
              </p:ext>
            </p:extLst>
          </p:nvPr>
        </p:nvGraphicFramePr>
        <p:xfrm>
          <a:off x="539552" y="1654498"/>
          <a:ext cx="8064896" cy="1846510"/>
        </p:xfrm>
        <a:graphic>
          <a:graphicData uri="http://schemas.openxmlformats.org/drawingml/2006/table">
            <a:tbl>
              <a:tblPr firstRow="1" firstCol="1" bandRow="1">
                <a:tableStyleId>{5DA37D80-6434-44D0-A028-1B22A696006F}</a:tableStyleId>
              </a:tblPr>
              <a:tblGrid>
                <a:gridCol w="3977556"/>
                <a:gridCol w="4087340"/>
              </a:tblGrid>
              <a:tr h="369302">
                <a:tc>
                  <a:txBody>
                    <a:bodyPr/>
                    <a:lstStyle/>
                    <a:p>
                      <a:pPr>
                        <a:spcAft>
                          <a:spcPts val="0"/>
                        </a:spcAft>
                      </a:pPr>
                      <a:r>
                        <a:rPr lang="en-US" sz="1800" kern="0" dirty="0">
                          <a:effectLst/>
                        </a:rPr>
                        <a:t>1.</a:t>
                      </a:r>
                      <a:r>
                        <a:rPr lang="zh-TW" sz="1800" kern="0" dirty="0">
                          <a:effectLst/>
                        </a:rPr>
                        <a:t>婚姻關係</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10</a:t>
                      </a:r>
                      <a:endParaRPr lang="zh-TW" sz="1800" kern="100" dirty="0">
                        <a:effectLst/>
                        <a:latin typeface="Calibri"/>
                        <a:ea typeface="新細明體"/>
                        <a:cs typeface="Times New Roman"/>
                      </a:endParaRPr>
                    </a:p>
                  </a:txBody>
                  <a:tcPr marL="17780" marR="17780" marT="0" marB="0" anchor="ctr"/>
                </a:tc>
              </a:tr>
              <a:tr h="369302">
                <a:tc>
                  <a:txBody>
                    <a:bodyPr/>
                    <a:lstStyle/>
                    <a:p>
                      <a:pPr>
                        <a:spcAft>
                          <a:spcPts val="0"/>
                        </a:spcAft>
                      </a:pPr>
                      <a:r>
                        <a:rPr lang="en-US" sz="1800" kern="0" dirty="0">
                          <a:effectLst/>
                        </a:rPr>
                        <a:t>2.</a:t>
                      </a:r>
                      <a:r>
                        <a:rPr lang="zh-TW" sz="1800" kern="0" dirty="0">
                          <a:effectLst/>
                        </a:rPr>
                        <a:t>婚姻</a:t>
                      </a:r>
                      <a:r>
                        <a:rPr lang="zh-TW" sz="1800" kern="0" dirty="0" smtClean="0">
                          <a:effectLst/>
                        </a:rPr>
                        <a:t>關係</a:t>
                      </a:r>
                      <a:r>
                        <a:rPr lang="zh-TW" altLang="en-US" sz="1800" kern="0" dirty="0" smtClean="0">
                          <a:effectLst/>
                        </a:rPr>
                        <a:t>占</a:t>
                      </a:r>
                      <a:r>
                        <a:rPr lang="zh-TW" sz="1800" kern="0" dirty="0" smtClean="0">
                          <a:effectLst/>
                        </a:rPr>
                        <a:t>公職</a:t>
                      </a:r>
                      <a:endParaRPr lang="zh-TW" sz="1800" kern="100" dirty="0">
                        <a:effectLst/>
                        <a:latin typeface="Calibri"/>
                        <a:ea typeface="新細明體"/>
                        <a:cs typeface="Times New Roman"/>
                      </a:endParaRPr>
                    </a:p>
                  </a:txBody>
                  <a:tcPr marL="17780" marR="17780" marT="0" marB="0" anchor="ctr">
                    <a:solidFill>
                      <a:srgbClr val="FFCCCC"/>
                    </a:solidFill>
                  </a:tcPr>
                </a:tc>
                <a:tc>
                  <a:txBody>
                    <a:bodyPr/>
                    <a:lstStyle/>
                    <a:p>
                      <a:pPr algn="ctr">
                        <a:spcAft>
                          <a:spcPts val="0"/>
                        </a:spcAft>
                      </a:pPr>
                      <a:r>
                        <a:rPr lang="en-US" sz="1800" kern="0" dirty="0">
                          <a:effectLst/>
                        </a:rPr>
                        <a:t>2</a:t>
                      </a:r>
                      <a:endParaRPr lang="zh-TW" sz="1800" kern="100" dirty="0">
                        <a:effectLst/>
                        <a:latin typeface="Calibri"/>
                        <a:ea typeface="新細明體"/>
                        <a:cs typeface="Times New Roman"/>
                      </a:endParaRPr>
                    </a:p>
                  </a:txBody>
                  <a:tcPr marL="17780" marR="17780" marT="0" marB="0" anchor="ctr">
                    <a:solidFill>
                      <a:srgbClr val="FFCCCC"/>
                    </a:solidFill>
                  </a:tcPr>
                </a:tc>
              </a:tr>
              <a:tr h="369302">
                <a:tc>
                  <a:txBody>
                    <a:bodyPr/>
                    <a:lstStyle/>
                    <a:p>
                      <a:pPr>
                        <a:spcAft>
                          <a:spcPts val="0"/>
                        </a:spcAft>
                      </a:pPr>
                      <a:r>
                        <a:rPr lang="en-US" sz="1800" kern="0" dirty="0">
                          <a:effectLst/>
                        </a:rPr>
                        <a:t>3.</a:t>
                      </a:r>
                      <a:r>
                        <a:rPr lang="zh-TW" sz="1800" kern="0" dirty="0">
                          <a:effectLst/>
                        </a:rPr>
                        <a:t>退休總年資</a:t>
                      </a:r>
                      <a:r>
                        <a:rPr lang="en-US" sz="1800" kern="0" dirty="0">
                          <a:effectLst/>
                        </a:rPr>
                        <a:t>(</a:t>
                      </a:r>
                      <a:r>
                        <a:rPr lang="zh-TW" sz="1800" kern="0" dirty="0">
                          <a:effectLst/>
                        </a:rPr>
                        <a:t>純新制</a:t>
                      </a:r>
                      <a:r>
                        <a:rPr lang="en-US" sz="1800" kern="0" dirty="0">
                          <a:effectLst/>
                        </a:rPr>
                        <a:t>)</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30</a:t>
                      </a:r>
                      <a:endParaRPr lang="zh-TW" sz="1800" kern="100" dirty="0">
                        <a:effectLst/>
                        <a:latin typeface="Calibri"/>
                        <a:ea typeface="新細明體"/>
                        <a:cs typeface="Times New Roman"/>
                      </a:endParaRPr>
                    </a:p>
                  </a:txBody>
                  <a:tcPr marL="17780" marR="17780" marT="0" marB="0" anchor="ctr"/>
                </a:tc>
              </a:tr>
              <a:tr h="369302">
                <a:tc>
                  <a:txBody>
                    <a:bodyPr/>
                    <a:lstStyle/>
                    <a:p>
                      <a:pPr>
                        <a:spcAft>
                          <a:spcPts val="0"/>
                        </a:spcAft>
                      </a:pPr>
                      <a:r>
                        <a:rPr lang="en-US" sz="1800" kern="0" dirty="0">
                          <a:effectLst/>
                        </a:rPr>
                        <a:t>4.</a:t>
                      </a:r>
                      <a:r>
                        <a:rPr lang="zh-TW" sz="1800" kern="0" dirty="0">
                          <a:effectLst/>
                        </a:rPr>
                        <a:t>婚姻</a:t>
                      </a:r>
                      <a:r>
                        <a:rPr lang="zh-TW" sz="1800" kern="0" dirty="0" smtClean="0">
                          <a:effectLst/>
                        </a:rPr>
                        <a:t>關係</a:t>
                      </a:r>
                      <a:r>
                        <a:rPr lang="zh-TW" altLang="en-US" sz="1800" kern="0" dirty="0" smtClean="0">
                          <a:effectLst/>
                        </a:rPr>
                        <a:t>占</a:t>
                      </a:r>
                      <a:r>
                        <a:rPr lang="zh-TW" sz="1800" kern="0" dirty="0" smtClean="0">
                          <a:effectLst/>
                        </a:rPr>
                        <a:t>公職</a:t>
                      </a:r>
                      <a:r>
                        <a:rPr lang="zh-TW" sz="1800" kern="0" dirty="0">
                          <a:effectLst/>
                        </a:rPr>
                        <a:t>比率</a:t>
                      </a:r>
                      <a:endParaRPr lang="zh-TW" sz="1800" kern="100" dirty="0">
                        <a:effectLst/>
                        <a:latin typeface="Calibri"/>
                        <a:ea typeface="新細明體"/>
                        <a:cs typeface="Times New Roman"/>
                      </a:endParaRPr>
                    </a:p>
                  </a:txBody>
                  <a:tcPr marL="17780" marR="17780" marT="0" marB="0" anchor="ctr">
                    <a:solidFill>
                      <a:srgbClr val="FFCCCC"/>
                    </a:solidFill>
                  </a:tcPr>
                </a:tc>
                <a:tc>
                  <a:txBody>
                    <a:bodyPr/>
                    <a:lstStyle/>
                    <a:p>
                      <a:pPr algn="ctr">
                        <a:spcAft>
                          <a:spcPts val="0"/>
                        </a:spcAft>
                      </a:pPr>
                      <a:r>
                        <a:rPr lang="en-US" sz="1800" kern="0" dirty="0">
                          <a:effectLst/>
                        </a:rPr>
                        <a:t>2/30</a:t>
                      </a:r>
                      <a:endParaRPr lang="zh-TW" sz="1800" kern="100" dirty="0">
                        <a:effectLst/>
                        <a:latin typeface="Calibri"/>
                        <a:ea typeface="新細明體"/>
                        <a:cs typeface="Times New Roman"/>
                      </a:endParaRPr>
                    </a:p>
                  </a:txBody>
                  <a:tcPr marL="17780" marR="17780" marT="0" marB="0" anchor="ctr">
                    <a:solidFill>
                      <a:srgbClr val="FFCCCC"/>
                    </a:solidFill>
                  </a:tcPr>
                </a:tc>
              </a:tr>
              <a:tr h="369302">
                <a:tc>
                  <a:txBody>
                    <a:bodyPr/>
                    <a:lstStyle/>
                    <a:p>
                      <a:pPr>
                        <a:spcAft>
                          <a:spcPts val="0"/>
                        </a:spcAft>
                      </a:pPr>
                      <a:r>
                        <a:rPr lang="en-US" sz="1800" kern="0" dirty="0">
                          <a:effectLst/>
                        </a:rPr>
                        <a:t>5.</a:t>
                      </a:r>
                      <a:r>
                        <a:rPr lang="zh-TW" sz="1800" kern="0" dirty="0">
                          <a:effectLst/>
                        </a:rPr>
                        <a:t>以薦任七等功六退休為例</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590</a:t>
                      </a:r>
                      <a:r>
                        <a:rPr lang="zh-TW" sz="1800" kern="0" dirty="0">
                          <a:effectLst/>
                        </a:rPr>
                        <a:t>俸點</a:t>
                      </a:r>
                      <a:endParaRPr lang="zh-TW" sz="1800" kern="100" dirty="0">
                        <a:effectLst/>
                        <a:latin typeface="Calibri"/>
                        <a:ea typeface="新細明體"/>
                        <a:cs typeface="Times New Roman"/>
                      </a:endParaRPr>
                    </a:p>
                  </a:txBody>
                  <a:tcPr marL="17780" marR="17780" marT="0" marB="0" anchor="ctr"/>
                </a:tc>
              </a:tr>
            </a:tbl>
          </a:graphicData>
        </a:graphic>
      </p:graphicFrame>
      <p:graphicFrame>
        <p:nvGraphicFramePr>
          <p:cNvPr id="4" name="表格 3"/>
          <p:cNvGraphicFramePr>
            <a:graphicFrameLocks noGrp="1"/>
          </p:cNvGraphicFramePr>
          <p:nvPr>
            <p:extLst>
              <p:ext uri="{D42A27DB-BD31-4B8C-83A1-F6EECF244321}">
                <p14:modId xmlns:p14="http://schemas.microsoft.com/office/powerpoint/2010/main" val="1218616072"/>
              </p:ext>
            </p:extLst>
          </p:nvPr>
        </p:nvGraphicFramePr>
        <p:xfrm>
          <a:off x="539552" y="3614152"/>
          <a:ext cx="8064895" cy="822960"/>
        </p:xfrm>
        <a:graphic>
          <a:graphicData uri="http://schemas.openxmlformats.org/drawingml/2006/table">
            <a:tbl>
              <a:tblPr firstRow="1" firstCol="1" bandRow="1">
                <a:tableStyleId>{21E4AEA4-8DFA-4A89-87EB-49C32662AFE0}</a:tableStyleId>
              </a:tblPr>
              <a:tblGrid>
                <a:gridCol w="1376646"/>
                <a:gridCol w="1868602"/>
                <a:gridCol w="1868602"/>
                <a:gridCol w="1475870"/>
                <a:gridCol w="1475175"/>
              </a:tblGrid>
              <a:tr h="503190">
                <a:tc rowSpan="2">
                  <a:txBody>
                    <a:bodyPr/>
                    <a:lstStyle/>
                    <a:p>
                      <a:pPr algn="ctr">
                        <a:spcAft>
                          <a:spcPts val="0"/>
                        </a:spcAft>
                      </a:pPr>
                      <a:r>
                        <a:rPr lang="zh-TW" sz="1800" kern="0" dirty="0">
                          <a:effectLst/>
                        </a:rPr>
                        <a:t>離婚</a:t>
                      </a:r>
                      <a:r>
                        <a:rPr lang="zh-TW" sz="1800" kern="0" dirty="0" smtClean="0">
                          <a:effectLst/>
                        </a:rPr>
                        <a:t>配偶</a:t>
                      </a:r>
                      <a:endParaRPr lang="en-US" altLang="zh-TW" sz="1800" kern="0" dirty="0" smtClean="0">
                        <a:effectLst/>
                      </a:endParaRPr>
                    </a:p>
                    <a:p>
                      <a:pPr algn="ctr">
                        <a:spcAft>
                          <a:spcPts val="0"/>
                        </a:spcAft>
                      </a:pPr>
                      <a:r>
                        <a:rPr lang="zh-TW" sz="1800" kern="0" dirty="0" smtClean="0">
                          <a:effectLst/>
                        </a:rPr>
                        <a:t>得</a:t>
                      </a:r>
                      <a:r>
                        <a:rPr lang="zh-TW" sz="1800" kern="0" dirty="0">
                          <a:effectLst/>
                        </a:rPr>
                        <a:t>請求分配總額</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每月俸額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一次退休金總額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被分配比率</a:t>
                      </a:r>
                      <a:r>
                        <a:rPr lang="en-US" sz="1400" kern="0" dirty="0">
                          <a:effectLst/>
                        </a:rPr>
                        <a:t>(2/30*1/2)</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得請求分配總額</a:t>
                      </a:r>
                      <a:endParaRPr lang="zh-TW" sz="1400" kern="100" dirty="0">
                        <a:effectLst/>
                        <a:latin typeface="Calibri"/>
                        <a:ea typeface="新細明體"/>
                        <a:cs typeface="Times New Roman"/>
                      </a:endParaRPr>
                    </a:p>
                  </a:txBody>
                  <a:tcPr marL="17780" marR="17780" marT="0" marB="0" anchor="ctr"/>
                </a:tc>
              </a:tr>
              <a:tr h="288898">
                <a:tc vMerge="1">
                  <a:txBody>
                    <a:bodyPr/>
                    <a:lstStyle/>
                    <a:p>
                      <a:endParaRPr lang="zh-TW" altLang="en-US"/>
                    </a:p>
                  </a:txBody>
                  <a:tcPr/>
                </a:tc>
                <a:tc>
                  <a:txBody>
                    <a:bodyPr/>
                    <a:lstStyle/>
                    <a:p>
                      <a:pPr algn="ctr">
                        <a:spcAft>
                          <a:spcPts val="0"/>
                        </a:spcAft>
                      </a:pPr>
                      <a:r>
                        <a:rPr lang="en-US" sz="1800" kern="0" dirty="0">
                          <a:effectLst/>
                        </a:rPr>
                        <a:t>39,090</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3,518,100</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3.33%</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solidFill>
                            <a:srgbClr val="0000FF"/>
                          </a:solidFill>
                          <a:effectLst/>
                        </a:rPr>
                        <a:t>117,270</a:t>
                      </a:r>
                      <a:endParaRPr lang="zh-TW" sz="1800" kern="100" dirty="0">
                        <a:solidFill>
                          <a:srgbClr val="0000FF"/>
                        </a:solidFill>
                        <a:effectLst/>
                        <a:latin typeface="Calibri"/>
                        <a:ea typeface="新細明體"/>
                        <a:cs typeface="Times New Roman"/>
                      </a:endParaRPr>
                    </a:p>
                  </a:txBody>
                  <a:tcPr marL="17780" marR="17780" marT="0" marB="0" anchor="ctr"/>
                </a:tc>
              </a:tr>
            </a:tbl>
          </a:graphicData>
        </a:graphic>
      </p:graphicFrame>
      <p:graphicFrame>
        <p:nvGraphicFramePr>
          <p:cNvPr id="7" name="表格 6"/>
          <p:cNvGraphicFramePr>
            <a:graphicFrameLocks noGrp="1"/>
          </p:cNvGraphicFramePr>
          <p:nvPr>
            <p:extLst>
              <p:ext uri="{D42A27DB-BD31-4B8C-83A1-F6EECF244321}">
                <p14:modId xmlns:p14="http://schemas.microsoft.com/office/powerpoint/2010/main" val="1157923196"/>
              </p:ext>
            </p:extLst>
          </p:nvPr>
        </p:nvGraphicFramePr>
        <p:xfrm>
          <a:off x="539552" y="4653136"/>
          <a:ext cx="8064896" cy="734695"/>
        </p:xfrm>
        <a:graphic>
          <a:graphicData uri="http://schemas.openxmlformats.org/drawingml/2006/table">
            <a:tbl>
              <a:tblPr firstRow="1" firstCol="1" bandRow="1">
                <a:tableStyleId>{00A15C55-8517-42AA-B614-E9B94910E393}</a:tableStyleId>
              </a:tblPr>
              <a:tblGrid>
                <a:gridCol w="1393027"/>
                <a:gridCol w="2036883"/>
                <a:gridCol w="2317493"/>
                <a:gridCol w="2317493"/>
              </a:tblGrid>
              <a:tr h="296545">
                <a:tc rowSpan="2">
                  <a:txBody>
                    <a:bodyPr/>
                    <a:lstStyle/>
                    <a:p>
                      <a:pPr algn="ctr">
                        <a:spcAft>
                          <a:spcPts val="0"/>
                        </a:spcAft>
                      </a:pPr>
                      <a:r>
                        <a:rPr lang="zh-TW" sz="1800" kern="0" dirty="0">
                          <a:effectLst/>
                        </a:rPr>
                        <a:t>擇領一次退休金者</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原發一次退休金</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應被扣減總額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實領退休金</a:t>
                      </a:r>
                      <a:endParaRPr lang="zh-TW" sz="1400" kern="100" dirty="0">
                        <a:effectLst/>
                        <a:latin typeface="Calibri"/>
                        <a:ea typeface="新細明體"/>
                        <a:cs typeface="Times New Roman"/>
                      </a:endParaRPr>
                    </a:p>
                  </a:txBody>
                  <a:tcPr marL="17780" marR="17780" marT="0" marB="0" anchor="ctr"/>
                </a:tc>
              </a:tr>
              <a:tr h="438150">
                <a:tc vMerge="1">
                  <a:txBody>
                    <a:bodyPr/>
                    <a:lstStyle/>
                    <a:p>
                      <a:endParaRPr lang="zh-TW" altLang="en-US"/>
                    </a:p>
                  </a:txBody>
                  <a:tcPr/>
                </a:tc>
                <a:tc>
                  <a:txBody>
                    <a:bodyPr/>
                    <a:lstStyle/>
                    <a:p>
                      <a:pPr algn="ctr">
                        <a:spcAft>
                          <a:spcPts val="0"/>
                        </a:spcAft>
                      </a:pPr>
                      <a:r>
                        <a:rPr lang="en-US" sz="1800" kern="0" dirty="0">
                          <a:effectLst/>
                        </a:rPr>
                        <a:t>3,518,100</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solidFill>
                            <a:srgbClr val="0000FF"/>
                          </a:solidFill>
                          <a:effectLst/>
                        </a:rPr>
                        <a:t>117,270 </a:t>
                      </a:r>
                      <a:endParaRPr lang="zh-TW" sz="1800" kern="100" dirty="0">
                        <a:solidFill>
                          <a:srgbClr val="0000FF"/>
                        </a:solidFill>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3,400,830</a:t>
                      </a:r>
                      <a:endParaRPr lang="zh-TW" sz="1800" kern="100" dirty="0">
                        <a:effectLst/>
                        <a:latin typeface="Calibri"/>
                        <a:ea typeface="新細明體"/>
                        <a:cs typeface="Times New Roman"/>
                      </a:endParaRPr>
                    </a:p>
                  </a:txBody>
                  <a:tcPr marL="17780" marR="17780" marT="0" marB="0" anchor="ctr"/>
                </a:tc>
              </a:tr>
            </a:tbl>
          </a:graphicData>
        </a:graphic>
      </p:graphicFrame>
      <p:graphicFrame>
        <p:nvGraphicFramePr>
          <p:cNvPr id="10" name="表格 9"/>
          <p:cNvGraphicFramePr>
            <a:graphicFrameLocks noGrp="1"/>
          </p:cNvGraphicFramePr>
          <p:nvPr>
            <p:extLst>
              <p:ext uri="{D42A27DB-BD31-4B8C-83A1-F6EECF244321}">
                <p14:modId xmlns:p14="http://schemas.microsoft.com/office/powerpoint/2010/main" val="2403284830"/>
              </p:ext>
            </p:extLst>
          </p:nvPr>
        </p:nvGraphicFramePr>
        <p:xfrm>
          <a:off x="539552" y="5517232"/>
          <a:ext cx="8064896" cy="1008112"/>
        </p:xfrm>
        <a:graphic>
          <a:graphicData uri="http://schemas.openxmlformats.org/drawingml/2006/table">
            <a:tbl>
              <a:tblPr firstRow="1" firstCol="1" bandRow="1">
                <a:tableStyleId>{00A15C55-8517-42AA-B614-E9B94910E393}</a:tableStyleId>
              </a:tblPr>
              <a:tblGrid>
                <a:gridCol w="1393027"/>
                <a:gridCol w="1487293"/>
                <a:gridCol w="1080121"/>
                <a:gridCol w="1224136"/>
                <a:gridCol w="1152128"/>
                <a:gridCol w="936104"/>
                <a:gridCol w="792087"/>
              </a:tblGrid>
              <a:tr h="534764">
                <a:tc rowSpan="2">
                  <a:txBody>
                    <a:bodyPr/>
                    <a:lstStyle/>
                    <a:p>
                      <a:pPr algn="ctr">
                        <a:spcAft>
                          <a:spcPts val="0"/>
                        </a:spcAft>
                      </a:pPr>
                      <a:r>
                        <a:rPr lang="zh-TW" sz="1800" kern="0" dirty="0">
                          <a:effectLst/>
                        </a:rPr>
                        <a:t>擇領月退休金者</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zh-TW" altLang="en-US" sz="1400" kern="0" dirty="0" smtClean="0">
                          <a:effectLst/>
                          <a:latin typeface="+mn-lt"/>
                          <a:ea typeface="+mn-ea"/>
                          <a:cs typeface="+mn-cs"/>
                        </a:rPr>
                        <a:t>假設原領月退休金</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smtClean="0">
                          <a:effectLst/>
                        </a:rPr>
                        <a:t>每月</a:t>
                      </a:r>
                      <a:r>
                        <a:rPr lang="zh-TW" sz="1400" kern="0" dirty="0">
                          <a:effectLst/>
                        </a:rPr>
                        <a:t>按應扣減比率扣減</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每月應扣減金額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每月扣減後月退休金</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扣減完畢期數</a:t>
                      </a:r>
                      <a:r>
                        <a:rPr lang="en-US" sz="1400" kern="0" dirty="0">
                          <a:effectLst/>
                        </a:rPr>
                        <a:t>(</a:t>
                      </a:r>
                      <a:r>
                        <a:rPr lang="zh-TW" sz="1400" kern="0" dirty="0">
                          <a:effectLst/>
                        </a:rPr>
                        <a:t>月</a:t>
                      </a:r>
                      <a:r>
                        <a:rPr lang="en-US" sz="1400" kern="0" dirty="0">
                          <a:effectLst/>
                        </a:rPr>
                        <a:t>)</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扣減完畢期數</a:t>
                      </a:r>
                      <a:r>
                        <a:rPr lang="en-US" sz="1400" kern="0" dirty="0">
                          <a:effectLst/>
                        </a:rPr>
                        <a:t>(</a:t>
                      </a:r>
                      <a:r>
                        <a:rPr lang="zh-TW" sz="1400" kern="0" dirty="0">
                          <a:effectLst/>
                        </a:rPr>
                        <a:t>年</a:t>
                      </a:r>
                      <a:r>
                        <a:rPr lang="en-US" sz="1400" kern="0" dirty="0">
                          <a:effectLst/>
                        </a:rPr>
                        <a:t>)</a:t>
                      </a:r>
                      <a:endParaRPr lang="zh-TW" sz="1400" kern="100" dirty="0">
                        <a:effectLst/>
                        <a:latin typeface="Calibri"/>
                        <a:ea typeface="新細明體"/>
                        <a:cs typeface="Times New Roman"/>
                      </a:endParaRPr>
                    </a:p>
                  </a:txBody>
                  <a:tcPr marL="17780" marR="17780" marT="0" marB="0" anchor="ctr"/>
                </a:tc>
              </a:tr>
              <a:tr h="473348">
                <a:tc vMerge="1">
                  <a:txBody>
                    <a:bodyPr/>
                    <a:lstStyle/>
                    <a:p>
                      <a:endParaRPr lang="zh-TW" altLang="en-US"/>
                    </a:p>
                  </a:txBody>
                  <a:tcPr/>
                </a:tc>
                <a:tc>
                  <a:txBody>
                    <a:bodyPr/>
                    <a:lstStyle/>
                    <a:p>
                      <a:pPr marL="0" algn="ctr" defTabSz="914400" rtl="0" eaLnBrk="1" latinLnBrk="0" hangingPunct="1">
                        <a:spcAft>
                          <a:spcPts val="0"/>
                        </a:spcAft>
                      </a:pPr>
                      <a:r>
                        <a:rPr lang="en-US" altLang="zh-TW" sz="1800" kern="0" dirty="0" smtClean="0">
                          <a:solidFill>
                            <a:schemeClr val="dk1"/>
                          </a:solidFill>
                          <a:effectLst/>
                          <a:latin typeface="+mn-lt"/>
                          <a:ea typeface="+mn-ea"/>
                          <a:cs typeface="+mn-cs"/>
                        </a:rPr>
                        <a:t>41,045</a:t>
                      </a:r>
                      <a:endParaRPr lang="zh-TW" sz="1800" kern="0" dirty="0">
                        <a:solidFill>
                          <a:schemeClr val="dk1"/>
                        </a:solidFill>
                        <a:effectLst/>
                        <a:latin typeface="+mn-lt"/>
                        <a:ea typeface="+mn-ea"/>
                        <a:cs typeface="+mn-cs"/>
                      </a:endParaRPr>
                    </a:p>
                  </a:txBody>
                  <a:tcPr marL="17780" marR="17780" marT="0" marB="0" anchor="ctr"/>
                </a:tc>
                <a:tc>
                  <a:txBody>
                    <a:bodyPr/>
                    <a:lstStyle/>
                    <a:p>
                      <a:pPr algn="ctr">
                        <a:spcAft>
                          <a:spcPts val="0"/>
                        </a:spcAft>
                      </a:pPr>
                      <a:r>
                        <a:rPr lang="en-US" sz="1800" kern="0" dirty="0">
                          <a:effectLst/>
                        </a:rPr>
                        <a:t>3.33%</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smtClean="0">
                          <a:solidFill>
                            <a:srgbClr val="0000FF"/>
                          </a:solidFill>
                          <a:effectLst/>
                        </a:rPr>
                        <a:t>1,</a:t>
                      </a:r>
                      <a:r>
                        <a:rPr lang="en-US" altLang="zh-TW" sz="1800" kern="0" dirty="0" smtClean="0">
                          <a:solidFill>
                            <a:srgbClr val="0000FF"/>
                          </a:solidFill>
                          <a:effectLst/>
                        </a:rPr>
                        <a:t>368</a:t>
                      </a:r>
                      <a:endParaRPr lang="zh-TW" sz="1800" kern="100" dirty="0">
                        <a:solidFill>
                          <a:srgbClr val="0000FF"/>
                        </a:solidFill>
                        <a:effectLst/>
                        <a:latin typeface="Calibri"/>
                        <a:ea typeface="新細明體"/>
                        <a:cs typeface="Times New Roman"/>
                      </a:endParaRPr>
                    </a:p>
                  </a:txBody>
                  <a:tcPr marL="17780" marR="17780" marT="0" marB="0" anchor="ctr"/>
                </a:tc>
                <a:tc>
                  <a:txBody>
                    <a:bodyPr/>
                    <a:lstStyle/>
                    <a:p>
                      <a:pPr algn="ctr">
                        <a:spcAft>
                          <a:spcPts val="0"/>
                        </a:spcAft>
                      </a:pPr>
                      <a:r>
                        <a:rPr lang="en-US" altLang="zh-TW" sz="1800" kern="0" dirty="0" smtClean="0">
                          <a:effectLst/>
                        </a:rPr>
                        <a:t>39</a:t>
                      </a:r>
                      <a:r>
                        <a:rPr lang="en-US" sz="1800" kern="0" dirty="0" smtClean="0">
                          <a:effectLst/>
                        </a:rPr>
                        <a:t>,</a:t>
                      </a:r>
                      <a:r>
                        <a:rPr lang="en-US" altLang="zh-TW" sz="1800" kern="0" dirty="0" smtClean="0">
                          <a:effectLst/>
                        </a:rPr>
                        <a:t>678</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altLang="zh-TW" sz="1800" kern="100" dirty="0" smtClean="0">
                          <a:effectLst/>
                          <a:latin typeface="Calibri"/>
                          <a:ea typeface="新細明體"/>
                          <a:cs typeface="Times New Roman"/>
                        </a:rPr>
                        <a:t>85.7</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altLang="zh-TW" sz="1800" kern="0" dirty="0" smtClean="0">
                          <a:effectLst/>
                        </a:rPr>
                        <a:t>7</a:t>
                      </a:r>
                      <a:r>
                        <a:rPr lang="en-US" sz="1800" kern="0" dirty="0" smtClean="0">
                          <a:effectLst/>
                        </a:rPr>
                        <a:t>.</a:t>
                      </a:r>
                      <a:r>
                        <a:rPr lang="en-US" altLang="zh-TW" sz="1800" kern="0" dirty="0" smtClean="0">
                          <a:effectLst/>
                        </a:rPr>
                        <a:t>1</a:t>
                      </a:r>
                      <a:endParaRPr lang="zh-TW" sz="1800" kern="100" dirty="0">
                        <a:effectLst/>
                        <a:latin typeface="Calibri"/>
                        <a:ea typeface="新細明體"/>
                        <a:cs typeface="Times New Roman"/>
                      </a:endParaRPr>
                    </a:p>
                  </a:txBody>
                  <a:tcPr marL="17780" marR="17780" marT="0" marB="0" anchor="ctr"/>
                </a:tc>
              </a:tr>
            </a:tbl>
          </a:graphicData>
        </a:graphic>
      </p:graphicFrame>
      <p:sp>
        <p:nvSpPr>
          <p:cNvPr id="11" name="投影片編號版面配置區 2"/>
          <p:cNvSpPr>
            <a:spLocks noGrp="1"/>
          </p:cNvSpPr>
          <p:nvPr>
            <p:ph type="sldNum" sz="quarter" idx="12"/>
          </p:nvPr>
        </p:nvSpPr>
        <p:spPr>
          <a:xfrm>
            <a:off x="8460432" y="6507050"/>
            <a:ext cx="624517"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102</a:t>
            </a:fld>
            <a:endParaRPr lang="en-US" altLang="zh-TW" sz="1200" dirty="0" smtClean="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3888945267"/>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827584" y="687877"/>
            <a:ext cx="7286676" cy="553998"/>
          </a:xfrm>
          <a:prstGeom prst="rect">
            <a:avLst/>
          </a:prstGeom>
        </p:spPr>
        <p:txBody>
          <a:bodyPr wrap="square">
            <a:spAutoFit/>
          </a:bodyPr>
          <a:lstStyle/>
          <a:p>
            <a:pPr lvl="0">
              <a:lnSpc>
                <a:spcPts val="3600"/>
              </a:lnSpc>
              <a:spcBef>
                <a:spcPct val="0"/>
              </a:spcBef>
              <a:defRPr/>
            </a:pP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十七、離婚配偶退休金請求權</a:t>
            </a:r>
            <a:endParaRPr kumimoji="1" lang="en-US" altLang="zh-TW"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sp>
        <p:nvSpPr>
          <p:cNvPr id="9" name="矩形 8"/>
          <p:cNvSpPr/>
          <p:nvPr/>
        </p:nvSpPr>
        <p:spPr>
          <a:xfrm>
            <a:off x="467543" y="1124744"/>
            <a:ext cx="4169731" cy="473078"/>
          </a:xfrm>
          <a:prstGeom prst="rect">
            <a:avLst/>
          </a:prstGeom>
        </p:spPr>
        <p:txBody>
          <a:bodyPr wrap="none">
            <a:spAutoFit/>
          </a:bodyPr>
          <a:lstStyle/>
          <a:p>
            <a:pPr>
              <a:lnSpc>
                <a:spcPts val="3200"/>
              </a:lnSpc>
              <a:spcBef>
                <a:spcPct val="0"/>
              </a:spcBef>
              <a:buNone/>
            </a:pPr>
            <a:r>
              <a:rPr lang="en-US" altLang="zh-TW" sz="2200" b="1" dirty="0" smtClean="0"/>
              <a:t>(</a:t>
            </a:r>
            <a:r>
              <a:rPr lang="zh-TW" altLang="en-US" sz="2200" b="1" dirty="0" smtClean="0"/>
              <a:t>二</a:t>
            </a:r>
            <a:r>
              <a:rPr lang="en-US" altLang="zh-TW" sz="2200" b="1" dirty="0"/>
              <a:t>)</a:t>
            </a:r>
            <a:r>
              <a:rPr lang="zh-TW" altLang="en-US" sz="2200" b="1" dirty="0" smtClean="0">
                <a:latin typeface="標楷體"/>
              </a:rPr>
              <a:t>案例</a:t>
            </a:r>
            <a:r>
              <a:rPr lang="en-US" altLang="zh-TW" sz="2200" b="1" dirty="0" smtClean="0">
                <a:latin typeface="標楷體"/>
              </a:rPr>
              <a:t>2</a:t>
            </a:r>
            <a:r>
              <a:rPr lang="zh-TW" altLang="en-US" sz="2200" b="1" dirty="0" smtClean="0">
                <a:latin typeface="標楷體"/>
              </a:rPr>
              <a:t>：婚姻關係占公職</a:t>
            </a:r>
            <a:r>
              <a:rPr lang="en-US" altLang="zh-TW" sz="2200" b="1" dirty="0" smtClean="0">
                <a:latin typeface="標楷體"/>
              </a:rPr>
              <a:t>15</a:t>
            </a:r>
            <a:r>
              <a:rPr lang="zh-TW" altLang="en-US" sz="2200" b="1" dirty="0" smtClean="0">
                <a:latin typeface="標楷體"/>
              </a:rPr>
              <a:t>年</a:t>
            </a:r>
            <a:endParaRPr lang="en-US" altLang="zh-TW" sz="2200" dirty="0"/>
          </a:p>
        </p:txBody>
      </p:sp>
      <p:graphicFrame>
        <p:nvGraphicFramePr>
          <p:cNvPr id="3" name="表格 2"/>
          <p:cNvGraphicFramePr>
            <a:graphicFrameLocks noGrp="1"/>
          </p:cNvGraphicFramePr>
          <p:nvPr>
            <p:extLst>
              <p:ext uri="{D42A27DB-BD31-4B8C-83A1-F6EECF244321}">
                <p14:modId xmlns:p14="http://schemas.microsoft.com/office/powerpoint/2010/main" val="1722872118"/>
              </p:ext>
            </p:extLst>
          </p:nvPr>
        </p:nvGraphicFramePr>
        <p:xfrm>
          <a:off x="539552" y="1654498"/>
          <a:ext cx="8064896" cy="1846510"/>
        </p:xfrm>
        <a:graphic>
          <a:graphicData uri="http://schemas.openxmlformats.org/drawingml/2006/table">
            <a:tbl>
              <a:tblPr firstRow="1" firstCol="1" bandRow="1">
                <a:tableStyleId>{5DA37D80-6434-44D0-A028-1B22A696006F}</a:tableStyleId>
              </a:tblPr>
              <a:tblGrid>
                <a:gridCol w="3977556"/>
                <a:gridCol w="4087340"/>
              </a:tblGrid>
              <a:tr h="369302">
                <a:tc>
                  <a:txBody>
                    <a:bodyPr/>
                    <a:lstStyle/>
                    <a:p>
                      <a:pPr>
                        <a:spcAft>
                          <a:spcPts val="0"/>
                        </a:spcAft>
                      </a:pPr>
                      <a:r>
                        <a:rPr lang="en-US" sz="1800" kern="0" dirty="0">
                          <a:effectLst/>
                        </a:rPr>
                        <a:t>1.</a:t>
                      </a:r>
                      <a:r>
                        <a:rPr lang="zh-TW" sz="1800" kern="0" dirty="0">
                          <a:effectLst/>
                        </a:rPr>
                        <a:t>婚姻關係</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smtClean="0">
                          <a:effectLst/>
                        </a:rPr>
                        <a:t>1</a:t>
                      </a:r>
                      <a:r>
                        <a:rPr lang="en-US" altLang="zh-TW" sz="1800" kern="0" dirty="0" smtClean="0">
                          <a:effectLst/>
                        </a:rPr>
                        <a:t>5</a:t>
                      </a:r>
                      <a:endParaRPr lang="zh-TW" sz="1800" kern="100" dirty="0">
                        <a:effectLst/>
                        <a:latin typeface="Calibri"/>
                        <a:ea typeface="新細明體"/>
                        <a:cs typeface="Times New Roman"/>
                      </a:endParaRPr>
                    </a:p>
                  </a:txBody>
                  <a:tcPr marL="17780" marR="17780" marT="0" marB="0" anchor="ctr"/>
                </a:tc>
              </a:tr>
              <a:tr h="369302">
                <a:tc>
                  <a:txBody>
                    <a:bodyPr/>
                    <a:lstStyle/>
                    <a:p>
                      <a:pPr>
                        <a:spcAft>
                          <a:spcPts val="0"/>
                        </a:spcAft>
                      </a:pPr>
                      <a:r>
                        <a:rPr lang="en-US" sz="1800" kern="0" dirty="0">
                          <a:effectLst/>
                        </a:rPr>
                        <a:t>2.</a:t>
                      </a:r>
                      <a:r>
                        <a:rPr lang="zh-TW" sz="1800" kern="0" dirty="0">
                          <a:effectLst/>
                        </a:rPr>
                        <a:t>婚姻</a:t>
                      </a:r>
                      <a:r>
                        <a:rPr lang="zh-TW" sz="1800" kern="0" dirty="0" smtClean="0">
                          <a:effectLst/>
                        </a:rPr>
                        <a:t>關係</a:t>
                      </a:r>
                      <a:r>
                        <a:rPr lang="zh-TW" altLang="en-US" sz="1800" kern="0" dirty="0" smtClean="0">
                          <a:effectLst/>
                        </a:rPr>
                        <a:t>占</a:t>
                      </a:r>
                      <a:r>
                        <a:rPr lang="zh-TW" sz="1800" kern="0" dirty="0" smtClean="0">
                          <a:effectLst/>
                        </a:rPr>
                        <a:t>公職</a:t>
                      </a:r>
                      <a:endParaRPr lang="zh-TW" sz="1800" kern="100" dirty="0">
                        <a:effectLst/>
                        <a:latin typeface="Calibri"/>
                        <a:ea typeface="新細明體"/>
                        <a:cs typeface="Times New Roman"/>
                      </a:endParaRPr>
                    </a:p>
                  </a:txBody>
                  <a:tcPr marL="17780" marR="17780" marT="0" marB="0" anchor="ctr">
                    <a:solidFill>
                      <a:srgbClr val="FFCCCC"/>
                    </a:solidFill>
                  </a:tcPr>
                </a:tc>
                <a:tc>
                  <a:txBody>
                    <a:bodyPr/>
                    <a:lstStyle/>
                    <a:p>
                      <a:pPr algn="ctr">
                        <a:spcAft>
                          <a:spcPts val="0"/>
                        </a:spcAft>
                      </a:pPr>
                      <a:r>
                        <a:rPr lang="en-US" altLang="zh-TW" sz="1800" kern="0" dirty="0" smtClean="0">
                          <a:effectLst/>
                          <a:latin typeface="+mn-lt"/>
                          <a:ea typeface="+mn-ea"/>
                          <a:cs typeface="+mn-cs"/>
                        </a:rPr>
                        <a:t>15</a:t>
                      </a:r>
                      <a:endParaRPr lang="zh-TW" sz="1800" kern="100" dirty="0">
                        <a:effectLst/>
                        <a:latin typeface="Calibri"/>
                        <a:ea typeface="新細明體"/>
                        <a:cs typeface="Times New Roman"/>
                      </a:endParaRPr>
                    </a:p>
                  </a:txBody>
                  <a:tcPr marL="17780" marR="17780" marT="0" marB="0" anchor="ctr">
                    <a:solidFill>
                      <a:srgbClr val="FFCCCC"/>
                    </a:solidFill>
                  </a:tcPr>
                </a:tc>
              </a:tr>
              <a:tr h="369302">
                <a:tc>
                  <a:txBody>
                    <a:bodyPr/>
                    <a:lstStyle/>
                    <a:p>
                      <a:pPr>
                        <a:spcAft>
                          <a:spcPts val="0"/>
                        </a:spcAft>
                      </a:pPr>
                      <a:r>
                        <a:rPr lang="en-US" sz="1800" kern="0" dirty="0">
                          <a:effectLst/>
                        </a:rPr>
                        <a:t>3.</a:t>
                      </a:r>
                      <a:r>
                        <a:rPr lang="zh-TW" sz="1800" kern="0" dirty="0">
                          <a:effectLst/>
                        </a:rPr>
                        <a:t>退休總年資</a:t>
                      </a:r>
                      <a:r>
                        <a:rPr lang="en-US" sz="1800" kern="0" dirty="0">
                          <a:effectLst/>
                        </a:rPr>
                        <a:t>(</a:t>
                      </a:r>
                      <a:r>
                        <a:rPr lang="zh-TW" sz="1800" kern="0" dirty="0">
                          <a:effectLst/>
                        </a:rPr>
                        <a:t>純新制</a:t>
                      </a:r>
                      <a:r>
                        <a:rPr lang="en-US" sz="1800" kern="0" dirty="0">
                          <a:effectLst/>
                        </a:rPr>
                        <a:t>)</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30</a:t>
                      </a:r>
                      <a:endParaRPr lang="zh-TW" sz="1800" kern="100" dirty="0">
                        <a:effectLst/>
                        <a:latin typeface="Calibri"/>
                        <a:ea typeface="新細明體"/>
                        <a:cs typeface="Times New Roman"/>
                      </a:endParaRPr>
                    </a:p>
                  </a:txBody>
                  <a:tcPr marL="17780" marR="17780" marT="0" marB="0" anchor="ctr"/>
                </a:tc>
              </a:tr>
              <a:tr h="369302">
                <a:tc>
                  <a:txBody>
                    <a:bodyPr/>
                    <a:lstStyle/>
                    <a:p>
                      <a:pPr>
                        <a:spcAft>
                          <a:spcPts val="0"/>
                        </a:spcAft>
                      </a:pPr>
                      <a:r>
                        <a:rPr lang="en-US" sz="1800" kern="0" dirty="0">
                          <a:effectLst/>
                        </a:rPr>
                        <a:t>4.</a:t>
                      </a:r>
                      <a:r>
                        <a:rPr lang="zh-TW" sz="1800" kern="0" dirty="0">
                          <a:effectLst/>
                        </a:rPr>
                        <a:t>婚姻</a:t>
                      </a:r>
                      <a:r>
                        <a:rPr lang="zh-TW" sz="1800" kern="0" dirty="0" smtClean="0">
                          <a:effectLst/>
                        </a:rPr>
                        <a:t>關係</a:t>
                      </a:r>
                      <a:r>
                        <a:rPr lang="zh-TW" altLang="en-US" sz="1800" kern="0" dirty="0" smtClean="0">
                          <a:effectLst/>
                        </a:rPr>
                        <a:t>占</a:t>
                      </a:r>
                      <a:r>
                        <a:rPr lang="zh-TW" sz="1800" kern="0" dirty="0" smtClean="0">
                          <a:effectLst/>
                        </a:rPr>
                        <a:t>公職</a:t>
                      </a:r>
                      <a:r>
                        <a:rPr lang="zh-TW" sz="1800" kern="0" dirty="0">
                          <a:effectLst/>
                        </a:rPr>
                        <a:t>比率</a:t>
                      </a:r>
                      <a:endParaRPr lang="zh-TW" sz="1800" kern="100" dirty="0">
                        <a:effectLst/>
                        <a:latin typeface="Calibri"/>
                        <a:ea typeface="新細明體"/>
                        <a:cs typeface="Times New Roman"/>
                      </a:endParaRPr>
                    </a:p>
                  </a:txBody>
                  <a:tcPr marL="17780" marR="17780" marT="0" marB="0" anchor="ctr">
                    <a:solidFill>
                      <a:srgbClr val="FFCCCC"/>
                    </a:solidFill>
                  </a:tcPr>
                </a:tc>
                <a:tc>
                  <a:txBody>
                    <a:bodyPr/>
                    <a:lstStyle/>
                    <a:p>
                      <a:pPr algn="ctr">
                        <a:spcAft>
                          <a:spcPts val="0"/>
                        </a:spcAft>
                      </a:pPr>
                      <a:r>
                        <a:rPr lang="en-US" altLang="zh-TW" sz="1800" kern="0" dirty="0" smtClean="0">
                          <a:effectLst/>
                        </a:rPr>
                        <a:t>15</a:t>
                      </a:r>
                      <a:r>
                        <a:rPr lang="en-US" sz="1800" kern="0" dirty="0" smtClean="0">
                          <a:effectLst/>
                        </a:rPr>
                        <a:t>/30</a:t>
                      </a:r>
                      <a:endParaRPr lang="zh-TW" sz="1800" kern="100" dirty="0">
                        <a:effectLst/>
                        <a:latin typeface="Calibri"/>
                        <a:ea typeface="新細明體"/>
                        <a:cs typeface="Times New Roman"/>
                      </a:endParaRPr>
                    </a:p>
                  </a:txBody>
                  <a:tcPr marL="17780" marR="17780" marT="0" marB="0" anchor="ctr">
                    <a:solidFill>
                      <a:srgbClr val="FFCCCC"/>
                    </a:solidFill>
                  </a:tcPr>
                </a:tc>
              </a:tr>
              <a:tr h="369302">
                <a:tc>
                  <a:txBody>
                    <a:bodyPr/>
                    <a:lstStyle/>
                    <a:p>
                      <a:pPr>
                        <a:spcAft>
                          <a:spcPts val="0"/>
                        </a:spcAft>
                      </a:pPr>
                      <a:r>
                        <a:rPr lang="en-US" sz="1800" kern="0" dirty="0">
                          <a:effectLst/>
                        </a:rPr>
                        <a:t>5.</a:t>
                      </a:r>
                      <a:r>
                        <a:rPr lang="zh-TW" sz="1800" kern="0" dirty="0">
                          <a:effectLst/>
                        </a:rPr>
                        <a:t>以薦任七等功六退休為例</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590</a:t>
                      </a:r>
                      <a:r>
                        <a:rPr lang="zh-TW" sz="1800" kern="0" dirty="0">
                          <a:effectLst/>
                        </a:rPr>
                        <a:t>俸點</a:t>
                      </a:r>
                      <a:endParaRPr lang="zh-TW" sz="1800" kern="100" dirty="0">
                        <a:effectLst/>
                        <a:latin typeface="Calibri"/>
                        <a:ea typeface="新細明體"/>
                        <a:cs typeface="Times New Roman"/>
                      </a:endParaRPr>
                    </a:p>
                  </a:txBody>
                  <a:tcPr marL="17780" marR="17780" marT="0" marB="0" anchor="ctr"/>
                </a:tc>
              </a:tr>
            </a:tbl>
          </a:graphicData>
        </a:graphic>
      </p:graphicFrame>
      <p:graphicFrame>
        <p:nvGraphicFramePr>
          <p:cNvPr id="4" name="表格 3"/>
          <p:cNvGraphicFramePr>
            <a:graphicFrameLocks noGrp="1"/>
          </p:cNvGraphicFramePr>
          <p:nvPr>
            <p:extLst>
              <p:ext uri="{D42A27DB-BD31-4B8C-83A1-F6EECF244321}">
                <p14:modId xmlns:p14="http://schemas.microsoft.com/office/powerpoint/2010/main" val="4222780192"/>
              </p:ext>
            </p:extLst>
          </p:nvPr>
        </p:nvGraphicFramePr>
        <p:xfrm>
          <a:off x="539552" y="3645024"/>
          <a:ext cx="8064895" cy="864096"/>
        </p:xfrm>
        <a:graphic>
          <a:graphicData uri="http://schemas.openxmlformats.org/drawingml/2006/table">
            <a:tbl>
              <a:tblPr firstRow="1" firstCol="1" bandRow="1">
                <a:tableStyleId>{21E4AEA4-8DFA-4A89-87EB-49C32662AFE0}</a:tableStyleId>
              </a:tblPr>
              <a:tblGrid>
                <a:gridCol w="1376646"/>
                <a:gridCol w="1868602"/>
                <a:gridCol w="1868602"/>
                <a:gridCol w="1475870"/>
                <a:gridCol w="1475175"/>
              </a:tblGrid>
              <a:tr h="503190">
                <a:tc rowSpan="2">
                  <a:txBody>
                    <a:bodyPr/>
                    <a:lstStyle/>
                    <a:p>
                      <a:pPr algn="ctr">
                        <a:spcAft>
                          <a:spcPts val="0"/>
                        </a:spcAft>
                      </a:pPr>
                      <a:r>
                        <a:rPr lang="zh-TW" sz="1800" kern="0" dirty="0">
                          <a:effectLst/>
                        </a:rPr>
                        <a:t>離婚</a:t>
                      </a:r>
                      <a:r>
                        <a:rPr lang="zh-TW" sz="1800" kern="0" dirty="0" smtClean="0">
                          <a:effectLst/>
                        </a:rPr>
                        <a:t>配偶</a:t>
                      </a:r>
                      <a:endParaRPr lang="en-US" altLang="zh-TW" sz="1800" kern="0" dirty="0" smtClean="0">
                        <a:effectLst/>
                      </a:endParaRPr>
                    </a:p>
                    <a:p>
                      <a:pPr algn="ctr">
                        <a:spcAft>
                          <a:spcPts val="0"/>
                        </a:spcAft>
                      </a:pPr>
                      <a:r>
                        <a:rPr lang="zh-TW" sz="1800" kern="0" dirty="0" smtClean="0">
                          <a:effectLst/>
                        </a:rPr>
                        <a:t>得</a:t>
                      </a:r>
                      <a:r>
                        <a:rPr lang="zh-TW" sz="1800" kern="0" dirty="0">
                          <a:effectLst/>
                        </a:rPr>
                        <a:t>請求分配總額</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每月俸額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一次退休金總額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被分配比率</a:t>
                      </a:r>
                      <a:r>
                        <a:rPr lang="en-US" sz="1400" kern="0" dirty="0" smtClean="0">
                          <a:effectLst/>
                        </a:rPr>
                        <a:t>(</a:t>
                      </a:r>
                      <a:r>
                        <a:rPr lang="en-US" altLang="zh-TW" sz="1400" kern="0" dirty="0" smtClean="0">
                          <a:effectLst/>
                        </a:rPr>
                        <a:t>15</a:t>
                      </a:r>
                      <a:r>
                        <a:rPr lang="en-US" sz="1400" kern="0" dirty="0" smtClean="0">
                          <a:effectLst/>
                        </a:rPr>
                        <a:t>/30*1/2</a:t>
                      </a:r>
                      <a:r>
                        <a:rPr lang="en-US" sz="1400" kern="0" dirty="0">
                          <a:effectLst/>
                        </a:rPr>
                        <a:t>)</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得請求分配總額</a:t>
                      </a:r>
                      <a:endParaRPr lang="zh-TW" sz="1400" kern="100" dirty="0">
                        <a:effectLst/>
                        <a:latin typeface="Calibri"/>
                        <a:ea typeface="新細明體"/>
                        <a:cs typeface="Times New Roman"/>
                      </a:endParaRPr>
                    </a:p>
                  </a:txBody>
                  <a:tcPr marL="17780" marR="17780" marT="0" marB="0" anchor="ctr"/>
                </a:tc>
              </a:tr>
              <a:tr h="360906">
                <a:tc vMerge="1">
                  <a:txBody>
                    <a:bodyPr/>
                    <a:lstStyle/>
                    <a:p>
                      <a:endParaRPr lang="zh-TW" altLang="en-US"/>
                    </a:p>
                  </a:txBody>
                  <a:tcPr/>
                </a:tc>
                <a:tc>
                  <a:txBody>
                    <a:bodyPr/>
                    <a:lstStyle/>
                    <a:p>
                      <a:pPr algn="ctr">
                        <a:spcAft>
                          <a:spcPts val="0"/>
                        </a:spcAft>
                      </a:pPr>
                      <a:r>
                        <a:rPr lang="en-US" sz="1800" kern="0" dirty="0">
                          <a:effectLst/>
                        </a:rPr>
                        <a:t>39,090</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a:effectLst/>
                        </a:rPr>
                        <a:t>3,518,100</a:t>
                      </a:r>
                      <a:endParaRPr lang="zh-TW" sz="1800" kern="100" dirty="0">
                        <a:effectLst/>
                        <a:latin typeface="Calibri"/>
                        <a:ea typeface="新細明體"/>
                        <a:cs typeface="Times New Roman"/>
                      </a:endParaRPr>
                    </a:p>
                  </a:txBody>
                  <a:tcPr marL="17780" marR="17780" marT="0" marB="0" anchor="ctr"/>
                </a:tc>
                <a:tc>
                  <a:txBody>
                    <a:bodyPr/>
                    <a:lstStyle/>
                    <a:p>
                      <a:pPr marL="0" algn="ctr" defTabSz="914400" rtl="0" eaLnBrk="1" latinLnBrk="0" hangingPunct="1">
                        <a:spcAft>
                          <a:spcPts val="0"/>
                        </a:spcAft>
                      </a:pPr>
                      <a:r>
                        <a:rPr lang="en-US" sz="1800" kern="0" dirty="0">
                          <a:solidFill>
                            <a:schemeClr val="dk1"/>
                          </a:solidFill>
                          <a:effectLst/>
                          <a:latin typeface="+mn-lt"/>
                          <a:ea typeface="+mn-ea"/>
                          <a:cs typeface="+mn-cs"/>
                        </a:rPr>
                        <a:t>25%</a:t>
                      </a:r>
                      <a:endParaRPr lang="zh-TW" sz="1800" kern="0" dirty="0">
                        <a:solidFill>
                          <a:schemeClr val="dk1"/>
                        </a:solidFill>
                        <a:effectLst/>
                        <a:latin typeface="+mn-lt"/>
                        <a:ea typeface="+mn-ea"/>
                        <a:cs typeface="+mn-cs"/>
                      </a:endParaRPr>
                    </a:p>
                  </a:txBody>
                  <a:tcPr marL="17780" marR="17780" marT="0" marB="0" anchor="ctr"/>
                </a:tc>
                <a:tc>
                  <a:txBody>
                    <a:bodyPr/>
                    <a:lstStyle/>
                    <a:p>
                      <a:pPr marL="0" algn="ctr" defTabSz="914400" rtl="0" eaLnBrk="1" latinLnBrk="0" hangingPunct="1">
                        <a:spcAft>
                          <a:spcPts val="0"/>
                        </a:spcAft>
                      </a:pPr>
                      <a:r>
                        <a:rPr lang="en-US" sz="1800" kern="0" dirty="0">
                          <a:solidFill>
                            <a:srgbClr val="0000FF"/>
                          </a:solidFill>
                          <a:effectLst/>
                          <a:latin typeface="+mn-lt"/>
                          <a:ea typeface="+mn-ea"/>
                          <a:cs typeface="+mn-cs"/>
                        </a:rPr>
                        <a:t>879,525 </a:t>
                      </a:r>
                      <a:endParaRPr lang="zh-TW" sz="1800" kern="0" dirty="0">
                        <a:solidFill>
                          <a:srgbClr val="0000FF"/>
                        </a:solidFill>
                        <a:effectLst/>
                        <a:latin typeface="+mn-lt"/>
                        <a:ea typeface="+mn-ea"/>
                        <a:cs typeface="+mn-cs"/>
                      </a:endParaRPr>
                    </a:p>
                  </a:txBody>
                  <a:tcPr marL="17780" marR="17780" marT="0" marB="0" anchor="ctr"/>
                </a:tc>
              </a:tr>
            </a:tbl>
          </a:graphicData>
        </a:graphic>
      </p:graphicFrame>
      <p:graphicFrame>
        <p:nvGraphicFramePr>
          <p:cNvPr id="7" name="表格 6"/>
          <p:cNvGraphicFramePr>
            <a:graphicFrameLocks noGrp="1"/>
          </p:cNvGraphicFramePr>
          <p:nvPr>
            <p:extLst>
              <p:ext uri="{D42A27DB-BD31-4B8C-83A1-F6EECF244321}">
                <p14:modId xmlns:p14="http://schemas.microsoft.com/office/powerpoint/2010/main" val="1891635577"/>
              </p:ext>
            </p:extLst>
          </p:nvPr>
        </p:nvGraphicFramePr>
        <p:xfrm>
          <a:off x="539552" y="4653136"/>
          <a:ext cx="8064896" cy="734695"/>
        </p:xfrm>
        <a:graphic>
          <a:graphicData uri="http://schemas.openxmlformats.org/drawingml/2006/table">
            <a:tbl>
              <a:tblPr firstRow="1" firstCol="1" bandRow="1">
                <a:tableStyleId>{00A15C55-8517-42AA-B614-E9B94910E393}</a:tableStyleId>
              </a:tblPr>
              <a:tblGrid>
                <a:gridCol w="1393027"/>
                <a:gridCol w="2036883"/>
                <a:gridCol w="2317493"/>
                <a:gridCol w="2317493"/>
              </a:tblGrid>
              <a:tr h="296545">
                <a:tc rowSpan="2">
                  <a:txBody>
                    <a:bodyPr/>
                    <a:lstStyle/>
                    <a:p>
                      <a:pPr algn="ctr">
                        <a:spcAft>
                          <a:spcPts val="0"/>
                        </a:spcAft>
                      </a:pPr>
                      <a:r>
                        <a:rPr lang="zh-TW" sz="1800" kern="0" dirty="0">
                          <a:effectLst/>
                        </a:rPr>
                        <a:t>擇領一次退休金者</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原發一次退休金</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應被扣減總額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實領退休金</a:t>
                      </a:r>
                      <a:endParaRPr lang="zh-TW" sz="1400" kern="100" dirty="0">
                        <a:effectLst/>
                        <a:latin typeface="Calibri"/>
                        <a:ea typeface="新細明體"/>
                        <a:cs typeface="Times New Roman"/>
                      </a:endParaRPr>
                    </a:p>
                  </a:txBody>
                  <a:tcPr marL="17780" marR="17780" marT="0" marB="0" anchor="ctr"/>
                </a:tc>
              </a:tr>
              <a:tr h="438150">
                <a:tc vMerge="1">
                  <a:txBody>
                    <a:bodyPr/>
                    <a:lstStyle/>
                    <a:p>
                      <a:endParaRPr lang="zh-TW" altLang="en-US"/>
                    </a:p>
                  </a:txBody>
                  <a:tcPr/>
                </a:tc>
                <a:tc>
                  <a:txBody>
                    <a:bodyPr/>
                    <a:lstStyle/>
                    <a:p>
                      <a:pPr algn="ctr">
                        <a:spcAft>
                          <a:spcPts val="0"/>
                        </a:spcAft>
                      </a:pPr>
                      <a:r>
                        <a:rPr lang="en-US" sz="1800" kern="0" dirty="0">
                          <a:effectLst/>
                        </a:rPr>
                        <a:t>3,518,100</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smtClean="0">
                          <a:solidFill>
                            <a:srgbClr val="0000FF"/>
                          </a:solidFill>
                          <a:effectLst/>
                        </a:rPr>
                        <a:t>879,525</a:t>
                      </a:r>
                      <a:r>
                        <a:rPr lang="en-US" sz="1800" kern="0" dirty="0" smtClean="0">
                          <a:effectLst/>
                        </a:rPr>
                        <a:t> </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sz="1800" kern="0" dirty="0" smtClean="0">
                          <a:effectLst/>
                        </a:rPr>
                        <a:t>2,638,575 </a:t>
                      </a:r>
                      <a:endParaRPr lang="zh-TW" sz="1800" kern="100" dirty="0">
                        <a:effectLst/>
                        <a:latin typeface="Calibri"/>
                        <a:ea typeface="新細明體"/>
                        <a:cs typeface="Times New Roman"/>
                      </a:endParaRPr>
                    </a:p>
                  </a:txBody>
                  <a:tcPr marL="17780" marR="17780" marT="0" marB="0" anchor="ctr"/>
                </a:tc>
              </a:tr>
            </a:tbl>
          </a:graphicData>
        </a:graphic>
      </p:graphicFrame>
      <p:graphicFrame>
        <p:nvGraphicFramePr>
          <p:cNvPr id="10" name="表格 9"/>
          <p:cNvGraphicFramePr>
            <a:graphicFrameLocks noGrp="1"/>
          </p:cNvGraphicFramePr>
          <p:nvPr>
            <p:extLst>
              <p:ext uri="{D42A27DB-BD31-4B8C-83A1-F6EECF244321}">
                <p14:modId xmlns:p14="http://schemas.microsoft.com/office/powerpoint/2010/main" val="3263448108"/>
              </p:ext>
            </p:extLst>
          </p:nvPr>
        </p:nvGraphicFramePr>
        <p:xfrm>
          <a:off x="539552" y="5517232"/>
          <a:ext cx="8064895" cy="1008112"/>
        </p:xfrm>
        <a:graphic>
          <a:graphicData uri="http://schemas.openxmlformats.org/drawingml/2006/table">
            <a:tbl>
              <a:tblPr firstRow="1" firstCol="1" bandRow="1">
                <a:tableStyleId>{00A15C55-8517-42AA-B614-E9B94910E393}</a:tableStyleId>
              </a:tblPr>
              <a:tblGrid>
                <a:gridCol w="1393027"/>
                <a:gridCol w="1559301"/>
                <a:gridCol w="1008112"/>
                <a:gridCol w="1008112"/>
                <a:gridCol w="1224136"/>
                <a:gridCol w="1008112"/>
                <a:gridCol w="864095"/>
              </a:tblGrid>
              <a:tr h="534764">
                <a:tc rowSpan="2">
                  <a:txBody>
                    <a:bodyPr/>
                    <a:lstStyle/>
                    <a:p>
                      <a:pPr algn="ctr">
                        <a:spcAft>
                          <a:spcPts val="0"/>
                        </a:spcAft>
                      </a:pPr>
                      <a:r>
                        <a:rPr lang="zh-TW" sz="1800" kern="0" dirty="0">
                          <a:effectLst/>
                        </a:rPr>
                        <a:t>擇領月退休金者</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zh-TW" altLang="en-US" sz="1400" kern="0" dirty="0" smtClean="0">
                          <a:effectLst/>
                          <a:latin typeface="+mn-lt"/>
                          <a:ea typeface="+mn-ea"/>
                          <a:cs typeface="+mn-cs"/>
                        </a:rPr>
                        <a:t>假設原領月退休金</a:t>
                      </a:r>
                      <a:endParaRPr lang="zh-TW" altLang="zh-TW" sz="1400" kern="100" dirty="0">
                        <a:effectLst/>
                        <a:latin typeface="+mn-lt"/>
                        <a:ea typeface="新細明體"/>
                        <a:cs typeface="Times New Roman"/>
                      </a:endParaRPr>
                    </a:p>
                  </a:txBody>
                  <a:tcPr marL="17780" marR="17780" marT="0" marB="0" anchor="ctr"/>
                </a:tc>
                <a:tc>
                  <a:txBody>
                    <a:bodyPr/>
                    <a:lstStyle/>
                    <a:p>
                      <a:pPr algn="ctr">
                        <a:spcAft>
                          <a:spcPts val="0"/>
                        </a:spcAft>
                      </a:pPr>
                      <a:r>
                        <a:rPr lang="zh-TW" sz="1400" kern="0" dirty="0" smtClean="0">
                          <a:effectLst/>
                        </a:rPr>
                        <a:t>每月</a:t>
                      </a:r>
                      <a:r>
                        <a:rPr lang="zh-TW" sz="1400" kern="0" dirty="0">
                          <a:effectLst/>
                        </a:rPr>
                        <a:t>按應扣減比率扣減</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每月應扣減金額</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每月扣減後月退休金</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扣減完畢期數</a:t>
                      </a:r>
                      <a:r>
                        <a:rPr lang="en-US" sz="1400" kern="0" dirty="0">
                          <a:effectLst/>
                        </a:rPr>
                        <a:t>(</a:t>
                      </a:r>
                      <a:r>
                        <a:rPr lang="zh-TW" sz="1400" kern="0" dirty="0">
                          <a:effectLst/>
                        </a:rPr>
                        <a:t>月</a:t>
                      </a:r>
                      <a:r>
                        <a:rPr lang="en-US" sz="1400" kern="0" dirty="0">
                          <a:effectLst/>
                        </a:rPr>
                        <a:t>)</a:t>
                      </a:r>
                      <a:endParaRPr lang="zh-TW" sz="1400" kern="100" dirty="0">
                        <a:effectLst/>
                        <a:latin typeface="Calibri"/>
                        <a:ea typeface="新細明體"/>
                        <a:cs typeface="Times New Roman"/>
                      </a:endParaRPr>
                    </a:p>
                  </a:txBody>
                  <a:tcPr marL="17780" marR="17780" marT="0" marB="0" anchor="ctr"/>
                </a:tc>
                <a:tc>
                  <a:txBody>
                    <a:bodyPr/>
                    <a:lstStyle/>
                    <a:p>
                      <a:pPr algn="ctr">
                        <a:spcAft>
                          <a:spcPts val="0"/>
                        </a:spcAft>
                      </a:pPr>
                      <a:r>
                        <a:rPr lang="zh-TW" sz="1400" kern="0" dirty="0">
                          <a:effectLst/>
                        </a:rPr>
                        <a:t>扣減完畢期數</a:t>
                      </a:r>
                      <a:r>
                        <a:rPr lang="en-US" sz="1400" kern="0" dirty="0">
                          <a:effectLst/>
                        </a:rPr>
                        <a:t>(</a:t>
                      </a:r>
                      <a:r>
                        <a:rPr lang="zh-TW" sz="1400" kern="0" dirty="0">
                          <a:effectLst/>
                        </a:rPr>
                        <a:t>年</a:t>
                      </a:r>
                      <a:r>
                        <a:rPr lang="en-US" sz="1400" kern="0" dirty="0">
                          <a:effectLst/>
                        </a:rPr>
                        <a:t>)</a:t>
                      </a:r>
                      <a:endParaRPr lang="zh-TW" sz="1400" kern="100" dirty="0">
                        <a:effectLst/>
                        <a:latin typeface="Calibri"/>
                        <a:ea typeface="新細明體"/>
                        <a:cs typeface="Times New Roman"/>
                      </a:endParaRPr>
                    </a:p>
                  </a:txBody>
                  <a:tcPr marL="17780" marR="17780" marT="0" marB="0" anchor="ctr"/>
                </a:tc>
              </a:tr>
              <a:tr h="473348">
                <a:tc vMerge="1">
                  <a:txBody>
                    <a:bodyPr/>
                    <a:lstStyle/>
                    <a:p>
                      <a:endParaRPr lang="zh-TW" altLang="en-US"/>
                    </a:p>
                  </a:txBody>
                  <a:tcPr/>
                </a:tc>
                <a:tc>
                  <a:txBody>
                    <a:bodyPr/>
                    <a:lstStyle/>
                    <a:p>
                      <a:pPr marL="0" algn="ctr" defTabSz="914400" rtl="0" eaLnBrk="1" latinLnBrk="0" hangingPunct="1">
                        <a:spcAft>
                          <a:spcPts val="0"/>
                        </a:spcAft>
                      </a:pPr>
                      <a:r>
                        <a:rPr lang="en-US" altLang="zh-TW" sz="1800" kern="0" dirty="0" smtClean="0">
                          <a:solidFill>
                            <a:schemeClr val="dk1"/>
                          </a:solidFill>
                          <a:effectLst/>
                          <a:latin typeface="+mn-lt"/>
                          <a:ea typeface="+mn-ea"/>
                          <a:cs typeface="+mn-cs"/>
                        </a:rPr>
                        <a:t>41,045</a:t>
                      </a:r>
                      <a:endParaRPr lang="zh-TW" altLang="zh-TW" sz="1800" kern="0" dirty="0">
                        <a:solidFill>
                          <a:schemeClr val="dk1"/>
                        </a:solidFill>
                        <a:effectLst/>
                        <a:latin typeface="+mn-lt"/>
                        <a:ea typeface="+mn-ea"/>
                        <a:cs typeface="+mn-cs"/>
                      </a:endParaRPr>
                    </a:p>
                  </a:txBody>
                  <a:tcPr marL="17780" marR="17780" marT="0" marB="0" anchor="ctr"/>
                </a:tc>
                <a:tc>
                  <a:txBody>
                    <a:bodyPr/>
                    <a:lstStyle/>
                    <a:p>
                      <a:pPr marL="0" algn="ctr" defTabSz="914400" rtl="0" eaLnBrk="1" latinLnBrk="0" hangingPunct="1">
                        <a:spcAft>
                          <a:spcPts val="0"/>
                        </a:spcAft>
                      </a:pPr>
                      <a:r>
                        <a:rPr lang="en-US" sz="1800" kern="0" dirty="0">
                          <a:solidFill>
                            <a:schemeClr val="dk1"/>
                          </a:solidFill>
                          <a:effectLst/>
                          <a:latin typeface="+mn-lt"/>
                          <a:ea typeface="+mn-ea"/>
                          <a:cs typeface="+mn-cs"/>
                        </a:rPr>
                        <a:t>25%</a:t>
                      </a:r>
                      <a:endParaRPr lang="zh-TW" sz="1800" kern="0" dirty="0">
                        <a:solidFill>
                          <a:schemeClr val="dk1"/>
                        </a:solidFill>
                        <a:effectLst/>
                        <a:latin typeface="+mn-lt"/>
                        <a:ea typeface="+mn-ea"/>
                        <a:cs typeface="+mn-cs"/>
                      </a:endParaRPr>
                    </a:p>
                  </a:txBody>
                  <a:tcPr marL="17780" marR="17780" marT="0" marB="0" anchor="ctr"/>
                </a:tc>
                <a:tc>
                  <a:txBody>
                    <a:bodyPr/>
                    <a:lstStyle/>
                    <a:p>
                      <a:pPr marL="0" algn="ctr" defTabSz="914400" rtl="0" eaLnBrk="1" latinLnBrk="0" hangingPunct="1">
                        <a:spcAft>
                          <a:spcPts val="0"/>
                        </a:spcAft>
                      </a:pPr>
                      <a:r>
                        <a:rPr lang="en-US" sz="1800" kern="0" dirty="0" smtClean="0">
                          <a:solidFill>
                            <a:srgbClr val="0000FF"/>
                          </a:solidFill>
                          <a:effectLst/>
                          <a:latin typeface="+mn-lt"/>
                          <a:ea typeface="+mn-ea"/>
                          <a:cs typeface="+mn-cs"/>
                        </a:rPr>
                        <a:t>1</a:t>
                      </a:r>
                      <a:r>
                        <a:rPr lang="en-US" altLang="zh-TW" sz="1800" kern="0" dirty="0" smtClean="0">
                          <a:solidFill>
                            <a:srgbClr val="0000FF"/>
                          </a:solidFill>
                          <a:effectLst/>
                          <a:latin typeface="+mn-lt"/>
                          <a:ea typeface="+mn-ea"/>
                          <a:cs typeface="+mn-cs"/>
                        </a:rPr>
                        <a:t>0</a:t>
                      </a:r>
                      <a:r>
                        <a:rPr lang="en-US" sz="1800" kern="0" dirty="0" smtClean="0">
                          <a:solidFill>
                            <a:srgbClr val="0000FF"/>
                          </a:solidFill>
                          <a:effectLst/>
                          <a:latin typeface="+mn-lt"/>
                          <a:ea typeface="+mn-ea"/>
                          <a:cs typeface="+mn-cs"/>
                        </a:rPr>
                        <a:t>,</a:t>
                      </a:r>
                      <a:r>
                        <a:rPr lang="en-US" altLang="zh-TW" sz="1800" kern="0" dirty="0" smtClean="0">
                          <a:solidFill>
                            <a:srgbClr val="0000FF"/>
                          </a:solidFill>
                          <a:effectLst/>
                          <a:latin typeface="+mn-lt"/>
                          <a:ea typeface="+mn-ea"/>
                          <a:cs typeface="+mn-cs"/>
                        </a:rPr>
                        <a:t>261</a:t>
                      </a:r>
                      <a:endParaRPr lang="zh-TW" sz="1800" kern="0" dirty="0">
                        <a:solidFill>
                          <a:schemeClr val="dk1"/>
                        </a:solidFill>
                        <a:effectLst/>
                        <a:latin typeface="+mn-lt"/>
                        <a:ea typeface="+mn-ea"/>
                        <a:cs typeface="+mn-cs"/>
                      </a:endParaRPr>
                    </a:p>
                  </a:txBody>
                  <a:tcPr marL="17780" marR="17780" marT="0" marB="0" anchor="ctr"/>
                </a:tc>
                <a:tc>
                  <a:txBody>
                    <a:bodyPr/>
                    <a:lstStyle/>
                    <a:p>
                      <a:pPr marL="0" algn="ctr" defTabSz="914400" rtl="0" eaLnBrk="1" latinLnBrk="0" hangingPunct="1">
                        <a:spcAft>
                          <a:spcPts val="0"/>
                        </a:spcAft>
                      </a:pPr>
                      <a:r>
                        <a:rPr lang="en-US" sz="1800" kern="0" dirty="0" smtClean="0">
                          <a:solidFill>
                            <a:schemeClr val="dk1"/>
                          </a:solidFill>
                          <a:effectLst/>
                          <a:latin typeface="+mn-lt"/>
                          <a:ea typeface="+mn-ea"/>
                          <a:cs typeface="+mn-cs"/>
                        </a:rPr>
                        <a:t>3</a:t>
                      </a:r>
                      <a:r>
                        <a:rPr lang="en-US" altLang="zh-TW" sz="1800" kern="0" dirty="0" smtClean="0">
                          <a:solidFill>
                            <a:schemeClr val="dk1"/>
                          </a:solidFill>
                          <a:effectLst/>
                          <a:latin typeface="+mn-lt"/>
                          <a:ea typeface="+mn-ea"/>
                          <a:cs typeface="+mn-cs"/>
                        </a:rPr>
                        <a:t>0</a:t>
                      </a:r>
                      <a:r>
                        <a:rPr lang="en-US" sz="1800" kern="0" dirty="0" smtClean="0">
                          <a:solidFill>
                            <a:schemeClr val="dk1"/>
                          </a:solidFill>
                          <a:effectLst/>
                          <a:latin typeface="+mn-lt"/>
                          <a:ea typeface="+mn-ea"/>
                          <a:cs typeface="+mn-cs"/>
                        </a:rPr>
                        <a:t>,</a:t>
                      </a:r>
                      <a:r>
                        <a:rPr lang="en-US" altLang="zh-TW" sz="1800" kern="0" dirty="0" smtClean="0">
                          <a:solidFill>
                            <a:schemeClr val="dk1"/>
                          </a:solidFill>
                          <a:effectLst/>
                          <a:latin typeface="+mn-lt"/>
                          <a:ea typeface="+mn-ea"/>
                          <a:cs typeface="+mn-cs"/>
                        </a:rPr>
                        <a:t>784</a:t>
                      </a:r>
                      <a:endParaRPr lang="zh-TW" sz="1800" kern="0" dirty="0">
                        <a:solidFill>
                          <a:schemeClr val="dk1"/>
                        </a:solidFill>
                        <a:effectLst/>
                        <a:latin typeface="+mn-lt"/>
                        <a:ea typeface="+mn-ea"/>
                        <a:cs typeface="+mn-cs"/>
                      </a:endParaRPr>
                    </a:p>
                  </a:txBody>
                  <a:tcPr marL="17780" marR="17780" marT="0" marB="0" anchor="ctr"/>
                </a:tc>
                <a:tc>
                  <a:txBody>
                    <a:bodyPr/>
                    <a:lstStyle/>
                    <a:p>
                      <a:pPr algn="ctr">
                        <a:spcAft>
                          <a:spcPts val="0"/>
                        </a:spcAft>
                      </a:pPr>
                      <a:r>
                        <a:rPr lang="en-US" altLang="zh-TW" sz="1800" kern="100" dirty="0" smtClean="0">
                          <a:effectLst/>
                          <a:latin typeface="Calibri"/>
                          <a:ea typeface="新細明體"/>
                          <a:cs typeface="Times New Roman"/>
                        </a:rPr>
                        <a:t>85.7</a:t>
                      </a:r>
                      <a:endParaRPr lang="zh-TW" sz="1800" kern="100" dirty="0">
                        <a:effectLst/>
                        <a:latin typeface="Calibri"/>
                        <a:ea typeface="新細明體"/>
                        <a:cs typeface="Times New Roman"/>
                      </a:endParaRPr>
                    </a:p>
                  </a:txBody>
                  <a:tcPr marL="17780" marR="17780" marT="0" marB="0" anchor="ctr"/>
                </a:tc>
                <a:tc>
                  <a:txBody>
                    <a:bodyPr/>
                    <a:lstStyle/>
                    <a:p>
                      <a:pPr algn="ctr">
                        <a:spcAft>
                          <a:spcPts val="0"/>
                        </a:spcAft>
                      </a:pPr>
                      <a:r>
                        <a:rPr lang="en-US" altLang="zh-TW" sz="1800" kern="0" dirty="0" smtClean="0">
                          <a:effectLst/>
                        </a:rPr>
                        <a:t>7</a:t>
                      </a:r>
                      <a:r>
                        <a:rPr lang="en-US" sz="1800" kern="0" dirty="0" smtClean="0">
                          <a:effectLst/>
                        </a:rPr>
                        <a:t>.</a:t>
                      </a:r>
                      <a:r>
                        <a:rPr lang="en-US" altLang="zh-TW" sz="1800" kern="0" dirty="0" smtClean="0">
                          <a:effectLst/>
                        </a:rPr>
                        <a:t>1</a:t>
                      </a:r>
                      <a:endParaRPr lang="zh-TW" sz="1800" kern="100" dirty="0">
                        <a:effectLst/>
                        <a:latin typeface="Calibri"/>
                        <a:ea typeface="新細明體"/>
                        <a:cs typeface="Times New Roman"/>
                      </a:endParaRPr>
                    </a:p>
                  </a:txBody>
                  <a:tcPr marL="17780" marR="17780" marT="0" marB="0" anchor="ctr"/>
                </a:tc>
              </a:tr>
            </a:tbl>
          </a:graphicData>
        </a:graphic>
      </p:graphicFrame>
      <p:sp>
        <p:nvSpPr>
          <p:cNvPr id="11" name="投影片編號版面配置區 2"/>
          <p:cNvSpPr>
            <a:spLocks noGrp="1"/>
          </p:cNvSpPr>
          <p:nvPr>
            <p:ph type="sldNum" sz="quarter" idx="12"/>
          </p:nvPr>
        </p:nvSpPr>
        <p:spPr>
          <a:xfrm>
            <a:off x="8460432" y="6525344"/>
            <a:ext cx="624517" cy="313940"/>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103</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4128622941"/>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2"/>
          <p:cNvSpPr>
            <a:spLocks noGrp="1"/>
          </p:cNvSpPr>
          <p:nvPr>
            <p:ph type="sldNum" sz="quarter" idx="12"/>
          </p:nvPr>
        </p:nvSpPr>
        <p:spPr>
          <a:xfrm>
            <a:off x="8316416" y="6507050"/>
            <a:ext cx="76853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104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73732" name="Rectangle 4"/>
          <p:cNvSpPr>
            <a:spLocks noChangeArrowheads="1"/>
          </p:cNvSpPr>
          <p:nvPr/>
        </p:nvSpPr>
        <p:spPr bwMode="auto">
          <a:xfrm>
            <a:off x="539552" y="2276872"/>
            <a:ext cx="8136904" cy="21602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nchorCtr="1"/>
          <a:lstStyle>
            <a:lvl1pPr marL="1074738" indent="-896938">
              <a:spcBef>
                <a:spcPct val="0"/>
              </a:spcBef>
              <a:defRPr kumimoji="1">
                <a:solidFill>
                  <a:schemeClr val="tx1"/>
                </a:solidFill>
                <a:latin typeface="Arial" charset="0"/>
                <a:ea typeface="新細明體" pitchFamily="18" charset="-120"/>
              </a:defRPr>
            </a:lvl1pPr>
            <a:lvl2pPr marL="2592388" indent="-711200">
              <a:spcBef>
                <a:spcPct val="0"/>
              </a:spcBef>
              <a:defRPr kumimoji="1">
                <a:solidFill>
                  <a:schemeClr val="tx1"/>
                </a:solidFill>
                <a:latin typeface="Arial" charset="0"/>
                <a:ea typeface="新細明體" pitchFamily="18" charset="-120"/>
              </a:defRPr>
            </a:lvl2pPr>
            <a:lvl3pPr marL="3381375" indent="-609600">
              <a:spcBef>
                <a:spcPct val="0"/>
              </a:spcBef>
              <a:defRPr kumimoji="1">
                <a:solidFill>
                  <a:schemeClr val="tx1"/>
                </a:solidFill>
                <a:latin typeface="Arial" charset="0"/>
                <a:ea typeface="新細明體" pitchFamily="18" charset="-120"/>
              </a:defRPr>
            </a:lvl3pPr>
            <a:lvl4pPr marL="4117975" indent="-557213">
              <a:spcBef>
                <a:spcPct val="0"/>
              </a:spcBef>
              <a:defRPr kumimoji="1">
                <a:solidFill>
                  <a:schemeClr val="tx1"/>
                </a:solidFill>
                <a:latin typeface="Arial" charset="0"/>
                <a:ea typeface="新細明體" pitchFamily="18" charset="-120"/>
              </a:defRPr>
            </a:lvl4pPr>
            <a:lvl5pPr marL="4903788" indent="-606425">
              <a:spcBef>
                <a:spcPct val="0"/>
              </a:spcBef>
              <a:defRPr kumimoji="1">
                <a:solidFill>
                  <a:schemeClr val="tx1"/>
                </a:solidFill>
                <a:latin typeface="Arial" charset="0"/>
                <a:ea typeface="新細明體" pitchFamily="18" charset="-120"/>
              </a:defRPr>
            </a:lvl5pPr>
            <a:lvl6pPr marL="5360988" indent="-606425" fontAlgn="base">
              <a:spcBef>
                <a:spcPct val="0"/>
              </a:spcBef>
              <a:spcAft>
                <a:spcPct val="0"/>
              </a:spcAft>
              <a:defRPr kumimoji="1">
                <a:solidFill>
                  <a:schemeClr val="tx1"/>
                </a:solidFill>
                <a:latin typeface="Arial" charset="0"/>
                <a:ea typeface="新細明體" pitchFamily="18" charset="-120"/>
              </a:defRPr>
            </a:lvl6pPr>
            <a:lvl7pPr marL="5818188" indent="-606425" fontAlgn="base">
              <a:spcBef>
                <a:spcPct val="0"/>
              </a:spcBef>
              <a:spcAft>
                <a:spcPct val="0"/>
              </a:spcAft>
              <a:defRPr kumimoji="1">
                <a:solidFill>
                  <a:schemeClr val="tx1"/>
                </a:solidFill>
                <a:latin typeface="Arial" charset="0"/>
                <a:ea typeface="新細明體" pitchFamily="18" charset="-120"/>
              </a:defRPr>
            </a:lvl7pPr>
            <a:lvl8pPr marL="6275388" indent="-606425" fontAlgn="base">
              <a:spcBef>
                <a:spcPct val="0"/>
              </a:spcBef>
              <a:spcAft>
                <a:spcPct val="0"/>
              </a:spcAft>
              <a:defRPr kumimoji="1">
                <a:solidFill>
                  <a:schemeClr val="tx1"/>
                </a:solidFill>
                <a:latin typeface="Arial" charset="0"/>
                <a:ea typeface="新細明體" pitchFamily="18" charset="-120"/>
              </a:defRPr>
            </a:lvl8pPr>
            <a:lvl9pPr marL="6732588" indent="-606425" fontAlgn="base">
              <a:spcBef>
                <a:spcPct val="0"/>
              </a:spcBef>
              <a:spcAft>
                <a:spcPct val="0"/>
              </a:spcAft>
              <a:defRPr kumimoji="1">
                <a:solidFill>
                  <a:schemeClr val="tx1"/>
                </a:solidFill>
                <a:latin typeface="Arial" charset="0"/>
                <a:ea typeface="新細明體" pitchFamily="18" charset="-120"/>
              </a:defRPr>
            </a:lvl9pPr>
          </a:lstStyle>
          <a:p>
            <a:pPr marL="1704975" indent="-1512000">
              <a:lnSpc>
                <a:spcPct val="100000"/>
              </a:lnSpc>
              <a:spcBef>
                <a:spcPct val="35000"/>
              </a:spcBef>
              <a:spcAft>
                <a:spcPct val="35000"/>
              </a:spcAft>
              <a:buClr>
                <a:srgbClr val="3333FF"/>
              </a:buClr>
              <a:buFont typeface="Wingdings" pitchFamily="2" charset="2"/>
              <a:buNone/>
              <a:defRPr/>
            </a:pPr>
            <a:r>
              <a:rPr lang="zh-TW" altLang="en-US" sz="6000" b="1" dirty="0">
                <a:solidFill>
                  <a:srgbClr val="000066"/>
                </a:solidFill>
                <a:effectLst>
                  <a:outerShdw blurRad="38100" dist="38100" dir="2700000" algn="tl">
                    <a:srgbClr val="C0C0C0"/>
                  </a:outerShdw>
                </a:effectLst>
                <a:latin typeface="Times New Roman" pitchFamily="18" charset="0"/>
                <a:ea typeface="標楷體" pitchFamily="65" charset="-120"/>
              </a:rPr>
              <a:t>參</a:t>
            </a:r>
            <a:r>
              <a:rPr lang="zh-TW" altLang="en-US"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、優惠存款事項</a:t>
            </a:r>
            <a:endParaRPr lang="zh-TW" altLang="en-US" sz="60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31230124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投影片編號版面配置區 3"/>
          <p:cNvSpPr>
            <a:spLocks noGrp="1"/>
          </p:cNvSpPr>
          <p:nvPr>
            <p:ph type="sldNum" sz="quarter" idx="12"/>
          </p:nvPr>
        </p:nvSpPr>
        <p:spPr>
          <a:xfrm>
            <a:off x="8355435" y="6565354"/>
            <a:ext cx="788565" cy="288032"/>
          </a:xfrm>
        </p:spPr>
        <p:txBody>
          <a:bodyPr/>
          <a:lstStyle/>
          <a:p>
            <a:pPr>
              <a:defRPr/>
            </a:pPr>
            <a:fld id="{8F308B4D-0A51-4E85-AD73-617140BEA59B}" type="slidenum">
              <a:rPr lang="en-US" altLang="zh-TW" sz="1200"/>
              <a:pPr>
                <a:defRPr/>
              </a:pPr>
              <a:t>105</a:t>
            </a:fld>
            <a:endParaRPr lang="en-US" altLang="zh-TW" sz="1200" dirty="0"/>
          </a:p>
        </p:txBody>
      </p:sp>
      <p:sp>
        <p:nvSpPr>
          <p:cNvPr id="565252" name="Rectangle 4"/>
          <p:cNvSpPr>
            <a:spLocks noChangeArrowheads="1"/>
          </p:cNvSpPr>
          <p:nvPr/>
        </p:nvSpPr>
        <p:spPr bwMode="auto">
          <a:xfrm>
            <a:off x="955948" y="1340768"/>
            <a:ext cx="2739853" cy="492443"/>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en-US" altLang="zh-TW" sz="2600" b="1" dirty="0" smtClean="0">
                <a:solidFill>
                  <a:schemeClr val="bg1"/>
                </a:solidFill>
              </a:rPr>
              <a:t>(</a:t>
            </a:r>
            <a:r>
              <a:rPr kumimoji="0" lang="zh-TW" altLang="en-US" sz="2600" b="1" dirty="0" smtClean="0">
                <a:solidFill>
                  <a:schemeClr val="bg1"/>
                </a:solidFill>
              </a:rPr>
              <a:t>一</a:t>
            </a:r>
            <a:r>
              <a:rPr kumimoji="0" lang="en-US" altLang="zh-TW" sz="2600" b="1" dirty="0" smtClean="0">
                <a:solidFill>
                  <a:schemeClr val="bg1"/>
                </a:solidFill>
              </a:rPr>
              <a:t>)</a:t>
            </a:r>
            <a:r>
              <a:rPr kumimoji="0" lang="zh-TW" altLang="en-US" sz="2600" b="1" dirty="0" smtClean="0">
                <a:solidFill>
                  <a:schemeClr val="bg1"/>
                </a:solidFill>
              </a:rPr>
              <a:t>優惠</a:t>
            </a:r>
            <a:r>
              <a:rPr kumimoji="0" lang="zh-TW" altLang="en-US" sz="2600" b="1" dirty="0">
                <a:solidFill>
                  <a:schemeClr val="bg1"/>
                </a:solidFill>
              </a:rPr>
              <a:t>存款項目</a:t>
            </a:r>
          </a:p>
        </p:txBody>
      </p:sp>
      <p:grpSp>
        <p:nvGrpSpPr>
          <p:cNvPr id="150534" name="Group 52"/>
          <p:cNvGrpSpPr>
            <a:grpSpLocks/>
          </p:cNvGrpSpPr>
          <p:nvPr/>
        </p:nvGrpSpPr>
        <p:grpSpPr bwMode="auto">
          <a:xfrm>
            <a:off x="956374" y="2203951"/>
            <a:ext cx="6892226" cy="3920430"/>
            <a:chOff x="777" y="1207"/>
            <a:chExt cx="4144" cy="2702"/>
          </a:xfrm>
        </p:grpSpPr>
        <p:sp>
          <p:nvSpPr>
            <p:cNvPr id="151559" name="Line 5"/>
            <p:cNvSpPr>
              <a:spLocks noChangeShapeType="1"/>
            </p:cNvSpPr>
            <p:nvPr/>
          </p:nvSpPr>
          <p:spPr bwMode="auto">
            <a:xfrm>
              <a:off x="2630" y="2231"/>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sp>
          <p:nvSpPr>
            <p:cNvPr id="151560" name="Line 39"/>
            <p:cNvSpPr>
              <a:spLocks noChangeShapeType="1"/>
            </p:cNvSpPr>
            <p:nvPr/>
          </p:nvSpPr>
          <p:spPr bwMode="auto">
            <a:xfrm>
              <a:off x="930" y="2595"/>
              <a:ext cx="3991" cy="0"/>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zh-TW" altLang="en-US" b="1"/>
            </a:p>
          </p:txBody>
        </p:sp>
        <p:sp>
          <p:nvSpPr>
            <p:cNvPr id="151561" name="AutoShape 40"/>
            <p:cNvSpPr>
              <a:spLocks noChangeArrowheads="1"/>
            </p:cNvSpPr>
            <p:nvPr/>
          </p:nvSpPr>
          <p:spPr bwMode="auto">
            <a:xfrm>
              <a:off x="777" y="1484"/>
              <a:ext cx="788" cy="634"/>
            </a:xfrm>
            <a:prstGeom prst="flowChartAlternateProcess">
              <a:avLst/>
            </a:prstGeom>
            <a:gradFill rotWithShape="1">
              <a:gsLst>
                <a:gs pos="0">
                  <a:srgbClr val="FFCCFF"/>
                </a:gs>
                <a:gs pos="100000">
                  <a:srgbClr val="FFFFFF"/>
                </a:gs>
              </a:gsLst>
              <a:lin ang="5400000" scaled="1"/>
            </a:gradFill>
            <a:ln w="9525" cap="rnd"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36000" rIns="36000"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b="1" dirty="0" smtClean="0">
                  <a:solidFill>
                    <a:srgbClr val="660066"/>
                  </a:solidFill>
                </a:rPr>
                <a:t>84.6.30</a:t>
              </a:r>
            </a:p>
            <a:p>
              <a:pPr algn="ctr" eaLnBrk="1" hangingPunct="1">
                <a:buFont typeface="Wingdings" pitchFamily="2" charset="2"/>
                <a:buNone/>
              </a:pPr>
              <a:r>
                <a:rPr kumimoji="0" lang="zh-TW" altLang="en-US" b="1" dirty="0" smtClean="0">
                  <a:solidFill>
                    <a:srgbClr val="660066"/>
                  </a:solidFill>
                </a:rPr>
                <a:t>以前</a:t>
              </a:r>
              <a:endParaRPr kumimoji="0" lang="zh-TW" altLang="en-US" b="1" dirty="0">
                <a:solidFill>
                  <a:srgbClr val="660066"/>
                </a:solidFill>
              </a:endParaRPr>
            </a:p>
          </p:txBody>
        </p:sp>
        <p:sp>
          <p:nvSpPr>
            <p:cNvPr id="151562" name="AutoShape 41"/>
            <p:cNvSpPr>
              <a:spLocks noChangeArrowheads="1"/>
            </p:cNvSpPr>
            <p:nvPr/>
          </p:nvSpPr>
          <p:spPr bwMode="auto">
            <a:xfrm>
              <a:off x="777" y="3057"/>
              <a:ext cx="823" cy="634"/>
            </a:xfrm>
            <a:prstGeom prst="flowChartAlternateProcess">
              <a:avLst/>
            </a:prstGeom>
            <a:gradFill rotWithShape="1">
              <a:gsLst>
                <a:gs pos="0">
                  <a:srgbClr val="FFCCFF"/>
                </a:gs>
                <a:gs pos="100000">
                  <a:schemeClr val="bg1"/>
                </a:gs>
              </a:gsLst>
              <a:lin ang="5400000" scaled="1"/>
            </a:gradFill>
            <a:ln w="9525" cap="rnd"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b="1" dirty="0" smtClean="0">
                  <a:solidFill>
                    <a:srgbClr val="660066"/>
                  </a:solidFill>
                </a:rPr>
                <a:t>84.7.1</a:t>
              </a:r>
              <a:br>
                <a:rPr kumimoji="0" lang="en-US" altLang="zh-TW" b="1" dirty="0" smtClean="0">
                  <a:solidFill>
                    <a:srgbClr val="660066"/>
                  </a:solidFill>
                </a:rPr>
              </a:br>
              <a:r>
                <a:rPr kumimoji="0" lang="zh-TW" altLang="en-US" b="1" dirty="0" smtClean="0">
                  <a:solidFill>
                    <a:srgbClr val="660066"/>
                  </a:solidFill>
                </a:rPr>
                <a:t>以後</a:t>
              </a:r>
              <a:endParaRPr kumimoji="0" lang="zh-TW" altLang="en-US" b="1" dirty="0">
                <a:solidFill>
                  <a:srgbClr val="660066"/>
                </a:solidFill>
              </a:endParaRPr>
            </a:p>
          </p:txBody>
        </p:sp>
        <p:sp>
          <p:nvSpPr>
            <p:cNvPr id="151563" name="Text Box 42"/>
            <p:cNvSpPr txBox="1">
              <a:spLocks noChangeArrowheads="1"/>
            </p:cNvSpPr>
            <p:nvPr/>
          </p:nvSpPr>
          <p:spPr bwMode="auto">
            <a:xfrm>
              <a:off x="2619" y="1207"/>
              <a:ext cx="2302" cy="310"/>
            </a:xfrm>
            <a:prstGeom prst="rect">
              <a:avLst/>
            </a:prstGeom>
            <a:gradFill rotWithShape="1">
              <a:gsLst>
                <a:gs pos="0">
                  <a:srgbClr val="FFFF99"/>
                </a:gs>
                <a:gs pos="100000">
                  <a:schemeClr val="bg1"/>
                </a:gs>
              </a:gsLst>
              <a:lin ang="5400000" scaled="1"/>
            </a:gradFill>
            <a:ln w="12700" cap="rnd"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dirty="0">
                  <a:solidFill>
                    <a:srgbClr val="0000FF"/>
                  </a:solidFill>
                </a:rPr>
                <a:t>一次退休金</a:t>
              </a:r>
              <a:r>
                <a:rPr kumimoji="0" lang="en-US" altLang="zh-TW" sz="2600" b="1" dirty="0">
                  <a:solidFill>
                    <a:srgbClr val="0000FF"/>
                  </a:solidFill>
                </a:rPr>
                <a:t>(</a:t>
              </a:r>
              <a:r>
                <a:rPr kumimoji="0" lang="zh-TW" altLang="en-US" sz="2600" b="1" dirty="0">
                  <a:solidFill>
                    <a:srgbClr val="0000FF"/>
                  </a:solidFill>
                </a:rPr>
                <a:t>警察獎章</a:t>
              </a:r>
              <a:r>
                <a:rPr kumimoji="0" lang="en-US" altLang="zh-TW" sz="2600" b="1" dirty="0">
                  <a:solidFill>
                    <a:srgbClr val="0000FF"/>
                  </a:solidFill>
                </a:rPr>
                <a:t>)</a:t>
              </a:r>
              <a:endParaRPr kumimoji="0" lang="zh-TW" altLang="en-US" sz="2600" b="1" dirty="0">
                <a:solidFill>
                  <a:srgbClr val="FF0000"/>
                </a:solidFill>
              </a:endParaRPr>
            </a:p>
          </p:txBody>
        </p:sp>
        <p:sp>
          <p:nvSpPr>
            <p:cNvPr id="151564" name="Text Box 43"/>
            <p:cNvSpPr txBox="1">
              <a:spLocks noChangeArrowheads="1"/>
            </p:cNvSpPr>
            <p:nvPr/>
          </p:nvSpPr>
          <p:spPr bwMode="auto">
            <a:xfrm>
              <a:off x="2925" y="2069"/>
              <a:ext cx="1996" cy="316"/>
            </a:xfrm>
            <a:prstGeom prst="rect">
              <a:avLst/>
            </a:prstGeom>
            <a:gradFill rotWithShape="1">
              <a:gsLst>
                <a:gs pos="0">
                  <a:srgbClr val="FFFF99"/>
                </a:gs>
                <a:gs pos="100000">
                  <a:schemeClr val="bg1"/>
                </a:gs>
              </a:gsLst>
              <a:lin ang="5400000" scaled="1"/>
            </a:gradFill>
            <a:ln w="12700" cap="rnd"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a:solidFill>
                    <a:srgbClr val="0000FF"/>
                  </a:solidFill>
                </a:rPr>
                <a:t>一次性公保養老給付</a:t>
              </a:r>
            </a:p>
          </p:txBody>
        </p:sp>
        <p:sp>
          <p:nvSpPr>
            <p:cNvPr id="151565" name="Line 44"/>
            <p:cNvSpPr>
              <a:spLocks noChangeShapeType="1"/>
            </p:cNvSpPr>
            <p:nvPr/>
          </p:nvSpPr>
          <p:spPr bwMode="auto">
            <a:xfrm flipV="1">
              <a:off x="1565" y="1488"/>
              <a:ext cx="1054" cy="24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TW" altLang="en-US" b="1"/>
            </a:p>
          </p:txBody>
        </p:sp>
        <p:sp>
          <p:nvSpPr>
            <p:cNvPr id="151566" name="Line 46"/>
            <p:cNvSpPr>
              <a:spLocks noChangeShapeType="1"/>
            </p:cNvSpPr>
            <p:nvPr/>
          </p:nvSpPr>
          <p:spPr bwMode="auto">
            <a:xfrm>
              <a:off x="1565" y="1733"/>
              <a:ext cx="1360" cy="499"/>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zh-TW" altLang="en-US" b="1"/>
            </a:p>
          </p:txBody>
        </p:sp>
        <p:sp>
          <p:nvSpPr>
            <p:cNvPr id="151567" name="AutoShape 48"/>
            <p:cNvSpPr>
              <a:spLocks noChangeArrowheads="1"/>
            </p:cNvSpPr>
            <p:nvPr/>
          </p:nvSpPr>
          <p:spPr bwMode="auto">
            <a:xfrm>
              <a:off x="1882" y="2929"/>
              <a:ext cx="2901" cy="980"/>
            </a:xfrm>
            <a:prstGeom prst="irregularSeal1">
              <a:avLst/>
            </a:prstGeom>
            <a:noFill/>
            <a:ln w="19050" algn="ctr">
              <a:solidFill>
                <a:srgbClr val="FF0000"/>
              </a:solidFill>
              <a:prstDash val="sysDot"/>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3000" b="1" dirty="0">
                  <a:solidFill>
                    <a:srgbClr val="FF0000"/>
                  </a:solidFill>
                </a:rPr>
                <a:t>完全沒有優存</a:t>
              </a:r>
            </a:p>
          </p:txBody>
        </p:sp>
      </p:grpSp>
      <p:sp>
        <p:nvSpPr>
          <p:cNvPr id="16" name="標題 1"/>
          <p:cNvSpPr txBox="1">
            <a:spLocks/>
          </p:cNvSpPr>
          <p:nvPr/>
        </p:nvSpPr>
        <p:spPr>
          <a:xfrm>
            <a:off x="1043608" y="31373"/>
            <a:ext cx="7786068" cy="652934"/>
          </a:xfrm>
          <a:prstGeom prst="rect">
            <a:avLst/>
          </a:prstGeom>
        </p:spPr>
        <p:txBody>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a:solidFill>
                  <a:srgbClr val="002060"/>
                </a:solidFill>
                <a:latin typeface="標楷體" pitchFamily="65" charset="-120"/>
                <a:ea typeface="標楷體" pitchFamily="65" charset="-120"/>
              </a:rPr>
              <a:t>參</a:t>
            </a:r>
            <a:r>
              <a:rPr lang="zh-TW" altLang="en-US" sz="4000" b="1" kern="0" dirty="0" smtClean="0">
                <a:solidFill>
                  <a:srgbClr val="002060"/>
                </a:solidFill>
                <a:latin typeface="標楷體" pitchFamily="65" charset="-120"/>
                <a:ea typeface="標楷體" pitchFamily="65" charset="-120"/>
              </a:rPr>
              <a:t>、優惠存款事項</a:t>
            </a:r>
            <a:endParaRPr lang="zh-TW" altLang="en-US" sz="4000" b="1" kern="0" dirty="0">
              <a:solidFill>
                <a:srgbClr val="002060"/>
              </a:solidFill>
              <a:latin typeface="標楷體" pitchFamily="65" charset="-120"/>
              <a:ea typeface="標楷體" pitchFamily="65" charset="-120"/>
            </a:endParaRPr>
          </a:p>
        </p:txBody>
      </p:sp>
      <p:sp>
        <p:nvSpPr>
          <p:cNvPr id="18" name="Rectangle 4"/>
          <p:cNvSpPr>
            <a:spLocks noChangeArrowheads="1"/>
          </p:cNvSpPr>
          <p:nvPr/>
        </p:nvSpPr>
        <p:spPr bwMode="auto">
          <a:xfrm>
            <a:off x="887041" y="715586"/>
            <a:ext cx="3518912" cy="492443"/>
          </a:xfrm>
          <a:prstGeom prst="rect">
            <a:avLst/>
          </a:prstGeom>
          <a:noFill/>
          <a:ln>
            <a:noFill/>
          </a:ln>
          <a:effectLst/>
          <a:extLst>
            <a:ext uri="{909E8E84-426E-40DD-AFC4-6F175D3DCCD1}">
              <a14:hiddenFill xmlns:a14="http://schemas.microsoft.com/office/drawing/2010/main">
                <a:gradFill rotWithShape="1">
                  <a:gsLst>
                    <a:gs pos="0">
                      <a:srgbClr val="FFCCFF"/>
                    </a:gs>
                    <a:gs pos="100000">
                      <a:schemeClr val="bg1"/>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一</a:t>
            </a: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、優惠存款基本條件</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endParaRPr>
          </a:p>
        </p:txBody>
      </p:sp>
    </p:spTree>
    <p:extLst>
      <p:ext uri="{BB962C8B-B14F-4D97-AF65-F5344CB8AC3E}">
        <p14:creationId xmlns:p14="http://schemas.microsoft.com/office/powerpoint/2010/main" val="1500888192"/>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投影片編號版面配置區 5"/>
          <p:cNvSpPr txBox="1">
            <a:spLocks noGrp="1"/>
          </p:cNvSpPr>
          <p:nvPr/>
        </p:nvSpPr>
        <p:spPr bwMode="auto">
          <a:xfrm>
            <a:off x="8532440" y="6597650"/>
            <a:ext cx="611560" cy="215726"/>
          </a:xfrm>
          <a:prstGeom prst="rect">
            <a:avLst/>
          </a:prstGeom>
          <a:noFill/>
          <a:ln>
            <a:miter lim="800000"/>
            <a:headEnd/>
            <a:tailEnd/>
          </a:ln>
        </p:spPr>
        <p:txBody>
          <a:bodyPr/>
          <a:lstStyle/>
          <a:p>
            <a:pPr algn="r">
              <a:spcBef>
                <a:spcPct val="0"/>
              </a:spcBef>
              <a:buFontTx/>
              <a:buNone/>
              <a:defRPr/>
            </a:pPr>
            <a:fld id="{8EE6E119-E02E-4A5E-ACE3-00A55271F8E7}" type="slidenum">
              <a:rPr kumimoji="1" lang="en-US" altLang="zh-TW" sz="1200" b="0">
                <a:latin typeface="Arial Unicode MS" panose="020B0604020202020204" pitchFamily="34" charset="-120"/>
                <a:ea typeface="Arial Unicode MS" panose="020B0604020202020204" pitchFamily="34" charset="-120"/>
                <a:cs typeface="Arial Unicode MS" panose="020B0604020202020204" pitchFamily="34" charset="-120"/>
              </a:rPr>
              <a:pPr algn="r">
                <a:spcBef>
                  <a:spcPct val="0"/>
                </a:spcBef>
                <a:buFontTx/>
                <a:buNone/>
                <a:defRPr/>
              </a:pPr>
              <a:t>106</a:t>
            </a:fld>
            <a:endParaRPr kumimoji="1" lang="en-US" altLang="zh-TW" sz="1200" b="0" dirty="0">
              <a:latin typeface="Arial Unicode MS" panose="020B0604020202020204" pitchFamily="34" charset="-120"/>
              <a:ea typeface="Arial Unicode MS" panose="020B0604020202020204" pitchFamily="34" charset="-120"/>
              <a:cs typeface="Arial Unicode MS" panose="020B0604020202020204" pitchFamily="34" charset="-120"/>
            </a:endParaRPr>
          </a:p>
        </p:txBody>
      </p:sp>
      <p:sp>
        <p:nvSpPr>
          <p:cNvPr id="16" name="標題 1"/>
          <p:cNvSpPr txBox="1">
            <a:spLocks/>
          </p:cNvSpPr>
          <p:nvPr/>
        </p:nvSpPr>
        <p:spPr>
          <a:xfrm>
            <a:off x="1043608" y="31373"/>
            <a:ext cx="7786068" cy="652934"/>
          </a:xfrm>
          <a:prstGeom prst="rect">
            <a:avLst/>
          </a:prstGeom>
        </p:spPr>
        <p:txBody>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a:solidFill>
                  <a:srgbClr val="002060"/>
                </a:solidFill>
                <a:latin typeface="標楷體" pitchFamily="65" charset="-120"/>
                <a:ea typeface="標楷體" pitchFamily="65" charset="-120"/>
              </a:rPr>
              <a:t>參</a:t>
            </a:r>
            <a:r>
              <a:rPr lang="zh-TW" altLang="en-US" sz="4000" b="1" kern="0" dirty="0" smtClean="0">
                <a:solidFill>
                  <a:srgbClr val="002060"/>
                </a:solidFill>
                <a:latin typeface="標楷體" pitchFamily="65" charset="-120"/>
                <a:ea typeface="標楷體" pitchFamily="65" charset="-120"/>
              </a:rPr>
              <a:t>、優惠存款事項</a:t>
            </a:r>
            <a:endParaRPr lang="zh-TW" altLang="en-US" sz="4000" b="1" kern="0" dirty="0">
              <a:solidFill>
                <a:srgbClr val="002060"/>
              </a:solidFill>
              <a:latin typeface="標楷體" pitchFamily="65" charset="-120"/>
              <a:ea typeface="標楷體" pitchFamily="65" charset="-120"/>
            </a:endParaRPr>
          </a:p>
        </p:txBody>
      </p:sp>
      <p:sp>
        <p:nvSpPr>
          <p:cNvPr id="18" name="Rectangle 4"/>
          <p:cNvSpPr>
            <a:spLocks noChangeArrowheads="1"/>
          </p:cNvSpPr>
          <p:nvPr/>
        </p:nvSpPr>
        <p:spPr bwMode="auto">
          <a:xfrm>
            <a:off x="955948" y="1340768"/>
            <a:ext cx="2739853" cy="492443"/>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en-US" altLang="zh-TW" sz="2600" b="1" dirty="0" smtClean="0">
                <a:solidFill>
                  <a:schemeClr val="bg1"/>
                </a:solidFill>
              </a:rPr>
              <a:t>(</a:t>
            </a:r>
            <a:r>
              <a:rPr kumimoji="0" lang="zh-TW" altLang="en-US" sz="2600" b="1" dirty="0">
                <a:solidFill>
                  <a:schemeClr val="bg1"/>
                </a:solidFill>
              </a:rPr>
              <a:t>二</a:t>
            </a:r>
            <a:r>
              <a:rPr kumimoji="0" lang="en-US" altLang="zh-TW" sz="2600" b="1" dirty="0" smtClean="0">
                <a:solidFill>
                  <a:schemeClr val="bg1"/>
                </a:solidFill>
              </a:rPr>
              <a:t>)</a:t>
            </a:r>
            <a:r>
              <a:rPr kumimoji="0" lang="zh-TW" altLang="en-US" sz="2600" b="1" dirty="0" smtClean="0">
                <a:solidFill>
                  <a:schemeClr val="bg1"/>
                </a:solidFill>
              </a:rPr>
              <a:t>優惠存款條件</a:t>
            </a:r>
            <a:endParaRPr kumimoji="0" lang="zh-TW" altLang="en-US" sz="2600" b="1" dirty="0">
              <a:solidFill>
                <a:schemeClr val="bg1"/>
              </a:solidFill>
            </a:endParaRPr>
          </a:p>
        </p:txBody>
      </p:sp>
      <p:sp>
        <p:nvSpPr>
          <p:cNvPr id="19" name="Rectangle 4"/>
          <p:cNvSpPr>
            <a:spLocks noChangeArrowheads="1"/>
          </p:cNvSpPr>
          <p:nvPr/>
        </p:nvSpPr>
        <p:spPr bwMode="auto">
          <a:xfrm>
            <a:off x="887041" y="715586"/>
            <a:ext cx="3518912" cy="492443"/>
          </a:xfrm>
          <a:prstGeom prst="rect">
            <a:avLst/>
          </a:prstGeom>
          <a:noFill/>
          <a:ln>
            <a:noFill/>
          </a:ln>
          <a:effectLst/>
          <a:extLst>
            <a:ext uri="{909E8E84-426E-40DD-AFC4-6F175D3DCCD1}">
              <a14:hiddenFill xmlns:a14="http://schemas.microsoft.com/office/drawing/2010/main">
                <a:gradFill rotWithShape="1">
                  <a:gsLst>
                    <a:gs pos="0">
                      <a:srgbClr val="FFCCFF"/>
                    </a:gs>
                    <a:gs pos="100000">
                      <a:schemeClr val="bg1"/>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一</a:t>
            </a: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、優惠存款基本條件</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endParaRPr>
          </a:p>
        </p:txBody>
      </p:sp>
      <p:sp>
        <p:nvSpPr>
          <p:cNvPr id="2" name="矩形 1"/>
          <p:cNvSpPr/>
          <p:nvPr/>
        </p:nvSpPr>
        <p:spPr>
          <a:xfrm>
            <a:off x="955948" y="2060848"/>
            <a:ext cx="7432476" cy="4320480"/>
          </a:xfrm>
          <a:prstGeom prst="rect">
            <a:avLst/>
          </a:prstGeom>
        </p:spPr>
        <p:style>
          <a:lnRef idx="2">
            <a:schemeClr val="accent5"/>
          </a:lnRef>
          <a:fillRef idx="1">
            <a:schemeClr val="lt1"/>
          </a:fillRef>
          <a:effectRef idx="0">
            <a:schemeClr val="accent5"/>
          </a:effectRef>
          <a:fontRef idx="minor">
            <a:schemeClr val="dk1"/>
          </a:fontRef>
        </p:style>
        <p:txBody>
          <a:bodyPr wrap="square">
            <a:noAutofit/>
          </a:bodyPr>
          <a:lstStyle/>
          <a:p>
            <a:pPr marL="0" lvl="2">
              <a:lnSpc>
                <a:spcPts val="3300"/>
              </a:lnSpc>
              <a:spcBef>
                <a:spcPts val="600"/>
              </a:spcBef>
            </a:pPr>
            <a:r>
              <a:rPr lang="en-US" altLang="zh-TW" sz="2400" b="1" dirty="0" smtClean="0">
                <a:solidFill>
                  <a:srgbClr val="0000FF"/>
                </a:solidFill>
                <a:latin typeface="+mn-ea"/>
              </a:rPr>
              <a:t>1.</a:t>
            </a:r>
            <a:r>
              <a:rPr lang="zh-TW" altLang="zh-TW" sz="2400" b="1" dirty="0" smtClean="0">
                <a:solidFill>
                  <a:srgbClr val="0000FF"/>
                </a:solidFill>
                <a:latin typeface="+mn-ea"/>
              </a:rPr>
              <a:t>依</a:t>
            </a:r>
            <a:r>
              <a:rPr lang="zh-TW" altLang="zh-TW" sz="2400" b="1" dirty="0">
                <a:solidFill>
                  <a:srgbClr val="0000FF"/>
                </a:solidFill>
                <a:latin typeface="+mn-ea"/>
              </a:rPr>
              <a:t>本法辦理退休</a:t>
            </a:r>
            <a:r>
              <a:rPr lang="zh-TW" altLang="zh-TW" sz="2400" b="1" dirty="0" smtClean="0">
                <a:solidFill>
                  <a:srgbClr val="0000FF"/>
                </a:solidFill>
                <a:latin typeface="+mn-ea"/>
              </a:rPr>
              <a:t>。</a:t>
            </a:r>
            <a:endParaRPr lang="en-US" altLang="zh-TW" sz="2400" b="1" dirty="0" smtClean="0">
              <a:solidFill>
                <a:srgbClr val="0000FF"/>
              </a:solidFill>
              <a:latin typeface="+mn-ea"/>
            </a:endParaRPr>
          </a:p>
          <a:p>
            <a:pPr marL="266700" lvl="2" indent="-266700">
              <a:lnSpc>
                <a:spcPts val="3300"/>
              </a:lnSpc>
              <a:spcBef>
                <a:spcPts val="600"/>
              </a:spcBef>
            </a:pPr>
            <a:r>
              <a:rPr lang="en-US" altLang="zh-TW" sz="2400" b="1" dirty="0" smtClean="0">
                <a:solidFill>
                  <a:srgbClr val="0000FF"/>
                </a:solidFill>
                <a:latin typeface="+mn-ea"/>
              </a:rPr>
              <a:t>2.</a:t>
            </a:r>
            <a:r>
              <a:rPr lang="zh-TW" altLang="zh-TW" sz="2400" b="1" dirty="0" smtClean="0">
                <a:solidFill>
                  <a:srgbClr val="0000FF"/>
                </a:solidFill>
                <a:latin typeface="+mn-ea"/>
              </a:rPr>
              <a:t>按</a:t>
            </a:r>
            <a:r>
              <a:rPr lang="zh-TW" altLang="zh-TW" sz="2400" b="1" dirty="0">
                <a:solidFill>
                  <a:srgbClr val="0000FF"/>
                </a:solidFill>
                <a:latin typeface="+mn-ea"/>
              </a:rPr>
              <a:t>退撫新制實施前</a:t>
            </a:r>
            <a:r>
              <a:rPr lang="zh-TW" altLang="zh-TW" sz="2400" b="1" dirty="0">
                <a:solidFill>
                  <a:srgbClr val="C00000"/>
                </a:solidFill>
                <a:latin typeface="+mn-ea"/>
              </a:rPr>
              <a:t>各段任職年資之待遇</a:t>
            </a:r>
            <a:r>
              <a:rPr lang="zh-TW" altLang="zh-TW" sz="2400" b="1" dirty="0" smtClean="0">
                <a:solidFill>
                  <a:srgbClr val="C00000"/>
                </a:solidFill>
                <a:latin typeface="+mn-ea"/>
              </a:rPr>
              <a:t>類型</a:t>
            </a:r>
            <a:r>
              <a:rPr lang="zh-TW" altLang="zh-TW" sz="2400" b="1" dirty="0" smtClean="0">
                <a:solidFill>
                  <a:srgbClr val="0000FF"/>
                </a:solidFill>
                <a:latin typeface="+mn-ea"/>
              </a:rPr>
              <a:t>，</a:t>
            </a:r>
            <a:r>
              <a:rPr lang="zh-TW" altLang="zh-TW" sz="2400" b="1" dirty="0">
                <a:solidFill>
                  <a:srgbClr val="0000FF"/>
                </a:solidFill>
                <a:latin typeface="+mn-ea"/>
              </a:rPr>
              <a:t>符合下列條件之</a:t>
            </a:r>
            <a:r>
              <a:rPr lang="zh-TW" altLang="zh-TW" sz="2400" b="1" dirty="0" smtClean="0">
                <a:solidFill>
                  <a:srgbClr val="0000FF"/>
                </a:solidFill>
                <a:latin typeface="+mn-ea"/>
              </a:rPr>
              <a:t>年資</a:t>
            </a:r>
            <a:r>
              <a:rPr lang="zh-TW" altLang="en-US" sz="2400" b="1" dirty="0" smtClean="0">
                <a:solidFill>
                  <a:srgbClr val="0000FF"/>
                </a:solidFill>
                <a:latin typeface="+mn-ea"/>
              </a:rPr>
              <a:t>始</a:t>
            </a:r>
            <a:r>
              <a:rPr lang="zh-TW" altLang="zh-TW" sz="2400" b="1" dirty="0" smtClean="0">
                <a:solidFill>
                  <a:srgbClr val="0000FF"/>
                </a:solidFill>
                <a:latin typeface="+mn-ea"/>
              </a:rPr>
              <a:t>得</a:t>
            </a:r>
            <a:r>
              <a:rPr lang="zh-TW" altLang="zh-TW" sz="2400" b="1" dirty="0">
                <a:solidFill>
                  <a:srgbClr val="0000FF"/>
                </a:solidFill>
                <a:latin typeface="+mn-ea"/>
              </a:rPr>
              <a:t>辦理優惠存款</a:t>
            </a:r>
            <a:r>
              <a:rPr lang="zh-TW" altLang="zh-TW" sz="2400" b="1" dirty="0" smtClean="0">
                <a:solidFill>
                  <a:srgbClr val="0000FF"/>
                </a:solidFill>
                <a:latin typeface="+mn-ea"/>
              </a:rPr>
              <a:t>：</a:t>
            </a:r>
            <a:endParaRPr lang="en-US" altLang="zh-TW" sz="2400" b="1" dirty="0" smtClean="0">
              <a:solidFill>
                <a:srgbClr val="0000FF"/>
              </a:solidFill>
              <a:latin typeface="+mn-ea"/>
            </a:endParaRPr>
          </a:p>
          <a:p>
            <a:pPr marL="714375" lvl="3" indent="-257175">
              <a:lnSpc>
                <a:spcPts val="3300"/>
              </a:lnSpc>
              <a:spcBef>
                <a:spcPts val="600"/>
              </a:spcBef>
              <a:buFont typeface="+mj-lt"/>
              <a:buAutoNum type="arabicParenR"/>
            </a:pPr>
            <a:r>
              <a:rPr lang="zh-TW" altLang="zh-TW" sz="2400" b="1" dirty="0" smtClean="0">
                <a:solidFill>
                  <a:srgbClr val="0000FF"/>
                </a:solidFill>
                <a:latin typeface="+mn-ea"/>
              </a:rPr>
              <a:t>依</a:t>
            </a:r>
            <a:r>
              <a:rPr lang="zh-TW" altLang="zh-TW" sz="2400" b="1" dirty="0">
                <a:solidFill>
                  <a:srgbClr val="0000FF"/>
                </a:solidFill>
                <a:latin typeface="+mn-ea"/>
              </a:rPr>
              <a:t>全國軍公教員工待遇支給要點之公務人員俸額表（以下簡稱公務人員俸額表）支薪，且</a:t>
            </a:r>
            <a:r>
              <a:rPr lang="zh-TW" altLang="zh-TW" sz="2400" b="1" dirty="0">
                <a:solidFill>
                  <a:srgbClr val="C00000"/>
                </a:solidFill>
                <a:latin typeface="+mn-ea"/>
              </a:rPr>
              <a:t>未曾領取待遇差額</a:t>
            </a:r>
            <a:r>
              <a:rPr lang="zh-TW" altLang="zh-TW" sz="2400" b="1" dirty="0">
                <a:solidFill>
                  <a:srgbClr val="0000FF"/>
                </a:solidFill>
                <a:latin typeface="+mn-ea"/>
              </a:rPr>
              <a:t>、</a:t>
            </a:r>
            <a:r>
              <a:rPr lang="zh-TW" altLang="zh-TW" sz="2400" b="1" dirty="0">
                <a:solidFill>
                  <a:srgbClr val="C00000"/>
                </a:solidFill>
                <a:latin typeface="+mn-ea"/>
              </a:rPr>
              <a:t>退休金差額</a:t>
            </a:r>
            <a:r>
              <a:rPr lang="zh-TW" altLang="zh-TW" sz="2400" b="1" dirty="0">
                <a:solidFill>
                  <a:srgbClr val="0000FF"/>
                </a:solidFill>
                <a:latin typeface="+mn-ea"/>
              </a:rPr>
              <a:t>，及</a:t>
            </a:r>
            <a:r>
              <a:rPr lang="zh-TW" altLang="zh-TW" sz="2400" b="1" dirty="0">
                <a:solidFill>
                  <a:srgbClr val="C00000"/>
                </a:solidFill>
                <a:latin typeface="+mn-ea"/>
              </a:rPr>
              <a:t>未支領單一薪給</a:t>
            </a:r>
            <a:r>
              <a:rPr lang="zh-TW" altLang="zh-TW" sz="2400" b="1" dirty="0">
                <a:solidFill>
                  <a:srgbClr val="0000FF"/>
                </a:solidFill>
                <a:latin typeface="+mn-ea"/>
              </a:rPr>
              <a:t>、</a:t>
            </a:r>
            <a:r>
              <a:rPr lang="zh-TW" altLang="zh-TW" sz="2400" b="1" dirty="0">
                <a:solidFill>
                  <a:srgbClr val="C00000"/>
                </a:solidFill>
                <a:latin typeface="+mn-ea"/>
              </a:rPr>
              <a:t>中美基金</a:t>
            </a:r>
            <a:r>
              <a:rPr lang="zh-TW" altLang="zh-TW" sz="2400" b="1" dirty="0">
                <a:solidFill>
                  <a:srgbClr val="0000FF"/>
                </a:solidFill>
                <a:latin typeface="+mn-ea"/>
              </a:rPr>
              <a:t>、</a:t>
            </a:r>
            <a:r>
              <a:rPr lang="zh-TW" altLang="zh-TW" sz="2400" b="1" dirty="0">
                <a:solidFill>
                  <a:srgbClr val="C00000"/>
                </a:solidFill>
                <a:latin typeface="+mn-ea"/>
              </a:rPr>
              <a:t>實施用人費率</a:t>
            </a:r>
            <a:r>
              <a:rPr lang="zh-TW" altLang="zh-TW" sz="2400" b="1" dirty="0">
                <a:solidFill>
                  <a:srgbClr val="0000FF"/>
                </a:solidFill>
                <a:latin typeface="+mn-ea"/>
              </a:rPr>
              <a:t>或</a:t>
            </a:r>
            <a:r>
              <a:rPr lang="zh-TW" altLang="zh-TW" sz="2400" b="1" dirty="0">
                <a:solidFill>
                  <a:srgbClr val="C00000"/>
                </a:solidFill>
                <a:latin typeface="+mn-ea"/>
              </a:rPr>
              <a:t>未實施用人費率</a:t>
            </a:r>
            <a:r>
              <a:rPr lang="zh-TW" altLang="zh-TW" sz="2400" b="1" dirty="0">
                <a:solidFill>
                  <a:srgbClr val="0000FF"/>
                </a:solidFill>
                <a:latin typeface="+mn-ea"/>
              </a:rPr>
              <a:t>事業機構等待遇</a:t>
            </a:r>
            <a:r>
              <a:rPr lang="zh-TW" altLang="zh-TW" sz="2400" b="1" dirty="0" smtClean="0">
                <a:solidFill>
                  <a:srgbClr val="0000FF"/>
                </a:solidFill>
                <a:latin typeface="+mn-ea"/>
              </a:rPr>
              <a:t>。</a:t>
            </a:r>
            <a:endParaRPr lang="en-US" altLang="zh-TW" sz="2400" b="1" dirty="0" smtClean="0">
              <a:solidFill>
                <a:srgbClr val="0000FF"/>
              </a:solidFill>
              <a:latin typeface="+mn-ea"/>
            </a:endParaRPr>
          </a:p>
          <a:p>
            <a:pPr marL="714375" lvl="3" indent="-257175">
              <a:lnSpc>
                <a:spcPts val="3300"/>
              </a:lnSpc>
              <a:spcBef>
                <a:spcPts val="600"/>
              </a:spcBef>
              <a:buClr>
                <a:srgbClr val="0000FF"/>
              </a:buClr>
              <a:buFont typeface="+mj-lt"/>
              <a:buAutoNum type="arabicParenR"/>
            </a:pPr>
            <a:r>
              <a:rPr lang="zh-TW" altLang="zh-TW" sz="2400" b="1" u="sng" dirty="0" smtClean="0">
                <a:solidFill>
                  <a:srgbClr val="C00000"/>
                </a:solidFill>
                <a:latin typeface="+mn-ea"/>
              </a:rPr>
              <a:t>依</a:t>
            </a:r>
            <a:r>
              <a:rPr lang="zh-TW" altLang="zh-TW" sz="2400" b="1" u="sng" dirty="0">
                <a:solidFill>
                  <a:srgbClr val="C00000"/>
                </a:solidFill>
                <a:latin typeface="+mn-ea"/>
              </a:rPr>
              <a:t>公務人員俸額表標準核計退休金</a:t>
            </a:r>
            <a:r>
              <a:rPr lang="zh-TW" altLang="zh-TW" sz="2400" b="1" u="sng" dirty="0">
                <a:solidFill>
                  <a:srgbClr val="0000FF"/>
                </a:solidFill>
                <a:latin typeface="+mn-ea"/>
              </a:rPr>
              <a:t>。</a:t>
            </a:r>
            <a:endParaRPr lang="zh-TW" altLang="zh-TW" sz="2400" b="1" dirty="0">
              <a:solidFill>
                <a:srgbClr val="0000FF"/>
              </a:solidFill>
              <a:latin typeface="+mn-ea"/>
            </a:endParaRPr>
          </a:p>
        </p:txBody>
      </p:sp>
    </p:spTree>
    <p:extLst>
      <p:ext uri="{BB962C8B-B14F-4D97-AF65-F5344CB8AC3E}">
        <p14:creationId xmlns:p14="http://schemas.microsoft.com/office/powerpoint/2010/main" val="1786533899"/>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投影片編號版面配置區 5"/>
          <p:cNvSpPr txBox="1">
            <a:spLocks noGrp="1"/>
          </p:cNvSpPr>
          <p:nvPr/>
        </p:nvSpPr>
        <p:spPr bwMode="auto">
          <a:xfrm>
            <a:off x="8532440" y="6597650"/>
            <a:ext cx="611560" cy="215726"/>
          </a:xfrm>
          <a:prstGeom prst="rect">
            <a:avLst/>
          </a:prstGeom>
          <a:noFill/>
          <a:ln>
            <a:miter lim="800000"/>
            <a:headEnd/>
            <a:tailEnd/>
          </a:ln>
        </p:spPr>
        <p:txBody>
          <a:bodyPr/>
          <a:lstStyle/>
          <a:p>
            <a:pPr algn="r">
              <a:spcBef>
                <a:spcPct val="0"/>
              </a:spcBef>
              <a:buFontTx/>
              <a:buNone/>
              <a:defRPr/>
            </a:pPr>
            <a:fld id="{8EE6E119-E02E-4A5E-ACE3-00A55271F8E7}" type="slidenum">
              <a:rPr kumimoji="1" lang="en-US" altLang="zh-TW" sz="1200" b="0">
                <a:latin typeface="Arial Unicode MS" panose="020B0604020202020204" pitchFamily="34" charset="-120"/>
                <a:ea typeface="Arial Unicode MS" panose="020B0604020202020204" pitchFamily="34" charset="-120"/>
                <a:cs typeface="Arial Unicode MS" panose="020B0604020202020204" pitchFamily="34" charset="-120"/>
              </a:rPr>
              <a:pPr algn="r">
                <a:spcBef>
                  <a:spcPct val="0"/>
                </a:spcBef>
                <a:buFontTx/>
                <a:buNone/>
                <a:defRPr/>
              </a:pPr>
              <a:t>107</a:t>
            </a:fld>
            <a:endParaRPr kumimoji="1" lang="en-US" altLang="zh-TW" sz="1200" b="0" dirty="0">
              <a:latin typeface="Arial Unicode MS" panose="020B0604020202020204" pitchFamily="34" charset="-120"/>
              <a:ea typeface="Arial Unicode MS" panose="020B0604020202020204" pitchFamily="34" charset="-120"/>
              <a:cs typeface="Arial Unicode MS" panose="020B0604020202020204" pitchFamily="34" charset="-120"/>
            </a:endParaRPr>
          </a:p>
        </p:txBody>
      </p:sp>
      <p:sp>
        <p:nvSpPr>
          <p:cNvPr id="16" name="標題 1"/>
          <p:cNvSpPr txBox="1">
            <a:spLocks/>
          </p:cNvSpPr>
          <p:nvPr/>
        </p:nvSpPr>
        <p:spPr>
          <a:xfrm>
            <a:off x="1043608" y="31373"/>
            <a:ext cx="7786068" cy="652934"/>
          </a:xfrm>
          <a:prstGeom prst="rect">
            <a:avLst/>
          </a:prstGeom>
        </p:spPr>
        <p:txBody>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a:solidFill>
                  <a:srgbClr val="002060"/>
                </a:solidFill>
                <a:latin typeface="標楷體" pitchFamily="65" charset="-120"/>
                <a:ea typeface="標楷體" pitchFamily="65" charset="-120"/>
              </a:rPr>
              <a:t>參</a:t>
            </a:r>
            <a:r>
              <a:rPr lang="zh-TW" altLang="en-US" sz="4000" b="1" kern="0" dirty="0" smtClean="0">
                <a:solidFill>
                  <a:srgbClr val="002060"/>
                </a:solidFill>
                <a:latin typeface="標楷體" pitchFamily="65" charset="-120"/>
                <a:ea typeface="標楷體" pitchFamily="65" charset="-120"/>
              </a:rPr>
              <a:t>、優惠存款事項</a:t>
            </a:r>
            <a:endParaRPr lang="zh-TW" altLang="en-US" sz="4000" b="1" kern="0" dirty="0">
              <a:solidFill>
                <a:srgbClr val="002060"/>
              </a:solidFill>
              <a:latin typeface="標楷體" pitchFamily="65" charset="-120"/>
              <a:ea typeface="標楷體" pitchFamily="65" charset="-120"/>
            </a:endParaRPr>
          </a:p>
        </p:txBody>
      </p:sp>
      <p:sp>
        <p:nvSpPr>
          <p:cNvPr id="19" name="Rectangle 4"/>
          <p:cNvSpPr>
            <a:spLocks noChangeArrowheads="1"/>
          </p:cNvSpPr>
          <p:nvPr/>
        </p:nvSpPr>
        <p:spPr bwMode="auto">
          <a:xfrm>
            <a:off x="887041" y="715586"/>
            <a:ext cx="5519460" cy="492443"/>
          </a:xfrm>
          <a:prstGeom prst="rect">
            <a:avLst/>
          </a:prstGeom>
          <a:noFill/>
          <a:ln>
            <a:noFill/>
          </a:ln>
          <a:effectLst/>
          <a:extLst>
            <a:ext uri="{909E8E84-426E-40DD-AFC4-6F175D3DCCD1}">
              <a14:hiddenFill xmlns:a14="http://schemas.microsoft.com/office/drawing/2010/main">
                <a:gradFill rotWithShape="1">
                  <a:gsLst>
                    <a:gs pos="0">
                      <a:srgbClr val="FFCCFF"/>
                    </a:gs>
                    <a:gs pos="100000">
                      <a:schemeClr val="bg1"/>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二</a:t>
            </a: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、拋棄公保養老給付優惠存款事宜</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endParaRPr>
          </a:p>
        </p:txBody>
      </p:sp>
      <p:sp>
        <p:nvSpPr>
          <p:cNvPr id="2" name="矩形 1"/>
          <p:cNvSpPr/>
          <p:nvPr/>
        </p:nvSpPr>
        <p:spPr>
          <a:xfrm>
            <a:off x="937358" y="1340768"/>
            <a:ext cx="7595082" cy="4752528"/>
          </a:xfrm>
          <a:prstGeom prst="rect">
            <a:avLst/>
          </a:prstGeom>
        </p:spPr>
        <p:style>
          <a:lnRef idx="2">
            <a:schemeClr val="accent5"/>
          </a:lnRef>
          <a:fillRef idx="1">
            <a:schemeClr val="lt1"/>
          </a:fillRef>
          <a:effectRef idx="0">
            <a:schemeClr val="accent5"/>
          </a:effectRef>
          <a:fontRef idx="minor">
            <a:schemeClr val="dk1"/>
          </a:fontRef>
        </p:style>
        <p:txBody>
          <a:bodyPr wrap="square">
            <a:noAutofit/>
          </a:bodyPr>
          <a:lstStyle/>
          <a:p>
            <a:pPr marL="266700" lvl="2" indent="-266700">
              <a:lnSpc>
                <a:spcPts val="3300"/>
              </a:lnSpc>
              <a:spcBef>
                <a:spcPts val="600"/>
              </a:spcBef>
            </a:pPr>
            <a:r>
              <a:rPr lang="en-US" altLang="zh-TW" sz="2400" b="1" dirty="0" smtClean="0">
                <a:solidFill>
                  <a:schemeClr val="tx1"/>
                </a:solidFill>
                <a:latin typeface="+mn-ea"/>
              </a:rPr>
              <a:t>1.</a:t>
            </a:r>
            <a:r>
              <a:rPr lang="zh-TW" altLang="en-US" sz="2400" b="1" dirty="0" smtClean="0">
                <a:solidFill>
                  <a:schemeClr val="tx1"/>
                </a:solidFill>
                <a:latin typeface="+mn-ea"/>
              </a:rPr>
              <a:t>依據</a:t>
            </a:r>
            <a:r>
              <a:rPr lang="zh-TW" altLang="en-US" sz="2400" b="1" dirty="0" smtClean="0">
                <a:solidFill>
                  <a:schemeClr val="tx1"/>
                </a:solidFill>
                <a:latin typeface="標楷體"/>
                <a:ea typeface="標楷體"/>
              </a:rPr>
              <a:t>：</a:t>
            </a:r>
            <a:r>
              <a:rPr lang="en-US" altLang="zh-TW" sz="2400" b="1" dirty="0">
                <a:solidFill>
                  <a:schemeClr val="tx1"/>
                </a:solidFill>
                <a:latin typeface="標楷體"/>
                <a:ea typeface="標楷體"/>
              </a:rPr>
              <a:t/>
            </a:r>
            <a:br>
              <a:rPr lang="en-US" altLang="zh-TW" sz="2400" b="1" dirty="0">
                <a:solidFill>
                  <a:schemeClr val="tx1"/>
                </a:solidFill>
                <a:latin typeface="標楷體"/>
                <a:ea typeface="標楷體"/>
              </a:rPr>
            </a:br>
            <a:r>
              <a:rPr lang="zh-TW" altLang="en-US" sz="2400" b="1" dirty="0" smtClean="0">
                <a:solidFill>
                  <a:srgbClr val="0000FF"/>
                </a:solidFill>
                <a:latin typeface="+mn-ea"/>
              </a:rPr>
              <a:t>公保法</a:t>
            </a:r>
            <a:r>
              <a:rPr lang="zh-TW" altLang="en-US" sz="2400" b="1" dirty="0" smtClean="0">
                <a:solidFill>
                  <a:srgbClr val="C00000"/>
                </a:solidFill>
                <a:latin typeface="+mn-ea"/>
              </a:rPr>
              <a:t>第</a:t>
            </a:r>
            <a:r>
              <a:rPr lang="en-US" altLang="zh-TW" sz="2400" b="1" dirty="0" smtClean="0">
                <a:solidFill>
                  <a:srgbClr val="C00000"/>
                </a:solidFill>
                <a:latin typeface="+mn-ea"/>
              </a:rPr>
              <a:t>16</a:t>
            </a:r>
            <a:r>
              <a:rPr lang="zh-TW" altLang="en-US" sz="2400" b="1" dirty="0" smtClean="0">
                <a:solidFill>
                  <a:srgbClr val="C00000"/>
                </a:solidFill>
                <a:latin typeface="+mn-ea"/>
              </a:rPr>
              <a:t>條第</a:t>
            </a:r>
            <a:r>
              <a:rPr lang="en-US" altLang="zh-TW" sz="2400" b="1" dirty="0" smtClean="0">
                <a:solidFill>
                  <a:srgbClr val="C00000"/>
                </a:solidFill>
                <a:latin typeface="+mn-ea"/>
              </a:rPr>
              <a:t>2</a:t>
            </a:r>
            <a:r>
              <a:rPr lang="zh-TW" altLang="en-US" sz="2400" b="1" dirty="0" smtClean="0">
                <a:solidFill>
                  <a:srgbClr val="C00000"/>
                </a:solidFill>
                <a:latin typeface="+mn-ea"/>
              </a:rPr>
              <a:t>項</a:t>
            </a:r>
            <a:r>
              <a:rPr lang="zh-TW" altLang="en-US" sz="2400" b="1" dirty="0" smtClean="0">
                <a:solidFill>
                  <a:srgbClr val="0000FF"/>
                </a:solidFill>
                <a:latin typeface="+mn-ea"/>
              </a:rPr>
              <a:t>及其施行細則</a:t>
            </a:r>
            <a:r>
              <a:rPr lang="zh-TW" altLang="en-US" sz="2400" b="1" dirty="0" smtClean="0">
                <a:solidFill>
                  <a:srgbClr val="C00000"/>
                </a:solidFill>
                <a:latin typeface="+mn-ea"/>
              </a:rPr>
              <a:t>第</a:t>
            </a:r>
            <a:r>
              <a:rPr lang="en-US" altLang="zh-TW" sz="2400" b="1" dirty="0" smtClean="0">
                <a:solidFill>
                  <a:srgbClr val="C00000"/>
                </a:solidFill>
                <a:latin typeface="+mn-ea"/>
              </a:rPr>
              <a:t>55</a:t>
            </a:r>
            <a:r>
              <a:rPr lang="zh-TW" altLang="en-US" sz="2400" b="1" dirty="0" smtClean="0">
                <a:solidFill>
                  <a:srgbClr val="C00000"/>
                </a:solidFill>
                <a:latin typeface="+mn-ea"/>
              </a:rPr>
              <a:t>條第</a:t>
            </a:r>
            <a:r>
              <a:rPr lang="en-US" altLang="zh-TW" sz="2400" b="1" dirty="0" smtClean="0">
                <a:solidFill>
                  <a:srgbClr val="C00000"/>
                </a:solidFill>
                <a:latin typeface="+mn-ea"/>
              </a:rPr>
              <a:t>2</a:t>
            </a:r>
            <a:r>
              <a:rPr lang="zh-TW" altLang="en-US" sz="2400" b="1" dirty="0" smtClean="0">
                <a:solidFill>
                  <a:srgbClr val="C00000"/>
                </a:solidFill>
                <a:latin typeface="+mn-ea"/>
              </a:rPr>
              <a:t>項</a:t>
            </a:r>
            <a:r>
              <a:rPr lang="zh-TW" altLang="zh-TW" sz="2400" b="1" dirty="0" smtClean="0">
                <a:solidFill>
                  <a:srgbClr val="0000FF"/>
                </a:solidFill>
                <a:latin typeface="+mn-ea"/>
              </a:rPr>
              <a:t>。</a:t>
            </a:r>
            <a:endParaRPr lang="en-US" altLang="zh-TW" sz="2400" b="1" dirty="0" smtClean="0">
              <a:solidFill>
                <a:srgbClr val="0000FF"/>
              </a:solidFill>
              <a:latin typeface="+mn-ea"/>
            </a:endParaRPr>
          </a:p>
          <a:p>
            <a:pPr marL="266700" lvl="2" indent="-266700">
              <a:lnSpc>
                <a:spcPts val="3300"/>
              </a:lnSpc>
              <a:spcBef>
                <a:spcPts val="600"/>
              </a:spcBef>
            </a:pPr>
            <a:r>
              <a:rPr lang="en-US" altLang="zh-TW" sz="2400" b="1" dirty="0" smtClean="0">
                <a:solidFill>
                  <a:schemeClr val="tx1"/>
                </a:solidFill>
                <a:latin typeface="+mn-ea"/>
              </a:rPr>
              <a:t>2.</a:t>
            </a:r>
            <a:r>
              <a:rPr lang="zh-TW" altLang="en-US" sz="2400" b="1" dirty="0" smtClean="0">
                <a:solidFill>
                  <a:schemeClr val="tx1"/>
                </a:solidFill>
                <a:latin typeface="+mn-ea"/>
              </a:rPr>
              <a:t>實體結果</a:t>
            </a:r>
            <a:r>
              <a:rPr lang="zh-TW" altLang="en-US" sz="2400" b="1" dirty="0" smtClean="0">
                <a:solidFill>
                  <a:schemeClr val="tx1"/>
                </a:solidFill>
                <a:latin typeface="標楷體"/>
                <a:ea typeface="標楷體"/>
              </a:rPr>
              <a:t>：</a:t>
            </a:r>
            <a:endParaRPr lang="en-US" altLang="zh-TW" sz="2400" b="1" dirty="0" smtClean="0">
              <a:solidFill>
                <a:schemeClr val="tx1"/>
              </a:solidFill>
              <a:latin typeface="標楷體"/>
              <a:ea typeface="標楷體"/>
            </a:endParaRPr>
          </a:p>
          <a:p>
            <a:pPr marL="447675" lvl="3" indent="-171450">
              <a:lnSpc>
                <a:spcPts val="3300"/>
              </a:lnSpc>
              <a:spcBef>
                <a:spcPts val="600"/>
              </a:spcBef>
              <a:buFont typeface="+mj-lt"/>
              <a:buAutoNum type="arabicParenR"/>
            </a:pPr>
            <a:r>
              <a:rPr lang="zh-TW" altLang="en-US" sz="2400" b="1" dirty="0" smtClean="0">
                <a:solidFill>
                  <a:srgbClr val="0000FF"/>
                </a:solidFill>
                <a:latin typeface="標楷體"/>
                <a:ea typeface="標楷體"/>
              </a:rPr>
              <a:t>選擇辦理優存者，公保養老給付最高給付</a:t>
            </a:r>
            <a:r>
              <a:rPr lang="en-US" altLang="zh-TW" sz="2400" b="1" dirty="0" smtClean="0">
                <a:solidFill>
                  <a:srgbClr val="C00000"/>
                </a:solidFill>
                <a:latin typeface="標楷體"/>
                <a:ea typeface="標楷體"/>
              </a:rPr>
              <a:t>36</a:t>
            </a:r>
            <a:r>
              <a:rPr lang="zh-TW" altLang="en-US" sz="2400" b="1" dirty="0" smtClean="0">
                <a:solidFill>
                  <a:srgbClr val="C00000"/>
                </a:solidFill>
                <a:latin typeface="標楷體"/>
                <a:ea typeface="標楷體"/>
              </a:rPr>
              <a:t>個月。</a:t>
            </a:r>
            <a:endParaRPr lang="en-US" altLang="zh-TW" sz="2400" b="1" dirty="0" smtClean="0">
              <a:solidFill>
                <a:srgbClr val="C00000"/>
              </a:solidFill>
              <a:latin typeface="標楷體"/>
              <a:ea typeface="標楷體"/>
            </a:endParaRPr>
          </a:p>
          <a:p>
            <a:pPr marL="541338" lvl="3" indent="-265113">
              <a:lnSpc>
                <a:spcPts val="3300"/>
              </a:lnSpc>
              <a:spcBef>
                <a:spcPts val="600"/>
              </a:spcBef>
              <a:buFont typeface="+mj-lt"/>
              <a:buAutoNum type="arabicParenR"/>
            </a:pPr>
            <a:r>
              <a:rPr lang="zh-TW" altLang="en-US" sz="2400" b="1" dirty="0">
                <a:solidFill>
                  <a:srgbClr val="0000FF"/>
                </a:solidFill>
                <a:latin typeface="標楷體"/>
              </a:rPr>
              <a:t>選擇並切結拋棄</a:t>
            </a:r>
            <a:r>
              <a:rPr lang="zh-TW" altLang="en-US" sz="2400" b="1" dirty="0" smtClean="0">
                <a:solidFill>
                  <a:srgbClr val="0000FF"/>
                </a:solidFill>
                <a:latin typeface="標楷體"/>
                <a:ea typeface="標楷體"/>
              </a:rPr>
              <a:t>優存</a:t>
            </a:r>
            <a:r>
              <a:rPr lang="zh-TW" altLang="en-US" sz="2400" b="1" dirty="0">
                <a:solidFill>
                  <a:srgbClr val="0000FF"/>
                </a:solidFill>
                <a:latin typeface="標楷體"/>
              </a:rPr>
              <a:t>者，其一次公保養老給付最高得給付</a:t>
            </a:r>
            <a:r>
              <a:rPr lang="en-US" altLang="zh-TW" sz="2400" b="1" dirty="0">
                <a:solidFill>
                  <a:srgbClr val="C00000"/>
                </a:solidFill>
                <a:latin typeface="標楷體"/>
              </a:rPr>
              <a:t>42</a:t>
            </a:r>
            <a:r>
              <a:rPr lang="zh-TW" altLang="en-US" sz="2400" b="1" dirty="0">
                <a:solidFill>
                  <a:srgbClr val="C00000"/>
                </a:solidFill>
                <a:latin typeface="標楷體"/>
              </a:rPr>
              <a:t>個月</a:t>
            </a:r>
            <a:r>
              <a:rPr lang="zh-TW" altLang="en-US" sz="2400" b="1" dirty="0">
                <a:solidFill>
                  <a:srgbClr val="0000FF"/>
                </a:solidFill>
                <a:latin typeface="標楷體"/>
              </a:rPr>
              <a:t>（其計算以</a:t>
            </a:r>
            <a:r>
              <a:rPr lang="en-US" altLang="zh-TW" sz="2400" b="1" dirty="0">
                <a:solidFill>
                  <a:srgbClr val="C00000"/>
                </a:solidFill>
                <a:latin typeface="標楷體"/>
              </a:rPr>
              <a:t>103</a:t>
            </a:r>
            <a:r>
              <a:rPr lang="zh-TW" altLang="en-US" sz="2400" b="1" dirty="0">
                <a:solidFill>
                  <a:srgbClr val="C00000"/>
                </a:solidFill>
                <a:latin typeface="標楷體"/>
              </a:rPr>
              <a:t>年</a:t>
            </a:r>
            <a:r>
              <a:rPr lang="en-US" altLang="zh-TW" sz="2400" b="1" dirty="0">
                <a:solidFill>
                  <a:srgbClr val="C00000"/>
                </a:solidFill>
                <a:latin typeface="標楷體"/>
              </a:rPr>
              <a:t>6</a:t>
            </a:r>
            <a:r>
              <a:rPr lang="zh-TW" altLang="en-US" sz="2400" b="1" dirty="0">
                <a:solidFill>
                  <a:srgbClr val="C00000"/>
                </a:solidFill>
                <a:latin typeface="標楷體"/>
              </a:rPr>
              <a:t>月</a:t>
            </a:r>
            <a:r>
              <a:rPr lang="en-US" altLang="zh-TW" sz="2400" b="1" dirty="0">
                <a:solidFill>
                  <a:srgbClr val="C00000"/>
                </a:solidFill>
                <a:latin typeface="標楷體"/>
              </a:rPr>
              <a:t>1</a:t>
            </a:r>
            <a:r>
              <a:rPr lang="zh-TW" altLang="en-US" sz="2400" b="1" dirty="0">
                <a:solidFill>
                  <a:srgbClr val="C00000"/>
                </a:solidFill>
                <a:latin typeface="標楷體"/>
              </a:rPr>
              <a:t>日以後</a:t>
            </a:r>
            <a:r>
              <a:rPr lang="zh-TW" altLang="en-US" sz="2400" b="1" dirty="0">
                <a:solidFill>
                  <a:srgbClr val="0000FF"/>
                </a:solidFill>
                <a:latin typeface="標楷體"/>
              </a:rPr>
              <a:t>之保險年資，每滿</a:t>
            </a:r>
            <a:r>
              <a:rPr lang="en-US" altLang="zh-TW" sz="2400" b="1" dirty="0">
                <a:solidFill>
                  <a:srgbClr val="0000FF"/>
                </a:solidFill>
                <a:latin typeface="標楷體"/>
              </a:rPr>
              <a:t>1</a:t>
            </a:r>
            <a:r>
              <a:rPr lang="zh-TW" altLang="en-US" sz="2400" b="1" dirty="0">
                <a:solidFill>
                  <a:srgbClr val="0000FF"/>
                </a:solidFill>
                <a:latin typeface="標楷體"/>
              </a:rPr>
              <a:t>年，應加給</a:t>
            </a:r>
            <a:r>
              <a:rPr lang="en-US" altLang="zh-TW" sz="2400" b="1" dirty="0">
                <a:solidFill>
                  <a:srgbClr val="C00000"/>
                </a:solidFill>
                <a:latin typeface="標楷體"/>
              </a:rPr>
              <a:t>1.2</a:t>
            </a:r>
            <a:r>
              <a:rPr lang="zh-TW" altLang="en-US" sz="2400" b="1" dirty="0">
                <a:solidFill>
                  <a:srgbClr val="C00000"/>
                </a:solidFill>
                <a:latin typeface="標楷體"/>
              </a:rPr>
              <a:t>個月</a:t>
            </a:r>
            <a:r>
              <a:rPr lang="zh-TW" altLang="en-US" sz="2400" b="1" dirty="0">
                <a:solidFill>
                  <a:srgbClr val="0000FF"/>
                </a:solidFill>
                <a:latin typeface="標楷體"/>
              </a:rPr>
              <a:t>，合併</a:t>
            </a:r>
            <a:r>
              <a:rPr lang="en-US" altLang="zh-TW" sz="2400" b="1" dirty="0">
                <a:solidFill>
                  <a:srgbClr val="0000FF"/>
                </a:solidFill>
                <a:latin typeface="標楷體"/>
              </a:rPr>
              <a:t>103</a:t>
            </a:r>
            <a:r>
              <a:rPr lang="zh-TW" altLang="en-US" sz="2400" b="1" dirty="0">
                <a:solidFill>
                  <a:srgbClr val="0000FF"/>
                </a:solidFill>
                <a:latin typeface="標楷體"/>
              </a:rPr>
              <a:t>年</a:t>
            </a:r>
            <a:r>
              <a:rPr lang="en-US" altLang="zh-TW" sz="2400" b="1" dirty="0">
                <a:solidFill>
                  <a:srgbClr val="0000FF"/>
                </a:solidFill>
                <a:latin typeface="標楷體"/>
              </a:rPr>
              <a:t>5</a:t>
            </a:r>
            <a:r>
              <a:rPr lang="zh-TW" altLang="en-US" sz="2400" b="1" dirty="0">
                <a:solidFill>
                  <a:srgbClr val="0000FF"/>
                </a:solidFill>
                <a:latin typeface="標楷體"/>
              </a:rPr>
              <a:t>月</a:t>
            </a:r>
            <a:r>
              <a:rPr lang="en-US" altLang="zh-TW" sz="2400" b="1" dirty="0">
                <a:solidFill>
                  <a:srgbClr val="0000FF"/>
                </a:solidFill>
                <a:latin typeface="標楷體"/>
              </a:rPr>
              <a:t>31</a:t>
            </a:r>
            <a:r>
              <a:rPr lang="zh-TW" altLang="en-US" sz="2400" b="1" dirty="0">
                <a:solidFill>
                  <a:srgbClr val="0000FF"/>
                </a:solidFill>
                <a:latin typeface="標楷體"/>
              </a:rPr>
              <a:t>日前保險年資最高以給付</a:t>
            </a:r>
            <a:r>
              <a:rPr lang="en-US" altLang="zh-TW" sz="2400" b="1" dirty="0">
                <a:solidFill>
                  <a:srgbClr val="0000FF"/>
                </a:solidFill>
                <a:latin typeface="標楷體"/>
              </a:rPr>
              <a:t>42</a:t>
            </a:r>
            <a:r>
              <a:rPr lang="zh-TW" altLang="en-US" sz="2400" b="1" dirty="0">
                <a:solidFill>
                  <a:srgbClr val="0000FF"/>
                </a:solidFill>
                <a:latin typeface="標楷體"/>
              </a:rPr>
              <a:t>個月為限）</a:t>
            </a:r>
            <a:r>
              <a:rPr lang="zh-TW" altLang="en-US" sz="2400" b="1" dirty="0" smtClean="0">
                <a:solidFill>
                  <a:srgbClr val="0000FF"/>
                </a:solidFill>
                <a:latin typeface="標楷體"/>
              </a:rPr>
              <a:t>。</a:t>
            </a:r>
            <a:endParaRPr lang="en-US" altLang="zh-TW" sz="2400" b="1" dirty="0">
              <a:solidFill>
                <a:srgbClr val="0000FF"/>
              </a:solidFill>
              <a:latin typeface="標楷體"/>
            </a:endParaRPr>
          </a:p>
          <a:p>
            <a:pPr marL="266700" lvl="2" indent="-266700">
              <a:lnSpc>
                <a:spcPts val="3300"/>
              </a:lnSpc>
              <a:spcBef>
                <a:spcPts val="600"/>
              </a:spcBef>
            </a:pPr>
            <a:r>
              <a:rPr lang="en-US" altLang="zh-TW" sz="2400" b="1" dirty="0" smtClean="0">
                <a:solidFill>
                  <a:schemeClr val="tx1"/>
                </a:solidFill>
                <a:latin typeface="+mn-ea"/>
              </a:rPr>
              <a:t>3.</a:t>
            </a:r>
            <a:r>
              <a:rPr lang="zh-TW" altLang="en-US" sz="2400" b="1" dirty="0" smtClean="0">
                <a:solidFill>
                  <a:schemeClr val="tx1"/>
                </a:solidFill>
                <a:latin typeface="+mn-ea"/>
              </a:rPr>
              <a:t>辦理程序</a:t>
            </a:r>
            <a:r>
              <a:rPr lang="zh-TW" altLang="en-US" sz="2400" b="1" dirty="0" smtClean="0">
                <a:solidFill>
                  <a:schemeClr val="tx1"/>
                </a:solidFill>
                <a:latin typeface="標楷體"/>
                <a:ea typeface="標楷體"/>
              </a:rPr>
              <a:t>：</a:t>
            </a:r>
            <a:r>
              <a:rPr lang="en-US" altLang="zh-TW" sz="2400" b="1" dirty="0" smtClean="0">
                <a:solidFill>
                  <a:schemeClr val="tx1"/>
                </a:solidFill>
                <a:latin typeface="標楷體"/>
                <a:ea typeface="標楷體"/>
              </a:rPr>
              <a:t/>
            </a:r>
            <a:br>
              <a:rPr lang="en-US" altLang="zh-TW" sz="2400" b="1" dirty="0" smtClean="0">
                <a:solidFill>
                  <a:schemeClr val="tx1"/>
                </a:solidFill>
                <a:latin typeface="標楷體"/>
                <a:ea typeface="標楷體"/>
              </a:rPr>
            </a:br>
            <a:r>
              <a:rPr lang="zh-TW" altLang="en-US" sz="2400" b="1" dirty="0" smtClean="0">
                <a:solidFill>
                  <a:srgbClr val="0000FF"/>
                </a:solidFill>
                <a:latin typeface="標楷體"/>
                <a:ea typeface="標楷體"/>
              </a:rPr>
              <a:t>得隨退休案提出申請並於退休事實表切結。</a:t>
            </a:r>
            <a:endParaRPr lang="en-US" altLang="zh-TW" sz="2400" b="1" dirty="0" smtClean="0">
              <a:solidFill>
                <a:srgbClr val="0000FF"/>
              </a:solidFill>
              <a:latin typeface="標楷體"/>
            </a:endParaRPr>
          </a:p>
        </p:txBody>
      </p:sp>
    </p:spTree>
    <p:extLst>
      <p:ext uri="{BB962C8B-B14F-4D97-AF65-F5344CB8AC3E}">
        <p14:creationId xmlns:p14="http://schemas.microsoft.com/office/powerpoint/2010/main" val="342745134"/>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投影片編號版面配置區 5"/>
          <p:cNvSpPr txBox="1">
            <a:spLocks noGrp="1"/>
          </p:cNvSpPr>
          <p:nvPr/>
        </p:nvSpPr>
        <p:spPr bwMode="auto">
          <a:xfrm>
            <a:off x="8532440" y="6597650"/>
            <a:ext cx="611560" cy="215726"/>
          </a:xfrm>
          <a:prstGeom prst="rect">
            <a:avLst/>
          </a:prstGeom>
          <a:noFill/>
          <a:ln>
            <a:miter lim="800000"/>
            <a:headEnd/>
            <a:tailEnd/>
          </a:ln>
        </p:spPr>
        <p:txBody>
          <a:bodyPr/>
          <a:lstStyle/>
          <a:p>
            <a:pPr algn="r">
              <a:spcBef>
                <a:spcPct val="0"/>
              </a:spcBef>
              <a:buFontTx/>
              <a:buNone/>
              <a:defRPr/>
            </a:pPr>
            <a:fld id="{8EE6E119-E02E-4A5E-ACE3-00A55271F8E7}" type="slidenum">
              <a:rPr kumimoji="1" lang="en-US" altLang="zh-TW" sz="1200" b="0">
                <a:latin typeface="Arial Unicode MS" panose="020B0604020202020204" pitchFamily="34" charset="-120"/>
                <a:ea typeface="Arial Unicode MS" panose="020B0604020202020204" pitchFamily="34" charset="-120"/>
                <a:cs typeface="Arial Unicode MS" panose="020B0604020202020204" pitchFamily="34" charset="-120"/>
              </a:rPr>
              <a:pPr algn="r">
                <a:spcBef>
                  <a:spcPct val="0"/>
                </a:spcBef>
                <a:buFontTx/>
                <a:buNone/>
                <a:defRPr/>
              </a:pPr>
              <a:t>108</a:t>
            </a:fld>
            <a:endParaRPr kumimoji="1" lang="en-US" altLang="zh-TW" sz="1200" b="0" dirty="0">
              <a:latin typeface="Arial Unicode MS" panose="020B0604020202020204" pitchFamily="34" charset="-120"/>
              <a:ea typeface="Arial Unicode MS" panose="020B0604020202020204" pitchFamily="34" charset="-120"/>
              <a:cs typeface="Arial Unicode MS" panose="020B0604020202020204" pitchFamily="34" charset="-120"/>
            </a:endParaRPr>
          </a:p>
        </p:txBody>
      </p:sp>
      <p:sp>
        <p:nvSpPr>
          <p:cNvPr id="16" name="標題 1"/>
          <p:cNvSpPr txBox="1">
            <a:spLocks/>
          </p:cNvSpPr>
          <p:nvPr/>
        </p:nvSpPr>
        <p:spPr>
          <a:xfrm>
            <a:off x="1043608" y="31373"/>
            <a:ext cx="7786068" cy="652934"/>
          </a:xfrm>
          <a:prstGeom prst="rect">
            <a:avLst/>
          </a:prstGeom>
        </p:spPr>
        <p:txBody>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a:solidFill>
                  <a:srgbClr val="002060"/>
                </a:solidFill>
                <a:latin typeface="標楷體" pitchFamily="65" charset="-120"/>
                <a:ea typeface="標楷體" pitchFamily="65" charset="-120"/>
              </a:rPr>
              <a:t>參</a:t>
            </a:r>
            <a:r>
              <a:rPr lang="zh-TW" altLang="en-US" sz="4000" b="1" kern="0" dirty="0" smtClean="0">
                <a:solidFill>
                  <a:srgbClr val="002060"/>
                </a:solidFill>
                <a:latin typeface="標楷體" pitchFamily="65" charset="-120"/>
                <a:ea typeface="標楷體" pitchFamily="65" charset="-120"/>
              </a:rPr>
              <a:t>、優惠存款事項</a:t>
            </a:r>
            <a:endParaRPr lang="zh-TW" altLang="en-US" sz="4000" b="1" kern="0" dirty="0">
              <a:solidFill>
                <a:srgbClr val="002060"/>
              </a:solidFill>
              <a:latin typeface="標楷體" pitchFamily="65" charset="-120"/>
              <a:ea typeface="標楷體" pitchFamily="65" charset="-120"/>
            </a:endParaRPr>
          </a:p>
        </p:txBody>
      </p:sp>
      <p:sp>
        <p:nvSpPr>
          <p:cNvPr id="18" name="Rectangle 4"/>
          <p:cNvSpPr>
            <a:spLocks noChangeArrowheads="1"/>
          </p:cNvSpPr>
          <p:nvPr/>
        </p:nvSpPr>
        <p:spPr bwMode="auto">
          <a:xfrm>
            <a:off x="955948" y="1340768"/>
            <a:ext cx="2073003" cy="492443"/>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en-US" altLang="zh-TW" sz="2600" b="1" dirty="0" smtClean="0">
                <a:solidFill>
                  <a:schemeClr val="bg1"/>
                </a:solidFill>
              </a:rPr>
              <a:t>(</a:t>
            </a:r>
            <a:r>
              <a:rPr kumimoji="0" lang="zh-TW" altLang="en-US" sz="2600" b="1" dirty="0" smtClean="0">
                <a:solidFill>
                  <a:schemeClr val="bg1"/>
                </a:solidFill>
              </a:rPr>
              <a:t>一</a:t>
            </a:r>
            <a:r>
              <a:rPr kumimoji="0" lang="en-US" altLang="zh-TW" sz="2600" b="1" dirty="0" smtClean="0">
                <a:solidFill>
                  <a:schemeClr val="bg1"/>
                </a:solidFill>
              </a:rPr>
              <a:t>)</a:t>
            </a:r>
            <a:r>
              <a:rPr kumimoji="0" lang="zh-TW" altLang="en-US" sz="2600" b="1" dirty="0" smtClean="0">
                <a:solidFill>
                  <a:schemeClr val="bg1"/>
                </a:solidFill>
              </a:rPr>
              <a:t>受理機構</a:t>
            </a:r>
            <a:endParaRPr kumimoji="0" lang="zh-TW" altLang="en-US" sz="2600" b="1" dirty="0">
              <a:solidFill>
                <a:schemeClr val="bg1"/>
              </a:solidFill>
            </a:endParaRPr>
          </a:p>
        </p:txBody>
      </p:sp>
      <p:sp>
        <p:nvSpPr>
          <p:cNvPr id="7" name="Rectangle 4"/>
          <p:cNvSpPr>
            <a:spLocks noChangeArrowheads="1"/>
          </p:cNvSpPr>
          <p:nvPr/>
        </p:nvSpPr>
        <p:spPr bwMode="auto">
          <a:xfrm>
            <a:off x="887041" y="715586"/>
            <a:ext cx="5186035" cy="492443"/>
          </a:xfrm>
          <a:prstGeom prst="rect">
            <a:avLst/>
          </a:prstGeom>
          <a:noFill/>
          <a:ln>
            <a:noFill/>
          </a:ln>
          <a:effectLst/>
          <a:extLst>
            <a:ext uri="{909E8E84-426E-40DD-AFC4-6F175D3DCCD1}">
              <a14:hiddenFill xmlns:a14="http://schemas.microsoft.com/office/drawing/2010/main">
                <a:gradFill rotWithShape="1">
                  <a:gsLst>
                    <a:gs pos="0">
                      <a:srgbClr val="FFCCFF"/>
                    </a:gs>
                    <a:gs pos="100000">
                      <a:schemeClr val="bg1"/>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三、辦理優惠存款手續及相關事宜</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endParaRPr>
          </a:p>
        </p:txBody>
      </p:sp>
      <p:pic>
        <p:nvPicPr>
          <p:cNvPr id="9" name="Picture 5" descr="headoffic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64521" y="2348880"/>
            <a:ext cx="2663825" cy="3313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AutoShape 6"/>
          <p:cNvSpPr>
            <a:spLocks noChangeArrowheads="1"/>
          </p:cNvSpPr>
          <p:nvPr/>
        </p:nvSpPr>
        <p:spPr bwMode="auto">
          <a:xfrm>
            <a:off x="640109" y="2204418"/>
            <a:ext cx="4105275" cy="3455987"/>
          </a:xfrm>
          <a:prstGeom prst="cloudCallout">
            <a:avLst>
              <a:gd name="adj1" fmla="val 69181"/>
              <a:gd name="adj2" fmla="val 8338"/>
            </a:avLst>
          </a:prstGeom>
          <a:gradFill rotWithShape="1">
            <a:gsLst>
              <a:gs pos="0">
                <a:srgbClr val="FFCCFF"/>
              </a:gs>
              <a:gs pos="100000">
                <a:schemeClr val="bg1"/>
              </a:gs>
            </a:gsLst>
            <a:lin ang="5400000" scaled="1"/>
          </a:gradFill>
          <a:ln w="9525" cap="rnd">
            <a:solidFill>
              <a:srgbClr val="0000FF"/>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36000" rIns="36000"/>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just" eaLnBrk="1" hangingPunct="1">
              <a:buFont typeface="Wingdings" pitchFamily="2" charset="2"/>
              <a:buNone/>
            </a:pPr>
            <a:r>
              <a:rPr kumimoji="0" lang="zh-TW" altLang="en-US" sz="2600" b="1" dirty="0">
                <a:solidFill>
                  <a:srgbClr val="660066"/>
                </a:solidFill>
              </a:rPr>
              <a:t>優惠存款只有</a:t>
            </a:r>
            <a:r>
              <a:rPr kumimoji="0" lang="zh-TW" altLang="en-US" sz="2600" b="1" u="sng" dirty="0">
                <a:solidFill>
                  <a:srgbClr val="660066"/>
                </a:solidFill>
              </a:rPr>
              <a:t>臺灣銀行</a:t>
            </a:r>
            <a:r>
              <a:rPr kumimoji="0" lang="zh-TW" altLang="en-US" sz="2600" b="1" dirty="0">
                <a:solidFill>
                  <a:srgbClr val="660066"/>
                </a:solidFill>
              </a:rPr>
              <a:t>方能受理，所領支票切勿至其他金融機構兌現，</a:t>
            </a:r>
            <a:r>
              <a:rPr kumimoji="0" lang="zh-TW" altLang="en-US" sz="2600" b="1" dirty="0">
                <a:solidFill>
                  <a:srgbClr val="FF0000"/>
                </a:solidFill>
              </a:rPr>
              <a:t>以免影響自身權益</a:t>
            </a:r>
            <a:r>
              <a:rPr kumimoji="0" lang="en-US" altLang="zh-TW" sz="2600" b="1" dirty="0">
                <a:solidFill>
                  <a:srgbClr val="FF0000"/>
                </a:solidFill>
              </a:rPr>
              <a:t>!!</a:t>
            </a:r>
          </a:p>
        </p:txBody>
      </p:sp>
    </p:spTree>
    <p:extLst>
      <p:ext uri="{BB962C8B-B14F-4D97-AF65-F5344CB8AC3E}">
        <p14:creationId xmlns:p14="http://schemas.microsoft.com/office/powerpoint/2010/main" val="125540981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內容版面配置區 3"/>
          <p:cNvSpPr txBox="1">
            <a:spLocks noGrp="1"/>
          </p:cNvSpPr>
          <p:nvPr>
            <p:ph idx="1"/>
          </p:nvPr>
        </p:nvSpPr>
        <p:spPr>
          <a:xfrm>
            <a:off x="755576" y="692696"/>
            <a:ext cx="7808865"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七、退撫法相關配套子法</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Rectangle 27"/>
          <p:cNvSpPr>
            <a:spLocks noChangeArrowheads="1"/>
          </p:cNvSpPr>
          <p:nvPr/>
        </p:nvSpPr>
        <p:spPr bwMode="auto">
          <a:xfrm>
            <a:off x="631329" y="1289745"/>
            <a:ext cx="8136904" cy="5041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lstStyle>
            <a:lvl1pPr>
              <a:defRPr kumimoji="1" sz="2000" b="1">
                <a:solidFill>
                  <a:srgbClr val="0000FF"/>
                </a:solidFill>
                <a:latin typeface="Tahoma" pitchFamily="34" charset="0"/>
                <a:ea typeface="標楷體" pitchFamily="65" charset="-120"/>
              </a:defRPr>
            </a:lvl1pPr>
            <a:lvl2pPr marL="268288" indent="-3175">
              <a:defRPr kumimoji="1" sz="2000" b="1">
                <a:solidFill>
                  <a:srgbClr val="0000FF"/>
                </a:solidFill>
                <a:latin typeface="Tahoma" pitchFamily="34" charset="0"/>
                <a:ea typeface="標楷體" pitchFamily="65" charset="-120"/>
              </a:defRPr>
            </a:lvl2pPr>
            <a:lvl3pPr marL="719138" indent="-182563">
              <a:defRPr kumimoji="1" sz="2000" b="1">
                <a:solidFill>
                  <a:srgbClr val="0000FF"/>
                </a:solidFill>
                <a:latin typeface="Tahoma" pitchFamily="34" charset="0"/>
                <a:ea typeface="標楷體" pitchFamily="65" charset="-120"/>
              </a:defRPr>
            </a:lvl3pPr>
            <a:lvl4pPr marL="2620963" indent="-381000">
              <a:defRPr kumimoji="1" sz="2000" b="1">
                <a:solidFill>
                  <a:srgbClr val="0000FF"/>
                </a:solidFill>
                <a:latin typeface="Tahoma" pitchFamily="34" charset="0"/>
                <a:ea typeface="標楷體" pitchFamily="65" charset="-120"/>
              </a:defRPr>
            </a:lvl4pPr>
            <a:lvl5pPr marL="3181350" indent="-381000">
              <a:defRPr kumimoji="1" sz="2000" b="1">
                <a:solidFill>
                  <a:srgbClr val="0000FF"/>
                </a:solidFill>
                <a:latin typeface="Tahoma" pitchFamily="34" charset="0"/>
                <a:ea typeface="標楷體" pitchFamily="65" charset="-120"/>
              </a:defRPr>
            </a:lvl5pPr>
            <a:lvl6pPr marL="36385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6pPr>
            <a:lvl7pPr marL="40957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7pPr>
            <a:lvl8pPr marL="45529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8pPr>
            <a:lvl9pPr marL="50101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9pPr>
          </a:lstStyle>
          <a:p>
            <a:pPr marL="265113" lvl="1" indent="0">
              <a:lnSpc>
                <a:spcPts val="3500"/>
              </a:lnSpc>
              <a:buClr>
                <a:schemeClr val="tx2"/>
              </a:buClr>
              <a:buSzPct val="90000"/>
            </a:pPr>
            <a:r>
              <a:rPr lang="zh-TW" altLang="en-US" sz="2400" u="sng" dirty="0">
                <a:solidFill>
                  <a:schemeClr val="folHlink"/>
                </a:solidFill>
                <a:latin typeface="標楷體" pitchFamily="65" charset="-120"/>
              </a:rPr>
              <a:t>增修</a:t>
            </a:r>
            <a:r>
              <a:rPr lang="en-US" altLang="zh-TW" sz="2400" u="sng" dirty="0">
                <a:solidFill>
                  <a:schemeClr val="folHlink"/>
                </a:solidFill>
                <a:latin typeface="標楷體" pitchFamily="65" charset="-120"/>
              </a:rPr>
              <a:t>(</a:t>
            </a:r>
            <a:r>
              <a:rPr lang="zh-TW" altLang="en-US" sz="2400" u="sng" dirty="0">
                <a:solidFill>
                  <a:schemeClr val="folHlink"/>
                </a:solidFill>
                <a:latin typeface="標楷體" pitchFamily="65" charset="-120"/>
              </a:rPr>
              <a:t>訂</a:t>
            </a:r>
            <a:r>
              <a:rPr lang="en-US" altLang="zh-TW" sz="2400" u="sng" dirty="0" smtClean="0">
                <a:solidFill>
                  <a:schemeClr val="folHlink"/>
                </a:solidFill>
                <a:latin typeface="標楷體" pitchFamily="65" charset="-120"/>
              </a:rPr>
              <a:t>)</a:t>
            </a:r>
            <a:r>
              <a:rPr lang="zh-TW" altLang="en-US" sz="2400" u="sng" dirty="0" smtClean="0">
                <a:solidFill>
                  <a:schemeClr val="folHlink"/>
                </a:solidFill>
                <a:latin typeface="標楷體"/>
                <a:ea typeface="標楷體"/>
              </a:rPr>
              <a:t>：</a:t>
            </a:r>
            <a:endParaRPr lang="en-US" altLang="zh-TW" sz="2400" u="sng" dirty="0">
              <a:solidFill>
                <a:schemeClr val="folHlink"/>
              </a:solidFill>
              <a:latin typeface="標楷體" pitchFamily="65" charset="-120"/>
            </a:endParaRPr>
          </a:p>
          <a:p>
            <a:pPr marL="542925" lvl="1" indent="-277813">
              <a:lnSpc>
                <a:spcPts val="3500"/>
              </a:lnSpc>
              <a:buClr>
                <a:schemeClr val="tx2"/>
              </a:buClr>
              <a:buSzPct val="90000"/>
              <a:buFont typeface="Wingdings" pitchFamily="2" charset="2"/>
              <a:buChar char="u"/>
            </a:pPr>
            <a:r>
              <a:rPr lang="zh-TW" altLang="en-US" sz="2400" dirty="0" smtClean="0">
                <a:solidFill>
                  <a:schemeClr val="tx1"/>
                </a:solidFill>
              </a:rPr>
              <a:t>公務人員退休資遣撫</a:t>
            </a:r>
            <a:r>
              <a:rPr lang="zh-TW" altLang="en-US" sz="2400" dirty="0">
                <a:solidFill>
                  <a:schemeClr val="tx1"/>
                </a:solidFill>
              </a:rPr>
              <a:t>卹</a:t>
            </a:r>
            <a:r>
              <a:rPr lang="zh-TW" altLang="en-US" sz="2400" dirty="0" smtClean="0">
                <a:solidFill>
                  <a:schemeClr val="tx1"/>
                </a:solidFill>
              </a:rPr>
              <a:t>法施行細則草案</a:t>
            </a:r>
            <a:r>
              <a:rPr lang="zh-TW" altLang="en-US" sz="2400" dirty="0" smtClean="0">
                <a:latin typeface="標楷體" pitchFamily="65" charset="-120"/>
              </a:rPr>
              <a:t>（</a:t>
            </a:r>
            <a:r>
              <a:rPr lang="en-US" altLang="zh-TW" sz="2400" dirty="0" smtClean="0">
                <a:latin typeface="標楷體" pitchFamily="65" charset="-120"/>
              </a:rPr>
              <a:t>106.10.31</a:t>
            </a:r>
            <a:r>
              <a:rPr lang="zh-TW" altLang="en-US" sz="2400" dirty="0" smtClean="0">
                <a:latin typeface="標楷體" pitchFamily="65" charset="-120"/>
              </a:rPr>
              <a:t>函陳考試院）</a:t>
            </a:r>
            <a:endParaRPr lang="en-US" altLang="zh-TW" sz="2400" dirty="0" smtClean="0">
              <a:latin typeface="標楷體" pitchFamily="65" charset="-120"/>
            </a:endParaRPr>
          </a:p>
          <a:p>
            <a:pPr marL="542925" lvl="1" indent="-277813">
              <a:lnSpc>
                <a:spcPts val="3500"/>
              </a:lnSpc>
              <a:buClr>
                <a:schemeClr val="tx2"/>
              </a:buClr>
              <a:buSzPct val="90000"/>
              <a:buFont typeface="Wingdings" pitchFamily="2" charset="2"/>
              <a:buChar char="u"/>
            </a:pPr>
            <a:r>
              <a:rPr lang="zh-TW" altLang="zh-TW" sz="2400" dirty="0" smtClean="0">
                <a:solidFill>
                  <a:schemeClr val="tx1"/>
                </a:solidFill>
              </a:rPr>
              <a:t>退休</a:t>
            </a:r>
            <a:r>
              <a:rPr lang="zh-TW" altLang="zh-TW" sz="2400" dirty="0">
                <a:solidFill>
                  <a:schemeClr val="tx1"/>
                </a:solidFill>
              </a:rPr>
              <a:t>公務人員一次退休金與養老給付優惠存款辦法草案</a:t>
            </a:r>
            <a:endParaRPr lang="en-US" altLang="zh-TW" sz="2400" dirty="0">
              <a:solidFill>
                <a:schemeClr val="tx1"/>
              </a:solidFill>
            </a:endParaRPr>
          </a:p>
          <a:p>
            <a:pPr marL="542925" lvl="1" indent="-277813">
              <a:lnSpc>
                <a:spcPts val="3500"/>
              </a:lnSpc>
              <a:buClr>
                <a:schemeClr val="tx2"/>
              </a:buClr>
              <a:buSzPct val="90000"/>
              <a:buFont typeface="Wingdings" pitchFamily="2" charset="2"/>
              <a:buChar char="u"/>
            </a:pPr>
            <a:r>
              <a:rPr lang="zh-TW" altLang="zh-TW" sz="2400" dirty="0">
                <a:solidFill>
                  <a:schemeClr val="tx1"/>
                </a:solidFill>
              </a:rPr>
              <a:t>公務人員危險及勞力職務認定標準草案</a:t>
            </a:r>
            <a:endParaRPr lang="en-US" altLang="zh-TW" sz="2400" dirty="0">
              <a:solidFill>
                <a:schemeClr val="tx1"/>
              </a:solidFill>
            </a:endParaRPr>
          </a:p>
          <a:p>
            <a:pPr marL="542925" lvl="1" indent="-277813">
              <a:lnSpc>
                <a:spcPts val="3500"/>
              </a:lnSpc>
              <a:buClr>
                <a:schemeClr val="tx2"/>
              </a:buClr>
              <a:buSzPct val="90000"/>
              <a:buFont typeface="Wingdings" pitchFamily="2" charset="2"/>
              <a:buChar char="u"/>
            </a:pPr>
            <a:r>
              <a:rPr lang="zh-TW" altLang="zh-TW" sz="2400" dirty="0">
                <a:solidFill>
                  <a:schemeClr val="tx1"/>
                </a:solidFill>
              </a:rPr>
              <a:t>公務人員定期退撫給與查驗及發放辦法草案</a:t>
            </a:r>
            <a:endParaRPr lang="en-US" altLang="zh-TW" sz="2400" dirty="0">
              <a:solidFill>
                <a:schemeClr val="tx1"/>
              </a:solidFill>
            </a:endParaRPr>
          </a:p>
          <a:p>
            <a:pPr marL="542925" lvl="1" indent="-277813">
              <a:lnSpc>
                <a:spcPts val="3500"/>
              </a:lnSpc>
              <a:buClr>
                <a:schemeClr val="tx2"/>
              </a:buClr>
              <a:buSzPct val="90000"/>
              <a:buFont typeface="Wingdings" pitchFamily="2" charset="2"/>
              <a:buChar char="u"/>
            </a:pPr>
            <a:r>
              <a:rPr lang="zh-TW" altLang="zh-TW" sz="2400" dirty="0">
                <a:solidFill>
                  <a:schemeClr val="tx1"/>
                </a:solidFill>
              </a:rPr>
              <a:t>各機關學校聘僱人員離職儲金給與辦法部分條文</a:t>
            </a:r>
            <a:r>
              <a:rPr lang="zh-TW" altLang="zh-TW" sz="2400" dirty="0" smtClean="0">
                <a:solidFill>
                  <a:schemeClr val="tx1"/>
                </a:solidFill>
              </a:rPr>
              <a:t>修正草案</a:t>
            </a:r>
            <a:r>
              <a:rPr lang="en-US" altLang="zh-TW" sz="2400" dirty="0" smtClean="0">
                <a:latin typeface="標楷體"/>
                <a:ea typeface="標楷體"/>
              </a:rPr>
              <a:t>（</a:t>
            </a:r>
            <a:r>
              <a:rPr lang="zh-TW" altLang="en-US" sz="2400" dirty="0" smtClean="0">
                <a:latin typeface="標楷體"/>
                <a:ea typeface="標楷體"/>
              </a:rPr>
              <a:t>配合年資保留及年資併計</a:t>
            </a:r>
            <a:r>
              <a:rPr lang="zh-TW" altLang="en-US" sz="2400" dirty="0">
                <a:latin typeface="標楷體"/>
                <a:ea typeface="標楷體"/>
              </a:rPr>
              <a:t>、年金分</a:t>
            </a:r>
            <a:r>
              <a:rPr lang="zh-TW" altLang="en-US" sz="2400" dirty="0" smtClean="0">
                <a:latin typeface="標楷體"/>
                <a:ea typeface="標楷體"/>
              </a:rPr>
              <a:t>計機制修訂）</a:t>
            </a:r>
            <a:endParaRPr lang="en-US" altLang="zh-TW" sz="2400" dirty="0" smtClean="0"/>
          </a:p>
          <a:p>
            <a:pPr marL="265112" lvl="1" indent="0">
              <a:lnSpc>
                <a:spcPts val="3500"/>
              </a:lnSpc>
              <a:spcBef>
                <a:spcPts val="1200"/>
              </a:spcBef>
              <a:buClr>
                <a:schemeClr val="tx2"/>
              </a:buClr>
              <a:buSzPct val="90000"/>
            </a:pPr>
            <a:r>
              <a:rPr lang="zh-TW" altLang="en-US" sz="2400" u="sng" dirty="0" smtClean="0">
                <a:solidFill>
                  <a:schemeClr val="folHlink"/>
                </a:solidFill>
                <a:latin typeface="標楷體" pitchFamily="65" charset="-120"/>
              </a:rPr>
              <a:t>廢止</a:t>
            </a:r>
            <a:r>
              <a:rPr lang="zh-TW" altLang="en-US" sz="2400" u="sng" dirty="0" smtClean="0">
                <a:solidFill>
                  <a:schemeClr val="folHlink"/>
                </a:solidFill>
                <a:latin typeface="標楷體"/>
                <a:ea typeface="標楷體"/>
              </a:rPr>
              <a:t>：</a:t>
            </a:r>
            <a:endParaRPr lang="en-US" altLang="zh-TW" sz="2400" u="sng" dirty="0" smtClean="0">
              <a:solidFill>
                <a:schemeClr val="folHlink"/>
              </a:solidFill>
              <a:latin typeface="標楷體"/>
              <a:ea typeface="標楷體"/>
            </a:endParaRPr>
          </a:p>
          <a:p>
            <a:pPr marL="265112" lvl="1" indent="0">
              <a:lnSpc>
                <a:spcPts val="3500"/>
              </a:lnSpc>
              <a:buClr>
                <a:schemeClr val="tx2"/>
              </a:buClr>
              <a:buSzPct val="90000"/>
            </a:pPr>
            <a:r>
              <a:rPr lang="zh-TW" altLang="en-US" sz="2400" dirty="0">
                <a:solidFill>
                  <a:schemeClr val="tx1"/>
                </a:solidFill>
              </a:rPr>
              <a:t>原</a:t>
            </a:r>
            <a:r>
              <a:rPr lang="zh-TW" altLang="zh-TW" sz="2400" dirty="0">
                <a:solidFill>
                  <a:schemeClr val="tx1"/>
                </a:solidFill>
              </a:rPr>
              <a:t>退休法細則</a:t>
            </a:r>
            <a:r>
              <a:rPr lang="zh-TW" altLang="en-US" sz="2400" dirty="0">
                <a:solidFill>
                  <a:schemeClr val="tx1"/>
                </a:solidFill>
              </a:rPr>
              <a:t>、原撫卹</a:t>
            </a:r>
            <a:r>
              <a:rPr lang="zh-TW" altLang="zh-TW" sz="2400" dirty="0">
                <a:solidFill>
                  <a:schemeClr val="tx1"/>
                </a:solidFill>
              </a:rPr>
              <a:t>法細則</a:t>
            </a:r>
            <a:r>
              <a:rPr lang="zh-TW" altLang="en-US" sz="2400" dirty="0">
                <a:solidFill>
                  <a:schemeClr val="tx1"/>
                </a:solidFill>
              </a:rPr>
              <a:t>、原優存辦法及原發放</a:t>
            </a:r>
            <a:r>
              <a:rPr lang="zh-TW" altLang="en-US" sz="2400" dirty="0" smtClean="0">
                <a:solidFill>
                  <a:schemeClr val="tx1"/>
                </a:solidFill>
              </a:rPr>
              <a:t>要點</a:t>
            </a:r>
          </a:p>
        </p:txBody>
      </p:sp>
      <p:sp>
        <p:nvSpPr>
          <p:cNvPr id="1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10</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9" name="標題 1"/>
          <p:cNvSpPr>
            <a:spLocks noGrp="1"/>
          </p:cNvSpPr>
          <p:nvPr>
            <p:ph type="title"/>
          </p:nvPr>
        </p:nvSpPr>
        <p:spPr>
          <a:xfrm>
            <a:off x="971600" y="31373"/>
            <a:ext cx="7858076" cy="652934"/>
          </a:xfrm>
        </p:spPr>
        <p:txBody>
          <a:bodyPr/>
          <a:lstStyle/>
          <a:p>
            <a:pPr algn="l"/>
            <a:r>
              <a:rPr lang="zh-TW" altLang="en-US" sz="4000" b="1" dirty="0" smtClean="0">
                <a:solidFill>
                  <a:srgbClr val="002060"/>
                </a:solidFill>
                <a:latin typeface="標楷體" pitchFamily="65" charset="-120"/>
                <a:ea typeface="標楷體" pitchFamily="65" charset="-120"/>
              </a:rPr>
              <a:t>壹、前言</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2782067322"/>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投影片編號版面配置區 5"/>
          <p:cNvSpPr txBox="1">
            <a:spLocks noGrp="1"/>
          </p:cNvSpPr>
          <p:nvPr/>
        </p:nvSpPr>
        <p:spPr bwMode="auto">
          <a:xfrm>
            <a:off x="8532440" y="6597650"/>
            <a:ext cx="611560" cy="215726"/>
          </a:xfrm>
          <a:prstGeom prst="rect">
            <a:avLst/>
          </a:prstGeom>
          <a:noFill/>
          <a:ln>
            <a:miter lim="800000"/>
            <a:headEnd/>
            <a:tailEnd/>
          </a:ln>
        </p:spPr>
        <p:txBody>
          <a:bodyPr/>
          <a:lstStyle/>
          <a:p>
            <a:pPr algn="r">
              <a:spcBef>
                <a:spcPct val="0"/>
              </a:spcBef>
              <a:buFontTx/>
              <a:buNone/>
              <a:defRPr/>
            </a:pPr>
            <a:fld id="{8EE6E119-E02E-4A5E-ACE3-00A55271F8E7}" type="slidenum">
              <a:rPr kumimoji="1" lang="en-US" altLang="zh-TW" sz="1200" b="0">
                <a:latin typeface="Arial Unicode MS" panose="020B0604020202020204" pitchFamily="34" charset="-120"/>
                <a:ea typeface="Arial Unicode MS" panose="020B0604020202020204" pitchFamily="34" charset="-120"/>
                <a:cs typeface="Arial Unicode MS" panose="020B0604020202020204" pitchFamily="34" charset="-120"/>
              </a:rPr>
              <a:pPr algn="r">
                <a:spcBef>
                  <a:spcPct val="0"/>
                </a:spcBef>
                <a:buFontTx/>
                <a:buNone/>
                <a:defRPr/>
              </a:pPr>
              <a:t>109</a:t>
            </a:fld>
            <a:endParaRPr kumimoji="1" lang="en-US" altLang="zh-TW" sz="1200" b="0" dirty="0">
              <a:latin typeface="Arial Unicode MS" panose="020B0604020202020204" pitchFamily="34" charset="-120"/>
              <a:ea typeface="Arial Unicode MS" panose="020B0604020202020204" pitchFamily="34" charset="-120"/>
              <a:cs typeface="Arial Unicode MS" panose="020B0604020202020204" pitchFamily="34" charset="-120"/>
            </a:endParaRPr>
          </a:p>
        </p:txBody>
      </p:sp>
      <p:sp>
        <p:nvSpPr>
          <p:cNvPr id="16" name="標題 1"/>
          <p:cNvSpPr txBox="1">
            <a:spLocks/>
          </p:cNvSpPr>
          <p:nvPr/>
        </p:nvSpPr>
        <p:spPr>
          <a:xfrm>
            <a:off x="1043608" y="31373"/>
            <a:ext cx="7786068" cy="652934"/>
          </a:xfrm>
          <a:prstGeom prst="rect">
            <a:avLst/>
          </a:prstGeom>
        </p:spPr>
        <p:txBody>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a:solidFill>
                  <a:srgbClr val="002060"/>
                </a:solidFill>
                <a:latin typeface="標楷體" pitchFamily="65" charset="-120"/>
                <a:ea typeface="標楷體" pitchFamily="65" charset="-120"/>
              </a:rPr>
              <a:t>參</a:t>
            </a:r>
            <a:r>
              <a:rPr lang="zh-TW" altLang="en-US" sz="4000" b="1" kern="0" dirty="0" smtClean="0">
                <a:solidFill>
                  <a:srgbClr val="002060"/>
                </a:solidFill>
                <a:latin typeface="標楷體" pitchFamily="65" charset="-120"/>
                <a:ea typeface="標楷體" pitchFamily="65" charset="-120"/>
              </a:rPr>
              <a:t>、優惠存款事項</a:t>
            </a:r>
            <a:endParaRPr lang="zh-TW" altLang="en-US" sz="4000" b="1" kern="0" dirty="0">
              <a:solidFill>
                <a:srgbClr val="002060"/>
              </a:solidFill>
              <a:latin typeface="標楷體" pitchFamily="65" charset="-120"/>
              <a:ea typeface="標楷體" pitchFamily="65" charset="-120"/>
            </a:endParaRPr>
          </a:p>
        </p:txBody>
      </p:sp>
      <p:sp>
        <p:nvSpPr>
          <p:cNvPr id="18" name="Rectangle 4"/>
          <p:cNvSpPr>
            <a:spLocks noChangeArrowheads="1"/>
          </p:cNvSpPr>
          <p:nvPr/>
        </p:nvSpPr>
        <p:spPr bwMode="auto">
          <a:xfrm>
            <a:off x="955948" y="1340768"/>
            <a:ext cx="2073003" cy="492443"/>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en-US" altLang="zh-TW" sz="2600" b="1" dirty="0" smtClean="0">
                <a:solidFill>
                  <a:schemeClr val="bg1"/>
                </a:solidFill>
              </a:rPr>
              <a:t>(</a:t>
            </a:r>
            <a:r>
              <a:rPr kumimoji="0" lang="zh-TW" altLang="en-US" sz="2600" b="1" dirty="0">
                <a:solidFill>
                  <a:schemeClr val="bg1"/>
                </a:solidFill>
              </a:rPr>
              <a:t>二</a:t>
            </a:r>
            <a:r>
              <a:rPr kumimoji="0" lang="en-US" altLang="zh-TW" sz="2600" b="1" dirty="0" smtClean="0">
                <a:solidFill>
                  <a:schemeClr val="bg1"/>
                </a:solidFill>
              </a:rPr>
              <a:t>)</a:t>
            </a:r>
            <a:r>
              <a:rPr kumimoji="0" lang="zh-TW" altLang="en-US" sz="2600" b="1" dirty="0" smtClean="0">
                <a:solidFill>
                  <a:schemeClr val="bg1"/>
                </a:solidFill>
              </a:rPr>
              <a:t>辦理方式</a:t>
            </a:r>
            <a:endParaRPr kumimoji="0" lang="zh-TW" altLang="en-US" sz="2600" b="1" dirty="0">
              <a:solidFill>
                <a:schemeClr val="bg1"/>
              </a:solidFill>
            </a:endParaRPr>
          </a:p>
        </p:txBody>
      </p:sp>
      <p:sp>
        <p:nvSpPr>
          <p:cNvPr id="7" name="Rectangle 4"/>
          <p:cNvSpPr>
            <a:spLocks noChangeArrowheads="1"/>
          </p:cNvSpPr>
          <p:nvPr/>
        </p:nvSpPr>
        <p:spPr bwMode="auto">
          <a:xfrm>
            <a:off x="887041" y="715586"/>
            <a:ext cx="5186035" cy="492443"/>
          </a:xfrm>
          <a:prstGeom prst="rect">
            <a:avLst/>
          </a:prstGeom>
          <a:noFill/>
          <a:ln>
            <a:noFill/>
          </a:ln>
          <a:effectLst/>
          <a:extLst>
            <a:ext uri="{909E8E84-426E-40DD-AFC4-6F175D3DCCD1}">
              <a14:hiddenFill xmlns:a14="http://schemas.microsoft.com/office/drawing/2010/main">
                <a:gradFill rotWithShape="1">
                  <a:gsLst>
                    <a:gs pos="0">
                      <a:srgbClr val="FFCCFF"/>
                    </a:gs>
                    <a:gs pos="100000">
                      <a:schemeClr val="bg1"/>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三、辦理優惠存款手續及相關事宜</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endParaRPr>
          </a:p>
        </p:txBody>
      </p:sp>
      <p:sp>
        <p:nvSpPr>
          <p:cNvPr id="8" name="Rectangle 3"/>
          <p:cNvSpPr>
            <a:spLocks noChangeArrowheads="1"/>
          </p:cNvSpPr>
          <p:nvPr/>
        </p:nvSpPr>
        <p:spPr bwMode="auto">
          <a:xfrm>
            <a:off x="1043608" y="1957214"/>
            <a:ext cx="7345362" cy="4464496"/>
          </a:xfrm>
          <a:prstGeom prst="rect">
            <a:avLst/>
          </a:prstGeom>
          <a:ln/>
        </p:spPr>
        <p:style>
          <a:lnRef idx="2">
            <a:schemeClr val="accent5"/>
          </a:lnRef>
          <a:fillRef idx="1">
            <a:schemeClr val="lt1"/>
          </a:fillRef>
          <a:effectRef idx="0">
            <a:schemeClr val="accent5"/>
          </a:effectRef>
          <a:fontRef idx="minor">
            <a:schemeClr val="dk1"/>
          </a:fontRef>
        </p:style>
        <p:txBody>
          <a:bodyPr/>
          <a:lstStyle>
            <a:lvl1pPr algn="l" eaLnBrk="0" hangingPunct="0">
              <a:buChar char="v"/>
              <a:defRPr kumimoji="1" sz="2400">
                <a:solidFill>
                  <a:srgbClr val="0000CC"/>
                </a:solidFill>
                <a:latin typeface="Arial" charset="0"/>
                <a:ea typeface="標楷體" pitchFamily="65" charset="-120"/>
              </a:defRPr>
            </a:lvl1pPr>
            <a:lvl2pPr marL="531813" indent="-285750" algn="l" eaLnBrk="0" hangingPunct="0">
              <a:buChar char="–"/>
              <a:defRPr kumimoji="1" sz="2400">
                <a:solidFill>
                  <a:srgbClr val="0000CC"/>
                </a:solidFill>
                <a:latin typeface="Arial" charset="0"/>
                <a:ea typeface="標楷體" pitchFamily="65" charset="-120"/>
              </a:defRPr>
            </a:lvl2pPr>
            <a:lvl3pPr marL="7112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just" eaLnBrk="1" hangingPunct="1">
              <a:lnSpc>
                <a:spcPts val="3000"/>
              </a:lnSpc>
              <a:buClr>
                <a:srgbClr val="0000FF"/>
              </a:buClr>
              <a:buNone/>
            </a:pPr>
            <a:r>
              <a:rPr kumimoji="0" lang="en-US" altLang="zh-TW" b="1" u="sng" dirty="0" smtClean="0">
                <a:solidFill>
                  <a:schemeClr val="tx1"/>
                </a:solidFill>
                <a:latin typeface="+mn-ea"/>
                <a:ea typeface="+mn-ea"/>
              </a:rPr>
              <a:t>1.</a:t>
            </a:r>
            <a:r>
              <a:rPr kumimoji="0" lang="zh-TW" altLang="en-US" b="1" u="sng" dirty="0" smtClean="0">
                <a:solidFill>
                  <a:schemeClr val="tx1"/>
                </a:solidFill>
                <a:latin typeface="+mn-ea"/>
                <a:ea typeface="+mn-ea"/>
              </a:rPr>
              <a:t>支票</a:t>
            </a:r>
            <a:r>
              <a:rPr kumimoji="0" lang="zh-TW" altLang="en-US" b="1" u="sng" dirty="0">
                <a:solidFill>
                  <a:schemeClr val="tx1"/>
                </a:solidFill>
                <a:latin typeface="+mn-ea"/>
                <a:ea typeface="+mn-ea"/>
              </a:rPr>
              <a:t>或現金存入者</a:t>
            </a:r>
            <a:r>
              <a:rPr kumimoji="0" lang="zh-TW" altLang="en-US" b="1" dirty="0">
                <a:solidFill>
                  <a:schemeClr val="tx1"/>
                </a:solidFill>
                <a:latin typeface="+mn-ea"/>
                <a:ea typeface="+mn-ea"/>
              </a:rPr>
              <a:t>：</a:t>
            </a:r>
          </a:p>
          <a:p>
            <a:pPr lvl="1" algn="just" eaLnBrk="1" hangingPunct="1">
              <a:lnSpc>
                <a:spcPts val="3000"/>
              </a:lnSpc>
              <a:spcBef>
                <a:spcPts val="600"/>
              </a:spcBef>
              <a:buClr>
                <a:srgbClr val="0000FF"/>
              </a:buClr>
              <a:buSzPct val="80000"/>
              <a:buFont typeface="Wingdings" pitchFamily="2" charset="2"/>
              <a:buChar char="u"/>
            </a:pPr>
            <a:r>
              <a:rPr kumimoji="0" lang="zh-TW" altLang="en-US" b="1" dirty="0">
                <a:latin typeface="+mn-ea"/>
                <a:ea typeface="+mn-ea"/>
              </a:rPr>
              <a:t>須附證：於</a:t>
            </a:r>
            <a:r>
              <a:rPr kumimoji="0" lang="zh-TW" altLang="en-US" b="1" u="sng" dirty="0">
                <a:solidFill>
                  <a:srgbClr val="C00000"/>
                </a:solidFill>
                <a:latin typeface="+mn-ea"/>
                <a:ea typeface="+mn-ea"/>
              </a:rPr>
              <a:t>退休生效日後</a:t>
            </a:r>
            <a:r>
              <a:rPr kumimoji="0" lang="zh-TW" altLang="en-US" b="1" dirty="0">
                <a:latin typeface="+mn-ea"/>
                <a:ea typeface="+mn-ea"/>
              </a:rPr>
              <a:t>，檢附退休核定函。</a:t>
            </a:r>
          </a:p>
          <a:p>
            <a:pPr lvl="1" eaLnBrk="1" hangingPunct="1">
              <a:lnSpc>
                <a:spcPts val="3000"/>
              </a:lnSpc>
              <a:spcBef>
                <a:spcPts val="600"/>
              </a:spcBef>
              <a:buClr>
                <a:srgbClr val="0000FF"/>
              </a:buClr>
              <a:buSzPct val="80000"/>
              <a:buFont typeface="Wingdings" pitchFamily="2" charset="2"/>
              <a:buChar char="u"/>
            </a:pPr>
            <a:r>
              <a:rPr kumimoji="0" lang="zh-TW" altLang="en-US" b="1" dirty="0">
                <a:latin typeface="+mn-ea"/>
                <a:ea typeface="+mn-ea"/>
              </a:rPr>
              <a:t>計息日：原則→自</a:t>
            </a:r>
            <a:r>
              <a:rPr kumimoji="0" lang="zh-TW" altLang="en-US" b="1" dirty="0">
                <a:solidFill>
                  <a:srgbClr val="C00000"/>
                </a:solidFill>
                <a:latin typeface="+mn-ea"/>
                <a:ea typeface="+mn-ea"/>
              </a:rPr>
              <a:t>退休生效日</a:t>
            </a:r>
            <a:r>
              <a:rPr kumimoji="0" lang="zh-TW" altLang="en-US" b="1" dirty="0">
                <a:latin typeface="+mn-ea"/>
                <a:ea typeface="+mn-ea"/>
              </a:rPr>
              <a:t>計息</a:t>
            </a:r>
            <a:r>
              <a:rPr kumimoji="0" lang="zh-TW" altLang="en-US" b="1" dirty="0" smtClean="0">
                <a:latin typeface="+mn-ea"/>
                <a:ea typeface="+mn-ea"/>
              </a:rPr>
              <a:t>。</a:t>
            </a:r>
            <a:r>
              <a:rPr kumimoji="0" lang="en-US" altLang="zh-TW" b="1" dirty="0" smtClean="0">
                <a:latin typeface="+mn-ea"/>
                <a:ea typeface="+mn-ea"/>
              </a:rPr>
              <a:t/>
            </a:r>
            <a:br>
              <a:rPr kumimoji="0" lang="en-US" altLang="zh-TW" b="1" dirty="0" smtClean="0">
                <a:latin typeface="+mn-ea"/>
                <a:ea typeface="+mn-ea"/>
              </a:rPr>
            </a:br>
            <a:r>
              <a:rPr kumimoji="0" lang="zh-TW" altLang="en-US" b="1" dirty="0" smtClean="0">
                <a:latin typeface="+mn-ea"/>
                <a:ea typeface="+mn-ea"/>
              </a:rPr>
              <a:t>        </a:t>
            </a:r>
            <a:r>
              <a:rPr kumimoji="0" lang="zh-TW" altLang="en-US" b="1" dirty="0">
                <a:latin typeface="+mn-ea"/>
                <a:ea typeface="+mn-ea"/>
              </a:rPr>
              <a:t>例外→遲延辦理者，自</a:t>
            </a:r>
            <a:r>
              <a:rPr kumimoji="0" lang="zh-TW" altLang="en-US" b="1" dirty="0">
                <a:solidFill>
                  <a:srgbClr val="C00000"/>
                </a:solidFill>
                <a:latin typeface="+mn-ea"/>
                <a:ea typeface="+mn-ea"/>
              </a:rPr>
              <a:t>入帳之日</a:t>
            </a:r>
            <a:r>
              <a:rPr kumimoji="0" lang="zh-TW" altLang="en-US" b="1" dirty="0">
                <a:latin typeface="+mn-ea"/>
                <a:ea typeface="+mn-ea"/>
              </a:rPr>
              <a:t>計息。</a:t>
            </a:r>
          </a:p>
          <a:p>
            <a:pPr eaLnBrk="1" hangingPunct="1">
              <a:lnSpc>
                <a:spcPts val="3000"/>
              </a:lnSpc>
              <a:spcBef>
                <a:spcPts val="600"/>
              </a:spcBef>
              <a:buClr>
                <a:srgbClr val="0000FF"/>
              </a:buClr>
              <a:buNone/>
            </a:pPr>
            <a:r>
              <a:rPr kumimoji="0" lang="en-US" altLang="zh-TW" b="1" u="sng" dirty="0" smtClean="0">
                <a:solidFill>
                  <a:schemeClr val="tx1"/>
                </a:solidFill>
                <a:latin typeface="+mn-ea"/>
                <a:ea typeface="+mn-ea"/>
              </a:rPr>
              <a:t>2.</a:t>
            </a:r>
            <a:r>
              <a:rPr kumimoji="0" lang="zh-TW" altLang="en-US" b="1" u="sng" dirty="0" smtClean="0">
                <a:solidFill>
                  <a:schemeClr val="tx1"/>
                </a:solidFill>
                <a:latin typeface="+mn-ea"/>
                <a:ea typeface="+mn-ea"/>
              </a:rPr>
              <a:t>直撥</a:t>
            </a:r>
            <a:r>
              <a:rPr kumimoji="0" lang="zh-TW" altLang="en-US" b="1" u="sng" dirty="0">
                <a:solidFill>
                  <a:schemeClr val="tx1"/>
                </a:solidFill>
                <a:latin typeface="+mn-ea"/>
                <a:ea typeface="+mn-ea"/>
              </a:rPr>
              <a:t>入帳者</a:t>
            </a:r>
            <a:r>
              <a:rPr kumimoji="0" lang="zh-TW" altLang="en-US" b="1" dirty="0">
                <a:solidFill>
                  <a:schemeClr val="tx1"/>
                </a:solidFill>
                <a:latin typeface="+mn-ea"/>
                <a:ea typeface="+mn-ea"/>
              </a:rPr>
              <a:t>：</a:t>
            </a:r>
          </a:p>
          <a:p>
            <a:pPr lvl="1" algn="just" eaLnBrk="1" hangingPunct="1">
              <a:lnSpc>
                <a:spcPts val="3000"/>
              </a:lnSpc>
              <a:spcBef>
                <a:spcPts val="600"/>
              </a:spcBef>
              <a:buClr>
                <a:srgbClr val="0000FF"/>
              </a:buClr>
              <a:buSzPct val="80000"/>
              <a:buFont typeface="Wingdings" pitchFamily="2" charset="2"/>
              <a:buChar char="u"/>
            </a:pPr>
            <a:r>
              <a:rPr kumimoji="0" lang="zh-TW" altLang="en-US" b="1" dirty="0">
                <a:latin typeface="+mn-ea"/>
                <a:ea typeface="+mn-ea"/>
              </a:rPr>
              <a:t>須附證：</a:t>
            </a:r>
          </a:p>
          <a:p>
            <a:pPr marL="444500" lvl="2" algn="just" eaLnBrk="1" hangingPunct="1">
              <a:lnSpc>
                <a:spcPts val="3000"/>
              </a:lnSpc>
              <a:spcBef>
                <a:spcPts val="600"/>
              </a:spcBef>
              <a:buClr>
                <a:srgbClr val="0000FF"/>
              </a:buClr>
              <a:buSzPct val="80000"/>
              <a:buFont typeface="Wingdings" pitchFamily="2" charset="2"/>
              <a:buChar char="Ø"/>
            </a:pPr>
            <a:r>
              <a:rPr kumimoji="0" lang="zh-TW" altLang="en-US" b="1" u="sng" dirty="0">
                <a:solidFill>
                  <a:srgbClr val="C00000"/>
                </a:solidFill>
                <a:latin typeface="+mn-ea"/>
                <a:ea typeface="+mn-ea"/>
              </a:rPr>
              <a:t>退休生效前</a:t>
            </a:r>
            <a:r>
              <a:rPr kumimoji="0" lang="zh-TW" altLang="en-US" b="1" dirty="0">
                <a:latin typeface="+mn-ea"/>
                <a:ea typeface="+mn-ea"/>
              </a:rPr>
              <a:t>：開戶聲明及最後服務機關證明書。</a:t>
            </a:r>
          </a:p>
          <a:p>
            <a:pPr marL="444500" lvl="2" algn="just" eaLnBrk="1" hangingPunct="1">
              <a:lnSpc>
                <a:spcPts val="3000"/>
              </a:lnSpc>
              <a:spcBef>
                <a:spcPts val="600"/>
              </a:spcBef>
              <a:buClr>
                <a:srgbClr val="0000FF"/>
              </a:buClr>
              <a:buSzPct val="80000"/>
              <a:buFont typeface="Wingdings" pitchFamily="2" charset="2"/>
              <a:buChar char="Ø"/>
            </a:pPr>
            <a:r>
              <a:rPr kumimoji="0" lang="zh-TW" altLang="en-US" b="1" u="sng" dirty="0">
                <a:solidFill>
                  <a:srgbClr val="C00000"/>
                </a:solidFill>
                <a:latin typeface="+mn-ea"/>
                <a:ea typeface="+mn-ea"/>
              </a:rPr>
              <a:t>退休生效後</a:t>
            </a:r>
            <a:r>
              <a:rPr kumimoji="0" lang="zh-TW" altLang="en-US" b="1" dirty="0">
                <a:latin typeface="+mn-ea"/>
                <a:ea typeface="+mn-ea"/>
              </a:rPr>
              <a:t>：於</a:t>
            </a:r>
            <a:r>
              <a:rPr kumimoji="0" lang="zh-TW" altLang="en-US" b="1" u="sng" dirty="0">
                <a:solidFill>
                  <a:srgbClr val="C00000"/>
                </a:solidFill>
                <a:latin typeface="+mn-ea"/>
                <a:ea typeface="+mn-ea"/>
              </a:rPr>
              <a:t>退休生效日後</a:t>
            </a:r>
            <a:r>
              <a:rPr kumimoji="0" lang="zh-TW" altLang="en-US" b="1" dirty="0">
                <a:latin typeface="+mn-ea"/>
                <a:ea typeface="+mn-ea"/>
              </a:rPr>
              <a:t>，檢附退休核定函（至遲於生效</a:t>
            </a:r>
            <a:r>
              <a:rPr kumimoji="0" lang="en-US" altLang="zh-TW" b="1" dirty="0">
                <a:solidFill>
                  <a:srgbClr val="C00000"/>
                </a:solidFill>
                <a:latin typeface="+mn-ea"/>
                <a:ea typeface="+mn-ea"/>
              </a:rPr>
              <a:t>2</a:t>
            </a:r>
            <a:r>
              <a:rPr kumimoji="0" lang="zh-TW" altLang="en-US" b="1" dirty="0">
                <a:solidFill>
                  <a:srgbClr val="C00000"/>
                </a:solidFill>
                <a:latin typeface="+mn-ea"/>
                <a:ea typeface="+mn-ea"/>
              </a:rPr>
              <a:t>年</a:t>
            </a:r>
            <a:r>
              <a:rPr kumimoji="0" lang="zh-TW" altLang="en-US" b="1" dirty="0">
                <a:latin typeface="+mn-ea"/>
                <a:ea typeface="+mn-ea"/>
              </a:rPr>
              <a:t>內辦理）。</a:t>
            </a:r>
            <a:endParaRPr kumimoji="0" lang="zh-TW" altLang="en-US" b="1" dirty="0">
              <a:solidFill>
                <a:srgbClr val="FF3300"/>
              </a:solidFill>
              <a:latin typeface="+mn-ea"/>
              <a:ea typeface="+mn-ea"/>
            </a:endParaRPr>
          </a:p>
          <a:p>
            <a:pPr lvl="1" algn="just" eaLnBrk="1" hangingPunct="1">
              <a:buClr>
                <a:srgbClr val="0000FF"/>
              </a:buClr>
              <a:buSzPct val="80000"/>
              <a:buFont typeface="Wingdings" pitchFamily="2" charset="2"/>
              <a:buChar char="u"/>
            </a:pPr>
            <a:r>
              <a:rPr kumimoji="0" lang="zh-TW" altLang="en-US" b="1" dirty="0">
                <a:latin typeface="+mn-ea"/>
                <a:ea typeface="+mn-ea"/>
              </a:rPr>
              <a:t>計息日</a:t>
            </a:r>
            <a:r>
              <a:rPr kumimoji="0" lang="zh-TW" altLang="en-US" b="1" dirty="0" smtClean="0">
                <a:latin typeface="+mn-ea"/>
                <a:ea typeface="+mn-ea"/>
              </a:rPr>
              <a:t>：</a:t>
            </a:r>
            <a:r>
              <a:rPr kumimoji="0" lang="en-US" altLang="zh-TW" b="1" dirty="0" smtClean="0">
                <a:solidFill>
                  <a:srgbClr val="C00000"/>
                </a:solidFill>
                <a:latin typeface="+mn-ea"/>
                <a:ea typeface="+mn-ea"/>
              </a:rPr>
              <a:t>2</a:t>
            </a:r>
            <a:r>
              <a:rPr kumimoji="0" lang="zh-TW" altLang="en-US" b="1" dirty="0">
                <a:solidFill>
                  <a:srgbClr val="C00000"/>
                </a:solidFill>
                <a:latin typeface="+mn-ea"/>
                <a:ea typeface="+mn-ea"/>
              </a:rPr>
              <a:t>年</a:t>
            </a:r>
            <a:r>
              <a:rPr kumimoji="0" lang="zh-TW" altLang="en-US" b="1" dirty="0">
                <a:latin typeface="+mn-ea"/>
                <a:ea typeface="+mn-ea"/>
              </a:rPr>
              <a:t>內辦理者，均自</a:t>
            </a:r>
            <a:r>
              <a:rPr kumimoji="0" lang="zh-TW" altLang="en-US" b="1" dirty="0">
                <a:solidFill>
                  <a:srgbClr val="C00000"/>
                </a:solidFill>
                <a:latin typeface="+mn-ea"/>
                <a:ea typeface="+mn-ea"/>
              </a:rPr>
              <a:t>退休生效日</a:t>
            </a:r>
            <a:r>
              <a:rPr kumimoji="0" lang="zh-TW" altLang="en-US" b="1" dirty="0">
                <a:latin typeface="+mn-ea"/>
                <a:ea typeface="+mn-ea"/>
              </a:rPr>
              <a:t>計息。</a:t>
            </a:r>
          </a:p>
        </p:txBody>
      </p:sp>
    </p:spTree>
    <p:extLst>
      <p:ext uri="{BB962C8B-B14F-4D97-AF65-F5344CB8AC3E}">
        <p14:creationId xmlns:p14="http://schemas.microsoft.com/office/powerpoint/2010/main" val="3889805294"/>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投影片編號版面配置區 5"/>
          <p:cNvSpPr txBox="1">
            <a:spLocks noGrp="1"/>
          </p:cNvSpPr>
          <p:nvPr/>
        </p:nvSpPr>
        <p:spPr bwMode="auto">
          <a:xfrm>
            <a:off x="8532440" y="6597650"/>
            <a:ext cx="611560" cy="215726"/>
          </a:xfrm>
          <a:prstGeom prst="rect">
            <a:avLst/>
          </a:prstGeom>
          <a:noFill/>
          <a:ln>
            <a:miter lim="800000"/>
            <a:headEnd/>
            <a:tailEnd/>
          </a:ln>
        </p:spPr>
        <p:txBody>
          <a:bodyPr/>
          <a:lstStyle/>
          <a:p>
            <a:pPr algn="r">
              <a:spcBef>
                <a:spcPct val="0"/>
              </a:spcBef>
              <a:buFontTx/>
              <a:buNone/>
              <a:defRPr/>
            </a:pPr>
            <a:fld id="{8EE6E119-E02E-4A5E-ACE3-00A55271F8E7}" type="slidenum">
              <a:rPr kumimoji="1" lang="en-US" altLang="zh-TW" sz="1200" b="0">
                <a:latin typeface="Arial Unicode MS" panose="020B0604020202020204" pitchFamily="34" charset="-120"/>
                <a:ea typeface="Arial Unicode MS" panose="020B0604020202020204" pitchFamily="34" charset="-120"/>
                <a:cs typeface="Arial Unicode MS" panose="020B0604020202020204" pitchFamily="34" charset="-120"/>
              </a:rPr>
              <a:pPr algn="r">
                <a:spcBef>
                  <a:spcPct val="0"/>
                </a:spcBef>
                <a:buFontTx/>
                <a:buNone/>
                <a:defRPr/>
              </a:pPr>
              <a:t>110</a:t>
            </a:fld>
            <a:endParaRPr kumimoji="1" lang="en-US" altLang="zh-TW" sz="1200" b="0" dirty="0">
              <a:latin typeface="Arial Unicode MS" panose="020B0604020202020204" pitchFamily="34" charset="-120"/>
              <a:ea typeface="Arial Unicode MS" panose="020B0604020202020204" pitchFamily="34" charset="-120"/>
              <a:cs typeface="Arial Unicode MS" panose="020B0604020202020204" pitchFamily="34" charset="-120"/>
            </a:endParaRPr>
          </a:p>
        </p:txBody>
      </p:sp>
      <p:sp>
        <p:nvSpPr>
          <p:cNvPr id="16" name="標題 1"/>
          <p:cNvSpPr txBox="1">
            <a:spLocks/>
          </p:cNvSpPr>
          <p:nvPr/>
        </p:nvSpPr>
        <p:spPr>
          <a:xfrm>
            <a:off x="1043608" y="31373"/>
            <a:ext cx="7786068" cy="652934"/>
          </a:xfrm>
          <a:prstGeom prst="rect">
            <a:avLst/>
          </a:prstGeom>
        </p:spPr>
        <p:txBody>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a:solidFill>
                  <a:srgbClr val="002060"/>
                </a:solidFill>
                <a:latin typeface="標楷體" pitchFamily="65" charset="-120"/>
                <a:ea typeface="標楷體" pitchFamily="65" charset="-120"/>
              </a:rPr>
              <a:t>參</a:t>
            </a:r>
            <a:r>
              <a:rPr lang="zh-TW" altLang="en-US" sz="4000" b="1" kern="0" dirty="0" smtClean="0">
                <a:solidFill>
                  <a:srgbClr val="002060"/>
                </a:solidFill>
                <a:latin typeface="標楷體" pitchFamily="65" charset="-120"/>
                <a:ea typeface="標楷體" pitchFamily="65" charset="-120"/>
              </a:rPr>
              <a:t>、優惠存款事項</a:t>
            </a:r>
            <a:endParaRPr lang="zh-TW" altLang="en-US" sz="4000" b="1" kern="0" dirty="0">
              <a:solidFill>
                <a:srgbClr val="002060"/>
              </a:solidFill>
              <a:latin typeface="標楷體" pitchFamily="65" charset="-120"/>
              <a:ea typeface="標楷體" pitchFamily="65" charset="-120"/>
            </a:endParaRPr>
          </a:p>
        </p:txBody>
      </p:sp>
      <p:sp>
        <p:nvSpPr>
          <p:cNvPr id="18" name="Rectangle 4"/>
          <p:cNvSpPr>
            <a:spLocks noChangeArrowheads="1"/>
          </p:cNvSpPr>
          <p:nvPr/>
        </p:nvSpPr>
        <p:spPr bwMode="auto">
          <a:xfrm>
            <a:off x="955948" y="1340768"/>
            <a:ext cx="2073003" cy="492443"/>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en-US" altLang="zh-TW" sz="2600" b="1" dirty="0" smtClean="0">
                <a:solidFill>
                  <a:schemeClr val="bg1"/>
                </a:solidFill>
              </a:rPr>
              <a:t>(</a:t>
            </a:r>
            <a:r>
              <a:rPr kumimoji="0" lang="zh-TW" altLang="en-US" sz="2600" b="1" dirty="0" smtClean="0">
                <a:solidFill>
                  <a:schemeClr val="bg1"/>
                </a:solidFill>
              </a:rPr>
              <a:t>三</a:t>
            </a:r>
            <a:r>
              <a:rPr kumimoji="0" lang="en-US" altLang="zh-TW" sz="2600" b="1" dirty="0" smtClean="0">
                <a:solidFill>
                  <a:schemeClr val="bg1"/>
                </a:solidFill>
              </a:rPr>
              <a:t>)</a:t>
            </a:r>
            <a:r>
              <a:rPr kumimoji="0" lang="zh-TW" altLang="en-US" sz="2600" b="1" dirty="0" smtClean="0">
                <a:solidFill>
                  <a:schemeClr val="bg1"/>
                </a:solidFill>
              </a:rPr>
              <a:t>其他事宜</a:t>
            </a:r>
            <a:endParaRPr kumimoji="0" lang="zh-TW" altLang="en-US" sz="2600" b="1" dirty="0">
              <a:solidFill>
                <a:schemeClr val="bg1"/>
              </a:solidFill>
            </a:endParaRPr>
          </a:p>
        </p:txBody>
      </p:sp>
      <p:sp>
        <p:nvSpPr>
          <p:cNvPr id="7" name="Rectangle 4"/>
          <p:cNvSpPr>
            <a:spLocks noChangeArrowheads="1"/>
          </p:cNvSpPr>
          <p:nvPr/>
        </p:nvSpPr>
        <p:spPr bwMode="auto">
          <a:xfrm>
            <a:off x="887041" y="715586"/>
            <a:ext cx="5186035" cy="492443"/>
          </a:xfrm>
          <a:prstGeom prst="rect">
            <a:avLst/>
          </a:prstGeom>
          <a:noFill/>
          <a:ln>
            <a:noFill/>
          </a:ln>
          <a:effectLst/>
          <a:extLst>
            <a:ext uri="{909E8E84-426E-40DD-AFC4-6F175D3DCCD1}">
              <a14:hiddenFill xmlns:a14="http://schemas.microsoft.com/office/drawing/2010/main">
                <a:gradFill rotWithShape="1">
                  <a:gsLst>
                    <a:gs pos="0">
                      <a:srgbClr val="FFCCFF"/>
                    </a:gs>
                    <a:gs pos="100000">
                      <a:schemeClr val="bg1"/>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rPr>
              <a:t>三、辦理優惠存款手續及相關事宜</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ea typeface="+mn-ea"/>
            </a:endParaRPr>
          </a:p>
        </p:txBody>
      </p:sp>
      <p:sp>
        <p:nvSpPr>
          <p:cNvPr id="9" name="Rectangle 3"/>
          <p:cNvSpPr>
            <a:spLocks noChangeArrowheads="1"/>
          </p:cNvSpPr>
          <p:nvPr/>
        </p:nvSpPr>
        <p:spPr bwMode="auto">
          <a:xfrm>
            <a:off x="955948" y="1988840"/>
            <a:ext cx="7360468" cy="3672408"/>
          </a:xfrm>
          <a:prstGeom prst="rect">
            <a:avLst/>
          </a:prstGeom>
          <a:ln/>
        </p:spPr>
        <p:style>
          <a:lnRef idx="2">
            <a:schemeClr val="accent5"/>
          </a:lnRef>
          <a:fillRef idx="1">
            <a:schemeClr val="lt1"/>
          </a:fillRef>
          <a:effectRef idx="0">
            <a:schemeClr val="accent5"/>
          </a:effectRef>
          <a:fontRef idx="minor">
            <a:schemeClr val="dk1"/>
          </a:fontRef>
        </p:style>
        <p:txBody>
          <a:bodyPr/>
          <a:lstStyle>
            <a:lvl1pPr algn="l" eaLnBrk="0" hangingPunct="0">
              <a:buChar char="v"/>
              <a:defRPr kumimoji="1" sz="2400">
                <a:solidFill>
                  <a:srgbClr val="0000CC"/>
                </a:solidFill>
                <a:latin typeface="Arial" charset="0"/>
                <a:ea typeface="標楷體" pitchFamily="65" charset="-120"/>
              </a:defRPr>
            </a:lvl1pPr>
            <a:lvl2pPr marL="531813"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ts val="3000"/>
              </a:lnSpc>
              <a:spcBef>
                <a:spcPts val="600"/>
              </a:spcBef>
              <a:buClr>
                <a:srgbClr val="0000FF"/>
              </a:buClr>
              <a:buNone/>
            </a:pPr>
            <a:r>
              <a:rPr kumimoji="0" lang="en-US" altLang="zh-TW" b="1" dirty="0" smtClean="0">
                <a:solidFill>
                  <a:schemeClr val="tx1"/>
                </a:solidFill>
              </a:rPr>
              <a:t>1.</a:t>
            </a:r>
            <a:r>
              <a:rPr kumimoji="0" lang="zh-TW" altLang="en-US" b="1" dirty="0" smtClean="0">
                <a:solidFill>
                  <a:schemeClr val="tx1"/>
                </a:solidFill>
              </a:rPr>
              <a:t>不得提領原則</a:t>
            </a:r>
            <a:r>
              <a:rPr kumimoji="0" lang="zh-TW" altLang="en-US" b="1" dirty="0">
                <a:solidFill>
                  <a:schemeClr val="tx1"/>
                </a:solidFill>
              </a:rPr>
              <a:t>：</a:t>
            </a:r>
          </a:p>
          <a:p>
            <a:pPr lvl="1" eaLnBrk="1" hangingPunct="1">
              <a:lnSpc>
                <a:spcPts val="3000"/>
              </a:lnSpc>
              <a:spcBef>
                <a:spcPts val="600"/>
              </a:spcBef>
              <a:buClr>
                <a:srgbClr val="0000FF"/>
              </a:buClr>
              <a:buSzPct val="80000"/>
              <a:buFont typeface="Wingdings" pitchFamily="2" charset="2"/>
              <a:buChar char="u"/>
            </a:pPr>
            <a:r>
              <a:rPr kumimoji="0" lang="zh-TW" altLang="en-US" b="1" dirty="0"/>
              <a:t>一經提取，不得再</a:t>
            </a:r>
            <a:r>
              <a:rPr kumimoji="0" lang="zh-TW" altLang="en-US" b="1" dirty="0" smtClean="0"/>
              <a:t>存入</a:t>
            </a:r>
            <a:endParaRPr kumimoji="0" lang="en-US" altLang="zh-TW" b="1" dirty="0" smtClean="0"/>
          </a:p>
          <a:p>
            <a:pPr lvl="1" eaLnBrk="1" hangingPunct="1">
              <a:lnSpc>
                <a:spcPts val="3000"/>
              </a:lnSpc>
              <a:spcBef>
                <a:spcPts val="600"/>
              </a:spcBef>
              <a:buClr>
                <a:srgbClr val="0000FF"/>
              </a:buClr>
              <a:buSzPct val="80000"/>
              <a:buFont typeface="Wingdings" pitchFamily="2" charset="2"/>
              <a:buChar char="u"/>
            </a:pPr>
            <a:r>
              <a:rPr kumimoji="0" lang="zh-TW" altLang="en-US" b="1" u="sng" dirty="0" smtClean="0">
                <a:solidFill>
                  <a:srgbClr val="C00000"/>
                </a:solidFill>
              </a:rPr>
              <a:t>例外：</a:t>
            </a:r>
            <a:r>
              <a:rPr kumimoji="0" lang="en-US" altLang="zh-TW" b="1" u="sng" dirty="0" smtClean="0">
                <a:solidFill>
                  <a:srgbClr val="660066"/>
                </a:solidFill>
              </a:rPr>
              <a:t/>
            </a:r>
            <a:br>
              <a:rPr kumimoji="0" lang="en-US" altLang="zh-TW" b="1" u="sng" dirty="0" smtClean="0">
                <a:solidFill>
                  <a:srgbClr val="660066"/>
                </a:solidFill>
              </a:rPr>
            </a:br>
            <a:r>
              <a:rPr kumimoji="0" lang="zh-TW" altLang="en-US" b="1" dirty="0" smtClean="0"/>
              <a:t>經</a:t>
            </a:r>
            <a:r>
              <a:rPr kumimoji="0" lang="zh-TW" altLang="en-US" b="1" dirty="0"/>
              <a:t>依法</a:t>
            </a:r>
            <a:r>
              <a:rPr kumimoji="0" lang="zh-TW" altLang="en-US" b="1" dirty="0">
                <a:solidFill>
                  <a:srgbClr val="C00000"/>
                </a:solidFill>
              </a:rPr>
              <a:t>扣押解繳，或其他特殊情形</a:t>
            </a:r>
            <a:r>
              <a:rPr kumimoji="0" lang="zh-TW" altLang="en-US" b="1" dirty="0"/>
              <a:t>而提取，並有具體事證者，得於提取之日起</a:t>
            </a:r>
            <a:r>
              <a:rPr kumimoji="0" lang="en-US" altLang="zh-TW" b="1" dirty="0">
                <a:solidFill>
                  <a:srgbClr val="C00000"/>
                </a:solidFill>
                <a:latin typeface="+mn-ea"/>
                <a:ea typeface="+mn-ea"/>
              </a:rPr>
              <a:t>2</a:t>
            </a:r>
            <a:r>
              <a:rPr kumimoji="0" lang="zh-TW" altLang="en-US" b="1" dirty="0">
                <a:solidFill>
                  <a:srgbClr val="C00000"/>
                </a:solidFill>
                <a:latin typeface="+mn-ea"/>
                <a:ea typeface="+mn-ea"/>
              </a:rPr>
              <a:t>年內</a:t>
            </a:r>
            <a:r>
              <a:rPr kumimoji="0" lang="zh-TW" altLang="en-US" b="1" dirty="0"/>
              <a:t>，申請恢復；經銓敘部同意恢復者，自優存回存至受理機構之日起計息</a:t>
            </a:r>
            <a:r>
              <a:rPr kumimoji="0" lang="zh-TW" altLang="en-US" b="1" dirty="0" smtClean="0"/>
              <a:t>。</a:t>
            </a:r>
            <a:endParaRPr kumimoji="0" lang="en-US" altLang="zh-TW" b="1" dirty="0" smtClean="0"/>
          </a:p>
          <a:p>
            <a:pPr marL="0" lvl="1" indent="0" eaLnBrk="1" hangingPunct="1">
              <a:lnSpc>
                <a:spcPts val="3000"/>
              </a:lnSpc>
              <a:spcBef>
                <a:spcPts val="600"/>
              </a:spcBef>
              <a:buClr>
                <a:srgbClr val="0000FF"/>
              </a:buClr>
              <a:buSzPct val="80000"/>
              <a:buNone/>
            </a:pPr>
            <a:r>
              <a:rPr kumimoji="0" lang="en-US" altLang="zh-TW" b="1" dirty="0" smtClean="0">
                <a:solidFill>
                  <a:schemeClr val="tx1"/>
                </a:solidFill>
              </a:rPr>
              <a:t>2.</a:t>
            </a:r>
            <a:r>
              <a:rPr kumimoji="0" lang="zh-TW" altLang="en-US" b="1" dirty="0" smtClean="0">
                <a:solidFill>
                  <a:schemeClr val="tx1"/>
                </a:solidFill>
              </a:rPr>
              <a:t>其他相關事宜請參考手冊</a:t>
            </a:r>
            <a:r>
              <a:rPr kumimoji="0" lang="en-US" altLang="zh-TW" b="1" dirty="0" smtClean="0">
                <a:solidFill>
                  <a:schemeClr val="tx1"/>
                </a:solidFill>
              </a:rPr>
              <a:t>-</a:t>
            </a:r>
            <a:r>
              <a:rPr kumimoji="0" lang="zh-TW" altLang="en-US" b="1" dirty="0" smtClean="0">
                <a:solidFill>
                  <a:schemeClr val="tx1"/>
                </a:solidFill>
                <a:latin typeface="標楷體" panose="03000509000000000000" pitchFamily="65" charset="-120"/>
              </a:rPr>
              <a:t>貳、優惠存款。</a:t>
            </a:r>
            <a:endParaRPr kumimoji="0" lang="zh-TW" altLang="en-US" b="1" dirty="0">
              <a:solidFill>
                <a:schemeClr val="tx1"/>
              </a:solidFill>
              <a:latin typeface="標楷體" panose="03000509000000000000" pitchFamily="65" charset="-120"/>
            </a:endParaRPr>
          </a:p>
        </p:txBody>
      </p:sp>
    </p:spTree>
    <p:extLst>
      <p:ext uri="{BB962C8B-B14F-4D97-AF65-F5344CB8AC3E}">
        <p14:creationId xmlns:p14="http://schemas.microsoft.com/office/powerpoint/2010/main" val="3686359849"/>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2"/>
          <p:cNvSpPr>
            <a:spLocks noGrp="1"/>
          </p:cNvSpPr>
          <p:nvPr>
            <p:ph type="sldNum" sz="quarter" idx="12"/>
          </p:nvPr>
        </p:nvSpPr>
        <p:spPr>
          <a:xfrm>
            <a:off x="8388424" y="6507050"/>
            <a:ext cx="696525"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111</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73732" name="Rectangle 4"/>
          <p:cNvSpPr>
            <a:spLocks noChangeArrowheads="1"/>
          </p:cNvSpPr>
          <p:nvPr/>
        </p:nvSpPr>
        <p:spPr bwMode="auto">
          <a:xfrm>
            <a:off x="539552" y="2276872"/>
            <a:ext cx="7920880" cy="21602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nchorCtr="1"/>
          <a:lstStyle>
            <a:lvl1pPr marL="1074738" indent="-896938">
              <a:spcBef>
                <a:spcPct val="0"/>
              </a:spcBef>
              <a:defRPr kumimoji="1">
                <a:solidFill>
                  <a:schemeClr val="tx1"/>
                </a:solidFill>
                <a:latin typeface="Arial" charset="0"/>
                <a:ea typeface="新細明體" pitchFamily="18" charset="-120"/>
              </a:defRPr>
            </a:lvl1pPr>
            <a:lvl2pPr marL="2592388" indent="-711200">
              <a:spcBef>
                <a:spcPct val="0"/>
              </a:spcBef>
              <a:defRPr kumimoji="1">
                <a:solidFill>
                  <a:schemeClr val="tx1"/>
                </a:solidFill>
                <a:latin typeface="Arial" charset="0"/>
                <a:ea typeface="新細明體" pitchFamily="18" charset="-120"/>
              </a:defRPr>
            </a:lvl2pPr>
            <a:lvl3pPr marL="3381375" indent="-609600">
              <a:spcBef>
                <a:spcPct val="0"/>
              </a:spcBef>
              <a:defRPr kumimoji="1">
                <a:solidFill>
                  <a:schemeClr val="tx1"/>
                </a:solidFill>
                <a:latin typeface="Arial" charset="0"/>
                <a:ea typeface="新細明體" pitchFamily="18" charset="-120"/>
              </a:defRPr>
            </a:lvl3pPr>
            <a:lvl4pPr marL="4117975" indent="-557213">
              <a:spcBef>
                <a:spcPct val="0"/>
              </a:spcBef>
              <a:defRPr kumimoji="1">
                <a:solidFill>
                  <a:schemeClr val="tx1"/>
                </a:solidFill>
                <a:latin typeface="Arial" charset="0"/>
                <a:ea typeface="新細明體" pitchFamily="18" charset="-120"/>
              </a:defRPr>
            </a:lvl4pPr>
            <a:lvl5pPr marL="4903788" indent="-606425">
              <a:spcBef>
                <a:spcPct val="0"/>
              </a:spcBef>
              <a:defRPr kumimoji="1">
                <a:solidFill>
                  <a:schemeClr val="tx1"/>
                </a:solidFill>
                <a:latin typeface="Arial" charset="0"/>
                <a:ea typeface="新細明體" pitchFamily="18" charset="-120"/>
              </a:defRPr>
            </a:lvl5pPr>
            <a:lvl6pPr marL="5360988" indent="-606425" fontAlgn="base">
              <a:spcBef>
                <a:spcPct val="0"/>
              </a:spcBef>
              <a:spcAft>
                <a:spcPct val="0"/>
              </a:spcAft>
              <a:defRPr kumimoji="1">
                <a:solidFill>
                  <a:schemeClr val="tx1"/>
                </a:solidFill>
                <a:latin typeface="Arial" charset="0"/>
                <a:ea typeface="新細明體" pitchFamily="18" charset="-120"/>
              </a:defRPr>
            </a:lvl6pPr>
            <a:lvl7pPr marL="5818188" indent="-606425" fontAlgn="base">
              <a:spcBef>
                <a:spcPct val="0"/>
              </a:spcBef>
              <a:spcAft>
                <a:spcPct val="0"/>
              </a:spcAft>
              <a:defRPr kumimoji="1">
                <a:solidFill>
                  <a:schemeClr val="tx1"/>
                </a:solidFill>
                <a:latin typeface="Arial" charset="0"/>
                <a:ea typeface="新細明體" pitchFamily="18" charset="-120"/>
              </a:defRPr>
            </a:lvl7pPr>
            <a:lvl8pPr marL="6275388" indent="-606425" fontAlgn="base">
              <a:spcBef>
                <a:spcPct val="0"/>
              </a:spcBef>
              <a:spcAft>
                <a:spcPct val="0"/>
              </a:spcAft>
              <a:defRPr kumimoji="1">
                <a:solidFill>
                  <a:schemeClr val="tx1"/>
                </a:solidFill>
                <a:latin typeface="Arial" charset="0"/>
                <a:ea typeface="新細明體" pitchFamily="18" charset="-120"/>
              </a:defRPr>
            </a:lvl8pPr>
            <a:lvl9pPr marL="6732588" indent="-606425" fontAlgn="base">
              <a:spcBef>
                <a:spcPct val="0"/>
              </a:spcBef>
              <a:spcAft>
                <a:spcPct val="0"/>
              </a:spcAft>
              <a:defRPr kumimoji="1">
                <a:solidFill>
                  <a:schemeClr val="tx1"/>
                </a:solidFill>
                <a:latin typeface="Arial" charset="0"/>
                <a:ea typeface="新細明體" pitchFamily="18" charset="-120"/>
              </a:defRPr>
            </a:lvl9pPr>
          </a:lstStyle>
          <a:p>
            <a:pPr marL="1704975" indent="-1512000">
              <a:lnSpc>
                <a:spcPct val="100000"/>
              </a:lnSpc>
              <a:spcBef>
                <a:spcPct val="35000"/>
              </a:spcBef>
              <a:spcAft>
                <a:spcPct val="35000"/>
              </a:spcAft>
              <a:buClr>
                <a:srgbClr val="3333FF"/>
              </a:buClr>
              <a:buFont typeface="Wingdings" pitchFamily="2" charset="2"/>
              <a:buNone/>
              <a:defRPr/>
            </a:pPr>
            <a:r>
              <a:rPr lang="zh-TW" altLang="en-US" sz="6000" b="1" dirty="0">
                <a:solidFill>
                  <a:srgbClr val="000066"/>
                </a:solidFill>
                <a:effectLst>
                  <a:outerShdw blurRad="38100" dist="38100" dir="2700000" algn="tl">
                    <a:srgbClr val="C0C0C0"/>
                  </a:outerShdw>
                </a:effectLst>
                <a:latin typeface="Times New Roman" pitchFamily="18" charset="0"/>
                <a:ea typeface="標楷體" pitchFamily="65" charset="-120"/>
              </a:rPr>
              <a:t>肆</a:t>
            </a:r>
            <a:r>
              <a:rPr lang="zh-TW" altLang="en-US"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、優惠存款及退休所得調整方案</a:t>
            </a:r>
            <a:endParaRPr lang="zh-TW" altLang="en-US" sz="60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15177085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a:xfrm>
            <a:off x="869495" y="764704"/>
            <a:ext cx="4021721" cy="521436"/>
          </a:xfrm>
        </p:spPr>
        <p:txBody>
          <a:bodyPr>
            <a:noAutofit/>
          </a:bodyPr>
          <a:lstStyle/>
          <a:p>
            <a:pPr marL="0" lvl="0" indent="0">
              <a:spcBef>
                <a:spcPct val="0"/>
              </a:spcBef>
              <a:buNone/>
              <a:defRPr/>
            </a:pPr>
            <a:r>
              <a:rPr lang="zh-TW" altLang="en-US" sz="3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一</a:t>
            </a: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、優惠存款調整方案</a:t>
            </a:r>
            <a:endParaRPr lang="en-US" altLang="zh-TW" sz="3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a:p>
            <a:pPr marL="0" lvl="0" indent="0">
              <a:spcBef>
                <a:spcPct val="0"/>
              </a:spcBef>
              <a:buNone/>
              <a:defRPr/>
            </a:pPr>
            <a:endParaRPr lang="en-US" altLang="zh-TW" b="1" dirty="0">
              <a:solidFill>
                <a:srgbClr val="C00000"/>
              </a:solidFill>
              <a:latin typeface="標楷體" pitchFamily="65" charset="-120"/>
              <a:ea typeface="標楷體" pitchFamily="65" charset="-120"/>
            </a:endParaRPr>
          </a:p>
          <a:p>
            <a:pPr marL="1349375" lvl="0" indent="0" algn="just">
              <a:lnSpc>
                <a:spcPts val="4000"/>
              </a:lnSpc>
              <a:spcBef>
                <a:spcPct val="0"/>
              </a:spcBef>
              <a:buNone/>
            </a:pPr>
            <a:endParaRPr lang="en-US" altLang="zh-TW" sz="2400" b="1" dirty="0" smtClean="0">
              <a:solidFill>
                <a:srgbClr val="0000CC"/>
              </a:solidFill>
              <a:latin typeface="標楷體" pitchFamily="65" charset="-120"/>
              <a:ea typeface="標楷體" pitchFamily="65" charset="-120"/>
            </a:endParaRPr>
          </a:p>
        </p:txBody>
      </p:sp>
      <p:sp>
        <p:nvSpPr>
          <p:cNvPr id="9" name="文字方塊 8"/>
          <p:cNvSpPr txBox="1"/>
          <p:nvPr/>
        </p:nvSpPr>
        <p:spPr>
          <a:xfrm>
            <a:off x="964446" y="1498289"/>
            <a:ext cx="1915910"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一</a:t>
            </a:r>
            <a:r>
              <a:rPr lang="en-US" altLang="zh-TW" sz="2400" b="1" dirty="0" smtClean="0"/>
              <a:t>)</a:t>
            </a:r>
            <a:r>
              <a:rPr lang="zh-TW" altLang="en-US" sz="2400" b="1" dirty="0" smtClean="0"/>
              <a:t>適用對象</a:t>
            </a:r>
            <a:endParaRPr lang="zh-TW" altLang="en-US" sz="2400" b="1" dirty="0"/>
          </a:p>
        </p:txBody>
      </p:sp>
      <p:grpSp>
        <p:nvGrpSpPr>
          <p:cNvPr id="20" name="群組 19"/>
          <p:cNvGrpSpPr/>
          <p:nvPr/>
        </p:nvGrpSpPr>
        <p:grpSpPr>
          <a:xfrm>
            <a:off x="423370" y="1959955"/>
            <a:ext cx="2238720" cy="1727558"/>
            <a:chOff x="1064451" y="2205498"/>
            <a:chExt cx="2893114" cy="756489"/>
          </a:xfrm>
        </p:grpSpPr>
        <p:cxnSp>
          <p:nvCxnSpPr>
            <p:cNvPr id="23" name="直線接點 22"/>
            <p:cNvCxnSpPr/>
            <p:nvPr/>
          </p:nvCxnSpPr>
          <p:spPr>
            <a:xfrm>
              <a:off x="1763688" y="2205498"/>
              <a:ext cx="2193877" cy="75648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4" name="文字方塊 23"/>
            <p:cNvSpPr txBox="1"/>
            <p:nvPr/>
          </p:nvSpPr>
          <p:spPr>
            <a:xfrm>
              <a:off x="1064451" y="2732899"/>
              <a:ext cx="1590323" cy="148251"/>
            </a:xfrm>
            <a:prstGeom prst="rect">
              <a:avLst/>
            </a:prstGeom>
            <a:noFill/>
          </p:spPr>
          <p:txBody>
            <a:bodyPr wrap="square" rtlCol="0">
              <a:spAutoFit/>
            </a:bodyPr>
            <a:lstStyle/>
            <a:p>
              <a:r>
                <a:rPr lang="zh-TW" altLang="en-US" sz="1600" b="1" dirty="0" smtClean="0">
                  <a:solidFill>
                    <a:schemeClr val="bg1"/>
                  </a:solidFill>
                  <a:latin typeface="微軟正黑體" panose="020B0604030504040204" pitchFamily="34" charset="-120"/>
                  <a:ea typeface="微軟正黑體" panose="020B0604030504040204" pitchFamily="34" charset="-120"/>
                </a:rPr>
                <a:t>實施期間</a:t>
              </a:r>
              <a:endParaRPr lang="zh-TW" altLang="en-US" sz="1600" b="1" dirty="0">
                <a:solidFill>
                  <a:schemeClr val="bg1"/>
                </a:solidFill>
                <a:latin typeface="微軟正黑體" panose="020B0604030504040204" pitchFamily="34" charset="-120"/>
                <a:ea typeface="微軟正黑體" panose="020B0604030504040204" pitchFamily="34" charset="-120"/>
              </a:endParaRPr>
            </a:p>
          </p:txBody>
        </p:sp>
        <p:cxnSp>
          <p:nvCxnSpPr>
            <p:cNvPr id="25" name="直線接點 24"/>
            <p:cNvCxnSpPr/>
            <p:nvPr/>
          </p:nvCxnSpPr>
          <p:spPr>
            <a:xfrm>
              <a:off x="1165871" y="2550396"/>
              <a:ext cx="2791694" cy="411591"/>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文字方塊 25"/>
            <p:cNvSpPr txBox="1"/>
            <p:nvPr/>
          </p:nvSpPr>
          <p:spPr>
            <a:xfrm>
              <a:off x="1445759" y="2402145"/>
              <a:ext cx="825736" cy="148251"/>
            </a:xfrm>
            <a:prstGeom prst="rect">
              <a:avLst/>
            </a:prstGeom>
            <a:noFill/>
          </p:spPr>
          <p:txBody>
            <a:bodyPr wrap="square" rtlCol="0">
              <a:spAutoFit/>
            </a:bodyPr>
            <a:lstStyle/>
            <a:p>
              <a:r>
                <a:rPr lang="zh-TW" altLang="en-US" sz="1600" b="1" dirty="0">
                  <a:solidFill>
                    <a:schemeClr val="bg1"/>
                  </a:solidFill>
                  <a:latin typeface="微軟正黑體" panose="020B0604030504040204" pitchFamily="34" charset="-120"/>
                  <a:ea typeface="微軟正黑體" panose="020B0604030504040204" pitchFamily="34" charset="-120"/>
                </a:rPr>
                <a:t>利率</a:t>
              </a:r>
            </a:p>
          </p:txBody>
        </p:sp>
        <p:sp>
          <p:nvSpPr>
            <p:cNvPr id="27" name="文字方塊 26"/>
            <p:cNvSpPr txBox="1"/>
            <p:nvPr/>
          </p:nvSpPr>
          <p:spPr>
            <a:xfrm>
              <a:off x="2369229" y="2283049"/>
              <a:ext cx="1588336" cy="148251"/>
            </a:xfrm>
            <a:prstGeom prst="rect">
              <a:avLst/>
            </a:prstGeom>
            <a:noFill/>
          </p:spPr>
          <p:txBody>
            <a:bodyPr wrap="square" rtlCol="0">
              <a:spAutoFit/>
            </a:bodyPr>
            <a:lstStyle/>
            <a:p>
              <a:pPr algn="ctr"/>
              <a:r>
                <a:rPr lang="zh-TW" altLang="en-US" sz="1600" b="1" dirty="0" smtClean="0">
                  <a:solidFill>
                    <a:schemeClr val="bg1"/>
                  </a:solidFill>
                  <a:latin typeface="微軟正黑體" panose="020B0604030504040204" pitchFamily="34" charset="-120"/>
                  <a:ea typeface="微軟正黑體" panose="020B0604030504040204" pitchFamily="34" charset="-120"/>
                </a:rPr>
                <a:t>退休金種類</a:t>
              </a:r>
              <a:endParaRPr lang="zh-TW" altLang="en-US" sz="1600" b="1" dirty="0">
                <a:solidFill>
                  <a:schemeClr val="bg1"/>
                </a:solidFill>
                <a:latin typeface="微軟正黑體" panose="020B0604030504040204" pitchFamily="34" charset="-120"/>
                <a:ea typeface="微軟正黑體" panose="020B0604030504040204" pitchFamily="34" charset="-120"/>
              </a:endParaRPr>
            </a:p>
          </p:txBody>
        </p:sp>
      </p:grpSp>
      <p:sp>
        <p:nvSpPr>
          <p:cNvPr id="15" name="投影片編號版面配置區 2"/>
          <p:cNvSpPr>
            <a:spLocks noGrp="1"/>
          </p:cNvSpPr>
          <p:nvPr>
            <p:ph type="sldNum" sz="quarter" idx="12"/>
          </p:nvPr>
        </p:nvSpPr>
        <p:spPr>
          <a:xfrm>
            <a:off x="8604448" y="6507050"/>
            <a:ext cx="480501"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112</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4"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grpSp>
        <p:nvGrpSpPr>
          <p:cNvPr id="4" name="群組 3"/>
          <p:cNvGrpSpPr/>
          <p:nvPr/>
        </p:nvGrpSpPr>
        <p:grpSpPr>
          <a:xfrm>
            <a:off x="1004784" y="2258987"/>
            <a:ext cx="7046920" cy="2664162"/>
            <a:chOff x="730762" y="2247344"/>
            <a:chExt cx="7046920" cy="2664162"/>
          </a:xfrm>
        </p:grpSpPr>
        <p:grpSp>
          <p:nvGrpSpPr>
            <p:cNvPr id="17" name="Group 13"/>
            <p:cNvGrpSpPr>
              <a:grpSpLocks/>
            </p:cNvGrpSpPr>
            <p:nvPr/>
          </p:nvGrpSpPr>
          <p:grpSpPr bwMode="auto">
            <a:xfrm>
              <a:off x="730762" y="2247344"/>
              <a:ext cx="7046920" cy="2664162"/>
              <a:chOff x="1070" y="1067"/>
              <a:chExt cx="3398" cy="2770"/>
            </a:xfrm>
          </p:grpSpPr>
          <p:sp>
            <p:nvSpPr>
              <p:cNvPr id="18" name="AutoShape 5"/>
              <p:cNvSpPr>
                <a:spLocks noChangeArrowheads="1"/>
              </p:cNvSpPr>
              <p:nvPr/>
            </p:nvSpPr>
            <p:spPr bwMode="gray">
              <a:xfrm>
                <a:off x="1088" y="1552"/>
                <a:ext cx="3380" cy="2285"/>
              </a:xfrm>
              <a:prstGeom prst="roundRect">
                <a:avLst>
                  <a:gd name="adj" fmla="val 10347"/>
                </a:avLst>
              </a:prstGeom>
              <a:gradFill rotWithShape="1">
                <a:gsLst>
                  <a:gs pos="0">
                    <a:srgbClr val="FFFFFF"/>
                  </a:gs>
                  <a:gs pos="100000">
                    <a:srgbClr val="D8F4BE"/>
                  </a:gs>
                </a:gsLst>
                <a:lin ang="2700000" scaled="1"/>
              </a:gradFill>
              <a:ln w="50800">
                <a:solidFill>
                  <a:srgbClr val="44988C"/>
                </a:solidFill>
                <a:round/>
                <a:headEnd/>
                <a:tailEnd/>
              </a:ln>
              <a:effectLst>
                <a:outerShdw dist="107763" dir="2700000" algn="ctr" rotWithShape="0">
                  <a:srgbClr val="C0C0C0">
                    <a:alpha val="50000"/>
                  </a:srgbClr>
                </a:outerShdw>
              </a:effec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dirty="0">
                  <a:solidFill>
                    <a:srgbClr val="FF0000"/>
                  </a:solidFill>
                </a:endParaRPr>
              </a:p>
            </p:txBody>
          </p:sp>
          <p:sp>
            <p:nvSpPr>
              <p:cNvPr id="19" name="Text Box 6"/>
              <p:cNvSpPr txBox="1">
                <a:spLocks noChangeArrowheads="1"/>
              </p:cNvSpPr>
              <p:nvPr/>
            </p:nvSpPr>
            <p:spPr bwMode="gray">
              <a:xfrm>
                <a:off x="1395" y="1552"/>
                <a:ext cx="2997" cy="21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C0C0C0"/>
                      </a:outerShdw>
                    </a:effectLst>
                  </a14:hiddenEffects>
                </a:ext>
              </a:extLst>
            </p:spPr>
            <p:txBody>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150000"/>
                  </a:lnSpc>
                  <a:spcBef>
                    <a:spcPct val="10000"/>
                  </a:spcBef>
                  <a:buClr>
                    <a:schemeClr val="accent2"/>
                  </a:buClr>
                  <a:buSzPct val="90000"/>
                  <a:buNone/>
                </a:pPr>
                <a:endParaRPr kumimoji="0" lang="zh-TW" altLang="en-US" b="1" dirty="0">
                  <a:solidFill>
                    <a:srgbClr val="0000FF"/>
                  </a:solidFill>
                </a:endParaRPr>
              </a:p>
            </p:txBody>
          </p:sp>
          <p:grpSp>
            <p:nvGrpSpPr>
              <p:cNvPr id="21" name="Group 7"/>
              <p:cNvGrpSpPr>
                <a:grpSpLocks/>
              </p:cNvGrpSpPr>
              <p:nvPr/>
            </p:nvGrpSpPr>
            <p:grpSpPr bwMode="auto">
              <a:xfrm>
                <a:off x="1070" y="1067"/>
                <a:ext cx="284" cy="1627"/>
                <a:chOff x="2880" y="1212"/>
                <a:chExt cx="283" cy="1540"/>
              </a:xfrm>
            </p:grpSpPr>
            <p:sp>
              <p:nvSpPr>
                <p:cNvPr id="28" name="Freeform 8"/>
                <p:cNvSpPr>
                  <a:spLocks/>
                </p:cNvSpPr>
                <p:nvPr/>
              </p:nvSpPr>
              <p:spPr bwMode="gray">
                <a:xfrm>
                  <a:off x="2927" y="1212"/>
                  <a:ext cx="181" cy="396"/>
                </a:xfrm>
                <a:custGeom>
                  <a:avLst/>
                  <a:gdLst>
                    <a:gd name="T0" fmla="*/ 11 w 267"/>
                    <a:gd name="T1" fmla="*/ 0 h 292"/>
                    <a:gd name="T2" fmla="*/ 14 w 267"/>
                    <a:gd name="T3" fmla="*/ 3 h 292"/>
                    <a:gd name="T4" fmla="*/ 16 w 267"/>
                    <a:gd name="T5" fmla="*/ 3 h 292"/>
                    <a:gd name="T6" fmla="*/ 18 w 267"/>
                    <a:gd name="T7" fmla="*/ 3 h 292"/>
                    <a:gd name="T8" fmla="*/ 20 w 267"/>
                    <a:gd name="T9" fmla="*/ 3 h 292"/>
                    <a:gd name="T10" fmla="*/ 21 w 267"/>
                    <a:gd name="T11" fmla="*/ 5 h 292"/>
                    <a:gd name="T12" fmla="*/ 22 w 267"/>
                    <a:gd name="T13" fmla="*/ 7 h 292"/>
                    <a:gd name="T14" fmla="*/ 23 w 267"/>
                    <a:gd name="T15" fmla="*/ 9 h 292"/>
                    <a:gd name="T16" fmla="*/ 23 w 267"/>
                    <a:gd name="T17" fmla="*/ 12 h 292"/>
                    <a:gd name="T18" fmla="*/ 23 w 267"/>
                    <a:gd name="T19" fmla="*/ 14 h 292"/>
                    <a:gd name="T20" fmla="*/ 22 w 267"/>
                    <a:gd name="T21" fmla="*/ 16 h 292"/>
                    <a:gd name="T22" fmla="*/ 21 w 267"/>
                    <a:gd name="T23" fmla="*/ 18 h 292"/>
                    <a:gd name="T24" fmla="*/ 20 w 267"/>
                    <a:gd name="T25" fmla="*/ 20 h 292"/>
                    <a:gd name="T26" fmla="*/ 18 w 267"/>
                    <a:gd name="T27" fmla="*/ 21 h 292"/>
                    <a:gd name="T28" fmla="*/ 16 w 267"/>
                    <a:gd name="T29" fmla="*/ 23 h 292"/>
                    <a:gd name="T30" fmla="*/ 14 w 267"/>
                    <a:gd name="T31" fmla="*/ 24 h 292"/>
                    <a:gd name="T32" fmla="*/ 11 w 267"/>
                    <a:gd name="T33" fmla="*/ 24 h 292"/>
                    <a:gd name="T34" fmla="*/ 9 w 267"/>
                    <a:gd name="T35" fmla="*/ 24 h 292"/>
                    <a:gd name="T36" fmla="*/ 7 w 267"/>
                    <a:gd name="T37" fmla="*/ 22 h 292"/>
                    <a:gd name="T38" fmla="*/ 4 w 267"/>
                    <a:gd name="T39" fmla="*/ 21 h 292"/>
                    <a:gd name="T40" fmla="*/ 3 w 267"/>
                    <a:gd name="T41" fmla="*/ 19 h 292"/>
                    <a:gd name="T42" fmla="*/ 3 w 267"/>
                    <a:gd name="T43" fmla="*/ 17 h 292"/>
                    <a:gd name="T44" fmla="*/ 3 w 267"/>
                    <a:gd name="T45" fmla="*/ 14 h 292"/>
                    <a:gd name="T46" fmla="*/ 0 w 267"/>
                    <a:gd name="T47" fmla="*/ 12 h 292"/>
                    <a:gd name="T48" fmla="*/ 3 w 267"/>
                    <a:gd name="T49" fmla="*/ 9 h 292"/>
                    <a:gd name="T50" fmla="*/ 3 w 267"/>
                    <a:gd name="T51" fmla="*/ 7 h 292"/>
                    <a:gd name="T52" fmla="*/ 3 w 267"/>
                    <a:gd name="T53" fmla="*/ 4 h 292"/>
                    <a:gd name="T54" fmla="*/ 4 w 267"/>
                    <a:gd name="T55" fmla="*/ 3 h 292"/>
                    <a:gd name="T56" fmla="*/ 7 w 267"/>
                    <a:gd name="T57" fmla="*/ 3 h 292"/>
                    <a:gd name="T58" fmla="*/ 9 w 267"/>
                    <a:gd name="T59" fmla="*/ 3 h 292"/>
                    <a:gd name="T60" fmla="*/ 11 w 267"/>
                    <a:gd name="T61" fmla="*/ 0 h 2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67" h="292">
                      <a:moveTo>
                        <a:pt x="133" y="0"/>
                      </a:moveTo>
                      <a:lnTo>
                        <a:pt x="161" y="3"/>
                      </a:lnTo>
                      <a:lnTo>
                        <a:pt x="186" y="12"/>
                      </a:lnTo>
                      <a:lnTo>
                        <a:pt x="209" y="25"/>
                      </a:lnTo>
                      <a:lnTo>
                        <a:pt x="228" y="42"/>
                      </a:lnTo>
                      <a:lnTo>
                        <a:pt x="245" y="64"/>
                      </a:lnTo>
                      <a:lnTo>
                        <a:pt x="257" y="88"/>
                      </a:lnTo>
                      <a:lnTo>
                        <a:pt x="265" y="116"/>
                      </a:lnTo>
                      <a:lnTo>
                        <a:pt x="267" y="146"/>
                      </a:lnTo>
                      <a:lnTo>
                        <a:pt x="265" y="175"/>
                      </a:lnTo>
                      <a:lnTo>
                        <a:pt x="257" y="203"/>
                      </a:lnTo>
                      <a:lnTo>
                        <a:pt x="245" y="227"/>
                      </a:lnTo>
                      <a:lnTo>
                        <a:pt x="228" y="249"/>
                      </a:lnTo>
                      <a:lnTo>
                        <a:pt x="209" y="267"/>
                      </a:lnTo>
                      <a:lnTo>
                        <a:pt x="186" y="281"/>
                      </a:lnTo>
                      <a:lnTo>
                        <a:pt x="161" y="289"/>
                      </a:lnTo>
                      <a:lnTo>
                        <a:pt x="133" y="292"/>
                      </a:lnTo>
                      <a:lnTo>
                        <a:pt x="103" y="288"/>
                      </a:lnTo>
                      <a:lnTo>
                        <a:pt x="75" y="277"/>
                      </a:lnTo>
                      <a:lnTo>
                        <a:pt x="51" y="260"/>
                      </a:lnTo>
                      <a:lnTo>
                        <a:pt x="29" y="237"/>
                      </a:lnTo>
                      <a:lnTo>
                        <a:pt x="13" y="210"/>
                      </a:lnTo>
                      <a:lnTo>
                        <a:pt x="4" y="178"/>
                      </a:lnTo>
                      <a:lnTo>
                        <a:pt x="0" y="146"/>
                      </a:lnTo>
                      <a:lnTo>
                        <a:pt x="4" y="113"/>
                      </a:lnTo>
                      <a:lnTo>
                        <a:pt x="13" y="81"/>
                      </a:lnTo>
                      <a:lnTo>
                        <a:pt x="29" y="54"/>
                      </a:lnTo>
                      <a:lnTo>
                        <a:pt x="51" y="32"/>
                      </a:lnTo>
                      <a:lnTo>
                        <a:pt x="75" y="14"/>
                      </a:lnTo>
                      <a:lnTo>
                        <a:pt x="103" y="3"/>
                      </a:lnTo>
                      <a:lnTo>
                        <a:pt x="133"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endParaRPr lang="zh-TW" altLang="en-US" b="1"/>
                </a:p>
              </p:txBody>
            </p:sp>
            <p:sp>
              <p:nvSpPr>
                <p:cNvPr id="29" name="Freeform 9"/>
                <p:cNvSpPr>
                  <a:spLocks/>
                </p:cNvSpPr>
                <p:nvPr/>
              </p:nvSpPr>
              <p:spPr bwMode="gray">
                <a:xfrm>
                  <a:off x="2880" y="1586"/>
                  <a:ext cx="283" cy="1166"/>
                </a:xfrm>
                <a:custGeom>
                  <a:avLst/>
                  <a:gdLst>
                    <a:gd name="T0" fmla="*/ 1 w 573"/>
                    <a:gd name="T1" fmla="*/ 3 h 1111"/>
                    <a:gd name="T2" fmla="*/ 1 w 573"/>
                    <a:gd name="T3" fmla="*/ 3 h 1111"/>
                    <a:gd name="T4" fmla="*/ 1 w 573"/>
                    <a:gd name="T5" fmla="*/ 6 h 1111"/>
                    <a:gd name="T6" fmla="*/ 0 w 573"/>
                    <a:gd name="T7" fmla="*/ 40 h 1111"/>
                    <a:gd name="T8" fmla="*/ 1 w 573"/>
                    <a:gd name="T9" fmla="*/ 41 h 1111"/>
                    <a:gd name="T10" fmla="*/ 1 w 573"/>
                    <a:gd name="T11" fmla="*/ 41 h 1111"/>
                    <a:gd name="T12" fmla="*/ 1 w 573"/>
                    <a:gd name="T13" fmla="*/ 43 h 1111"/>
                    <a:gd name="T14" fmla="*/ 1 w 573"/>
                    <a:gd name="T15" fmla="*/ 43 h 1111"/>
                    <a:gd name="T16" fmla="*/ 1 w 573"/>
                    <a:gd name="T17" fmla="*/ 43 h 1111"/>
                    <a:gd name="T18" fmla="*/ 1 w 573"/>
                    <a:gd name="T19" fmla="*/ 42 h 1111"/>
                    <a:gd name="T20" fmla="*/ 1 w 573"/>
                    <a:gd name="T21" fmla="*/ 41 h 1111"/>
                    <a:gd name="T22" fmla="*/ 1 w 573"/>
                    <a:gd name="T23" fmla="*/ 39 h 1111"/>
                    <a:gd name="T24" fmla="*/ 1 w 573"/>
                    <a:gd name="T25" fmla="*/ 13 h 1111"/>
                    <a:gd name="T26" fmla="*/ 1 w 573"/>
                    <a:gd name="T27" fmla="*/ 83 h 1111"/>
                    <a:gd name="T28" fmla="*/ 1 w 573"/>
                    <a:gd name="T29" fmla="*/ 83 h 1111"/>
                    <a:gd name="T30" fmla="*/ 1 w 573"/>
                    <a:gd name="T31" fmla="*/ 85 h 1111"/>
                    <a:gd name="T32" fmla="*/ 1 w 573"/>
                    <a:gd name="T33" fmla="*/ 86 h 1111"/>
                    <a:gd name="T34" fmla="*/ 1 w 573"/>
                    <a:gd name="T35" fmla="*/ 87 h 1111"/>
                    <a:gd name="T36" fmla="*/ 1 w 573"/>
                    <a:gd name="T37" fmla="*/ 87 h 1111"/>
                    <a:gd name="T38" fmla="*/ 1 w 573"/>
                    <a:gd name="T39" fmla="*/ 86 h 1111"/>
                    <a:gd name="T40" fmla="*/ 1 w 573"/>
                    <a:gd name="T41" fmla="*/ 83 h 1111"/>
                    <a:gd name="T42" fmla="*/ 1 w 573"/>
                    <a:gd name="T43" fmla="*/ 83 h 1111"/>
                    <a:gd name="T44" fmla="*/ 1 w 573"/>
                    <a:gd name="T45" fmla="*/ 39 h 1111"/>
                    <a:gd name="T46" fmla="*/ 1 w 573"/>
                    <a:gd name="T47" fmla="*/ 39 h 1111"/>
                    <a:gd name="T48" fmla="*/ 1 w 573"/>
                    <a:gd name="T49" fmla="*/ 42 h 1111"/>
                    <a:gd name="T50" fmla="*/ 1 w 573"/>
                    <a:gd name="T51" fmla="*/ 47 h 1111"/>
                    <a:gd name="T52" fmla="*/ 1 w 573"/>
                    <a:gd name="T53" fmla="*/ 52 h 1111"/>
                    <a:gd name="T54" fmla="*/ 1 w 573"/>
                    <a:gd name="T55" fmla="*/ 58 h 1111"/>
                    <a:gd name="T56" fmla="*/ 1 w 573"/>
                    <a:gd name="T57" fmla="*/ 65 h 1111"/>
                    <a:gd name="T58" fmla="*/ 1 w 573"/>
                    <a:gd name="T59" fmla="*/ 72 h 1111"/>
                    <a:gd name="T60" fmla="*/ 1 w 573"/>
                    <a:gd name="T61" fmla="*/ 78 h 1111"/>
                    <a:gd name="T62" fmla="*/ 1 w 573"/>
                    <a:gd name="T63" fmla="*/ 83 h 1111"/>
                    <a:gd name="T64" fmla="*/ 1 w 573"/>
                    <a:gd name="T65" fmla="*/ 83 h 1111"/>
                    <a:gd name="T66" fmla="*/ 1 w 573"/>
                    <a:gd name="T67" fmla="*/ 85 h 1111"/>
                    <a:gd name="T68" fmla="*/ 1 w 573"/>
                    <a:gd name="T69" fmla="*/ 86 h 1111"/>
                    <a:gd name="T70" fmla="*/ 1 w 573"/>
                    <a:gd name="T71" fmla="*/ 87 h 1111"/>
                    <a:gd name="T72" fmla="*/ 1 w 573"/>
                    <a:gd name="T73" fmla="*/ 86 h 1111"/>
                    <a:gd name="T74" fmla="*/ 1 w 573"/>
                    <a:gd name="T75" fmla="*/ 85 h 1111"/>
                    <a:gd name="T76" fmla="*/ 1 w 573"/>
                    <a:gd name="T77" fmla="*/ 83 h 1111"/>
                    <a:gd name="T78" fmla="*/ 1 w 573"/>
                    <a:gd name="T79" fmla="*/ 83 h 1111"/>
                    <a:gd name="T80" fmla="*/ 1 w 573"/>
                    <a:gd name="T81" fmla="*/ 13 h 1111"/>
                    <a:gd name="T82" fmla="*/ 1 w 573"/>
                    <a:gd name="T83" fmla="*/ 39 h 1111"/>
                    <a:gd name="T84" fmla="*/ 1 w 573"/>
                    <a:gd name="T85" fmla="*/ 41 h 1111"/>
                    <a:gd name="T86" fmla="*/ 1 w 573"/>
                    <a:gd name="T87" fmla="*/ 43 h 1111"/>
                    <a:gd name="T88" fmla="*/ 1 w 573"/>
                    <a:gd name="T89" fmla="*/ 43 h 1111"/>
                    <a:gd name="T90" fmla="*/ 2 w 573"/>
                    <a:gd name="T91" fmla="*/ 43 h 1111"/>
                    <a:gd name="T92" fmla="*/ 2 w 573"/>
                    <a:gd name="T93" fmla="*/ 43 h 1111"/>
                    <a:gd name="T94" fmla="*/ 2 w 573"/>
                    <a:gd name="T95" fmla="*/ 41 h 1111"/>
                    <a:gd name="T96" fmla="*/ 2 w 573"/>
                    <a:gd name="T97" fmla="*/ 39 h 1111"/>
                    <a:gd name="T98" fmla="*/ 2 w 573"/>
                    <a:gd name="T99" fmla="*/ 5 h 1111"/>
                    <a:gd name="T100" fmla="*/ 2 w 573"/>
                    <a:gd name="T101" fmla="*/ 3 h 1111"/>
                    <a:gd name="T102" fmla="*/ 1 w 573"/>
                    <a:gd name="T103" fmla="*/ 3 h 1111"/>
                    <a:gd name="T104" fmla="*/ 1 w 573"/>
                    <a:gd name="T105" fmla="*/ 0 h 111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3" h="1111">
                      <a:moveTo>
                        <a:pt x="94" y="0"/>
                      </a:moveTo>
                      <a:lnTo>
                        <a:pt x="72" y="5"/>
                      </a:lnTo>
                      <a:lnTo>
                        <a:pt x="50" y="16"/>
                      </a:lnTo>
                      <a:lnTo>
                        <a:pt x="30" y="32"/>
                      </a:lnTo>
                      <a:lnTo>
                        <a:pt x="15" y="53"/>
                      </a:lnTo>
                      <a:lnTo>
                        <a:pt x="4" y="75"/>
                      </a:lnTo>
                      <a:lnTo>
                        <a:pt x="0" y="99"/>
                      </a:lnTo>
                      <a:lnTo>
                        <a:pt x="0" y="509"/>
                      </a:lnTo>
                      <a:lnTo>
                        <a:pt x="0" y="511"/>
                      </a:lnTo>
                      <a:lnTo>
                        <a:pt x="1" y="516"/>
                      </a:lnTo>
                      <a:lnTo>
                        <a:pt x="4" y="525"/>
                      </a:lnTo>
                      <a:lnTo>
                        <a:pt x="9" y="533"/>
                      </a:lnTo>
                      <a:lnTo>
                        <a:pt x="16" y="543"/>
                      </a:lnTo>
                      <a:lnTo>
                        <a:pt x="26" y="550"/>
                      </a:lnTo>
                      <a:lnTo>
                        <a:pt x="39" y="556"/>
                      </a:lnTo>
                      <a:lnTo>
                        <a:pt x="56" y="557"/>
                      </a:lnTo>
                      <a:lnTo>
                        <a:pt x="72" y="556"/>
                      </a:lnTo>
                      <a:lnTo>
                        <a:pt x="84" y="551"/>
                      </a:lnTo>
                      <a:lnTo>
                        <a:pt x="92" y="543"/>
                      </a:lnTo>
                      <a:lnTo>
                        <a:pt x="100" y="534"/>
                      </a:lnTo>
                      <a:lnTo>
                        <a:pt x="103" y="525"/>
                      </a:lnTo>
                      <a:lnTo>
                        <a:pt x="106" y="516"/>
                      </a:lnTo>
                      <a:lnTo>
                        <a:pt x="107" y="508"/>
                      </a:lnTo>
                      <a:lnTo>
                        <a:pt x="108" y="503"/>
                      </a:lnTo>
                      <a:lnTo>
                        <a:pt x="108" y="500"/>
                      </a:lnTo>
                      <a:lnTo>
                        <a:pt x="108" y="166"/>
                      </a:lnTo>
                      <a:lnTo>
                        <a:pt x="134" y="167"/>
                      </a:lnTo>
                      <a:lnTo>
                        <a:pt x="135" y="1066"/>
                      </a:lnTo>
                      <a:lnTo>
                        <a:pt x="136" y="1068"/>
                      </a:lnTo>
                      <a:lnTo>
                        <a:pt x="138" y="1073"/>
                      </a:lnTo>
                      <a:lnTo>
                        <a:pt x="143" y="1080"/>
                      </a:lnTo>
                      <a:lnTo>
                        <a:pt x="151" y="1089"/>
                      </a:lnTo>
                      <a:lnTo>
                        <a:pt x="162" y="1097"/>
                      </a:lnTo>
                      <a:lnTo>
                        <a:pt x="174" y="1105"/>
                      </a:lnTo>
                      <a:lnTo>
                        <a:pt x="189" y="1110"/>
                      </a:lnTo>
                      <a:lnTo>
                        <a:pt x="199" y="1111"/>
                      </a:lnTo>
                      <a:lnTo>
                        <a:pt x="217" y="1111"/>
                      </a:lnTo>
                      <a:lnTo>
                        <a:pt x="227" y="1110"/>
                      </a:lnTo>
                      <a:lnTo>
                        <a:pt x="243" y="1105"/>
                      </a:lnTo>
                      <a:lnTo>
                        <a:pt x="255" y="1097"/>
                      </a:lnTo>
                      <a:lnTo>
                        <a:pt x="265" y="1089"/>
                      </a:lnTo>
                      <a:lnTo>
                        <a:pt x="272" y="1080"/>
                      </a:lnTo>
                      <a:lnTo>
                        <a:pt x="276" y="1073"/>
                      </a:lnTo>
                      <a:lnTo>
                        <a:pt x="278" y="1068"/>
                      </a:lnTo>
                      <a:lnTo>
                        <a:pt x="279" y="1066"/>
                      </a:lnTo>
                      <a:lnTo>
                        <a:pt x="279" y="499"/>
                      </a:lnTo>
                      <a:lnTo>
                        <a:pt x="302" y="499"/>
                      </a:lnTo>
                      <a:lnTo>
                        <a:pt x="302" y="503"/>
                      </a:lnTo>
                      <a:lnTo>
                        <a:pt x="302" y="515"/>
                      </a:lnTo>
                      <a:lnTo>
                        <a:pt x="302" y="534"/>
                      </a:lnTo>
                      <a:lnTo>
                        <a:pt x="302" y="560"/>
                      </a:lnTo>
                      <a:lnTo>
                        <a:pt x="304" y="590"/>
                      </a:lnTo>
                      <a:lnTo>
                        <a:pt x="304" y="626"/>
                      </a:lnTo>
                      <a:lnTo>
                        <a:pt x="304" y="664"/>
                      </a:lnTo>
                      <a:lnTo>
                        <a:pt x="304" y="706"/>
                      </a:lnTo>
                      <a:lnTo>
                        <a:pt x="304" y="750"/>
                      </a:lnTo>
                      <a:lnTo>
                        <a:pt x="304" y="793"/>
                      </a:lnTo>
                      <a:lnTo>
                        <a:pt x="304" y="838"/>
                      </a:lnTo>
                      <a:lnTo>
                        <a:pt x="305" y="882"/>
                      </a:lnTo>
                      <a:lnTo>
                        <a:pt x="305" y="926"/>
                      </a:lnTo>
                      <a:lnTo>
                        <a:pt x="305" y="966"/>
                      </a:lnTo>
                      <a:lnTo>
                        <a:pt x="305" y="1004"/>
                      </a:lnTo>
                      <a:lnTo>
                        <a:pt x="305" y="1037"/>
                      </a:lnTo>
                      <a:lnTo>
                        <a:pt x="305" y="1066"/>
                      </a:lnTo>
                      <a:lnTo>
                        <a:pt x="305" y="1067"/>
                      </a:lnTo>
                      <a:lnTo>
                        <a:pt x="306" y="1073"/>
                      </a:lnTo>
                      <a:lnTo>
                        <a:pt x="310" y="1079"/>
                      </a:lnTo>
                      <a:lnTo>
                        <a:pt x="315" y="1088"/>
                      </a:lnTo>
                      <a:lnTo>
                        <a:pt x="323" y="1096"/>
                      </a:lnTo>
                      <a:lnTo>
                        <a:pt x="335" y="1103"/>
                      </a:lnTo>
                      <a:lnTo>
                        <a:pt x="351" y="1108"/>
                      </a:lnTo>
                      <a:lnTo>
                        <a:pt x="372" y="1111"/>
                      </a:lnTo>
                      <a:lnTo>
                        <a:pt x="392" y="1108"/>
                      </a:lnTo>
                      <a:lnTo>
                        <a:pt x="408" y="1103"/>
                      </a:lnTo>
                      <a:lnTo>
                        <a:pt x="420" y="1096"/>
                      </a:lnTo>
                      <a:lnTo>
                        <a:pt x="429" y="1089"/>
                      </a:lnTo>
                      <a:lnTo>
                        <a:pt x="434" y="1080"/>
                      </a:lnTo>
                      <a:lnTo>
                        <a:pt x="437" y="1073"/>
                      </a:lnTo>
                      <a:lnTo>
                        <a:pt x="438" y="1068"/>
                      </a:lnTo>
                      <a:lnTo>
                        <a:pt x="438" y="1067"/>
                      </a:lnTo>
                      <a:lnTo>
                        <a:pt x="440" y="166"/>
                      </a:lnTo>
                      <a:lnTo>
                        <a:pt x="466" y="166"/>
                      </a:lnTo>
                      <a:lnTo>
                        <a:pt x="466" y="500"/>
                      </a:lnTo>
                      <a:lnTo>
                        <a:pt x="468" y="503"/>
                      </a:lnTo>
                      <a:lnTo>
                        <a:pt x="469" y="509"/>
                      </a:lnTo>
                      <a:lnTo>
                        <a:pt x="472" y="517"/>
                      </a:lnTo>
                      <a:lnTo>
                        <a:pt x="477" y="527"/>
                      </a:lnTo>
                      <a:lnTo>
                        <a:pt x="483" y="537"/>
                      </a:lnTo>
                      <a:lnTo>
                        <a:pt x="493" y="545"/>
                      </a:lnTo>
                      <a:lnTo>
                        <a:pt x="505" y="551"/>
                      </a:lnTo>
                      <a:lnTo>
                        <a:pt x="520" y="554"/>
                      </a:lnTo>
                      <a:lnTo>
                        <a:pt x="536" y="551"/>
                      </a:lnTo>
                      <a:lnTo>
                        <a:pt x="548" y="545"/>
                      </a:lnTo>
                      <a:lnTo>
                        <a:pt x="557" y="537"/>
                      </a:lnTo>
                      <a:lnTo>
                        <a:pt x="563" y="527"/>
                      </a:lnTo>
                      <a:lnTo>
                        <a:pt x="570" y="517"/>
                      </a:lnTo>
                      <a:lnTo>
                        <a:pt x="573" y="510"/>
                      </a:lnTo>
                      <a:lnTo>
                        <a:pt x="573" y="508"/>
                      </a:lnTo>
                      <a:lnTo>
                        <a:pt x="573" y="79"/>
                      </a:lnTo>
                      <a:lnTo>
                        <a:pt x="572" y="68"/>
                      </a:lnTo>
                      <a:lnTo>
                        <a:pt x="561" y="47"/>
                      </a:lnTo>
                      <a:lnTo>
                        <a:pt x="546" y="28"/>
                      </a:lnTo>
                      <a:lnTo>
                        <a:pt x="528" y="14"/>
                      </a:lnTo>
                      <a:lnTo>
                        <a:pt x="506" y="4"/>
                      </a:lnTo>
                      <a:lnTo>
                        <a:pt x="485" y="0"/>
                      </a:lnTo>
                      <a:lnTo>
                        <a:pt x="94"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endParaRPr lang="zh-TW" altLang="en-US" b="1"/>
                </a:p>
              </p:txBody>
            </p:sp>
          </p:grpSp>
        </p:grpSp>
        <p:sp>
          <p:nvSpPr>
            <p:cNvPr id="2" name="矩形 1"/>
            <p:cNvSpPr/>
            <p:nvPr/>
          </p:nvSpPr>
          <p:spPr>
            <a:xfrm>
              <a:off x="1404761" y="2852169"/>
              <a:ext cx="6212283" cy="1920020"/>
            </a:xfrm>
            <a:prstGeom prst="rect">
              <a:avLst/>
            </a:prstGeom>
          </p:spPr>
          <p:txBody>
            <a:bodyPr wrap="square">
              <a:noAutofit/>
            </a:bodyPr>
            <a:lstStyle/>
            <a:p>
              <a:pPr>
                <a:lnSpc>
                  <a:spcPts val="3500"/>
                </a:lnSpc>
                <a:spcBef>
                  <a:spcPts val="1200"/>
                </a:spcBef>
              </a:pPr>
              <a:r>
                <a:rPr lang="zh-TW" altLang="en-US" sz="2600" b="1" dirty="0" smtClean="0"/>
                <a:t>凡具辦理優惠存款者</a:t>
              </a:r>
              <a:r>
                <a:rPr lang="zh-TW" altLang="en-US" sz="2600" b="1" dirty="0"/>
                <a:t>，均為適用</a:t>
              </a:r>
              <a:r>
                <a:rPr lang="zh-TW" altLang="en-US" sz="2600" b="1" dirty="0" smtClean="0"/>
                <a:t>對象</a:t>
              </a:r>
              <a:r>
                <a:rPr lang="zh-TW" altLang="en-US" sz="2600" b="1" dirty="0" smtClean="0">
                  <a:latin typeface="標楷體"/>
                  <a:ea typeface="標楷體"/>
                </a:rPr>
                <a:t>：</a:t>
              </a:r>
              <a:endParaRPr lang="en-US" altLang="zh-TW" sz="2600" b="1" dirty="0" smtClean="0">
                <a:latin typeface="標楷體"/>
                <a:ea typeface="標楷體"/>
              </a:endParaRPr>
            </a:p>
            <a:p>
              <a:pPr>
                <a:lnSpc>
                  <a:spcPts val="3500"/>
                </a:lnSpc>
                <a:spcBef>
                  <a:spcPts val="1200"/>
                </a:spcBef>
              </a:pPr>
              <a:r>
                <a:rPr lang="en-US" altLang="zh-TW" sz="2400" b="1" dirty="0" smtClean="0">
                  <a:solidFill>
                    <a:srgbClr val="0000FF"/>
                  </a:solidFill>
                </a:rPr>
                <a:t>1.</a:t>
              </a:r>
              <a:r>
                <a:rPr lang="zh-TW" altLang="en-US" sz="2400" b="1" dirty="0">
                  <a:solidFill>
                    <a:srgbClr val="0000FF"/>
                  </a:solidFill>
                </a:rPr>
                <a:t>退撫新制實施前、後支領一次</a:t>
              </a:r>
              <a:r>
                <a:rPr lang="zh-TW" altLang="en-US" sz="2400" b="1" dirty="0" smtClean="0">
                  <a:solidFill>
                    <a:srgbClr val="0000FF"/>
                  </a:solidFill>
                </a:rPr>
                <a:t>退休金者</a:t>
              </a:r>
              <a:r>
                <a:rPr lang="zh-TW" altLang="en-US" sz="2400" b="1" dirty="0" smtClean="0">
                  <a:solidFill>
                    <a:srgbClr val="0000FF"/>
                  </a:solidFill>
                  <a:latin typeface="新細明體"/>
                  <a:ea typeface="新細明體"/>
                </a:rPr>
                <a:t>。</a:t>
              </a:r>
              <a:endParaRPr lang="en-US" altLang="zh-TW" sz="2400" b="1" dirty="0" smtClean="0">
                <a:solidFill>
                  <a:srgbClr val="0000FF"/>
                </a:solidFill>
              </a:endParaRPr>
            </a:p>
            <a:p>
              <a:pPr>
                <a:lnSpc>
                  <a:spcPts val="3500"/>
                </a:lnSpc>
                <a:spcBef>
                  <a:spcPts val="1200"/>
                </a:spcBef>
              </a:pPr>
              <a:r>
                <a:rPr lang="en-US" altLang="zh-TW" sz="2400" b="1" dirty="0" smtClean="0">
                  <a:solidFill>
                    <a:srgbClr val="0000FF"/>
                  </a:solidFill>
                </a:rPr>
                <a:t>2.</a:t>
              </a:r>
              <a:r>
                <a:rPr lang="zh-TW" altLang="en-US" sz="2400" b="1" dirty="0" smtClean="0">
                  <a:solidFill>
                    <a:srgbClr val="0000FF"/>
                  </a:solidFill>
                </a:rPr>
                <a:t>退撫</a:t>
              </a:r>
              <a:r>
                <a:rPr lang="zh-TW" altLang="en-US" sz="2400" b="1" dirty="0">
                  <a:solidFill>
                    <a:srgbClr val="0000FF"/>
                  </a:solidFill>
                </a:rPr>
                <a:t>新制實施</a:t>
              </a:r>
              <a:r>
                <a:rPr lang="zh-TW" altLang="en-US" sz="2400" b="1" dirty="0" smtClean="0">
                  <a:solidFill>
                    <a:srgbClr val="0000FF"/>
                  </a:solidFill>
                </a:rPr>
                <a:t>前</a:t>
              </a:r>
              <a:r>
                <a:rPr lang="zh-TW" altLang="en-US" sz="2400" b="1" dirty="0">
                  <a:solidFill>
                    <a:srgbClr val="0000FF"/>
                  </a:solidFill>
                </a:rPr>
                <a:t>、後支領月</a:t>
              </a:r>
              <a:r>
                <a:rPr lang="zh-TW" altLang="en-US" sz="2400" b="1" dirty="0" smtClean="0">
                  <a:solidFill>
                    <a:srgbClr val="0000FF"/>
                  </a:solidFill>
                </a:rPr>
                <a:t>退休金。</a:t>
              </a:r>
              <a:endParaRPr lang="zh-TW" altLang="en-US" sz="2400" b="1" dirty="0">
                <a:solidFill>
                  <a:srgbClr val="0000FF"/>
                </a:solidFill>
              </a:endParaRPr>
            </a:p>
          </p:txBody>
        </p:sp>
      </p:grpSp>
    </p:spTree>
    <p:extLst>
      <p:ext uri="{BB962C8B-B14F-4D97-AF65-F5344CB8AC3E}">
        <p14:creationId xmlns:p14="http://schemas.microsoft.com/office/powerpoint/2010/main" val="3579238774"/>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a:xfrm>
            <a:off x="648622" y="908720"/>
            <a:ext cx="3663411" cy="521436"/>
          </a:xfrm>
        </p:spPr>
        <p:style>
          <a:lnRef idx="0">
            <a:schemeClr val="accent4"/>
          </a:lnRef>
          <a:fillRef idx="3">
            <a:schemeClr val="accent4"/>
          </a:fillRef>
          <a:effectRef idx="3">
            <a:schemeClr val="accent4"/>
          </a:effectRef>
          <a:fontRef idx="minor">
            <a:schemeClr val="lt1"/>
          </a:fontRef>
        </p:style>
        <p:txBody>
          <a:bodyPr>
            <a:noAutofit/>
          </a:bodyPr>
          <a:lstStyle/>
          <a:p>
            <a:pPr marL="0" lvl="0" indent="0">
              <a:spcBef>
                <a:spcPct val="0"/>
              </a:spcBef>
              <a:buNone/>
              <a:defRPr/>
            </a:pPr>
            <a:r>
              <a:rPr lang="en-US" altLang="zh-TW" sz="3000" dirty="0" smtClean="0">
                <a:solidFill>
                  <a:schemeClr val="bg1"/>
                </a:solidFill>
                <a:ea typeface="標楷體" panose="03000509000000000000" pitchFamily="65" charset="-120"/>
              </a:rPr>
              <a:t>(</a:t>
            </a:r>
            <a:r>
              <a:rPr lang="zh-TW" altLang="en-US" sz="3000" dirty="0" smtClean="0">
                <a:solidFill>
                  <a:schemeClr val="bg1"/>
                </a:solidFill>
                <a:ea typeface="標楷體" panose="03000509000000000000" pitchFamily="65" charset="-120"/>
              </a:rPr>
              <a:t>二</a:t>
            </a:r>
            <a:r>
              <a:rPr lang="en-US" altLang="zh-TW" sz="3000" dirty="0" smtClean="0">
                <a:solidFill>
                  <a:schemeClr val="bg1"/>
                </a:solidFill>
                <a:ea typeface="標楷體" panose="03000509000000000000" pitchFamily="65" charset="-120"/>
              </a:rPr>
              <a:t>)</a:t>
            </a:r>
            <a:r>
              <a:rPr lang="zh-TW" altLang="en-US" sz="3000" dirty="0" smtClean="0">
                <a:solidFill>
                  <a:schemeClr val="bg1"/>
                </a:solidFill>
                <a:latin typeface="標楷體" panose="03000509000000000000" pitchFamily="65" charset="-120"/>
                <a:ea typeface="標楷體" panose="03000509000000000000" pitchFamily="65" charset="-120"/>
              </a:rPr>
              <a:t>優惠存款本金</a:t>
            </a:r>
            <a:r>
              <a:rPr lang="en-US" altLang="zh-TW" sz="3000" dirty="0" smtClean="0">
                <a:solidFill>
                  <a:schemeClr val="bg1"/>
                </a:solidFill>
                <a:ea typeface="標楷體" panose="03000509000000000000" pitchFamily="65" charset="-120"/>
              </a:rPr>
              <a:t>(1)</a:t>
            </a:r>
            <a:endParaRPr lang="en-US" altLang="zh-TW" sz="3000" dirty="0">
              <a:solidFill>
                <a:schemeClr val="bg1"/>
              </a:solidFill>
              <a:ea typeface="標楷體" panose="03000509000000000000" pitchFamily="65" charset="-120"/>
            </a:endParaRPr>
          </a:p>
          <a:p>
            <a:pPr marL="0" lvl="0" indent="0">
              <a:spcBef>
                <a:spcPct val="0"/>
              </a:spcBef>
              <a:buNone/>
              <a:defRPr/>
            </a:pPr>
            <a:endParaRPr lang="en-US" altLang="zh-TW" dirty="0">
              <a:solidFill>
                <a:schemeClr val="bg1"/>
              </a:solidFill>
              <a:latin typeface="標楷體" pitchFamily="65" charset="-120"/>
              <a:ea typeface="標楷體" pitchFamily="65" charset="-120"/>
            </a:endParaRPr>
          </a:p>
          <a:p>
            <a:pPr marL="1349375" lvl="0" indent="0" algn="just">
              <a:lnSpc>
                <a:spcPts val="4000"/>
              </a:lnSpc>
              <a:spcBef>
                <a:spcPct val="0"/>
              </a:spcBef>
              <a:buNone/>
            </a:pPr>
            <a:endParaRPr lang="en-US" altLang="zh-TW" sz="2400" dirty="0" smtClean="0">
              <a:solidFill>
                <a:schemeClr val="bg1"/>
              </a:solidFill>
              <a:latin typeface="標楷體" pitchFamily="65" charset="-120"/>
              <a:ea typeface="標楷體" pitchFamily="65" charset="-120"/>
            </a:endParaRPr>
          </a:p>
        </p:txBody>
      </p:sp>
      <p:sp>
        <p:nvSpPr>
          <p:cNvPr id="15" name="投影片編號版面配置區 2"/>
          <p:cNvSpPr>
            <a:spLocks noGrp="1"/>
          </p:cNvSpPr>
          <p:nvPr>
            <p:ph type="sldNum" sz="quarter" idx="12"/>
          </p:nvPr>
        </p:nvSpPr>
        <p:spPr>
          <a:xfrm>
            <a:off x="8244408" y="6507050"/>
            <a:ext cx="840541"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113</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4"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grpSp>
        <p:nvGrpSpPr>
          <p:cNvPr id="5" name="群組 4"/>
          <p:cNvGrpSpPr/>
          <p:nvPr/>
        </p:nvGrpSpPr>
        <p:grpSpPr>
          <a:xfrm>
            <a:off x="625640" y="1944461"/>
            <a:ext cx="7934232" cy="4268346"/>
            <a:chOff x="625640" y="1543111"/>
            <a:chExt cx="7934232" cy="4268346"/>
          </a:xfrm>
        </p:grpSpPr>
        <p:grpSp>
          <p:nvGrpSpPr>
            <p:cNvPr id="22" name="Group 2"/>
            <p:cNvGrpSpPr>
              <a:grpSpLocks/>
            </p:cNvGrpSpPr>
            <p:nvPr/>
          </p:nvGrpSpPr>
          <p:grpSpPr bwMode="auto">
            <a:xfrm>
              <a:off x="625640" y="1543111"/>
              <a:ext cx="3550307" cy="4252328"/>
              <a:chOff x="672" y="1447"/>
              <a:chExt cx="1983" cy="1865"/>
            </a:xfrm>
          </p:grpSpPr>
          <p:sp>
            <p:nvSpPr>
              <p:cNvPr id="30" name="AutoShape 3"/>
              <p:cNvSpPr>
                <a:spLocks noChangeArrowheads="1"/>
              </p:cNvSpPr>
              <p:nvPr/>
            </p:nvSpPr>
            <p:spPr bwMode="gray">
              <a:xfrm>
                <a:off x="672" y="1872"/>
                <a:ext cx="1881" cy="1440"/>
              </a:xfrm>
              <a:prstGeom prst="roundRect">
                <a:avLst>
                  <a:gd name="adj" fmla="val 10347"/>
                </a:avLst>
              </a:prstGeom>
              <a:gradFill rotWithShape="1">
                <a:gsLst>
                  <a:gs pos="0">
                    <a:srgbClr val="CCECFF"/>
                  </a:gs>
                  <a:gs pos="100000">
                    <a:srgbClr val="CCECFF">
                      <a:gamma/>
                      <a:tint val="0"/>
                      <a:invGamma/>
                    </a:srgbClr>
                  </a:gs>
                </a:gsLst>
                <a:lin ang="18900000" scaled="1"/>
              </a:gradFill>
              <a:ln w="50800">
                <a:solidFill>
                  <a:srgbClr val="7099E2"/>
                </a:solidFill>
                <a:round/>
                <a:headEnd/>
                <a:tailEnd/>
              </a:ln>
              <a:effectLst>
                <a:outerShdw dist="107763" dir="2700000" algn="ctr" rotWithShape="0">
                  <a:srgbClr val="C0C0C0">
                    <a:alpha val="50000"/>
                  </a:srgbClr>
                </a:outerShdw>
              </a:effectLst>
            </p:spPr>
            <p:txBody>
              <a:bodyPr wrap="none" anchor="ctr"/>
              <a:lstStyle/>
              <a:p>
                <a:endParaRPr lang="zh-TW" altLang="en-US"/>
              </a:p>
            </p:txBody>
          </p:sp>
          <p:grpSp>
            <p:nvGrpSpPr>
              <p:cNvPr id="31" name="Group 4"/>
              <p:cNvGrpSpPr>
                <a:grpSpLocks/>
              </p:cNvGrpSpPr>
              <p:nvPr/>
            </p:nvGrpSpPr>
            <p:grpSpPr bwMode="auto">
              <a:xfrm>
                <a:off x="2157" y="1447"/>
                <a:ext cx="498" cy="854"/>
                <a:chOff x="2157" y="1447"/>
                <a:chExt cx="498" cy="854"/>
              </a:xfrm>
            </p:grpSpPr>
            <p:sp>
              <p:nvSpPr>
                <p:cNvPr id="32" name="Freeform 5"/>
                <p:cNvSpPr>
                  <a:spLocks/>
                </p:cNvSpPr>
                <p:nvPr/>
              </p:nvSpPr>
              <p:spPr bwMode="gray">
                <a:xfrm>
                  <a:off x="2289" y="1447"/>
                  <a:ext cx="233" cy="178"/>
                </a:xfrm>
                <a:custGeom>
                  <a:avLst/>
                  <a:gdLst>
                    <a:gd name="T0" fmla="*/ 133 w 267"/>
                    <a:gd name="T1" fmla="*/ 0 h 292"/>
                    <a:gd name="T2" fmla="*/ 161 w 267"/>
                    <a:gd name="T3" fmla="*/ 3 h 292"/>
                    <a:gd name="T4" fmla="*/ 186 w 267"/>
                    <a:gd name="T5" fmla="*/ 12 h 292"/>
                    <a:gd name="T6" fmla="*/ 209 w 267"/>
                    <a:gd name="T7" fmla="*/ 25 h 292"/>
                    <a:gd name="T8" fmla="*/ 228 w 267"/>
                    <a:gd name="T9" fmla="*/ 42 h 292"/>
                    <a:gd name="T10" fmla="*/ 245 w 267"/>
                    <a:gd name="T11" fmla="*/ 64 h 292"/>
                    <a:gd name="T12" fmla="*/ 257 w 267"/>
                    <a:gd name="T13" fmla="*/ 88 h 292"/>
                    <a:gd name="T14" fmla="*/ 265 w 267"/>
                    <a:gd name="T15" fmla="*/ 116 h 292"/>
                    <a:gd name="T16" fmla="*/ 267 w 267"/>
                    <a:gd name="T17" fmla="*/ 146 h 292"/>
                    <a:gd name="T18" fmla="*/ 265 w 267"/>
                    <a:gd name="T19" fmla="*/ 175 h 292"/>
                    <a:gd name="T20" fmla="*/ 257 w 267"/>
                    <a:gd name="T21" fmla="*/ 203 h 292"/>
                    <a:gd name="T22" fmla="*/ 245 w 267"/>
                    <a:gd name="T23" fmla="*/ 227 h 292"/>
                    <a:gd name="T24" fmla="*/ 228 w 267"/>
                    <a:gd name="T25" fmla="*/ 249 h 292"/>
                    <a:gd name="T26" fmla="*/ 209 w 267"/>
                    <a:gd name="T27" fmla="*/ 267 h 292"/>
                    <a:gd name="T28" fmla="*/ 186 w 267"/>
                    <a:gd name="T29" fmla="*/ 281 h 292"/>
                    <a:gd name="T30" fmla="*/ 161 w 267"/>
                    <a:gd name="T31" fmla="*/ 289 h 292"/>
                    <a:gd name="T32" fmla="*/ 133 w 267"/>
                    <a:gd name="T33" fmla="*/ 292 h 292"/>
                    <a:gd name="T34" fmla="*/ 103 w 267"/>
                    <a:gd name="T35" fmla="*/ 288 h 292"/>
                    <a:gd name="T36" fmla="*/ 75 w 267"/>
                    <a:gd name="T37" fmla="*/ 277 h 292"/>
                    <a:gd name="T38" fmla="*/ 51 w 267"/>
                    <a:gd name="T39" fmla="*/ 260 h 292"/>
                    <a:gd name="T40" fmla="*/ 29 w 267"/>
                    <a:gd name="T41" fmla="*/ 237 h 292"/>
                    <a:gd name="T42" fmla="*/ 13 w 267"/>
                    <a:gd name="T43" fmla="*/ 210 h 292"/>
                    <a:gd name="T44" fmla="*/ 4 w 267"/>
                    <a:gd name="T45" fmla="*/ 178 h 292"/>
                    <a:gd name="T46" fmla="*/ 0 w 267"/>
                    <a:gd name="T47" fmla="*/ 146 h 292"/>
                    <a:gd name="T48" fmla="*/ 4 w 267"/>
                    <a:gd name="T49" fmla="*/ 113 h 292"/>
                    <a:gd name="T50" fmla="*/ 13 w 267"/>
                    <a:gd name="T51" fmla="*/ 81 h 292"/>
                    <a:gd name="T52" fmla="*/ 29 w 267"/>
                    <a:gd name="T53" fmla="*/ 54 h 292"/>
                    <a:gd name="T54" fmla="*/ 51 w 267"/>
                    <a:gd name="T55" fmla="*/ 32 h 292"/>
                    <a:gd name="T56" fmla="*/ 75 w 267"/>
                    <a:gd name="T57" fmla="*/ 14 h 292"/>
                    <a:gd name="T58" fmla="*/ 103 w 267"/>
                    <a:gd name="T59" fmla="*/ 3 h 292"/>
                    <a:gd name="T60" fmla="*/ 133 w 267"/>
                    <a:gd name="T61"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7" h="292">
                      <a:moveTo>
                        <a:pt x="133" y="0"/>
                      </a:moveTo>
                      <a:lnTo>
                        <a:pt x="161" y="3"/>
                      </a:lnTo>
                      <a:lnTo>
                        <a:pt x="186" y="12"/>
                      </a:lnTo>
                      <a:lnTo>
                        <a:pt x="209" y="25"/>
                      </a:lnTo>
                      <a:lnTo>
                        <a:pt x="228" y="42"/>
                      </a:lnTo>
                      <a:lnTo>
                        <a:pt x="245" y="64"/>
                      </a:lnTo>
                      <a:lnTo>
                        <a:pt x="257" y="88"/>
                      </a:lnTo>
                      <a:lnTo>
                        <a:pt x="265" y="116"/>
                      </a:lnTo>
                      <a:lnTo>
                        <a:pt x="267" y="146"/>
                      </a:lnTo>
                      <a:lnTo>
                        <a:pt x="265" y="175"/>
                      </a:lnTo>
                      <a:lnTo>
                        <a:pt x="257" y="203"/>
                      </a:lnTo>
                      <a:lnTo>
                        <a:pt x="245" y="227"/>
                      </a:lnTo>
                      <a:lnTo>
                        <a:pt x="228" y="249"/>
                      </a:lnTo>
                      <a:lnTo>
                        <a:pt x="209" y="267"/>
                      </a:lnTo>
                      <a:lnTo>
                        <a:pt x="186" y="281"/>
                      </a:lnTo>
                      <a:lnTo>
                        <a:pt x="161" y="289"/>
                      </a:lnTo>
                      <a:lnTo>
                        <a:pt x="133" y="292"/>
                      </a:lnTo>
                      <a:lnTo>
                        <a:pt x="103" y="288"/>
                      </a:lnTo>
                      <a:lnTo>
                        <a:pt x="75" y="277"/>
                      </a:lnTo>
                      <a:lnTo>
                        <a:pt x="51" y="260"/>
                      </a:lnTo>
                      <a:lnTo>
                        <a:pt x="29" y="237"/>
                      </a:lnTo>
                      <a:lnTo>
                        <a:pt x="13" y="210"/>
                      </a:lnTo>
                      <a:lnTo>
                        <a:pt x="4" y="178"/>
                      </a:lnTo>
                      <a:lnTo>
                        <a:pt x="0" y="146"/>
                      </a:lnTo>
                      <a:lnTo>
                        <a:pt x="4" y="113"/>
                      </a:lnTo>
                      <a:lnTo>
                        <a:pt x="13" y="81"/>
                      </a:lnTo>
                      <a:lnTo>
                        <a:pt x="29" y="54"/>
                      </a:lnTo>
                      <a:lnTo>
                        <a:pt x="51" y="32"/>
                      </a:lnTo>
                      <a:lnTo>
                        <a:pt x="75" y="14"/>
                      </a:lnTo>
                      <a:lnTo>
                        <a:pt x="103" y="3"/>
                      </a:lnTo>
                      <a:lnTo>
                        <a:pt x="133" y="0"/>
                      </a:lnTo>
                      <a:close/>
                    </a:path>
                  </a:pathLst>
                </a:custGeom>
                <a:solidFill>
                  <a:srgbClr val="7099E2"/>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endParaRPr lang="zh-TW" altLang="en-US"/>
                </a:p>
              </p:txBody>
            </p:sp>
            <p:sp>
              <p:nvSpPr>
                <p:cNvPr id="33" name="Freeform 6"/>
                <p:cNvSpPr>
                  <a:spLocks/>
                </p:cNvSpPr>
                <p:nvPr/>
              </p:nvSpPr>
              <p:spPr bwMode="gray">
                <a:xfrm>
                  <a:off x="2157" y="1625"/>
                  <a:ext cx="498" cy="676"/>
                </a:xfrm>
                <a:custGeom>
                  <a:avLst/>
                  <a:gdLst>
                    <a:gd name="T0" fmla="*/ 72 w 573"/>
                    <a:gd name="T1" fmla="*/ 5 h 1111"/>
                    <a:gd name="T2" fmla="*/ 30 w 573"/>
                    <a:gd name="T3" fmla="*/ 32 h 1111"/>
                    <a:gd name="T4" fmla="*/ 4 w 573"/>
                    <a:gd name="T5" fmla="*/ 75 h 1111"/>
                    <a:gd name="T6" fmla="*/ 0 w 573"/>
                    <a:gd name="T7" fmla="*/ 509 h 1111"/>
                    <a:gd name="T8" fmla="*/ 1 w 573"/>
                    <a:gd name="T9" fmla="*/ 516 h 1111"/>
                    <a:gd name="T10" fmla="*/ 9 w 573"/>
                    <a:gd name="T11" fmla="*/ 533 h 1111"/>
                    <a:gd name="T12" fmla="*/ 26 w 573"/>
                    <a:gd name="T13" fmla="*/ 550 h 1111"/>
                    <a:gd name="T14" fmla="*/ 56 w 573"/>
                    <a:gd name="T15" fmla="*/ 557 h 1111"/>
                    <a:gd name="T16" fmla="*/ 84 w 573"/>
                    <a:gd name="T17" fmla="*/ 551 h 1111"/>
                    <a:gd name="T18" fmla="*/ 100 w 573"/>
                    <a:gd name="T19" fmla="*/ 534 h 1111"/>
                    <a:gd name="T20" fmla="*/ 106 w 573"/>
                    <a:gd name="T21" fmla="*/ 516 h 1111"/>
                    <a:gd name="T22" fmla="*/ 108 w 573"/>
                    <a:gd name="T23" fmla="*/ 503 h 1111"/>
                    <a:gd name="T24" fmla="*/ 108 w 573"/>
                    <a:gd name="T25" fmla="*/ 166 h 1111"/>
                    <a:gd name="T26" fmla="*/ 135 w 573"/>
                    <a:gd name="T27" fmla="*/ 1066 h 1111"/>
                    <a:gd name="T28" fmla="*/ 138 w 573"/>
                    <a:gd name="T29" fmla="*/ 1073 h 1111"/>
                    <a:gd name="T30" fmla="*/ 151 w 573"/>
                    <a:gd name="T31" fmla="*/ 1089 h 1111"/>
                    <a:gd name="T32" fmla="*/ 174 w 573"/>
                    <a:gd name="T33" fmla="*/ 1105 h 1111"/>
                    <a:gd name="T34" fmla="*/ 199 w 573"/>
                    <a:gd name="T35" fmla="*/ 1111 h 1111"/>
                    <a:gd name="T36" fmla="*/ 227 w 573"/>
                    <a:gd name="T37" fmla="*/ 1110 h 1111"/>
                    <a:gd name="T38" fmla="*/ 255 w 573"/>
                    <a:gd name="T39" fmla="*/ 1097 h 1111"/>
                    <a:gd name="T40" fmla="*/ 272 w 573"/>
                    <a:gd name="T41" fmla="*/ 1080 h 1111"/>
                    <a:gd name="T42" fmla="*/ 278 w 573"/>
                    <a:gd name="T43" fmla="*/ 1068 h 1111"/>
                    <a:gd name="T44" fmla="*/ 279 w 573"/>
                    <a:gd name="T45" fmla="*/ 499 h 1111"/>
                    <a:gd name="T46" fmla="*/ 302 w 573"/>
                    <a:gd name="T47" fmla="*/ 503 h 1111"/>
                    <a:gd name="T48" fmla="*/ 302 w 573"/>
                    <a:gd name="T49" fmla="*/ 534 h 1111"/>
                    <a:gd name="T50" fmla="*/ 304 w 573"/>
                    <a:gd name="T51" fmla="*/ 590 h 1111"/>
                    <a:gd name="T52" fmla="*/ 304 w 573"/>
                    <a:gd name="T53" fmla="*/ 664 h 1111"/>
                    <a:gd name="T54" fmla="*/ 304 w 573"/>
                    <a:gd name="T55" fmla="*/ 750 h 1111"/>
                    <a:gd name="T56" fmla="*/ 304 w 573"/>
                    <a:gd name="T57" fmla="*/ 838 h 1111"/>
                    <a:gd name="T58" fmla="*/ 305 w 573"/>
                    <a:gd name="T59" fmla="*/ 926 h 1111"/>
                    <a:gd name="T60" fmla="*/ 305 w 573"/>
                    <a:gd name="T61" fmla="*/ 1004 h 1111"/>
                    <a:gd name="T62" fmla="*/ 305 w 573"/>
                    <a:gd name="T63" fmla="*/ 1066 h 1111"/>
                    <a:gd name="T64" fmla="*/ 306 w 573"/>
                    <a:gd name="T65" fmla="*/ 1073 h 1111"/>
                    <a:gd name="T66" fmla="*/ 315 w 573"/>
                    <a:gd name="T67" fmla="*/ 1088 h 1111"/>
                    <a:gd name="T68" fmla="*/ 335 w 573"/>
                    <a:gd name="T69" fmla="*/ 1103 h 1111"/>
                    <a:gd name="T70" fmla="*/ 372 w 573"/>
                    <a:gd name="T71" fmla="*/ 1111 h 1111"/>
                    <a:gd name="T72" fmla="*/ 408 w 573"/>
                    <a:gd name="T73" fmla="*/ 1103 h 1111"/>
                    <a:gd name="T74" fmla="*/ 429 w 573"/>
                    <a:gd name="T75" fmla="*/ 1089 h 1111"/>
                    <a:gd name="T76" fmla="*/ 437 w 573"/>
                    <a:gd name="T77" fmla="*/ 1073 h 1111"/>
                    <a:gd name="T78" fmla="*/ 438 w 573"/>
                    <a:gd name="T79" fmla="*/ 1067 h 1111"/>
                    <a:gd name="T80" fmla="*/ 466 w 573"/>
                    <a:gd name="T81" fmla="*/ 166 h 1111"/>
                    <a:gd name="T82" fmla="*/ 468 w 573"/>
                    <a:gd name="T83" fmla="*/ 503 h 1111"/>
                    <a:gd name="T84" fmla="*/ 472 w 573"/>
                    <a:gd name="T85" fmla="*/ 517 h 1111"/>
                    <a:gd name="T86" fmla="*/ 483 w 573"/>
                    <a:gd name="T87" fmla="*/ 537 h 1111"/>
                    <a:gd name="T88" fmla="*/ 505 w 573"/>
                    <a:gd name="T89" fmla="*/ 551 h 1111"/>
                    <a:gd name="T90" fmla="*/ 536 w 573"/>
                    <a:gd name="T91" fmla="*/ 551 h 1111"/>
                    <a:gd name="T92" fmla="*/ 557 w 573"/>
                    <a:gd name="T93" fmla="*/ 537 h 1111"/>
                    <a:gd name="T94" fmla="*/ 570 w 573"/>
                    <a:gd name="T95" fmla="*/ 517 h 1111"/>
                    <a:gd name="T96" fmla="*/ 573 w 573"/>
                    <a:gd name="T97" fmla="*/ 508 h 1111"/>
                    <a:gd name="T98" fmla="*/ 572 w 573"/>
                    <a:gd name="T99" fmla="*/ 68 h 1111"/>
                    <a:gd name="T100" fmla="*/ 546 w 573"/>
                    <a:gd name="T101" fmla="*/ 28 h 1111"/>
                    <a:gd name="T102" fmla="*/ 506 w 573"/>
                    <a:gd name="T103" fmla="*/ 4 h 1111"/>
                    <a:gd name="T104" fmla="*/ 94 w 573"/>
                    <a:gd name="T105" fmla="*/ 0 h 1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3" h="1111">
                      <a:moveTo>
                        <a:pt x="94" y="0"/>
                      </a:moveTo>
                      <a:lnTo>
                        <a:pt x="72" y="5"/>
                      </a:lnTo>
                      <a:lnTo>
                        <a:pt x="50" y="16"/>
                      </a:lnTo>
                      <a:lnTo>
                        <a:pt x="30" y="32"/>
                      </a:lnTo>
                      <a:lnTo>
                        <a:pt x="15" y="53"/>
                      </a:lnTo>
                      <a:lnTo>
                        <a:pt x="4" y="75"/>
                      </a:lnTo>
                      <a:lnTo>
                        <a:pt x="0" y="99"/>
                      </a:lnTo>
                      <a:lnTo>
                        <a:pt x="0" y="509"/>
                      </a:lnTo>
                      <a:lnTo>
                        <a:pt x="0" y="511"/>
                      </a:lnTo>
                      <a:lnTo>
                        <a:pt x="1" y="516"/>
                      </a:lnTo>
                      <a:lnTo>
                        <a:pt x="4" y="525"/>
                      </a:lnTo>
                      <a:lnTo>
                        <a:pt x="9" y="533"/>
                      </a:lnTo>
                      <a:lnTo>
                        <a:pt x="16" y="543"/>
                      </a:lnTo>
                      <a:lnTo>
                        <a:pt x="26" y="550"/>
                      </a:lnTo>
                      <a:lnTo>
                        <a:pt x="39" y="556"/>
                      </a:lnTo>
                      <a:lnTo>
                        <a:pt x="56" y="557"/>
                      </a:lnTo>
                      <a:lnTo>
                        <a:pt x="72" y="556"/>
                      </a:lnTo>
                      <a:lnTo>
                        <a:pt x="84" y="551"/>
                      </a:lnTo>
                      <a:lnTo>
                        <a:pt x="92" y="543"/>
                      </a:lnTo>
                      <a:lnTo>
                        <a:pt x="100" y="534"/>
                      </a:lnTo>
                      <a:lnTo>
                        <a:pt x="103" y="525"/>
                      </a:lnTo>
                      <a:lnTo>
                        <a:pt x="106" y="516"/>
                      </a:lnTo>
                      <a:lnTo>
                        <a:pt x="107" y="508"/>
                      </a:lnTo>
                      <a:lnTo>
                        <a:pt x="108" y="503"/>
                      </a:lnTo>
                      <a:lnTo>
                        <a:pt x="108" y="500"/>
                      </a:lnTo>
                      <a:lnTo>
                        <a:pt x="108" y="166"/>
                      </a:lnTo>
                      <a:lnTo>
                        <a:pt x="134" y="167"/>
                      </a:lnTo>
                      <a:lnTo>
                        <a:pt x="135" y="1066"/>
                      </a:lnTo>
                      <a:lnTo>
                        <a:pt x="136" y="1068"/>
                      </a:lnTo>
                      <a:lnTo>
                        <a:pt x="138" y="1073"/>
                      </a:lnTo>
                      <a:lnTo>
                        <a:pt x="143" y="1080"/>
                      </a:lnTo>
                      <a:lnTo>
                        <a:pt x="151" y="1089"/>
                      </a:lnTo>
                      <a:lnTo>
                        <a:pt x="162" y="1097"/>
                      </a:lnTo>
                      <a:lnTo>
                        <a:pt x="174" y="1105"/>
                      </a:lnTo>
                      <a:lnTo>
                        <a:pt x="189" y="1110"/>
                      </a:lnTo>
                      <a:lnTo>
                        <a:pt x="199" y="1111"/>
                      </a:lnTo>
                      <a:lnTo>
                        <a:pt x="217" y="1111"/>
                      </a:lnTo>
                      <a:lnTo>
                        <a:pt x="227" y="1110"/>
                      </a:lnTo>
                      <a:lnTo>
                        <a:pt x="243" y="1105"/>
                      </a:lnTo>
                      <a:lnTo>
                        <a:pt x="255" y="1097"/>
                      </a:lnTo>
                      <a:lnTo>
                        <a:pt x="265" y="1089"/>
                      </a:lnTo>
                      <a:lnTo>
                        <a:pt x="272" y="1080"/>
                      </a:lnTo>
                      <a:lnTo>
                        <a:pt x="276" y="1073"/>
                      </a:lnTo>
                      <a:lnTo>
                        <a:pt x="278" y="1068"/>
                      </a:lnTo>
                      <a:lnTo>
                        <a:pt x="279" y="1066"/>
                      </a:lnTo>
                      <a:lnTo>
                        <a:pt x="279" y="499"/>
                      </a:lnTo>
                      <a:lnTo>
                        <a:pt x="302" y="499"/>
                      </a:lnTo>
                      <a:lnTo>
                        <a:pt x="302" y="503"/>
                      </a:lnTo>
                      <a:lnTo>
                        <a:pt x="302" y="515"/>
                      </a:lnTo>
                      <a:lnTo>
                        <a:pt x="302" y="534"/>
                      </a:lnTo>
                      <a:lnTo>
                        <a:pt x="302" y="560"/>
                      </a:lnTo>
                      <a:lnTo>
                        <a:pt x="304" y="590"/>
                      </a:lnTo>
                      <a:lnTo>
                        <a:pt x="304" y="626"/>
                      </a:lnTo>
                      <a:lnTo>
                        <a:pt x="304" y="664"/>
                      </a:lnTo>
                      <a:lnTo>
                        <a:pt x="304" y="706"/>
                      </a:lnTo>
                      <a:lnTo>
                        <a:pt x="304" y="750"/>
                      </a:lnTo>
                      <a:lnTo>
                        <a:pt x="304" y="793"/>
                      </a:lnTo>
                      <a:lnTo>
                        <a:pt x="304" y="838"/>
                      </a:lnTo>
                      <a:lnTo>
                        <a:pt x="305" y="882"/>
                      </a:lnTo>
                      <a:lnTo>
                        <a:pt x="305" y="926"/>
                      </a:lnTo>
                      <a:lnTo>
                        <a:pt x="305" y="966"/>
                      </a:lnTo>
                      <a:lnTo>
                        <a:pt x="305" y="1004"/>
                      </a:lnTo>
                      <a:lnTo>
                        <a:pt x="305" y="1037"/>
                      </a:lnTo>
                      <a:lnTo>
                        <a:pt x="305" y="1066"/>
                      </a:lnTo>
                      <a:lnTo>
                        <a:pt x="305" y="1067"/>
                      </a:lnTo>
                      <a:lnTo>
                        <a:pt x="306" y="1073"/>
                      </a:lnTo>
                      <a:lnTo>
                        <a:pt x="310" y="1079"/>
                      </a:lnTo>
                      <a:lnTo>
                        <a:pt x="315" y="1088"/>
                      </a:lnTo>
                      <a:lnTo>
                        <a:pt x="323" y="1096"/>
                      </a:lnTo>
                      <a:lnTo>
                        <a:pt x="335" y="1103"/>
                      </a:lnTo>
                      <a:lnTo>
                        <a:pt x="351" y="1108"/>
                      </a:lnTo>
                      <a:lnTo>
                        <a:pt x="372" y="1111"/>
                      </a:lnTo>
                      <a:lnTo>
                        <a:pt x="392" y="1108"/>
                      </a:lnTo>
                      <a:lnTo>
                        <a:pt x="408" y="1103"/>
                      </a:lnTo>
                      <a:lnTo>
                        <a:pt x="420" y="1096"/>
                      </a:lnTo>
                      <a:lnTo>
                        <a:pt x="429" y="1089"/>
                      </a:lnTo>
                      <a:lnTo>
                        <a:pt x="434" y="1080"/>
                      </a:lnTo>
                      <a:lnTo>
                        <a:pt x="437" y="1073"/>
                      </a:lnTo>
                      <a:lnTo>
                        <a:pt x="438" y="1068"/>
                      </a:lnTo>
                      <a:lnTo>
                        <a:pt x="438" y="1067"/>
                      </a:lnTo>
                      <a:lnTo>
                        <a:pt x="440" y="166"/>
                      </a:lnTo>
                      <a:lnTo>
                        <a:pt x="466" y="166"/>
                      </a:lnTo>
                      <a:lnTo>
                        <a:pt x="466" y="500"/>
                      </a:lnTo>
                      <a:lnTo>
                        <a:pt x="468" y="503"/>
                      </a:lnTo>
                      <a:lnTo>
                        <a:pt x="469" y="509"/>
                      </a:lnTo>
                      <a:lnTo>
                        <a:pt x="472" y="517"/>
                      </a:lnTo>
                      <a:lnTo>
                        <a:pt x="477" y="527"/>
                      </a:lnTo>
                      <a:lnTo>
                        <a:pt x="483" y="537"/>
                      </a:lnTo>
                      <a:lnTo>
                        <a:pt x="493" y="545"/>
                      </a:lnTo>
                      <a:lnTo>
                        <a:pt x="505" y="551"/>
                      </a:lnTo>
                      <a:lnTo>
                        <a:pt x="520" y="554"/>
                      </a:lnTo>
                      <a:lnTo>
                        <a:pt x="536" y="551"/>
                      </a:lnTo>
                      <a:lnTo>
                        <a:pt x="548" y="545"/>
                      </a:lnTo>
                      <a:lnTo>
                        <a:pt x="557" y="537"/>
                      </a:lnTo>
                      <a:lnTo>
                        <a:pt x="563" y="527"/>
                      </a:lnTo>
                      <a:lnTo>
                        <a:pt x="570" y="517"/>
                      </a:lnTo>
                      <a:lnTo>
                        <a:pt x="573" y="510"/>
                      </a:lnTo>
                      <a:lnTo>
                        <a:pt x="573" y="508"/>
                      </a:lnTo>
                      <a:lnTo>
                        <a:pt x="573" y="79"/>
                      </a:lnTo>
                      <a:lnTo>
                        <a:pt x="572" y="68"/>
                      </a:lnTo>
                      <a:lnTo>
                        <a:pt x="561" y="47"/>
                      </a:lnTo>
                      <a:lnTo>
                        <a:pt x="546" y="28"/>
                      </a:lnTo>
                      <a:lnTo>
                        <a:pt x="528" y="14"/>
                      </a:lnTo>
                      <a:lnTo>
                        <a:pt x="506" y="4"/>
                      </a:lnTo>
                      <a:lnTo>
                        <a:pt x="485" y="0"/>
                      </a:lnTo>
                      <a:lnTo>
                        <a:pt x="94" y="0"/>
                      </a:lnTo>
                      <a:lnTo>
                        <a:pt x="94" y="0"/>
                      </a:lnTo>
                      <a:close/>
                    </a:path>
                  </a:pathLst>
                </a:custGeom>
                <a:solidFill>
                  <a:srgbClr val="7099E2"/>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endParaRPr lang="zh-TW" altLang="en-US"/>
                </a:p>
              </p:txBody>
            </p:sp>
          </p:grpSp>
        </p:grpSp>
        <p:sp>
          <p:nvSpPr>
            <p:cNvPr id="34" name="Text Box 8"/>
            <p:cNvSpPr txBox="1">
              <a:spLocks noChangeArrowheads="1"/>
            </p:cNvSpPr>
            <p:nvPr/>
          </p:nvSpPr>
          <p:spPr bwMode="gray">
            <a:xfrm>
              <a:off x="698401" y="2646023"/>
              <a:ext cx="2736304" cy="16312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lnSpc>
                  <a:spcPts val="4000"/>
                </a:lnSpc>
              </a:pPr>
              <a:r>
                <a:rPr lang="zh-TW" altLang="en-US" sz="2400" b="1" dirty="0" smtClean="0">
                  <a:solidFill>
                    <a:srgbClr val="000000"/>
                  </a:solidFill>
                  <a:latin typeface="標楷體" panose="03000509000000000000" pitchFamily="65" charset="-120"/>
                  <a:ea typeface="標楷體" panose="03000509000000000000" pitchFamily="65" charset="-120"/>
                </a:rPr>
                <a:t>依本法公布施行前之規定辦理</a:t>
              </a:r>
              <a:endParaRPr lang="en-US" altLang="zh-TW" sz="2400" b="1" dirty="0" smtClean="0">
                <a:solidFill>
                  <a:srgbClr val="000000"/>
                </a:solidFill>
                <a:latin typeface="標楷體" panose="03000509000000000000" pitchFamily="65" charset="-120"/>
                <a:ea typeface="標楷體" panose="03000509000000000000" pitchFamily="65" charset="-120"/>
              </a:endParaRPr>
            </a:p>
            <a:p>
              <a:pPr algn="l">
                <a:lnSpc>
                  <a:spcPts val="4000"/>
                </a:lnSpc>
              </a:pPr>
              <a:r>
                <a:rPr lang="zh-TW" altLang="zh-TW" sz="2400" b="1" dirty="0" smtClean="0">
                  <a:solidFill>
                    <a:srgbClr val="0000FF"/>
                  </a:solidFill>
                  <a:latin typeface="標楷體" panose="03000509000000000000" pitchFamily="65" charset="-120"/>
                  <a:ea typeface="標楷體" panose="03000509000000000000" pitchFamily="65" charset="-120"/>
                </a:rPr>
                <a:t>→</a:t>
              </a:r>
              <a:r>
                <a:rPr lang="zh-TW" altLang="en-US" sz="2400" b="1" dirty="0" smtClean="0">
                  <a:solidFill>
                    <a:srgbClr val="0000FF"/>
                  </a:solidFill>
                  <a:latin typeface="標楷體" panose="03000509000000000000" pitchFamily="65" charset="-120"/>
                  <a:ea typeface="標楷體" panose="03000509000000000000" pitchFamily="65" charset="-120"/>
                </a:rPr>
                <a:t>二階段公式計算</a:t>
              </a:r>
              <a:endParaRPr lang="en-US" altLang="zh-TW" sz="1600" dirty="0">
                <a:solidFill>
                  <a:srgbClr val="0000FF"/>
                </a:solidFill>
                <a:latin typeface="標楷體" panose="03000509000000000000" pitchFamily="65" charset="-120"/>
                <a:ea typeface="標楷體" panose="03000509000000000000" pitchFamily="65" charset="-120"/>
              </a:endParaRPr>
            </a:p>
          </p:txBody>
        </p:sp>
        <p:grpSp>
          <p:nvGrpSpPr>
            <p:cNvPr id="35" name="Group 15"/>
            <p:cNvGrpSpPr>
              <a:grpSpLocks/>
            </p:cNvGrpSpPr>
            <p:nvPr/>
          </p:nvGrpSpPr>
          <p:grpSpPr bwMode="auto">
            <a:xfrm>
              <a:off x="4175947" y="1545449"/>
              <a:ext cx="4383925" cy="4266008"/>
              <a:chOff x="2751" y="1453"/>
              <a:chExt cx="2255" cy="1871"/>
            </a:xfrm>
          </p:grpSpPr>
          <p:sp>
            <p:nvSpPr>
              <p:cNvPr id="36" name="AutoShape 10"/>
              <p:cNvSpPr>
                <a:spLocks noChangeArrowheads="1"/>
              </p:cNvSpPr>
              <p:nvPr/>
            </p:nvSpPr>
            <p:spPr bwMode="gray">
              <a:xfrm>
                <a:off x="2821" y="1872"/>
                <a:ext cx="2185" cy="1440"/>
              </a:xfrm>
              <a:prstGeom prst="roundRect">
                <a:avLst>
                  <a:gd name="adj" fmla="val 10347"/>
                </a:avLst>
              </a:prstGeom>
              <a:gradFill rotWithShape="1">
                <a:gsLst>
                  <a:gs pos="0">
                    <a:srgbClr val="D8F4BE">
                      <a:gamma/>
                      <a:tint val="0"/>
                      <a:invGamma/>
                    </a:srgbClr>
                  </a:gs>
                  <a:gs pos="100000">
                    <a:srgbClr val="D8F4BE"/>
                  </a:gs>
                </a:gsLst>
                <a:lin ang="2700000" scaled="1"/>
              </a:gradFill>
              <a:ln w="50800">
                <a:solidFill>
                  <a:srgbClr val="44988C"/>
                </a:solidFill>
                <a:round/>
                <a:headEnd/>
                <a:tailEnd/>
              </a:ln>
              <a:effectLst>
                <a:outerShdw dist="107763" dir="2700000" algn="ctr" rotWithShape="0">
                  <a:srgbClr val="C0C0C0">
                    <a:alpha val="50000"/>
                  </a:srgbClr>
                </a:outerShdw>
              </a:effectLst>
            </p:spPr>
            <p:txBody>
              <a:bodyPr wrap="none" anchor="ctr"/>
              <a:lstStyle/>
              <a:p>
                <a:endParaRPr lang="zh-TW" altLang="en-US"/>
              </a:p>
            </p:txBody>
          </p:sp>
          <p:sp>
            <p:nvSpPr>
              <p:cNvPr id="37" name="Text Box 11"/>
              <p:cNvSpPr txBox="1">
                <a:spLocks noChangeArrowheads="1"/>
              </p:cNvSpPr>
              <p:nvPr/>
            </p:nvSpPr>
            <p:spPr bwMode="gray">
              <a:xfrm>
                <a:off x="2980" y="1917"/>
                <a:ext cx="2013" cy="1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C0C0C0"/>
                      </a:outerShdw>
                    </a:effectLst>
                  </a14:hiddenEffects>
                </a:ext>
              </a:extLst>
            </p:spPr>
            <p:txBody>
              <a:bodyPr wrap="square">
                <a:spAutoFit/>
              </a:bodyPr>
              <a:lstStyle/>
              <a:p>
                <a:pPr marL="361950" algn="l">
                  <a:lnSpc>
                    <a:spcPts val="3300"/>
                  </a:lnSpc>
                </a:pPr>
                <a:r>
                  <a:rPr lang="en-US" altLang="zh-TW" sz="2400" b="1" dirty="0" smtClean="0">
                    <a:solidFill>
                      <a:srgbClr val="000000"/>
                    </a:solidFill>
                    <a:latin typeface="+mn-ea"/>
                  </a:rPr>
                  <a:t>1.</a:t>
                </a:r>
                <a:r>
                  <a:rPr lang="zh-TW" altLang="en-US" sz="2400" b="1" dirty="0" smtClean="0">
                    <a:solidFill>
                      <a:srgbClr val="000000"/>
                    </a:solidFill>
                    <a:latin typeface="+mn-ea"/>
                  </a:rPr>
                  <a:t>計算基準：</a:t>
                </a:r>
                <a:endParaRPr lang="en-US" altLang="zh-TW" sz="2400" b="1" dirty="0" smtClean="0">
                  <a:solidFill>
                    <a:srgbClr val="000000"/>
                  </a:solidFill>
                  <a:latin typeface="+mn-ea"/>
                </a:endParaRPr>
              </a:p>
              <a:p>
                <a:pPr marL="628650">
                  <a:lnSpc>
                    <a:spcPts val="3300"/>
                  </a:lnSpc>
                </a:pPr>
                <a:r>
                  <a:rPr lang="zh-TW" altLang="en-US" sz="2400" b="1" dirty="0">
                    <a:solidFill>
                      <a:srgbClr val="0000FF"/>
                    </a:solidFill>
                    <a:latin typeface="+mn-ea"/>
                  </a:rPr>
                  <a:t>按</a:t>
                </a:r>
                <a:r>
                  <a:rPr lang="zh-TW" altLang="en-US" sz="2400" b="1" dirty="0" smtClean="0">
                    <a:solidFill>
                      <a:srgbClr val="0000FF"/>
                    </a:solidFill>
                    <a:latin typeface="+mn-ea"/>
                  </a:rPr>
                  <a:t>公保法計算</a:t>
                </a:r>
                <a:r>
                  <a:rPr lang="zh-TW" altLang="en-US" sz="2400" b="1" dirty="0">
                    <a:solidFill>
                      <a:srgbClr val="0000FF"/>
                    </a:solidFill>
                    <a:latin typeface="+mn-ea"/>
                  </a:rPr>
                  <a:t>養老</a:t>
                </a:r>
                <a:r>
                  <a:rPr lang="zh-TW" altLang="en-US" sz="2400" b="1" dirty="0" smtClean="0">
                    <a:solidFill>
                      <a:srgbClr val="0000FF"/>
                    </a:solidFill>
                    <a:latin typeface="+mn-ea"/>
                  </a:rPr>
                  <a:t>給付保險</a:t>
                </a:r>
                <a:r>
                  <a:rPr lang="zh-TW" altLang="en-US" sz="2400" b="1" dirty="0">
                    <a:solidFill>
                      <a:srgbClr val="0000FF"/>
                    </a:solidFill>
                    <a:latin typeface="+mn-ea"/>
                  </a:rPr>
                  <a:t>俸</a:t>
                </a:r>
                <a:r>
                  <a:rPr lang="en-US" altLang="zh-TW" sz="2400" b="1" dirty="0">
                    <a:solidFill>
                      <a:srgbClr val="0000FF"/>
                    </a:solidFill>
                    <a:latin typeface="+mn-ea"/>
                  </a:rPr>
                  <a:t>(</a:t>
                </a:r>
                <a:r>
                  <a:rPr lang="zh-TW" altLang="en-US" sz="2400" b="1" dirty="0">
                    <a:solidFill>
                      <a:srgbClr val="0000FF"/>
                    </a:solidFill>
                    <a:latin typeface="+mn-ea"/>
                  </a:rPr>
                  <a:t>薪</a:t>
                </a:r>
                <a:r>
                  <a:rPr lang="en-US" altLang="zh-TW" sz="2400" b="1" dirty="0">
                    <a:solidFill>
                      <a:srgbClr val="0000FF"/>
                    </a:solidFill>
                    <a:latin typeface="+mn-ea"/>
                  </a:rPr>
                  <a:t>)</a:t>
                </a:r>
                <a:r>
                  <a:rPr lang="zh-TW" altLang="en-US" sz="2400" b="1" dirty="0">
                    <a:solidFill>
                      <a:srgbClr val="0000FF"/>
                    </a:solidFill>
                    <a:latin typeface="+mn-ea"/>
                  </a:rPr>
                  <a:t>額為基準。</a:t>
                </a:r>
              </a:p>
              <a:p>
                <a:pPr>
                  <a:lnSpc>
                    <a:spcPts val="3300"/>
                  </a:lnSpc>
                  <a:spcBef>
                    <a:spcPts val="1200"/>
                  </a:spcBef>
                </a:pPr>
                <a:r>
                  <a:rPr lang="en-US" altLang="zh-TW" sz="2400" b="1" dirty="0" smtClean="0">
                    <a:solidFill>
                      <a:srgbClr val="000000"/>
                    </a:solidFill>
                    <a:latin typeface="+mn-ea"/>
                  </a:rPr>
                  <a:t>2.</a:t>
                </a:r>
                <a:r>
                  <a:rPr lang="zh-TW" altLang="en-US" sz="2400" b="1" dirty="0" smtClean="0">
                    <a:solidFill>
                      <a:srgbClr val="000000"/>
                    </a:solidFill>
                    <a:latin typeface="+mn-ea"/>
                  </a:rPr>
                  <a:t>優惠</a:t>
                </a:r>
                <a:r>
                  <a:rPr lang="zh-TW" altLang="en-US" sz="2400" b="1" dirty="0">
                    <a:solidFill>
                      <a:srgbClr val="000000"/>
                    </a:solidFill>
                    <a:latin typeface="+mn-ea"/>
                  </a:rPr>
                  <a:t>存款最高月</a:t>
                </a:r>
                <a:r>
                  <a:rPr lang="zh-TW" altLang="en-US" sz="2400" b="1" dirty="0" smtClean="0">
                    <a:solidFill>
                      <a:srgbClr val="000000"/>
                    </a:solidFill>
                    <a:latin typeface="+mn-ea"/>
                  </a:rPr>
                  <a:t>數：</a:t>
                </a:r>
                <a:endParaRPr lang="zh-TW" altLang="en-US" sz="2400" b="1" dirty="0">
                  <a:solidFill>
                    <a:srgbClr val="000000"/>
                  </a:solidFill>
                  <a:latin typeface="+mn-ea"/>
                </a:endParaRPr>
              </a:p>
              <a:p>
                <a:pPr marL="361950">
                  <a:lnSpc>
                    <a:spcPts val="3300"/>
                  </a:lnSpc>
                </a:pPr>
                <a:r>
                  <a:rPr lang="zh-TW" altLang="en-US" sz="2400" b="1" dirty="0">
                    <a:solidFill>
                      <a:srgbClr val="C00000"/>
                    </a:solidFill>
                    <a:latin typeface="+mn-ea"/>
                  </a:rPr>
                  <a:t>廢除現行從優逆算表</a:t>
                </a:r>
                <a:r>
                  <a:rPr lang="zh-TW" altLang="en-US" sz="2400" b="1" dirty="0">
                    <a:solidFill>
                      <a:srgbClr val="0000FF"/>
                    </a:solidFill>
                    <a:latin typeface="+mn-ea"/>
                  </a:rPr>
                  <a:t>，回歸原</a:t>
                </a:r>
                <a:r>
                  <a:rPr lang="zh-TW" altLang="en-US" sz="2400" b="1" dirty="0" smtClean="0">
                    <a:solidFill>
                      <a:srgbClr val="0000FF"/>
                    </a:solidFill>
                    <a:latin typeface="+mn-ea"/>
                  </a:rPr>
                  <a:t>公保法</a:t>
                </a:r>
                <a:r>
                  <a:rPr lang="zh-TW" altLang="en-US" sz="2400" b="1" dirty="0">
                    <a:solidFill>
                      <a:srgbClr val="0000FF"/>
                    </a:solidFill>
                    <a:latin typeface="+mn-ea"/>
                  </a:rPr>
                  <a:t>之養老給付月數計算標準（如後）。</a:t>
                </a:r>
                <a:endParaRPr lang="en-US" altLang="zh-TW" sz="2400" b="1" dirty="0">
                  <a:solidFill>
                    <a:srgbClr val="0000FF"/>
                  </a:solidFill>
                  <a:latin typeface="+mn-ea"/>
                </a:endParaRPr>
              </a:p>
            </p:txBody>
          </p:sp>
          <p:grpSp>
            <p:nvGrpSpPr>
              <p:cNvPr id="38" name="Group 12"/>
              <p:cNvGrpSpPr>
                <a:grpSpLocks/>
              </p:cNvGrpSpPr>
              <p:nvPr/>
            </p:nvGrpSpPr>
            <p:grpSpPr bwMode="auto">
              <a:xfrm>
                <a:off x="2751" y="1453"/>
                <a:ext cx="459" cy="851"/>
                <a:chOff x="2751" y="1453"/>
                <a:chExt cx="459" cy="851"/>
              </a:xfrm>
            </p:grpSpPr>
            <p:sp>
              <p:nvSpPr>
                <p:cNvPr id="39" name="Freeform 13"/>
                <p:cNvSpPr>
                  <a:spLocks/>
                </p:cNvSpPr>
                <p:nvPr/>
              </p:nvSpPr>
              <p:spPr bwMode="gray">
                <a:xfrm>
                  <a:off x="2872" y="1453"/>
                  <a:ext cx="215" cy="178"/>
                </a:xfrm>
                <a:custGeom>
                  <a:avLst/>
                  <a:gdLst>
                    <a:gd name="T0" fmla="*/ 133 w 267"/>
                    <a:gd name="T1" fmla="*/ 0 h 292"/>
                    <a:gd name="T2" fmla="*/ 161 w 267"/>
                    <a:gd name="T3" fmla="*/ 3 h 292"/>
                    <a:gd name="T4" fmla="*/ 186 w 267"/>
                    <a:gd name="T5" fmla="*/ 12 h 292"/>
                    <a:gd name="T6" fmla="*/ 209 w 267"/>
                    <a:gd name="T7" fmla="*/ 25 h 292"/>
                    <a:gd name="T8" fmla="*/ 228 w 267"/>
                    <a:gd name="T9" fmla="*/ 42 h 292"/>
                    <a:gd name="T10" fmla="*/ 245 w 267"/>
                    <a:gd name="T11" fmla="*/ 64 h 292"/>
                    <a:gd name="T12" fmla="*/ 257 w 267"/>
                    <a:gd name="T13" fmla="*/ 88 h 292"/>
                    <a:gd name="T14" fmla="*/ 265 w 267"/>
                    <a:gd name="T15" fmla="*/ 116 h 292"/>
                    <a:gd name="T16" fmla="*/ 267 w 267"/>
                    <a:gd name="T17" fmla="*/ 146 h 292"/>
                    <a:gd name="T18" fmla="*/ 265 w 267"/>
                    <a:gd name="T19" fmla="*/ 175 h 292"/>
                    <a:gd name="T20" fmla="*/ 257 w 267"/>
                    <a:gd name="T21" fmla="*/ 203 h 292"/>
                    <a:gd name="T22" fmla="*/ 245 w 267"/>
                    <a:gd name="T23" fmla="*/ 227 h 292"/>
                    <a:gd name="T24" fmla="*/ 228 w 267"/>
                    <a:gd name="T25" fmla="*/ 249 h 292"/>
                    <a:gd name="T26" fmla="*/ 209 w 267"/>
                    <a:gd name="T27" fmla="*/ 267 h 292"/>
                    <a:gd name="T28" fmla="*/ 186 w 267"/>
                    <a:gd name="T29" fmla="*/ 281 h 292"/>
                    <a:gd name="T30" fmla="*/ 161 w 267"/>
                    <a:gd name="T31" fmla="*/ 289 h 292"/>
                    <a:gd name="T32" fmla="*/ 133 w 267"/>
                    <a:gd name="T33" fmla="*/ 292 h 292"/>
                    <a:gd name="T34" fmla="*/ 103 w 267"/>
                    <a:gd name="T35" fmla="*/ 288 h 292"/>
                    <a:gd name="T36" fmla="*/ 75 w 267"/>
                    <a:gd name="T37" fmla="*/ 277 h 292"/>
                    <a:gd name="T38" fmla="*/ 51 w 267"/>
                    <a:gd name="T39" fmla="*/ 260 h 292"/>
                    <a:gd name="T40" fmla="*/ 29 w 267"/>
                    <a:gd name="T41" fmla="*/ 237 h 292"/>
                    <a:gd name="T42" fmla="*/ 13 w 267"/>
                    <a:gd name="T43" fmla="*/ 210 h 292"/>
                    <a:gd name="T44" fmla="*/ 4 w 267"/>
                    <a:gd name="T45" fmla="*/ 178 h 292"/>
                    <a:gd name="T46" fmla="*/ 0 w 267"/>
                    <a:gd name="T47" fmla="*/ 146 h 292"/>
                    <a:gd name="T48" fmla="*/ 4 w 267"/>
                    <a:gd name="T49" fmla="*/ 113 h 292"/>
                    <a:gd name="T50" fmla="*/ 13 w 267"/>
                    <a:gd name="T51" fmla="*/ 81 h 292"/>
                    <a:gd name="T52" fmla="*/ 29 w 267"/>
                    <a:gd name="T53" fmla="*/ 54 h 292"/>
                    <a:gd name="T54" fmla="*/ 51 w 267"/>
                    <a:gd name="T55" fmla="*/ 32 h 292"/>
                    <a:gd name="T56" fmla="*/ 75 w 267"/>
                    <a:gd name="T57" fmla="*/ 14 h 292"/>
                    <a:gd name="T58" fmla="*/ 103 w 267"/>
                    <a:gd name="T59" fmla="*/ 3 h 292"/>
                    <a:gd name="T60" fmla="*/ 133 w 267"/>
                    <a:gd name="T61"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7" h="292">
                      <a:moveTo>
                        <a:pt x="133" y="0"/>
                      </a:moveTo>
                      <a:lnTo>
                        <a:pt x="161" y="3"/>
                      </a:lnTo>
                      <a:lnTo>
                        <a:pt x="186" y="12"/>
                      </a:lnTo>
                      <a:lnTo>
                        <a:pt x="209" y="25"/>
                      </a:lnTo>
                      <a:lnTo>
                        <a:pt x="228" y="42"/>
                      </a:lnTo>
                      <a:lnTo>
                        <a:pt x="245" y="64"/>
                      </a:lnTo>
                      <a:lnTo>
                        <a:pt x="257" y="88"/>
                      </a:lnTo>
                      <a:lnTo>
                        <a:pt x="265" y="116"/>
                      </a:lnTo>
                      <a:lnTo>
                        <a:pt x="267" y="146"/>
                      </a:lnTo>
                      <a:lnTo>
                        <a:pt x="265" y="175"/>
                      </a:lnTo>
                      <a:lnTo>
                        <a:pt x="257" y="203"/>
                      </a:lnTo>
                      <a:lnTo>
                        <a:pt x="245" y="227"/>
                      </a:lnTo>
                      <a:lnTo>
                        <a:pt x="228" y="249"/>
                      </a:lnTo>
                      <a:lnTo>
                        <a:pt x="209" y="267"/>
                      </a:lnTo>
                      <a:lnTo>
                        <a:pt x="186" y="281"/>
                      </a:lnTo>
                      <a:lnTo>
                        <a:pt x="161" y="289"/>
                      </a:lnTo>
                      <a:lnTo>
                        <a:pt x="133" y="292"/>
                      </a:lnTo>
                      <a:lnTo>
                        <a:pt x="103" y="288"/>
                      </a:lnTo>
                      <a:lnTo>
                        <a:pt x="75" y="277"/>
                      </a:lnTo>
                      <a:lnTo>
                        <a:pt x="51" y="260"/>
                      </a:lnTo>
                      <a:lnTo>
                        <a:pt x="29" y="237"/>
                      </a:lnTo>
                      <a:lnTo>
                        <a:pt x="13" y="210"/>
                      </a:lnTo>
                      <a:lnTo>
                        <a:pt x="4" y="178"/>
                      </a:lnTo>
                      <a:lnTo>
                        <a:pt x="0" y="146"/>
                      </a:lnTo>
                      <a:lnTo>
                        <a:pt x="4" y="113"/>
                      </a:lnTo>
                      <a:lnTo>
                        <a:pt x="13" y="81"/>
                      </a:lnTo>
                      <a:lnTo>
                        <a:pt x="29" y="54"/>
                      </a:lnTo>
                      <a:lnTo>
                        <a:pt x="51" y="32"/>
                      </a:lnTo>
                      <a:lnTo>
                        <a:pt x="75" y="14"/>
                      </a:lnTo>
                      <a:lnTo>
                        <a:pt x="103" y="3"/>
                      </a:lnTo>
                      <a:lnTo>
                        <a:pt x="133"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endParaRPr lang="zh-TW" altLang="en-US"/>
                </a:p>
              </p:txBody>
            </p:sp>
            <p:sp>
              <p:nvSpPr>
                <p:cNvPr id="40" name="Freeform 14"/>
                <p:cNvSpPr>
                  <a:spLocks/>
                </p:cNvSpPr>
                <p:nvPr/>
              </p:nvSpPr>
              <p:spPr bwMode="gray">
                <a:xfrm>
                  <a:off x="2751" y="1628"/>
                  <a:ext cx="459" cy="676"/>
                </a:xfrm>
                <a:custGeom>
                  <a:avLst/>
                  <a:gdLst>
                    <a:gd name="T0" fmla="*/ 72 w 573"/>
                    <a:gd name="T1" fmla="*/ 5 h 1111"/>
                    <a:gd name="T2" fmla="*/ 30 w 573"/>
                    <a:gd name="T3" fmla="*/ 32 h 1111"/>
                    <a:gd name="T4" fmla="*/ 4 w 573"/>
                    <a:gd name="T5" fmla="*/ 75 h 1111"/>
                    <a:gd name="T6" fmla="*/ 0 w 573"/>
                    <a:gd name="T7" fmla="*/ 509 h 1111"/>
                    <a:gd name="T8" fmla="*/ 1 w 573"/>
                    <a:gd name="T9" fmla="*/ 516 h 1111"/>
                    <a:gd name="T10" fmla="*/ 9 w 573"/>
                    <a:gd name="T11" fmla="*/ 533 h 1111"/>
                    <a:gd name="T12" fmla="*/ 26 w 573"/>
                    <a:gd name="T13" fmla="*/ 550 h 1111"/>
                    <a:gd name="T14" fmla="*/ 56 w 573"/>
                    <a:gd name="T15" fmla="*/ 557 h 1111"/>
                    <a:gd name="T16" fmla="*/ 84 w 573"/>
                    <a:gd name="T17" fmla="*/ 551 h 1111"/>
                    <a:gd name="T18" fmla="*/ 100 w 573"/>
                    <a:gd name="T19" fmla="*/ 534 h 1111"/>
                    <a:gd name="T20" fmla="*/ 106 w 573"/>
                    <a:gd name="T21" fmla="*/ 516 h 1111"/>
                    <a:gd name="T22" fmla="*/ 108 w 573"/>
                    <a:gd name="T23" fmla="*/ 503 h 1111"/>
                    <a:gd name="T24" fmla="*/ 108 w 573"/>
                    <a:gd name="T25" fmla="*/ 166 h 1111"/>
                    <a:gd name="T26" fmla="*/ 135 w 573"/>
                    <a:gd name="T27" fmla="*/ 1066 h 1111"/>
                    <a:gd name="T28" fmla="*/ 138 w 573"/>
                    <a:gd name="T29" fmla="*/ 1073 h 1111"/>
                    <a:gd name="T30" fmla="*/ 151 w 573"/>
                    <a:gd name="T31" fmla="*/ 1089 h 1111"/>
                    <a:gd name="T32" fmla="*/ 174 w 573"/>
                    <a:gd name="T33" fmla="*/ 1105 h 1111"/>
                    <a:gd name="T34" fmla="*/ 199 w 573"/>
                    <a:gd name="T35" fmla="*/ 1111 h 1111"/>
                    <a:gd name="T36" fmla="*/ 227 w 573"/>
                    <a:gd name="T37" fmla="*/ 1110 h 1111"/>
                    <a:gd name="T38" fmla="*/ 255 w 573"/>
                    <a:gd name="T39" fmla="*/ 1097 h 1111"/>
                    <a:gd name="T40" fmla="*/ 272 w 573"/>
                    <a:gd name="T41" fmla="*/ 1080 h 1111"/>
                    <a:gd name="T42" fmla="*/ 278 w 573"/>
                    <a:gd name="T43" fmla="*/ 1068 h 1111"/>
                    <a:gd name="T44" fmla="*/ 279 w 573"/>
                    <a:gd name="T45" fmla="*/ 499 h 1111"/>
                    <a:gd name="T46" fmla="*/ 302 w 573"/>
                    <a:gd name="T47" fmla="*/ 503 h 1111"/>
                    <a:gd name="T48" fmla="*/ 302 w 573"/>
                    <a:gd name="T49" fmla="*/ 534 h 1111"/>
                    <a:gd name="T50" fmla="*/ 304 w 573"/>
                    <a:gd name="T51" fmla="*/ 590 h 1111"/>
                    <a:gd name="T52" fmla="*/ 304 w 573"/>
                    <a:gd name="T53" fmla="*/ 664 h 1111"/>
                    <a:gd name="T54" fmla="*/ 304 w 573"/>
                    <a:gd name="T55" fmla="*/ 750 h 1111"/>
                    <a:gd name="T56" fmla="*/ 304 w 573"/>
                    <a:gd name="T57" fmla="*/ 838 h 1111"/>
                    <a:gd name="T58" fmla="*/ 305 w 573"/>
                    <a:gd name="T59" fmla="*/ 926 h 1111"/>
                    <a:gd name="T60" fmla="*/ 305 w 573"/>
                    <a:gd name="T61" fmla="*/ 1004 h 1111"/>
                    <a:gd name="T62" fmla="*/ 305 w 573"/>
                    <a:gd name="T63" fmla="*/ 1066 h 1111"/>
                    <a:gd name="T64" fmla="*/ 306 w 573"/>
                    <a:gd name="T65" fmla="*/ 1073 h 1111"/>
                    <a:gd name="T66" fmla="*/ 315 w 573"/>
                    <a:gd name="T67" fmla="*/ 1088 h 1111"/>
                    <a:gd name="T68" fmla="*/ 335 w 573"/>
                    <a:gd name="T69" fmla="*/ 1103 h 1111"/>
                    <a:gd name="T70" fmla="*/ 372 w 573"/>
                    <a:gd name="T71" fmla="*/ 1111 h 1111"/>
                    <a:gd name="T72" fmla="*/ 408 w 573"/>
                    <a:gd name="T73" fmla="*/ 1103 h 1111"/>
                    <a:gd name="T74" fmla="*/ 429 w 573"/>
                    <a:gd name="T75" fmla="*/ 1089 h 1111"/>
                    <a:gd name="T76" fmla="*/ 437 w 573"/>
                    <a:gd name="T77" fmla="*/ 1073 h 1111"/>
                    <a:gd name="T78" fmla="*/ 438 w 573"/>
                    <a:gd name="T79" fmla="*/ 1067 h 1111"/>
                    <a:gd name="T80" fmla="*/ 466 w 573"/>
                    <a:gd name="T81" fmla="*/ 166 h 1111"/>
                    <a:gd name="T82" fmla="*/ 468 w 573"/>
                    <a:gd name="T83" fmla="*/ 503 h 1111"/>
                    <a:gd name="T84" fmla="*/ 472 w 573"/>
                    <a:gd name="T85" fmla="*/ 517 h 1111"/>
                    <a:gd name="T86" fmla="*/ 483 w 573"/>
                    <a:gd name="T87" fmla="*/ 537 h 1111"/>
                    <a:gd name="T88" fmla="*/ 505 w 573"/>
                    <a:gd name="T89" fmla="*/ 551 h 1111"/>
                    <a:gd name="T90" fmla="*/ 536 w 573"/>
                    <a:gd name="T91" fmla="*/ 551 h 1111"/>
                    <a:gd name="T92" fmla="*/ 557 w 573"/>
                    <a:gd name="T93" fmla="*/ 537 h 1111"/>
                    <a:gd name="T94" fmla="*/ 570 w 573"/>
                    <a:gd name="T95" fmla="*/ 517 h 1111"/>
                    <a:gd name="T96" fmla="*/ 573 w 573"/>
                    <a:gd name="T97" fmla="*/ 508 h 1111"/>
                    <a:gd name="T98" fmla="*/ 572 w 573"/>
                    <a:gd name="T99" fmla="*/ 68 h 1111"/>
                    <a:gd name="T100" fmla="*/ 546 w 573"/>
                    <a:gd name="T101" fmla="*/ 28 h 1111"/>
                    <a:gd name="T102" fmla="*/ 506 w 573"/>
                    <a:gd name="T103" fmla="*/ 4 h 1111"/>
                    <a:gd name="T104" fmla="*/ 94 w 573"/>
                    <a:gd name="T105" fmla="*/ 0 h 1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3" h="1111">
                      <a:moveTo>
                        <a:pt x="94" y="0"/>
                      </a:moveTo>
                      <a:lnTo>
                        <a:pt x="72" y="5"/>
                      </a:lnTo>
                      <a:lnTo>
                        <a:pt x="50" y="16"/>
                      </a:lnTo>
                      <a:lnTo>
                        <a:pt x="30" y="32"/>
                      </a:lnTo>
                      <a:lnTo>
                        <a:pt x="15" y="53"/>
                      </a:lnTo>
                      <a:lnTo>
                        <a:pt x="4" y="75"/>
                      </a:lnTo>
                      <a:lnTo>
                        <a:pt x="0" y="99"/>
                      </a:lnTo>
                      <a:lnTo>
                        <a:pt x="0" y="509"/>
                      </a:lnTo>
                      <a:lnTo>
                        <a:pt x="0" y="511"/>
                      </a:lnTo>
                      <a:lnTo>
                        <a:pt x="1" y="516"/>
                      </a:lnTo>
                      <a:lnTo>
                        <a:pt x="4" y="525"/>
                      </a:lnTo>
                      <a:lnTo>
                        <a:pt x="9" y="533"/>
                      </a:lnTo>
                      <a:lnTo>
                        <a:pt x="16" y="543"/>
                      </a:lnTo>
                      <a:lnTo>
                        <a:pt x="26" y="550"/>
                      </a:lnTo>
                      <a:lnTo>
                        <a:pt x="39" y="556"/>
                      </a:lnTo>
                      <a:lnTo>
                        <a:pt x="56" y="557"/>
                      </a:lnTo>
                      <a:lnTo>
                        <a:pt x="72" y="556"/>
                      </a:lnTo>
                      <a:lnTo>
                        <a:pt x="84" y="551"/>
                      </a:lnTo>
                      <a:lnTo>
                        <a:pt x="92" y="543"/>
                      </a:lnTo>
                      <a:lnTo>
                        <a:pt x="100" y="534"/>
                      </a:lnTo>
                      <a:lnTo>
                        <a:pt x="103" y="525"/>
                      </a:lnTo>
                      <a:lnTo>
                        <a:pt x="106" y="516"/>
                      </a:lnTo>
                      <a:lnTo>
                        <a:pt x="107" y="508"/>
                      </a:lnTo>
                      <a:lnTo>
                        <a:pt x="108" y="503"/>
                      </a:lnTo>
                      <a:lnTo>
                        <a:pt x="108" y="500"/>
                      </a:lnTo>
                      <a:lnTo>
                        <a:pt x="108" y="166"/>
                      </a:lnTo>
                      <a:lnTo>
                        <a:pt x="134" y="167"/>
                      </a:lnTo>
                      <a:lnTo>
                        <a:pt x="135" y="1066"/>
                      </a:lnTo>
                      <a:lnTo>
                        <a:pt x="136" y="1068"/>
                      </a:lnTo>
                      <a:lnTo>
                        <a:pt x="138" y="1073"/>
                      </a:lnTo>
                      <a:lnTo>
                        <a:pt x="143" y="1080"/>
                      </a:lnTo>
                      <a:lnTo>
                        <a:pt x="151" y="1089"/>
                      </a:lnTo>
                      <a:lnTo>
                        <a:pt x="162" y="1097"/>
                      </a:lnTo>
                      <a:lnTo>
                        <a:pt x="174" y="1105"/>
                      </a:lnTo>
                      <a:lnTo>
                        <a:pt x="189" y="1110"/>
                      </a:lnTo>
                      <a:lnTo>
                        <a:pt x="199" y="1111"/>
                      </a:lnTo>
                      <a:lnTo>
                        <a:pt x="217" y="1111"/>
                      </a:lnTo>
                      <a:lnTo>
                        <a:pt x="227" y="1110"/>
                      </a:lnTo>
                      <a:lnTo>
                        <a:pt x="243" y="1105"/>
                      </a:lnTo>
                      <a:lnTo>
                        <a:pt x="255" y="1097"/>
                      </a:lnTo>
                      <a:lnTo>
                        <a:pt x="265" y="1089"/>
                      </a:lnTo>
                      <a:lnTo>
                        <a:pt x="272" y="1080"/>
                      </a:lnTo>
                      <a:lnTo>
                        <a:pt x="276" y="1073"/>
                      </a:lnTo>
                      <a:lnTo>
                        <a:pt x="278" y="1068"/>
                      </a:lnTo>
                      <a:lnTo>
                        <a:pt x="279" y="1066"/>
                      </a:lnTo>
                      <a:lnTo>
                        <a:pt x="279" y="499"/>
                      </a:lnTo>
                      <a:lnTo>
                        <a:pt x="302" y="499"/>
                      </a:lnTo>
                      <a:lnTo>
                        <a:pt x="302" y="503"/>
                      </a:lnTo>
                      <a:lnTo>
                        <a:pt x="302" y="515"/>
                      </a:lnTo>
                      <a:lnTo>
                        <a:pt x="302" y="534"/>
                      </a:lnTo>
                      <a:lnTo>
                        <a:pt x="302" y="560"/>
                      </a:lnTo>
                      <a:lnTo>
                        <a:pt x="304" y="590"/>
                      </a:lnTo>
                      <a:lnTo>
                        <a:pt x="304" y="626"/>
                      </a:lnTo>
                      <a:lnTo>
                        <a:pt x="304" y="664"/>
                      </a:lnTo>
                      <a:lnTo>
                        <a:pt x="304" y="706"/>
                      </a:lnTo>
                      <a:lnTo>
                        <a:pt x="304" y="750"/>
                      </a:lnTo>
                      <a:lnTo>
                        <a:pt x="304" y="793"/>
                      </a:lnTo>
                      <a:lnTo>
                        <a:pt x="304" y="838"/>
                      </a:lnTo>
                      <a:lnTo>
                        <a:pt x="305" y="882"/>
                      </a:lnTo>
                      <a:lnTo>
                        <a:pt x="305" y="926"/>
                      </a:lnTo>
                      <a:lnTo>
                        <a:pt x="305" y="966"/>
                      </a:lnTo>
                      <a:lnTo>
                        <a:pt x="305" y="1004"/>
                      </a:lnTo>
                      <a:lnTo>
                        <a:pt x="305" y="1037"/>
                      </a:lnTo>
                      <a:lnTo>
                        <a:pt x="305" y="1066"/>
                      </a:lnTo>
                      <a:lnTo>
                        <a:pt x="305" y="1067"/>
                      </a:lnTo>
                      <a:lnTo>
                        <a:pt x="306" y="1073"/>
                      </a:lnTo>
                      <a:lnTo>
                        <a:pt x="310" y="1079"/>
                      </a:lnTo>
                      <a:lnTo>
                        <a:pt x="315" y="1088"/>
                      </a:lnTo>
                      <a:lnTo>
                        <a:pt x="323" y="1096"/>
                      </a:lnTo>
                      <a:lnTo>
                        <a:pt x="335" y="1103"/>
                      </a:lnTo>
                      <a:lnTo>
                        <a:pt x="351" y="1108"/>
                      </a:lnTo>
                      <a:lnTo>
                        <a:pt x="372" y="1111"/>
                      </a:lnTo>
                      <a:lnTo>
                        <a:pt x="392" y="1108"/>
                      </a:lnTo>
                      <a:lnTo>
                        <a:pt x="408" y="1103"/>
                      </a:lnTo>
                      <a:lnTo>
                        <a:pt x="420" y="1096"/>
                      </a:lnTo>
                      <a:lnTo>
                        <a:pt x="429" y="1089"/>
                      </a:lnTo>
                      <a:lnTo>
                        <a:pt x="434" y="1080"/>
                      </a:lnTo>
                      <a:lnTo>
                        <a:pt x="437" y="1073"/>
                      </a:lnTo>
                      <a:lnTo>
                        <a:pt x="438" y="1068"/>
                      </a:lnTo>
                      <a:lnTo>
                        <a:pt x="438" y="1067"/>
                      </a:lnTo>
                      <a:lnTo>
                        <a:pt x="440" y="166"/>
                      </a:lnTo>
                      <a:lnTo>
                        <a:pt x="466" y="166"/>
                      </a:lnTo>
                      <a:lnTo>
                        <a:pt x="466" y="500"/>
                      </a:lnTo>
                      <a:lnTo>
                        <a:pt x="468" y="503"/>
                      </a:lnTo>
                      <a:lnTo>
                        <a:pt x="469" y="509"/>
                      </a:lnTo>
                      <a:lnTo>
                        <a:pt x="472" y="517"/>
                      </a:lnTo>
                      <a:lnTo>
                        <a:pt x="477" y="527"/>
                      </a:lnTo>
                      <a:lnTo>
                        <a:pt x="483" y="537"/>
                      </a:lnTo>
                      <a:lnTo>
                        <a:pt x="493" y="545"/>
                      </a:lnTo>
                      <a:lnTo>
                        <a:pt x="505" y="551"/>
                      </a:lnTo>
                      <a:lnTo>
                        <a:pt x="520" y="554"/>
                      </a:lnTo>
                      <a:lnTo>
                        <a:pt x="536" y="551"/>
                      </a:lnTo>
                      <a:lnTo>
                        <a:pt x="548" y="545"/>
                      </a:lnTo>
                      <a:lnTo>
                        <a:pt x="557" y="537"/>
                      </a:lnTo>
                      <a:lnTo>
                        <a:pt x="563" y="527"/>
                      </a:lnTo>
                      <a:lnTo>
                        <a:pt x="570" y="517"/>
                      </a:lnTo>
                      <a:lnTo>
                        <a:pt x="573" y="510"/>
                      </a:lnTo>
                      <a:lnTo>
                        <a:pt x="573" y="508"/>
                      </a:lnTo>
                      <a:lnTo>
                        <a:pt x="573" y="79"/>
                      </a:lnTo>
                      <a:lnTo>
                        <a:pt x="572" y="68"/>
                      </a:lnTo>
                      <a:lnTo>
                        <a:pt x="561" y="47"/>
                      </a:lnTo>
                      <a:lnTo>
                        <a:pt x="546" y="28"/>
                      </a:lnTo>
                      <a:lnTo>
                        <a:pt x="528" y="14"/>
                      </a:lnTo>
                      <a:lnTo>
                        <a:pt x="506" y="4"/>
                      </a:lnTo>
                      <a:lnTo>
                        <a:pt x="485" y="0"/>
                      </a:lnTo>
                      <a:lnTo>
                        <a:pt x="94" y="0"/>
                      </a:lnTo>
                      <a:lnTo>
                        <a:pt x="94"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endParaRPr lang="zh-TW" altLang="en-US"/>
                </a:p>
              </p:txBody>
            </p:sp>
          </p:grpSp>
        </p:grpSp>
        <p:sp>
          <p:nvSpPr>
            <p:cNvPr id="41" name="文字方塊 40"/>
            <p:cNvSpPr txBox="1"/>
            <p:nvPr/>
          </p:nvSpPr>
          <p:spPr>
            <a:xfrm>
              <a:off x="698401" y="2040377"/>
              <a:ext cx="2512227" cy="461665"/>
            </a:xfrm>
            <a:prstGeom prst="rect">
              <a:avLst/>
            </a:prstGeom>
          </p:spPr>
          <p:style>
            <a:lnRef idx="0">
              <a:schemeClr val="accent6"/>
            </a:lnRef>
            <a:fillRef idx="3">
              <a:schemeClr val="accent6"/>
            </a:fillRef>
            <a:effectRef idx="3">
              <a:schemeClr val="accent6"/>
            </a:effectRef>
            <a:fontRef idx="minor">
              <a:schemeClr val="lt1"/>
            </a:fontRef>
          </p:style>
          <p:txBody>
            <a:bodyPr wrap="none" rtlCol="0">
              <a:spAutoFit/>
            </a:bodyPr>
            <a:lstStyle/>
            <a:p>
              <a:pPr algn="ctr"/>
              <a:r>
                <a:rPr lang="en-US" altLang="zh-TW" sz="2400" b="1" dirty="0" smtClean="0"/>
                <a:t>107.6.30</a:t>
              </a:r>
              <a:r>
                <a:rPr lang="zh-TW" altLang="en-US" sz="2400" b="1" dirty="0" smtClean="0"/>
                <a:t>以前退休</a:t>
              </a:r>
              <a:endParaRPr lang="zh-TW" altLang="en-US" sz="2400" b="1" dirty="0"/>
            </a:p>
          </p:txBody>
        </p:sp>
        <p:sp>
          <p:nvSpPr>
            <p:cNvPr id="42" name="文字方塊 41"/>
            <p:cNvSpPr txBox="1"/>
            <p:nvPr/>
          </p:nvSpPr>
          <p:spPr>
            <a:xfrm>
              <a:off x="5399503" y="2006885"/>
              <a:ext cx="2356735" cy="461665"/>
            </a:xfrm>
            <a:prstGeom prst="rect">
              <a:avLst/>
            </a:prstGeom>
          </p:spPr>
          <p:style>
            <a:lnRef idx="0">
              <a:schemeClr val="accent6"/>
            </a:lnRef>
            <a:fillRef idx="3">
              <a:schemeClr val="accent6"/>
            </a:fillRef>
            <a:effectRef idx="3">
              <a:schemeClr val="accent6"/>
            </a:effectRef>
            <a:fontRef idx="minor">
              <a:schemeClr val="lt1"/>
            </a:fontRef>
          </p:style>
          <p:txBody>
            <a:bodyPr wrap="none" rtlCol="0">
              <a:spAutoFit/>
            </a:bodyPr>
            <a:lstStyle/>
            <a:p>
              <a:pPr algn="ctr"/>
              <a:r>
                <a:rPr lang="en-US" altLang="zh-TW" sz="2400" b="1" dirty="0" smtClean="0"/>
                <a:t>107.7.1</a:t>
              </a:r>
              <a:r>
                <a:rPr lang="zh-TW" altLang="en-US" sz="2400" b="1" dirty="0" smtClean="0"/>
                <a:t>以後退休</a:t>
              </a:r>
              <a:endParaRPr lang="zh-TW" altLang="en-US" sz="2400" b="1" dirty="0"/>
            </a:p>
          </p:txBody>
        </p:sp>
      </p:grpSp>
    </p:spTree>
    <p:extLst>
      <p:ext uri="{BB962C8B-B14F-4D97-AF65-F5344CB8AC3E}">
        <p14:creationId xmlns:p14="http://schemas.microsoft.com/office/powerpoint/2010/main" val="3937233097"/>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投影片編號版面配置區 2"/>
          <p:cNvSpPr>
            <a:spLocks noGrp="1"/>
          </p:cNvSpPr>
          <p:nvPr>
            <p:ph type="sldNum" sz="quarter" idx="12"/>
          </p:nvPr>
        </p:nvSpPr>
        <p:spPr>
          <a:xfrm>
            <a:off x="8244408" y="6507050"/>
            <a:ext cx="840541"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114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4"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graphicFrame>
        <p:nvGraphicFramePr>
          <p:cNvPr id="20" name="Group 4"/>
          <p:cNvGraphicFramePr>
            <a:graphicFrameLocks noGrp="1"/>
          </p:cNvGraphicFramePr>
          <p:nvPr>
            <p:extLst>
              <p:ext uri="{D42A27DB-BD31-4B8C-83A1-F6EECF244321}">
                <p14:modId xmlns:p14="http://schemas.microsoft.com/office/powerpoint/2010/main" val="4181112559"/>
              </p:ext>
            </p:extLst>
          </p:nvPr>
        </p:nvGraphicFramePr>
        <p:xfrm>
          <a:off x="249112" y="1946004"/>
          <a:ext cx="8715375" cy="4540186"/>
        </p:xfrm>
        <a:graphic>
          <a:graphicData uri="http://schemas.openxmlformats.org/drawingml/2006/table">
            <a:tbl>
              <a:tblPr/>
              <a:tblGrid>
                <a:gridCol w="936625"/>
                <a:gridCol w="388937"/>
                <a:gridCol w="388938"/>
                <a:gridCol w="388937"/>
                <a:gridCol w="388938"/>
                <a:gridCol w="388937"/>
                <a:gridCol w="388938"/>
                <a:gridCol w="388937"/>
                <a:gridCol w="388938"/>
                <a:gridCol w="388937"/>
                <a:gridCol w="388938"/>
                <a:gridCol w="388937"/>
                <a:gridCol w="388938"/>
                <a:gridCol w="388937"/>
                <a:gridCol w="388938"/>
                <a:gridCol w="388937"/>
                <a:gridCol w="388938"/>
                <a:gridCol w="388937"/>
                <a:gridCol w="388938"/>
                <a:gridCol w="388937"/>
                <a:gridCol w="388938"/>
              </a:tblGrid>
              <a:tr h="587822">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TW" altLang="en-US" sz="1800" b="1" i="0" u="none" strike="noStrike" cap="none" normalizeH="0" baseline="0" dirty="0" smtClean="0">
                          <a:ln>
                            <a:noFill/>
                          </a:ln>
                          <a:solidFill>
                            <a:schemeClr val="tx1"/>
                          </a:solidFill>
                          <a:effectLst/>
                          <a:latin typeface="標楷體" pitchFamily="65" charset="-120"/>
                          <a:ea typeface="標楷體" pitchFamily="65" charset="-120"/>
                        </a:rPr>
                        <a:t>舊制</a:t>
                      </a:r>
                      <a:br>
                        <a:rPr kumimoji="1" lang="zh-TW" altLang="en-US" sz="1800" b="1" i="0" u="none" strike="noStrike" cap="none" normalizeH="0" baseline="0" dirty="0" smtClean="0">
                          <a:ln>
                            <a:noFill/>
                          </a:ln>
                          <a:solidFill>
                            <a:schemeClr val="tx1"/>
                          </a:solidFill>
                          <a:effectLst/>
                          <a:latin typeface="標楷體" pitchFamily="65" charset="-120"/>
                          <a:ea typeface="標楷體" pitchFamily="65" charset="-120"/>
                        </a:rPr>
                      </a:br>
                      <a:r>
                        <a:rPr kumimoji="1" lang="zh-TW" altLang="en-US" sz="1800" b="1" i="0" u="none" strike="noStrike" cap="none" normalizeH="0" baseline="0" dirty="0" smtClean="0">
                          <a:ln>
                            <a:noFill/>
                          </a:ln>
                          <a:solidFill>
                            <a:schemeClr val="tx1"/>
                          </a:solidFill>
                          <a:effectLst/>
                          <a:latin typeface="標楷體" pitchFamily="65" charset="-120"/>
                          <a:ea typeface="標楷體" pitchFamily="65" charset="-120"/>
                        </a:rPr>
                        <a:t>公保年資</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alpha val="50000"/>
                          </a:schemeClr>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2</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3</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4</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5</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6</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7</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8</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9</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10</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11</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12</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13</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14</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15</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16</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17</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smtClean="0">
                          <a:ln>
                            <a:noFill/>
                          </a:ln>
                          <a:solidFill>
                            <a:schemeClr val="tx1"/>
                          </a:solidFill>
                          <a:effectLst/>
                          <a:latin typeface="標楷體" pitchFamily="65" charset="-120"/>
                          <a:ea typeface="標楷體" pitchFamily="65" charset="-120"/>
                        </a:rPr>
                        <a:t>18</a:t>
                      </a:r>
                      <a:endParaRPr kumimoji="1" lang="zh-TW" altLang="en-US" sz="2000" b="1" i="0" u="none" strike="noStrike" cap="none" normalizeH="0" baseline="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smtClean="0">
                          <a:ln>
                            <a:noFill/>
                          </a:ln>
                          <a:solidFill>
                            <a:schemeClr val="tx1"/>
                          </a:solidFill>
                          <a:effectLst/>
                          <a:latin typeface="標楷體" pitchFamily="65" charset="-120"/>
                          <a:ea typeface="標楷體" pitchFamily="65" charset="-120"/>
                        </a:rPr>
                        <a:t>19</a:t>
                      </a:r>
                      <a:endParaRPr kumimoji="1" lang="zh-TW" altLang="en-US" sz="2000" b="1" i="0" u="none" strike="noStrike" cap="none" normalizeH="0" baseline="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chemeClr val="tx1"/>
                          </a:solidFill>
                          <a:effectLst/>
                          <a:latin typeface="標楷體" pitchFamily="65" charset="-120"/>
                          <a:ea typeface="標楷體" pitchFamily="65" charset="-120"/>
                        </a:rPr>
                        <a:t>20</a:t>
                      </a:r>
                      <a:endParaRPr kumimoji="1" lang="zh-TW" altLang="en-US" sz="2000" b="1" i="0" u="none" strike="noStrike" cap="none" normalizeH="0" baseline="0" dirty="0" smtClean="0">
                        <a:ln>
                          <a:noFill/>
                        </a:ln>
                        <a:solidFill>
                          <a:schemeClr val="tx1"/>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gs>
                        <a:gs pos="100000">
                          <a:srgbClr val="FFFFDD"/>
                        </a:gs>
                      </a:gsLst>
                      <a:lin ang="5400000" scaled="1"/>
                    </a:gradFill>
                  </a:tcPr>
                </a:tc>
              </a:tr>
              <a:tr h="924346">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TW" altLang="en-US" sz="1800" b="1" i="0" u="none" strike="noStrike" cap="none" normalizeH="0" baseline="0" dirty="0" smtClean="0">
                          <a:ln>
                            <a:noFill/>
                          </a:ln>
                          <a:solidFill>
                            <a:srgbClr val="0000FF"/>
                          </a:solidFill>
                          <a:effectLst/>
                          <a:latin typeface="標楷體" pitchFamily="65" charset="-120"/>
                          <a:ea typeface="標楷體" pitchFamily="65" charset="-120"/>
                        </a:rPr>
                        <a:t>現行從優逆算表可優存月數</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alpha val="50000"/>
                          </a:schemeClr>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4</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7</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10</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13</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16</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18</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20</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22</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24</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26</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27</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28</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29</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30</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31</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32</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33</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34</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35</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0000FF"/>
                          </a:solidFill>
                          <a:effectLst/>
                          <a:latin typeface="標楷體" pitchFamily="65" charset="-120"/>
                          <a:ea typeface="標楷體" pitchFamily="65" charset="-120"/>
                        </a:rPr>
                        <a:t>36</a:t>
                      </a:r>
                      <a:endParaRPr kumimoji="1" lang="zh-TW" altLang="en-US" sz="2000" b="1" i="0" u="none" strike="noStrike" cap="none" normalizeH="0" baseline="0" dirty="0" smtClean="0">
                        <a:ln>
                          <a:noFill/>
                        </a:ln>
                        <a:solidFill>
                          <a:srgbClr val="0000FF"/>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909368">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TW" altLang="en-US" sz="1800" b="1" i="0" u="none" strike="noStrike" cap="none" normalizeH="0" baseline="0" dirty="0" smtClean="0">
                          <a:ln>
                            <a:noFill/>
                          </a:ln>
                          <a:solidFill>
                            <a:srgbClr val="C00000"/>
                          </a:solidFill>
                          <a:effectLst/>
                          <a:latin typeface="標楷體" pitchFamily="65" charset="-120"/>
                          <a:ea typeface="標楷體" pitchFamily="65" charset="-120"/>
                        </a:rPr>
                        <a:t>無從優逆算表可優存月數</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alpha val="50000"/>
                          </a:schemeClr>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2</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3</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4</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5</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6</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7</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8</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9</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10</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12</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14</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16</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18</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20</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23</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26</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29</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32</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00000"/>
                          </a:solidFill>
                          <a:effectLst/>
                          <a:latin typeface="標楷體" pitchFamily="65" charset="-120"/>
                          <a:ea typeface="標楷體" pitchFamily="65" charset="-120"/>
                        </a:rPr>
                        <a:t>36</a:t>
                      </a:r>
                      <a:endParaRPr kumimoji="1" lang="zh-TW" altLang="en-US" sz="2000" b="1" i="0" u="none" strike="noStrike" cap="none" normalizeH="0" baseline="0" dirty="0" smtClean="0">
                        <a:ln>
                          <a:noFill/>
                        </a:ln>
                        <a:solidFill>
                          <a:srgbClr val="C00000"/>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37322">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TW" altLang="en-US" sz="1800" b="1" i="0" u="none" strike="noStrike" cap="none" normalizeH="0" baseline="0" dirty="0" smtClean="0">
                          <a:ln>
                            <a:noFill/>
                          </a:ln>
                          <a:solidFill>
                            <a:srgbClr val="CC00CC"/>
                          </a:solidFill>
                          <a:effectLst/>
                          <a:latin typeface="標楷體" pitchFamily="65" charset="-120"/>
                          <a:ea typeface="標楷體" pitchFamily="65" charset="-120"/>
                        </a:rPr>
                        <a:t>公保月數計算級距</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alpha val="50000"/>
                          </a:schemeClr>
                        </a:gs>
                        <a:gs pos="100000">
                          <a:srgbClr val="FFFFDD"/>
                        </a:gs>
                      </a:gsLst>
                      <a:lin ang="5400000" scaled="1"/>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+1</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+2</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+2</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+2</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+2</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+2</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+3</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+3</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+3</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+3</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altLang="zh-TW" sz="2000" b="1" i="0" u="none" strike="noStrike" cap="none" normalizeH="0" baseline="0" dirty="0" smtClean="0">
                          <a:ln>
                            <a:noFill/>
                          </a:ln>
                          <a:solidFill>
                            <a:srgbClr val="CC00CC"/>
                          </a:solidFill>
                          <a:effectLst/>
                          <a:latin typeface="標楷體" pitchFamily="65" charset="-120"/>
                          <a:ea typeface="標楷體" pitchFamily="65" charset="-120"/>
                        </a:rPr>
                        <a:t>+4</a:t>
                      </a: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37322">
                <a:tc gridSpan="21">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退撫新制實施前公保年資未滿</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個月之畸零日數，以</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個月計；未滿</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年之畸零月數，按下列方式計算優惠存款最高月數：</a:t>
                      </a:r>
                    </a:p>
                    <a:p>
                      <a:pPr marL="0" marR="0" lvl="0" indent="0" algn="l" defTabSz="914400" rtl="0" eaLnBrk="0" fontAlgn="base" latinLnBrk="0" hangingPunct="0">
                        <a:lnSpc>
                          <a:spcPct val="100000"/>
                        </a:lnSpc>
                        <a:spcBef>
                          <a:spcPct val="20000"/>
                        </a:spcBef>
                        <a:spcAft>
                          <a:spcPct val="0"/>
                        </a:spcAft>
                        <a:buClrTx/>
                        <a:buSzTx/>
                        <a:buFontTx/>
                        <a:buNone/>
                        <a:tabLst/>
                      </a:pP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未滿</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10</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年者，每</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個月計給</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1/12</a:t>
                      </a:r>
                      <a:r>
                        <a:rPr kumimoji="1" lang="zh-TW" altLang="en-US" sz="1800" b="1" i="0" u="none" strike="noStrike" cap="none" normalizeH="0" baseline="0" dirty="0" smtClean="0">
                          <a:ln>
                            <a:noFill/>
                          </a:ln>
                          <a:solidFill>
                            <a:srgbClr val="6600CC"/>
                          </a:solidFill>
                          <a:effectLst/>
                          <a:latin typeface="標楷體"/>
                          <a:ea typeface="標楷體"/>
                        </a:rPr>
                        <a:t>。</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2.10</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年以上，未滿</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15</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年者，每</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個月計給</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1/6</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a:t>
                      </a:r>
                      <a:endPar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endParaRPr>
                    </a:p>
                    <a:p>
                      <a:pPr marL="266700" marR="0" lvl="0" indent="-266700" algn="l" defTabSz="914400" rtl="0" eaLnBrk="0" fontAlgn="base" latinLnBrk="0" hangingPunct="0">
                        <a:lnSpc>
                          <a:spcPct val="100000"/>
                        </a:lnSpc>
                        <a:spcBef>
                          <a:spcPct val="20000"/>
                        </a:spcBef>
                        <a:spcAft>
                          <a:spcPct val="0"/>
                        </a:spcAft>
                        <a:buClrTx/>
                        <a:buSzTx/>
                        <a:buFontTx/>
                        <a:buNone/>
                        <a:tabLst/>
                      </a:pP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3.15</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年以上，未滿</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19</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年者，每</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個月計給</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1/4</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4.19</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年以上，未滿</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20</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年者，每</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個月計給</a:t>
                      </a:r>
                      <a:r>
                        <a:rPr kumimoji="1" lang="en-US" altLang="zh-TW" sz="1800" b="1" i="0" u="none" strike="noStrike" cap="none" normalizeH="0" baseline="0" dirty="0" smtClean="0">
                          <a:ln>
                            <a:noFill/>
                          </a:ln>
                          <a:solidFill>
                            <a:srgbClr val="6600CC"/>
                          </a:solidFill>
                          <a:effectLst/>
                          <a:latin typeface="標楷體" pitchFamily="65" charset="-120"/>
                          <a:ea typeface="標楷體" pitchFamily="65" charset="-120"/>
                        </a:rPr>
                        <a:t>1/3</a:t>
                      </a:r>
                      <a:r>
                        <a:rPr kumimoji="1" lang="zh-TW" altLang="en-US" sz="1800" b="1" i="0" u="none" strike="noStrike" cap="none" normalizeH="0" baseline="0" dirty="0" smtClean="0">
                          <a:ln>
                            <a:noFill/>
                          </a:ln>
                          <a:solidFill>
                            <a:srgbClr val="6600CC"/>
                          </a:solidFill>
                          <a:effectLst/>
                          <a:latin typeface="標楷體" pitchFamily="65" charset="-120"/>
                          <a:ea typeface="標楷體" pitchFamily="65" charset="-120"/>
                        </a:rPr>
                        <a:t>。</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bg1">
                            <a:alpha val="50000"/>
                          </a:schemeClr>
                        </a:gs>
                        <a:gs pos="100000">
                          <a:srgbClr val="FFFFDD"/>
                        </a:gs>
                      </a:gsLst>
                      <a:lin ang="5400000" scaled="1"/>
                    </a:grad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1" lang="zh-TW" altLang="en-US" sz="2000" b="1" i="0" u="none" strike="noStrike" cap="none" normalizeH="0" baseline="0" dirty="0" smtClean="0">
                        <a:ln>
                          <a:noFill/>
                        </a:ln>
                        <a:solidFill>
                          <a:srgbClr val="CC00CC"/>
                        </a:solidFill>
                        <a:effectLst/>
                        <a:latin typeface="標楷體" pitchFamily="65" charset="-120"/>
                        <a:ea typeface="標楷體" pitchFamily="65" charset="-12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bl>
          </a:graphicData>
        </a:graphic>
      </p:graphicFrame>
      <p:grpSp>
        <p:nvGrpSpPr>
          <p:cNvPr id="23" name="群組 22"/>
          <p:cNvGrpSpPr/>
          <p:nvPr/>
        </p:nvGrpSpPr>
        <p:grpSpPr>
          <a:xfrm>
            <a:off x="251520" y="1245002"/>
            <a:ext cx="8496944" cy="673171"/>
            <a:chOff x="481046" y="3994710"/>
            <a:chExt cx="6902637" cy="673171"/>
          </a:xfrm>
        </p:grpSpPr>
        <p:sp>
          <p:nvSpPr>
            <p:cNvPr id="24" name="手繪多邊形 23"/>
            <p:cNvSpPr/>
            <p:nvPr/>
          </p:nvSpPr>
          <p:spPr>
            <a:xfrm>
              <a:off x="531602" y="4032641"/>
              <a:ext cx="503209" cy="635240"/>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25" name="手繪多邊形 24"/>
            <p:cNvSpPr/>
            <p:nvPr/>
          </p:nvSpPr>
          <p:spPr>
            <a:xfrm>
              <a:off x="1028925" y="4063595"/>
              <a:ext cx="6354758" cy="573332"/>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ts val="2800"/>
                </a:lnSpc>
                <a:spcBef>
                  <a:spcPts val="1800"/>
                </a:spcBef>
                <a:defRPr/>
              </a:pPr>
              <a:r>
                <a:rPr lang="zh-TW" altLang="en-US" sz="2400" b="1" dirty="0"/>
                <a:t>廢從優逆算</a:t>
              </a:r>
              <a:r>
                <a:rPr lang="zh-TW" altLang="en-US" sz="2400" b="1" dirty="0" smtClean="0"/>
                <a:t>表</a:t>
              </a:r>
              <a:r>
                <a:rPr lang="zh-TW" altLang="en-US" sz="2400" b="1" dirty="0">
                  <a:latin typeface="標楷體"/>
                </a:rPr>
                <a:t>，回歸原</a:t>
              </a:r>
              <a:r>
                <a:rPr lang="zh-TW" altLang="en-US" sz="2400" b="1" dirty="0" smtClean="0">
                  <a:latin typeface="標楷體"/>
                </a:rPr>
                <a:t>公保法養老</a:t>
              </a:r>
              <a:r>
                <a:rPr lang="zh-TW" altLang="en-US" sz="2400" b="1" dirty="0">
                  <a:latin typeface="標楷體"/>
                </a:rPr>
                <a:t>給付月數計算</a:t>
              </a:r>
              <a:r>
                <a:rPr lang="zh-TW" altLang="en-US" sz="2400" b="1" dirty="0" smtClean="0">
                  <a:latin typeface="標楷體"/>
                </a:rPr>
                <a:t>標準表</a:t>
              </a:r>
              <a:endParaRPr lang="zh-TW" altLang="en-US" sz="2400" b="1" kern="1200" dirty="0"/>
            </a:p>
          </p:txBody>
        </p:sp>
        <p:pic>
          <p:nvPicPr>
            <p:cNvPr id="26"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1046" y="3994710"/>
              <a:ext cx="606894" cy="6731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
        <p:nvSpPr>
          <p:cNvPr id="28" name="內容版面配置區 2"/>
          <p:cNvSpPr>
            <a:spLocks noGrp="1"/>
          </p:cNvSpPr>
          <p:nvPr>
            <p:ph idx="1"/>
          </p:nvPr>
        </p:nvSpPr>
        <p:spPr>
          <a:xfrm>
            <a:off x="625054" y="764703"/>
            <a:ext cx="3663411" cy="446043"/>
          </a:xfrm>
        </p:spPr>
        <p:style>
          <a:lnRef idx="0">
            <a:schemeClr val="accent4"/>
          </a:lnRef>
          <a:fillRef idx="3">
            <a:schemeClr val="accent4"/>
          </a:fillRef>
          <a:effectRef idx="3">
            <a:schemeClr val="accent4"/>
          </a:effectRef>
          <a:fontRef idx="minor">
            <a:schemeClr val="lt1"/>
          </a:fontRef>
        </p:style>
        <p:txBody>
          <a:bodyPr anchor="t">
            <a:noAutofit/>
          </a:bodyPr>
          <a:lstStyle/>
          <a:p>
            <a:pPr marL="0" lvl="0" indent="0">
              <a:lnSpc>
                <a:spcPts val="3000"/>
              </a:lnSpc>
              <a:spcBef>
                <a:spcPct val="0"/>
              </a:spcBef>
              <a:buNone/>
              <a:defRPr/>
            </a:pPr>
            <a:r>
              <a:rPr lang="en-US" altLang="zh-TW" sz="3000" dirty="0" smtClean="0">
                <a:solidFill>
                  <a:schemeClr val="bg1"/>
                </a:solidFill>
                <a:ea typeface="標楷體" panose="03000509000000000000" pitchFamily="65" charset="-120"/>
              </a:rPr>
              <a:t>(</a:t>
            </a:r>
            <a:r>
              <a:rPr lang="zh-TW" altLang="en-US" sz="3000" dirty="0" smtClean="0">
                <a:solidFill>
                  <a:schemeClr val="bg1"/>
                </a:solidFill>
                <a:ea typeface="標楷體" panose="03000509000000000000" pitchFamily="65" charset="-120"/>
              </a:rPr>
              <a:t>二</a:t>
            </a:r>
            <a:r>
              <a:rPr lang="en-US" altLang="zh-TW" sz="3000" dirty="0" smtClean="0">
                <a:solidFill>
                  <a:schemeClr val="bg1"/>
                </a:solidFill>
                <a:ea typeface="標楷體" panose="03000509000000000000" pitchFamily="65" charset="-120"/>
              </a:rPr>
              <a:t>)</a:t>
            </a:r>
            <a:r>
              <a:rPr lang="zh-TW" altLang="en-US" sz="3000" dirty="0" smtClean="0">
                <a:solidFill>
                  <a:schemeClr val="bg1"/>
                </a:solidFill>
                <a:latin typeface="標楷體" panose="03000509000000000000" pitchFamily="65" charset="-120"/>
                <a:ea typeface="標楷體" panose="03000509000000000000" pitchFamily="65" charset="-120"/>
              </a:rPr>
              <a:t>優惠存款本金</a:t>
            </a:r>
            <a:r>
              <a:rPr lang="en-US" altLang="zh-TW" sz="3000" dirty="0" smtClean="0">
                <a:solidFill>
                  <a:schemeClr val="bg1"/>
                </a:solidFill>
                <a:ea typeface="標楷體" panose="03000509000000000000" pitchFamily="65" charset="-120"/>
              </a:rPr>
              <a:t>(2)</a:t>
            </a:r>
            <a:endParaRPr lang="en-US" altLang="zh-TW" sz="3000" dirty="0">
              <a:solidFill>
                <a:schemeClr val="bg1"/>
              </a:solidFill>
              <a:ea typeface="標楷體" panose="03000509000000000000" pitchFamily="65" charset="-120"/>
            </a:endParaRPr>
          </a:p>
          <a:p>
            <a:pPr marL="0" lvl="0" indent="0">
              <a:spcBef>
                <a:spcPct val="0"/>
              </a:spcBef>
              <a:buNone/>
              <a:defRPr/>
            </a:pPr>
            <a:endParaRPr lang="en-US" altLang="zh-TW" dirty="0">
              <a:solidFill>
                <a:schemeClr val="bg1"/>
              </a:solidFill>
              <a:latin typeface="標楷體" pitchFamily="65" charset="-120"/>
              <a:ea typeface="標楷體" pitchFamily="65" charset="-120"/>
            </a:endParaRPr>
          </a:p>
          <a:p>
            <a:pPr marL="1349375" lvl="0" indent="0" algn="just">
              <a:lnSpc>
                <a:spcPts val="4000"/>
              </a:lnSpc>
              <a:spcBef>
                <a:spcPct val="0"/>
              </a:spcBef>
              <a:buNone/>
            </a:pPr>
            <a:endParaRPr lang="en-US" altLang="zh-TW" sz="2400" dirty="0" smtClean="0">
              <a:solidFill>
                <a:schemeClr val="bg1"/>
              </a:solidFill>
              <a:latin typeface="標楷體" pitchFamily="65" charset="-120"/>
              <a:ea typeface="標楷體" pitchFamily="65" charset="-120"/>
            </a:endParaRPr>
          </a:p>
        </p:txBody>
      </p:sp>
    </p:spTree>
    <p:extLst>
      <p:ext uri="{BB962C8B-B14F-4D97-AF65-F5344CB8AC3E}">
        <p14:creationId xmlns:p14="http://schemas.microsoft.com/office/powerpoint/2010/main" val="39742022"/>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a:xfrm>
            <a:off x="979477" y="684307"/>
            <a:ext cx="2728427" cy="521436"/>
          </a:xfrm>
        </p:spPr>
        <p:style>
          <a:lnRef idx="0">
            <a:schemeClr val="accent4"/>
          </a:lnRef>
          <a:fillRef idx="3">
            <a:schemeClr val="accent4"/>
          </a:fillRef>
          <a:effectRef idx="3">
            <a:schemeClr val="accent4"/>
          </a:effectRef>
          <a:fontRef idx="minor">
            <a:schemeClr val="lt1"/>
          </a:fontRef>
        </p:style>
        <p:txBody>
          <a:bodyPr>
            <a:noAutofit/>
          </a:bodyPr>
          <a:lstStyle/>
          <a:p>
            <a:pPr marL="0" lvl="0" indent="0">
              <a:spcBef>
                <a:spcPct val="0"/>
              </a:spcBef>
              <a:buNone/>
              <a:defRPr/>
            </a:pPr>
            <a:r>
              <a:rPr lang="en-US" altLang="zh-TW" sz="2600" b="1" dirty="0" smtClean="0">
                <a:ea typeface="標楷體" panose="03000509000000000000" pitchFamily="65" charset="-120"/>
              </a:rPr>
              <a:t>(</a:t>
            </a:r>
            <a:r>
              <a:rPr lang="zh-TW" altLang="en-US" sz="2600" b="1" dirty="0" smtClean="0">
                <a:ea typeface="標楷體" panose="03000509000000000000" pitchFamily="65" charset="-120"/>
              </a:rPr>
              <a:t>三</a:t>
            </a:r>
            <a:r>
              <a:rPr lang="en-US" altLang="zh-TW" sz="2600" b="1" dirty="0" smtClean="0">
                <a:ea typeface="標楷體" panose="03000509000000000000" pitchFamily="65" charset="-120"/>
              </a:rPr>
              <a:t>)</a:t>
            </a:r>
            <a:r>
              <a:rPr lang="zh-TW" altLang="en-US" sz="2600" b="1" dirty="0" smtClean="0">
                <a:latin typeface="標楷體" panose="03000509000000000000" pitchFamily="65" charset="-120"/>
                <a:ea typeface="標楷體" panose="03000509000000000000" pitchFamily="65" charset="-120"/>
              </a:rPr>
              <a:t>優惠存款利率</a:t>
            </a:r>
            <a:endParaRPr lang="en-US" altLang="zh-TW" sz="2600" b="1" dirty="0">
              <a:latin typeface="標楷體" panose="03000509000000000000" pitchFamily="65" charset="-120"/>
              <a:ea typeface="標楷體" panose="03000509000000000000" pitchFamily="65" charset="-120"/>
            </a:endParaRPr>
          </a:p>
          <a:p>
            <a:pPr marL="0" lvl="0" indent="0">
              <a:spcBef>
                <a:spcPct val="0"/>
              </a:spcBef>
              <a:buNone/>
              <a:defRPr/>
            </a:pPr>
            <a:endParaRPr lang="en-US" altLang="zh-TW" sz="2600" b="1" dirty="0">
              <a:latin typeface="標楷體" panose="03000509000000000000" pitchFamily="65" charset="-120"/>
              <a:ea typeface="標楷體" panose="03000509000000000000" pitchFamily="65" charset="-120"/>
            </a:endParaRPr>
          </a:p>
          <a:p>
            <a:pPr marL="1349375" lvl="0" indent="0" algn="just">
              <a:lnSpc>
                <a:spcPts val="4000"/>
              </a:lnSpc>
              <a:spcBef>
                <a:spcPct val="0"/>
              </a:spcBef>
              <a:buNone/>
            </a:pPr>
            <a:endParaRPr lang="en-US" altLang="zh-TW" sz="2600" b="1" dirty="0" smtClean="0">
              <a:latin typeface="標楷體" pitchFamily="65" charset="-120"/>
              <a:ea typeface="標楷體" pitchFamily="65" charset="-120"/>
            </a:endParaRPr>
          </a:p>
        </p:txBody>
      </p:sp>
      <p:sp>
        <p:nvSpPr>
          <p:cNvPr id="9" name="文字方塊 8"/>
          <p:cNvSpPr txBox="1"/>
          <p:nvPr/>
        </p:nvSpPr>
        <p:spPr>
          <a:xfrm>
            <a:off x="511003" y="1305455"/>
            <a:ext cx="3807453" cy="461665"/>
          </a:xfrm>
          <a:prstGeom prst="rect">
            <a:avLst/>
          </a:prstGeom>
          <a:solidFill>
            <a:schemeClr val="bg1"/>
          </a:solidFill>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solidFill>
                  <a:schemeClr val="tx1"/>
                </a:solidFill>
              </a:rPr>
              <a:t>1.</a:t>
            </a:r>
            <a:r>
              <a:rPr lang="zh-TW" altLang="en-US" sz="2400" b="1" dirty="0" smtClean="0">
                <a:solidFill>
                  <a:schemeClr val="tx1"/>
                </a:solidFill>
              </a:rPr>
              <a:t>逐年調降優惠存款利率表</a:t>
            </a:r>
            <a:endParaRPr lang="zh-TW" altLang="en-US" sz="2400" b="1" dirty="0">
              <a:solidFill>
                <a:schemeClr val="tx1"/>
              </a:solidFill>
            </a:endParaRPr>
          </a:p>
        </p:txBody>
      </p:sp>
      <p:graphicFrame>
        <p:nvGraphicFramePr>
          <p:cNvPr id="22" name="表格 21"/>
          <p:cNvGraphicFramePr>
            <a:graphicFrameLocks noGrp="1"/>
          </p:cNvGraphicFramePr>
          <p:nvPr>
            <p:extLst>
              <p:ext uri="{D42A27DB-BD31-4B8C-83A1-F6EECF244321}">
                <p14:modId xmlns:p14="http://schemas.microsoft.com/office/powerpoint/2010/main" val="4190771678"/>
              </p:ext>
            </p:extLst>
          </p:nvPr>
        </p:nvGraphicFramePr>
        <p:xfrm>
          <a:off x="500287" y="1916832"/>
          <a:ext cx="8306182" cy="4598421"/>
        </p:xfrm>
        <a:graphic>
          <a:graphicData uri="http://schemas.openxmlformats.org/drawingml/2006/table">
            <a:tbl>
              <a:tblPr firstRow="1" bandRow="1"/>
              <a:tblGrid>
                <a:gridCol w="2199505"/>
                <a:gridCol w="1934035"/>
                <a:gridCol w="2086321"/>
                <a:gridCol w="2086321"/>
              </a:tblGrid>
              <a:tr h="691277">
                <a:tc rowSpan="2">
                  <a:txBody>
                    <a:bodyPr/>
                    <a:lstStyle/>
                    <a:p>
                      <a:endParaRPr lang="zh-TW" altLang="en-US" sz="1600" dirty="0">
                        <a:latin typeface="微軟正黑體" panose="020B0604030504040204" pitchFamily="34" charset="-120"/>
                        <a:ea typeface="微軟正黑體" panose="020B0604030504040204" pitchFamily="34" charset="-120"/>
                      </a:endParaRPr>
                    </a:p>
                  </a:txBody>
                  <a:tcPr anchor="ctr">
                    <a:solidFill>
                      <a:srgbClr val="2E6EBC"/>
                    </a:solidFill>
                  </a:tcPr>
                </a:tc>
                <a:tc>
                  <a:txBody>
                    <a:bodyPr/>
                    <a:lstStyle/>
                    <a:p>
                      <a:pPr algn="ctr"/>
                      <a:r>
                        <a:rPr lang="zh-TW" altLang="en-US" sz="2000" b="1" dirty="0" smtClean="0"/>
                        <a:t>支</a:t>
                      </a:r>
                      <a:r>
                        <a:rPr lang="en-US" altLang="zh-TW" sz="2000" b="1" dirty="0" smtClean="0"/>
                        <a:t>(</a:t>
                      </a:r>
                      <a:r>
                        <a:rPr lang="zh-TW" altLang="en-US" sz="2000" b="1" dirty="0" smtClean="0"/>
                        <a:t>兼</a:t>
                      </a:r>
                      <a:r>
                        <a:rPr lang="en-US" altLang="zh-TW" sz="2000" b="1" dirty="0" smtClean="0"/>
                        <a:t>)</a:t>
                      </a:r>
                      <a:r>
                        <a:rPr lang="zh-TW" altLang="en-US" sz="2000" b="1" dirty="0" smtClean="0"/>
                        <a:t>領月退休金者</a:t>
                      </a:r>
                      <a:endParaRPr lang="zh-TW" altLang="en-US" sz="2000" b="1" dirty="0">
                        <a:latin typeface="微軟正黑體" panose="020B0604030504040204" pitchFamily="34" charset="-120"/>
                        <a:ea typeface="微軟正黑體" panose="020B0604030504040204" pitchFamily="34" charset="-120"/>
                      </a:endParaRPr>
                    </a:p>
                  </a:txBody>
                  <a:tcPr anchor="ctr">
                    <a:solidFill>
                      <a:schemeClr val="accent6">
                        <a:lumMod val="20000"/>
                        <a:lumOff val="80000"/>
                      </a:schemeClr>
                    </a:solidFill>
                  </a:tcPr>
                </a:tc>
                <a:tc gridSpan="2">
                  <a:txBody>
                    <a:bodyPr/>
                    <a:lstStyle/>
                    <a:p>
                      <a:pPr algn="ctr"/>
                      <a:r>
                        <a:rPr lang="zh-TW" altLang="en-US" sz="2000" b="1" dirty="0" smtClean="0"/>
                        <a:t>支</a:t>
                      </a:r>
                      <a:r>
                        <a:rPr lang="en-US" altLang="zh-TW" sz="2000" b="1" dirty="0" smtClean="0"/>
                        <a:t>(</a:t>
                      </a:r>
                      <a:r>
                        <a:rPr lang="zh-TW" altLang="en-US" sz="2000" b="1" dirty="0" smtClean="0"/>
                        <a:t>兼</a:t>
                      </a:r>
                      <a:r>
                        <a:rPr lang="en-US" altLang="zh-TW" sz="2000" b="1" dirty="0" smtClean="0"/>
                        <a:t>)</a:t>
                      </a:r>
                      <a:r>
                        <a:rPr lang="zh-TW" altLang="en-US" sz="2000" b="1" dirty="0" smtClean="0"/>
                        <a:t>領一次退休金者</a:t>
                      </a:r>
                      <a:endParaRPr lang="en-US" altLang="zh-TW" sz="2000" b="1" dirty="0" smtClean="0"/>
                    </a:p>
                    <a:p>
                      <a:pPr algn="ctr"/>
                      <a:r>
                        <a:rPr lang="en-US" altLang="zh-TW" sz="2000" b="1" dirty="0" smtClean="0">
                          <a:solidFill>
                            <a:srgbClr val="0000FF"/>
                          </a:solidFill>
                        </a:rPr>
                        <a:t>(</a:t>
                      </a:r>
                      <a:r>
                        <a:rPr lang="zh-TW" altLang="en-US" sz="2000" b="1" dirty="0" smtClean="0">
                          <a:solidFill>
                            <a:srgbClr val="0000FF"/>
                          </a:solidFill>
                        </a:rPr>
                        <a:t>一次退休金</a:t>
                      </a:r>
                      <a:r>
                        <a:rPr lang="en-US" altLang="zh-TW" sz="2000" b="1" dirty="0" smtClean="0">
                          <a:solidFill>
                            <a:srgbClr val="0000FF"/>
                          </a:solidFill>
                        </a:rPr>
                        <a:t>+</a:t>
                      </a:r>
                      <a:r>
                        <a:rPr lang="zh-TW" altLang="en-US" sz="2000" b="1" dirty="0" smtClean="0">
                          <a:solidFill>
                            <a:srgbClr val="0000FF"/>
                          </a:solidFill>
                        </a:rPr>
                        <a:t>公保養老給付合計</a:t>
                      </a:r>
                      <a:r>
                        <a:rPr lang="en-US" altLang="zh-TW" sz="2000" b="1" dirty="0" smtClean="0">
                          <a:solidFill>
                            <a:srgbClr val="0000FF"/>
                          </a:solidFill>
                        </a:rPr>
                        <a:t>)</a:t>
                      </a:r>
                      <a:endParaRPr lang="zh-TW" altLang="en-US" sz="2000" b="1" dirty="0">
                        <a:solidFill>
                          <a:srgbClr val="0000FF"/>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hMerge="1">
                  <a:txBody>
                    <a:bodyPr/>
                    <a:lstStyle/>
                    <a:p>
                      <a:pPr algn="ctr"/>
                      <a:endParaRPr lang="zh-TW" altLang="en-US" sz="1400" dirty="0">
                        <a:latin typeface="微軟正黑體" panose="020B0604030504040204" pitchFamily="34" charset="-120"/>
                        <a:ea typeface="微軟正黑體" panose="020B0604030504040204" pitchFamily="34" charset="-120"/>
                      </a:endParaRPr>
                    </a:p>
                  </a:txBody>
                  <a:tcPr anchor="ctr">
                    <a:lnL w="12700" cap="flat" cmpd="sng" algn="ctr">
                      <a:solidFill>
                        <a:schemeClr val="bg1"/>
                      </a:solidFill>
                      <a:prstDash val="solid"/>
                      <a:round/>
                      <a:headEnd type="none" w="med" len="med"/>
                      <a:tailEnd type="none" w="med" len="med"/>
                    </a:lnL>
                  </a:tcPr>
                </a:tc>
              </a:tr>
              <a:tr h="676875">
                <a:tc vMerge="1">
                  <a:txBody>
                    <a:bodyPr/>
                    <a:lstStyle/>
                    <a:p>
                      <a:pPr algn="ctr"/>
                      <a:endParaRPr lang="zh-TW" altLang="en-US" sz="1400" dirty="0">
                        <a:latin typeface="微軟正黑體" panose="020B0604030504040204" pitchFamily="34" charset="-120"/>
                        <a:ea typeface="微軟正黑體" panose="020B0604030504040204" pitchFamily="34" charset="-120"/>
                      </a:endParaRPr>
                    </a:p>
                  </a:txBody>
                  <a:tcPr anchor="ctr">
                    <a:lnR w="12700" cap="flat" cmpd="sng" algn="ctr">
                      <a:solidFill>
                        <a:schemeClr val="accent3"/>
                      </a:solidFill>
                      <a:prstDash val="solid"/>
                      <a:round/>
                      <a:headEnd type="none" w="med" len="med"/>
                      <a:tailEnd type="none" w="med" len="med"/>
                    </a:lnR>
                  </a:tcPr>
                </a:tc>
                <a:tc>
                  <a:txBody>
                    <a:bodyPr/>
                    <a:lstStyle/>
                    <a:p>
                      <a:pPr algn="ctr"/>
                      <a:r>
                        <a:rPr lang="zh-TW" altLang="en-US" sz="2000" b="1" dirty="0" smtClean="0"/>
                        <a:t>全部優存本金</a:t>
                      </a: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6">
                        <a:lumMod val="20000"/>
                        <a:lumOff val="80000"/>
                      </a:schemeClr>
                    </a:solidFill>
                  </a:tcPr>
                </a:tc>
                <a:tc>
                  <a:txBody>
                    <a:bodyPr/>
                    <a:lstStyle/>
                    <a:p>
                      <a:pPr algn="ctr"/>
                      <a:r>
                        <a:rPr lang="zh-TW" altLang="en-US" sz="2000" b="1" dirty="0" smtClean="0"/>
                        <a:t>等於或低於最低保障金額部分之本金</a:t>
                      </a:r>
                      <a:endParaRPr lang="zh-TW" altLang="en-US" sz="20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zh-TW" altLang="en-US" sz="2000" b="1" dirty="0" smtClean="0"/>
                        <a:t>超過最低保障金額部分之本金</a:t>
                      </a: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r>
              <a:tr h="709847">
                <a:tc>
                  <a:txBody>
                    <a:bodyPr/>
                    <a:lstStyle/>
                    <a:p>
                      <a:pPr algn="ctr"/>
                      <a:r>
                        <a:rPr lang="en-US" altLang="zh-TW" sz="2200" b="1" dirty="0" smtClean="0">
                          <a:solidFill>
                            <a:schemeClr val="bg1"/>
                          </a:solidFill>
                        </a:rPr>
                        <a:t>107.7.1</a:t>
                      </a:r>
                      <a:r>
                        <a:rPr lang="en-US" altLang="zh-TW" sz="2200" b="1" u="none" kern="100" dirty="0" smtClean="0">
                          <a:solidFill>
                            <a:schemeClr val="bg1"/>
                          </a:solidFill>
                          <a:effectLst/>
                        </a:rPr>
                        <a:t>~</a:t>
                      </a:r>
                      <a:endParaRPr lang="en-US" altLang="zh-TW" sz="2200" b="1" dirty="0" smtClean="0">
                        <a:solidFill>
                          <a:schemeClr val="bg1"/>
                        </a:solidFill>
                      </a:endParaRPr>
                    </a:p>
                    <a:p>
                      <a:pPr algn="ctr"/>
                      <a:r>
                        <a:rPr lang="en-US" altLang="zh-TW" sz="2200" b="1" dirty="0" smtClean="0">
                          <a:solidFill>
                            <a:schemeClr val="bg1"/>
                          </a:solidFill>
                        </a:rPr>
                        <a:t>109.12.31</a:t>
                      </a:r>
                      <a:endParaRPr lang="zh-TW" altLang="en-US" sz="2200" b="1" dirty="0">
                        <a:solidFill>
                          <a:schemeClr val="bg1"/>
                        </a:solidFill>
                        <a:latin typeface="微軟正黑體" panose="020B0604030504040204" pitchFamily="34" charset="-120"/>
                        <a:ea typeface="微軟正黑體" panose="020B0604030504040204" pitchFamily="34" charset="-120"/>
                      </a:endParaRPr>
                    </a:p>
                  </a:txBody>
                  <a:tcPr anchor="ctr">
                    <a:solidFill>
                      <a:srgbClr val="2E6EBC"/>
                    </a:solidFill>
                  </a:tcPr>
                </a:tc>
                <a:tc>
                  <a:txBody>
                    <a:bodyPr/>
                    <a:lstStyle/>
                    <a:p>
                      <a:pPr algn="ctr"/>
                      <a:r>
                        <a:rPr lang="en-US" altLang="zh-TW" sz="2400" b="1" dirty="0" smtClean="0">
                          <a:solidFill>
                            <a:srgbClr val="C00000"/>
                          </a:solidFill>
                        </a:rPr>
                        <a:t>9%</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6">
                        <a:lumMod val="20000"/>
                        <a:lumOff val="80000"/>
                      </a:schemeClr>
                    </a:solidFill>
                  </a:tcPr>
                </a:tc>
                <a:tc>
                  <a:txBody>
                    <a:bodyPr/>
                    <a:lstStyle/>
                    <a:p>
                      <a:pPr algn="ctr"/>
                      <a:r>
                        <a:rPr lang="en-US" altLang="zh-TW" sz="2200" b="1" dirty="0" smtClean="0"/>
                        <a:t>18%</a:t>
                      </a:r>
                      <a:endParaRPr lang="zh-TW" altLang="en-US" sz="22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en-US" altLang="zh-TW" sz="2400" b="1" dirty="0" smtClean="0">
                          <a:solidFill>
                            <a:srgbClr val="C00000"/>
                          </a:solidFill>
                        </a:rPr>
                        <a:t>12%</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r>
              <a:tr h="709847">
                <a:tc>
                  <a:txBody>
                    <a:bodyPr/>
                    <a:lstStyle/>
                    <a:p>
                      <a:pPr algn="ctr"/>
                      <a:r>
                        <a:rPr lang="en-US" altLang="zh-TW" sz="2200" b="1" dirty="0" smtClean="0">
                          <a:solidFill>
                            <a:schemeClr val="bg1"/>
                          </a:solidFill>
                        </a:rPr>
                        <a:t>110</a:t>
                      </a:r>
                      <a:r>
                        <a:rPr lang="zh-TW" altLang="en-US" sz="2200" b="1" dirty="0" smtClean="0">
                          <a:solidFill>
                            <a:schemeClr val="bg1"/>
                          </a:solidFill>
                        </a:rPr>
                        <a:t>年</a:t>
                      </a:r>
                      <a:r>
                        <a:rPr lang="en-US" altLang="zh-TW" sz="2200" b="1" u="none" kern="100" dirty="0" smtClean="0">
                          <a:solidFill>
                            <a:schemeClr val="bg1"/>
                          </a:solidFill>
                          <a:effectLst/>
                        </a:rPr>
                        <a:t>~</a:t>
                      </a:r>
                      <a:r>
                        <a:rPr lang="en-US" altLang="zh-TW" sz="2200" b="1" dirty="0" smtClean="0">
                          <a:solidFill>
                            <a:schemeClr val="bg1"/>
                          </a:solidFill>
                        </a:rPr>
                        <a:t>111</a:t>
                      </a:r>
                      <a:r>
                        <a:rPr lang="zh-TW" altLang="en-US" sz="2200" b="1" dirty="0" smtClean="0">
                          <a:solidFill>
                            <a:schemeClr val="bg1"/>
                          </a:solidFill>
                        </a:rPr>
                        <a:t>年</a:t>
                      </a:r>
                      <a:endParaRPr lang="zh-TW" altLang="en-US" sz="2200" b="1" dirty="0">
                        <a:solidFill>
                          <a:schemeClr val="bg1"/>
                        </a:solidFill>
                        <a:latin typeface="微軟正黑體" panose="020B0604030504040204" pitchFamily="34" charset="-120"/>
                        <a:ea typeface="微軟正黑體" panose="020B0604030504040204" pitchFamily="34" charset="-120"/>
                      </a:endParaRPr>
                    </a:p>
                  </a:txBody>
                  <a:tcPr anchor="ctr">
                    <a:solidFill>
                      <a:srgbClr val="2E6EBC"/>
                    </a:solidFill>
                  </a:tcPr>
                </a:tc>
                <a:tc>
                  <a:txBody>
                    <a:bodyPr/>
                    <a:lstStyle/>
                    <a:p>
                      <a:pPr algn="ctr"/>
                      <a:r>
                        <a:rPr lang="en-US" altLang="zh-TW" sz="2400" b="1" dirty="0" smtClean="0">
                          <a:solidFill>
                            <a:srgbClr val="C00000"/>
                          </a:solidFill>
                        </a:rPr>
                        <a:t>0</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6">
                        <a:lumMod val="20000"/>
                        <a:lumOff val="80000"/>
                      </a:schemeClr>
                    </a:solidFill>
                  </a:tcPr>
                </a:tc>
                <a:tc>
                  <a:txBody>
                    <a:bodyPr/>
                    <a:lstStyle/>
                    <a:p>
                      <a:pPr algn="ctr"/>
                      <a:r>
                        <a:rPr lang="en-US" altLang="zh-TW" sz="2200" b="1" dirty="0" smtClean="0"/>
                        <a:t>18%</a:t>
                      </a:r>
                      <a:endParaRPr lang="zh-TW" altLang="en-US" sz="22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en-US" altLang="zh-TW" sz="2400" b="1" dirty="0" smtClean="0">
                          <a:solidFill>
                            <a:srgbClr val="C00000"/>
                          </a:solidFill>
                        </a:rPr>
                        <a:t>10%</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r>
              <a:tr h="709847">
                <a:tc>
                  <a:txBody>
                    <a:bodyPr/>
                    <a:lstStyle/>
                    <a:p>
                      <a:pPr algn="ctr"/>
                      <a:r>
                        <a:rPr lang="en-US" altLang="zh-TW" sz="2200" b="1" dirty="0" smtClean="0">
                          <a:solidFill>
                            <a:schemeClr val="bg1"/>
                          </a:solidFill>
                        </a:rPr>
                        <a:t>112</a:t>
                      </a:r>
                      <a:r>
                        <a:rPr lang="zh-TW" altLang="en-US" sz="2200" b="1" dirty="0" smtClean="0">
                          <a:solidFill>
                            <a:schemeClr val="bg1"/>
                          </a:solidFill>
                        </a:rPr>
                        <a:t>年</a:t>
                      </a:r>
                      <a:r>
                        <a:rPr lang="en-US" altLang="zh-TW" sz="2200" b="1" u="none" kern="100" dirty="0" smtClean="0">
                          <a:solidFill>
                            <a:schemeClr val="bg1"/>
                          </a:solidFill>
                          <a:effectLst/>
                        </a:rPr>
                        <a:t>~</a:t>
                      </a:r>
                      <a:r>
                        <a:rPr lang="en-US" altLang="zh-TW" sz="2200" b="1" dirty="0" smtClean="0">
                          <a:solidFill>
                            <a:schemeClr val="bg1"/>
                          </a:solidFill>
                        </a:rPr>
                        <a:t>113</a:t>
                      </a:r>
                      <a:r>
                        <a:rPr lang="zh-TW" altLang="en-US" sz="2200" b="1" dirty="0" smtClean="0">
                          <a:solidFill>
                            <a:schemeClr val="bg1"/>
                          </a:solidFill>
                        </a:rPr>
                        <a:t>年</a:t>
                      </a:r>
                      <a:endParaRPr lang="zh-TW" altLang="en-US" sz="2200" b="1" dirty="0">
                        <a:solidFill>
                          <a:schemeClr val="bg1"/>
                        </a:solidFill>
                        <a:latin typeface="微軟正黑體" panose="020B0604030504040204" pitchFamily="34" charset="-120"/>
                        <a:ea typeface="微軟正黑體" panose="020B0604030504040204" pitchFamily="34" charset="-120"/>
                      </a:endParaRPr>
                    </a:p>
                  </a:txBody>
                  <a:tcPr anchor="ctr">
                    <a:solidFill>
                      <a:srgbClr val="2E6EBC"/>
                    </a:solidFill>
                  </a:tcPr>
                </a:tc>
                <a:tc>
                  <a:txBody>
                    <a:bodyPr/>
                    <a:lstStyle/>
                    <a:p>
                      <a:pPr algn="ctr"/>
                      <a:r>
                        <a:rPr lang="en-US" altLang="zh-TW" sz="2400" b="1" dirty="0" smtClean="0">
                          <a:solidFill>
                            <a:srgbClr val="C00000"/>
                          </a:solidFill>
                        </a:rPr>
                        <a:t>0</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6">
                        <a:lumMod val="20000"/>
                        <a:lumOff val="80000"/>
                      </a:schemeClr>
                    </a:solidFill>
                  </a:tcPr>
                </a:tc>
                <a:tc>
                  <a:txBody>
                    <a:bodyPr/>
                    <a:lstStyle/>
                    <a:p>
                      <a:pPr algn="ctr"/>
                      <a:r>
                        <a:rPr lang="en-US" altLang="zh-TW" sz="2200" b="1" dirty="0" smtClean="0"/>
                        <a:t>18%</a:t>
                      </a:r>
                      <a:endParaRPr lang="zh-TW" altLang="en-US" sz="22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en-US" altLang="zh-TW" sz="2400" b="1" dirty="0" smtClean="0">
                          <a:solidFill>
                            <a:srgbClr val="C00000"/>
                          </a:solidFill>
                        </a:rPr>
                        <a:t>8%</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r>
              <a:tr h="709847">
                <a:tc>
                  <a:txBody>
                    <a:bodyPr/>
                    <a:lstStyle/>
                    <a:p>
                      <a:pPr algn="ctr"/>
                      <a:r>
                        <a:rPr lang="en-US" altLang="zh-TW" sz="2200" b="1" dirty="0" smtClean="0">
                          <a:solidFill>
                            <a:schemeClr val="bg1"/>
                          </a:solidFill>
                        </a:rPr>
                        <a:t>114</a:t>
                      </a:r>
                      <a:r>
                        <a:rPr lang="zh-TW" altLang="en-US" sz="2200" b="1" dirty="0" smtClean="0">
                          <a:solidFill>
                            <a:schemeClr val="bg1"/>
                          </a:solidFill>
                        </a:rPr>
                        <a:t>年以後</a:t>
                      </a:r>
                      <a:endParaRPr lang="zh-TW" altLang="en-US" sz="2200" b="1" dirty="0">
                        <a:solidFill>
                          <a:schemeClr val="bg1"/>
                        </a:solidFill>
                        <a:latin typeface="微軟正黑體" panose="020B0604030504040204" pitchFamily="34" charset="-120"/>
                        <a:ea typeface="微軟正黑體" panose="020B0604030504040204" pitchFamily="34" charset="-120"/>
                      </a:endParaRPr>
                    </a:p>
                  </a:txBody>
                  <a:tcPr anchor="ctr">
                    <a:solidFill>
                      <a:srgbClr val="2E6EBC"/>
                    </a:solidFill>
                  </a:tcPr>
                </a:tc>
                <a:tc>
                  <a:txBody>
                    <a:bodyPr/>
                    <a:lstStyle/>
                    <a:p>
                      <a:pPr algn="ctr"/>
                      <a:r>
                        <a:rPr lang="en-US" altLang="zh-TW" sz="2400" b="1" dirty="0" smtClean="0">
                          <a:solidFill>
                            <a:srgbClr val="C00000"/>
                          </a:solidFill>
                        </a:rPr>
                        <a:t>0</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6">
                        <a:lumMod val="20000"/>
                        <a:lumOff val="80000"/>
                      </a:schemeClr>
                    </a:solidFill>
                  </a:tcPr>
                </a:tc>
                <a:tc>
                  <a:txBody>
                    <a:bodyPr/>
                    <a:lstStyle/>
                    <a:p>
                      <a:pPr algn="ctr"/>
                      <a:r>
                        <a:rPr lang="en-US" altLang="zh-TW" sz="2200" b="1" dirty="0" smtClean="0"/>
                        <a:t>18%</a:t>
                      </a:r>
                      <a:endParaRPr lang="zh-TW" altLang="en-US" sz="22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en-US" altLang="zh-TW" sz="2400" b="1" dirty="0" smtClean="0">
                          <a:solidFill>
                            <a:srgbClr val="C00000"/>
                          </a:solidFill>
                        </a:rPr>
                        <a:t>6%</a:t>
                      </a:r>
                      <a:endParaRPr lang="zh-TW" altLang="en-US" sz="24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r>
            </a:tbl>
          </a:graphicData>
        </a:graphic>
      </p:graphicFrame>
      <p:grpSp>
        <p:nvGrpSpPr>
          <p:cNvPr id="20" name="群組 19"/>
          <p:cNvGrpSpPr/>
          <p:nvPr/>
        </p:nvGrpSpPr>
        <p:grpSpPr>
          <a:xfrm>
            <a:off x="423370" y="1959955"/>
            <a:ext cx="2238720" cy="1613060"/>
            <a:chOff x="1064451" y="2205498"/>
            <a:chExt cx="2893114" cy="756489"/>
          </a:xfrm>
        </p:grpSpPr>
        <p:cxnSp>
          <p:nvCxnSpPr>
            <p:cNvPr id="23" name="直線接點 22"/>
            <p:cNvCxnSpPr/>
            <p:nvPr/>
          </p:nvCxnSpPr>
          <p:spPr>
            <a:xfrm>
              <a:off x="1763687" y="2205498"/>
              <a:ext cx="2193878" cy="75648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4" name="文字方塊 23"/>
            <p:cNvSpPr txBox="1"/>
            <p:nvPr/>
          </p:nvSpPr>
          <p:spPr>
            <a:xfrm>
              <a:off x="1064451" y="2732899"/>
              <a:ext cx="1590323" cy="148251"/>
            </a:xfrm>
            <a:prstGeom prst="rect">
              <a:avLst/>
            </a:prstGeom>
            <a:noFill/>
          </p:spPr>
          <p:txBody>
            <a:bodyPr wrap="square" rtlCol="0">
              <a:spAutoFit/>
            </a:bodyPr>
            <a:lstStyle/>
            <a:p>
              <a:r>
                <a:rPr lang="zh-TW" altLang="en-US" sz="1600" b="1" dirty="0" smtClean="0">
                  <a:solidFill>
                    <a:schemeClr val="bg1"/>
                  </a:solidFill>
                  <a:latin typeface="微軟正黑體" panose="020B0604030504040204" pitchFamily="34" charset="-120"/>
                  <a:ea typeface="微軟正黑體" panose="020B0604030504040204" pitchFamily="34" charset="-120"/>
                </a:rPr>
                <a:t>實施期間</a:t>
              </a:r>
              <a:endParaRPr lang="zh-TW" altLang="en-US" sz="1600" b="1" dirty="0">
                <a:solidFill>
                  <a:schemeClr val="bg1"/>
                </a:solidFill>
                <a:latin typeface="微軟正黑體" panose="020B0604030504040204" pitchFamily="34" charset="-120"/>
                <a:ea typeface="微軟正黑體" panose="020B0604030504040204" pitchFamily="34" charset="-120"/>
              </a:endParaRPr>
            </a:p>
          </p:txBody>
        </p:sp>
        <p:cxnSp>
          <p:nvCxnSpPr>
            <p:cNvPr id="25" name="直線接點 24"/>
            <p:cNvCxnSpPr/>
            <p:nvPr/>
          </p:nvCxnSpPr>
          <p:spPr>
            <a:xfrm>
              <a:off x="1165871" y="2550396"/>
              <a:ext cx="2791694" cy="411591"/>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文字方塊 25"/>
            <p:cNvSpPr txBox="1"/>
            <p:nvPr/>
          </p:nvSpPr>
          <p:spPr>
            <a:xfrm>
              <a:off x="1445759" y="2402145"/>
              <a:ext cx="825736" cy="148251"/>
            </a:xfrm>
            <a:prstGeom prst="rect">
              <a:avLst/>
            </a:prstGeom>
            <a:noFill/>
          </p:spPr>
          <p:txBody>
            <a:bodyPr wrap="square" rtlCol="0">
              <a:spAutoFit/>
            </a:bodyPr>
            <a:lstStyle/>
            <a:p>
              <a:r>
                <a:rPr lang="zh-TW" altLang="en-US" sz="1600" b="1" dirty="0">
                  <a:solidFill>
                    <a:schemeClr val="bg1"/>
                  </a:solidFill>
                  <a:latin typeface="微軟正黑體" panose="020B0604030504040204" pitchFamily="34" charset="-120"/>
                  <a:ea typeface="微軟正黑體" panose="020B0604030504040204" pitchFamily="34" charset="-120"/>
                </a:rPr>
                <a:t>利率</a:t>
              </a:r>
            </a:p>
          </p:txBody>
        </p:sp>
        <p:sp>
          <p:nvSpPr>
            <p:cNvPr id="27" name="文字方塊 26"/>
            <p:cNvSpPr txBox="1"/>
            <p:nvPr/>
          </p:nvSpPr>
          <p:spPr>
            <a:xfrm>
              <a:off x="2369229" y="2283049"/>
              <a:ext cx="1588336" cy="148251"/>
            </a:xfrm>
            <a:prstGeom prst="rect">
              <a:avLst/>
            </a:prstGeom>
            <a:noFill/>
          </p:spPr>
          <p:txBody>
            <a:bodyPr wrap="square" rtlCol="0">
              <a:spAutoFit/>
            </a:bodyPr>
            <a:lstStyle/>
            <a:p>
              <a:pPr algn="ctr"/>
              <a:r>
                <a:rPr lang="zh-TW" altLang="en-US" sz="1600" b="1" dirty="0" smtClean="0">
                  <a:solidFill>
                    <a:schemeClr val="bg1"/>
                  </a:solidFill>
                  <a:latin typeface="微軟正黑體" panose="020B0604030504040204" pitchFamily="34" charset="-120"/>
                  <a:ea typeface="微軟正黑體" panose="020B0604030504040204" pitchFamily="34" charset="-120"/>
                </a:rPr>
                <a:t>退休金種類</a:t>
              </a:r>
              <a:endParaRPr lang="zh-TW" altLang="en-US" sz="1600" b="1" dirty="0">
                <a:solidFill>
                  <a:schemeClr val="bg1"/>
                </a:solidFill>
                <a:latin typeface="微軟正黑體" panose="020B0604030504040204" pitchFamily="34" charset="-120"/>
                <a:ea typeface="微軟正黑體" panose="020B0604030504040204" pitchFamily="34" charset="-120"/>
              </a:endParaRPr>
            </a:p>
          </p:txBody>
        </p:sp>
      </p:grpSp>
      <p:sp>
        <p:nvSpPr>
          <p:cNvPr id="15" name="投影片編號版面配置區 2"/>
          <p:cNvSpPr>
            <a:spLocks noGrp="1"/>
          </p:cNvSpPr>
          <p:nvPr>
            <p:ph type="sldNum" sz="quarter" idx="12"/>
          </p:nvPr>
        </p:nvSpPr>
        <p:spPr>
          <a:xfrm>
            <a:off x="8535803" y="6555060"/>
            <a:ext cx="552509"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115</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4"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1267957082"/>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群組 10"/>
          <p:cNvGrpSpPr/>
          <p:nvPr/>
        </p:nvGrpSpPr>
        <p:grpSpPr>
          <a:xfrm>
            <a:off x="935830" y="2079319"/>
            <a:ext cx="7230175" cy="2088231"/>
            <a:chOff x="1115616" y="1628800"/>
            <a:chExt cx="3381096" cy="1715620"/>
          </a:xfrm>
        </p:grpSpPr>
        <p:sp>
          <p:nvSpPr>
            <p:cNvPr id="13" name="矩形 12"/>
            <p:cNvSpPr/>
            <p:nvPr/>
          </p:nvSpPr>
          <p:spPr>
            <a:xfrm>
              <a:off x="1292471" y="1628800"/>
              <a:ext cx="1150152" cy="1286492"/>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lang="zh-TW" altLang="en-US"/>
            </a:p>
          </p:txBody>
        </p:sp>
        <p:cxnSp>
          <p:nvCxnSpPr>
            <p:cNvPr id="14" name="直線接點 13"/>
            <p:cNvCxnSpPr/>
            <p:nvPr/>
          </p:nvCxnSpPr>
          <p:spPr>
            <a:xfrm>
              <a:off x="1115616" y="2924944"/>
              <a:ext cx="3381096" cy="0"/>
            </a:xfrm>
            <a:prstGeom prst="line">
              <a:avLst/>
            </a:prstGeom>
          </p:spPr>
          <p:style>
            <a:lnRef idx="2">
              <a:schemeClr val="accent2"/>
            </a:lnRef>
            <a:fillRef idx="0">
              <a:schemeClr val="accent2"/>
            </a:fillRef>
            <a:effectRef idx="1">
              <a:schemeClr val="accent2"/>
            </a:effectRef>
            <a:fontRef idx="minor">
              <a:schemeClr val="tx1"/>
            </a:fontRef>
          </p:style>
        </p:cxnSp>
        <p:sp>
          <p:nvSpPr>
            <p:cNvPr id="15" name="文字方塊 14"/>
            <p:cNvSpPr txBox="1"/>
            <p:nvPr/>
          </p:nvSpPr>
          <p:spPr>
            <a:xfrm>
              <a:off x="1517373" y="2066442"/>
              <a:ext cx="656818" cy="907941"/>
            </a:xfrm>
            <a:prstGeom prst="rect">
              <a:avLst/>
            </a:prstGeom>
            <a:noFill/>
          </p:spPr>
          <p:style>
            <a:lnRef idx="0">
              <a:schemeClr val="accent2"/>
            </a:lnRef>
            <a:fillRef idx="3">
              <a:schemeClr val="accent2"/>
            </a:fillRef>
            <a:effectRef idx="3">
              <a:schemeClr val="accent2"/>
            </a:effectRef>
            <a:fontRef idx="minor">
              <a:schemeClr val="lt1"/>
            </a:fontRef>
          </p:style>
          <p:txBody>
            <a:bodyPr wrap="square" rtlCol="0">
              <a:spAutoFit/>
            </a:bodyPr>
            <a:lstStyle/>
            <a:p>
              <a:pPr algn="ctr"/>
              <a:r>
                <a:rPr lang="zh-TW" altLang="en-US" sz="2400" dirty="0" smtClean="0">
                  <a:latin typeface="+mj-ea"/>
                  <a:ea typeface="+mj-ea"/>
                </a:rPr>
                <a:t>降至</a:t>
              </a:r>
              <a:endParaRPr lang="en-US" altLang="zh-TW" sz="2400" dirty="0" smtClean="0">
                <a:latin typeface="+mj-ea"/>
                <a:ea typeface="+mj-ea"/>
              </a:endParaRPr>
            </a:p>
            <a:p>
              <a:pPr algn="ctr">
                <a:spcBef>
                  <a:spcPts val="600"/>
                </a:spcBef>
              </a:pPr>
              <a:r>
                <a:rPr lang="en-US" altLang="zh-TW" sz="2400" b="1" dirty="0" smtClean="0">
                  <a:solidFill>
                    <a:srgbClr val="FFC000"/>
                  </a:solidFill>
                  <a:latin typeface="+mj-ea"/>
                  <a:ea typeface="+mj-ea"/>
                </a:rPr>
                <a:t>9%</a:t>
              </a:r>
              <a:endParaRPr lang="zh-TW" altLang="en-US" sz="2400" dirty="0"/>
            </a:p>
          </p:txBody>
        </p:sp>
        <p:sp>
          <p:nvSpPr>
            <p:cNvPr id="17" name="文字方塊 16"/>
            <p:cNvSpPr txBox="1"/>
            <p:nvPr/>
          </p:nvSpPr>
          <p:spPr>
            <a:xfrm>
              <a:off x="2964415" y="2031408"/>
              <a:ext cx="656818" cy="907941"/>
            </a:xfrm>
            <a:prstGeom prst="rect">
              <a:avLst/>
            </a:prstGeom>
            <a:noFill/>
            <a:ln>
              <a:noFill/>
            </a:ln>
          </p:spPr>
          <p:style>
            <a:lnRef idx="0">
              <a:schemeClr val="accent2"/>
            </a:lnRef>
            <a:fillRef idx="3">
              <a:schemeClr val="accent2"/>
            </a:fillRef>
            <a:effectRef idx="3">
              <a:schemeClr val="accent2"/>
            </a:effectRef>
            <a:fontRef idx="minor">
              <a:schemeClr val="lt1"/>
            </a:fontRef>
          </p:style>
          <p:txBody>
            <a:bodyPr wrap="square" rtlCol="0">
              <a:spAutoFit/>
            </a:bodyPr>
            <a:lstStyle/>
            <a:p>
              <a:pPr algn="ctr"/>
              <a:r>
                <a:rPr lang="zh-TW" altLang="en-US" sz="2400" dirty="0" smtClean="0">
                  <a:solidFill>
                    <a:srgbClr val="7030A0"/>
                  </a:solidFill>
                  <a:latin typeface="+mj-ea"/>
                  <a:ea typeface="+mj-ea"/>
                </a:rPr>
                <a:t>降至</a:t>
              </a:r>
              <a:endParaRPr lang="en-US" altLang="zh-TW" sz="2400" dirty="0" smtClean="0">
                <a:solidFill>
                  <a:srgbClr val="7030A0"/>
                </a:solidFill>
                <a:latin typeface="+mj-ea"/>
                <a:ea typeface="+mj-ea"/>
              </a:endParaRPr>
            </a:p>
            <a:p>
              <a:pPr algn="ctr">
                <a:spcBef>
                  <a:spcPts val="600"/>
                </a:spcBef>
              </a:pPr>
              <a:r>
                <a:rPr lang="en-US" altLang="zh-TW" sz="2400" b="1" dirty="0" smtClean="0">
                  <a:solidFill>
                    <a:srgbClr val="FF0000"/>
                  </a:solidFill>
                  <a:latin typeface="+mj-ea"/>
                  <a:ea typeface="+mj-ea"/>
                </a:rPr>
                <a:t>0%</a:t>
              </a:r>
              <a:endParaRPr lang="zh-TW" altLang="en-US" sz="2400" dirty="0">
                <a:solidFill>
                  <a:srgbClr val="FF0000"/>
                </a:solidFill>
              </a:endParaRPr>
            </a:p>
          </p:txBody>
        </p:sp>
        <p:sp>
          <p:nvSpPr>
            <p:cNvPr id="19" name="文字方塊 18"/>
            <p:cNvSpPr txBox="1"/>
            <p:nvPr/>
          </p:nvSpPr>
          <p:spPr>
            <a:xfrm>
              <a:off x="1259838" y="2944310"/>
              <a:ext cx="1182784" cy="400110"/>
            </a:xfrm>
            <a:prstGeom prst="rect">
              <a:avLst/>
            </a:prstGeom>
            <a:noFill/>
          </p:spPr>
          <p:txBody>
            <a:bodyPr wrap="square" rtlCol="0">
              <a:spAutoFit/>
            </a:bodyPr>
            <a:lstStyle/>
            <a:p>
              <a:pPr algn="ctr"/>
              <a:r>
                <a:rPr lang="en-US" altLang="zh-TW" sz="2000" b="1" dirty="0" smtClean="0">
                  <a:solidFill>
                    <a:schemeClr val="tx1">
                      <a:lumMod val="85000"/>
                      <a:lumOff val="15000"/>
                    </a:schemeClr>
                  </a:solidFill>
                  <a:latin typeface="+mj-ea"/>
                  <a:ea typeface="+mj-ea"/>
                </a:rPr>
                <a:t>107.7.1~109.12.31</a:t>
              </a:r>
              <a:endParaRPr lang="zh-TW" altLang="en-US" sz="2000" b="1" dirty="0">
                <a:solidFill>
                  <a:schemeClr val="tx1">
                    <a:lumMod val="85000"/>
                    <a:lumOff val="15000"/>
                  </a:schemeClr>
                </a:solidFill>
                <a:latin typeface="+mj-ea"/>
                <a:ea typeface="+mj-ea"/>
              </a:endParaRPr>
            </a:p>
          </p:txBody>
        </p:sp>
        <p:sp>
          <p:nvSpPr>
            <p:cNvPr id="21" name="文字方塊 20"/>
            <p:cNvSpPr txBox="1"/>
            <p:nvPr/>
          </p:nvSpPr>
          <p:spPr>
            <a:xfrm>
              <a:off x="2866760" y="2924944"/>
              <a:ext cx="829300" cy="400110"/>
            </a:xfrm>
            <a:prstGeom prst="rect">
              <a:avLst/>
            </a:prstGeom>
            <a:noFill/>
          </p:spPr>
          <p:txBody>
            <a:bodyPr wrap="square" rtlCol="0">
              <a:spAutoFit/>
            </a:bodyPr>
            <a:lstStyle/>
            <a:p>
              <a:pPr algn="ctr"/>
              <a:r>
                <a:rPr lang="en-US" altLang="zh-TW" sz="2000" b="1" dirty="0" smtClean="0">
                  <a:solidFill>
                    <a:schemeClr val="tx1">
                      <a:lumMod val="85000"/>
                      <a:lumOff val="15000"/>
                    </a:schemeClr>
                  </a:solidFill>
                  <a:latin typeface="+mj-ea"/>
                  <a:ea typeface="+mj-ea"/>
                </a:rPr>
                <a:t>110</a:t>
              </a:r>
              <a:r>
                <a:rPr lang="zh-TW" altLang="en-US" sz="2000" b="1" dirty="0" smtClean="0">
                  <a:solidFill>
                    <a:schemeClr val="tx1">
                      <a:lumMod val="85000"/>
                      <a:lumOff val="15000"/>
                    </a:schemeClr>
                  </a:solidFill>
                  <a:latin typeface="+mj-ea"/>
                  <a:ea typeface="+mj-ea"/>
                </a:rPr>
                <a:t>年以後</a:t>
              </a:r>
              <a:endParaRPr lang="zh-TW" altLang="en-US" sz="2000" b="1" dirty="0">
                <a:solidFill>
                  <a:schemeClr val="tx1">
                    <a:lumMod val="85000"/>
                    <a:lumOff val="15000"/>
                  </a:schemeClr>
                </a:solidFill>
                <a:latin typeface="+mj-ea"/>
                <a:ea typeface="+mj-ea"/>
              </a:endParaRPr>
            </a:p>
          </p:txBody>
        </p:sp>
      </p:grpSp>
      <p:sp>
        <p:nvSpPr>
          <p:cNvPr id="55" name="文字方塊 54"/>
          <p:cNvSpPr txBox="1"/>
          <p:nvPr/>
        </p:nvSpPr>
        <p:spPr>
          <a:xfrm>
            <a:off x="6548857" y="2428985"/>
            <a:ext cx="1545141" cy="1107996"/>
          </a:xfrm>
          <a:prstGeom prst="rect">
            <a:avLst/>
          </a:prstGeom>
          <a:solidFill>
            <a:schemeClr val="accent6">
              <a:lumMod val="40000"/>
              <a:lumOff val="60000"/>
            </a:schemeClr>
          </a:solidFill>
        </p:spPr>
        <p:txBody>
          <a:bodyPr wrap="square" rtlCol="0">
            <a:spAutoFit/>
          </a:bodyPr>
          <a:lstStyle/>
          <a:p>
            <a:pPr algn="ctr"/>
            <a:r>
              <a:rPr lang="zh-TW" altLang="en-US" sz="2200" b="1" dirty="0" smtClean="0">
                <a:latin typeface="+mj-ea"/>
                <a:ea typeface="+mj-ea"/>
              </a:rPr>
              <a:t>調降至</a:t>
            </a:r>
            <a:r>
              <a:rPr lang="en-US" altLang="zh-TW" sz="2200" b="1" dirty="0" smtClean="0">
                <a:latin typeface="+mj-ea"/>
                <a:ea typeface="+mj-ea"/>
              </a:rPr>
              <a:t>0%</a:t>
            </a:r>
            <a:r>
              <a:rPr lang="zh-TW" altLang="en-US" sz="2200" b="1" dirty="0" smtClean="0">
                <a:latin typeface="+mj-ea"/>
                <a:ea typeface="+mj-ea"/>
              </a:rPr>
              <a:t>優存本金全部領回</a:t>
            </a:r>
            <a:endParaRPr lang="zh-TW" altLang="en-US" sz="2200" b="1" dirty="0">
              <a:latin typeface="+mj-ea"/>
              <a:ea typeface="+mj-ea"/>
            </a:endParaRPr>
          </a:p>
        </p:txBody>
      </p:sp>
      <p:grpSp>
        <p:nvGrpSpPr>
          <p:cNvPr id="4" name="群組 3"/>
          <p:cNvGrpSpPr/>
          <p:nvPr/>
        </p:nvGrpSpPr>
        <p:grpSpPr>
          <a:xfrm>
            <a:off x="251520" y="4421331"/>
            <a:ext cx="8018929" cy="2083160"/>
            <a:chOff x="251520" y="4421331"/>
            <a:chExt cx="8018929" cy="2083160"/>
          </a:xfrm>
        </p:grpSpPr>
        <p:sp>
          <p:nvSpPr>
            <p:cNvPr id="56" name="矩形 55"/>
            <p:cNvSpPr/>
            <p:nvPr/>
          </p:nvSpPr>
          <p:spPr>
            <a:xfrm>
              <a:off x="2423205" y="5735050"/>
              <a:ext cx="5524589" cy="769441"/>
            </a:xfrm>
            <a:prstGeom prst="rect">
              <a:avLst/>
            </a:prstGeom>
            <a:ln>
              <a:solidFill>
                <a:srgbClr val="FFC000"/>
              </a:solidFill>
            </a:ln>
          </p:spPr>
          <p:txBody>
            <a:bodyPr wrap="none">
              <a:spAutoFit/>
            </a:bodyPr>
            <a:lstStyle/>
            <a:p>
              <a:r>
                <a:rPr lang="zh-TW" altLang="en-US" sz="2200" b="1" dirty="0" smtClean="0">
                  <a:latin typeface="+mj-ea"/>
                  <a:ea typeface="+mj-ea"/>
                </a:rPr>
                <a:t>註：月</a:t>
              </a:r>
              <a:r>
                <a:rPr lang="zh-TW" altLang="en-US" sz="2200" b="1" dirty="0">
                  <a:latin typeface="+mj-ea"/>
                  <a:ea typeface="+mj-ea"/>
                </a:rPr>
                <a:t>退休總</a:t>
              </a:r>
              <a:r>
                <a:rPr lang="zh-TW" altLang="en-US" sz="2200" b="1" dirty="0" smtClean="0">
                  <a:latin typeface="+mj-ea"/>
                  <a:ea typeface="+mj-ea"/>
                </a:rPr>
                <a:t>所得</a:t>
              </a:r>
              <a:r>
                <a:rPr lang="en-US" altLang="zh-TW" sz="2200" b="1" dirty="0" smtClean="0">
                  <a:latin typeface="+mj-ea"/>
                  <a:ea typeface="+mj-ea"/>
                </a:rPr>
                <a:t>=</a:t>
              </a:r>
              <a:r>
                <a:rPr lang="zh-TW" altLang="en-US" sz="2200" b="1" dirty="0" smtClean="0">
                  <a:latin typeface="+mj-ea"/>
                  <a:ea typeface="+mj-ea"/>
                </a:rPr>
                <a:t>優存利息</a:t>
              </a:r>
              <a:r>
                <a:rPr lang="en-US" altLang="zh-TW" sz="2200" b="1" dirty="0" smtClean="0">
                  <a:latin typeface="+mj-ea"/>
                  <a:ea typeface="+mj-ea"/>
                </a:rPr>
                <a:t>+</a:t>
              </a:r>
              <a:r>
                <a:rPr lang="zh-TW" altLang="en-US" sz="2200" b="1" dirty="0" smtClean="0">
                  <a:latin typeface="+mj-ea"/>
                  <a:ea typeface="+mj-ea"/>
                </a:rPr>
                <a:t>月退休金</a:t>
              </a:r>
              <a:endParaRPr lang="en-US" altLang="zh-TW" sz="2200" b="1" dirty="0">
                <a:latin typeface="+mj-ea"/>
                <a:ea typeface="+mj-ea"/>
              </a:endParaRPr>
            </a:p>
            <a:p>
              <a:pPr marL="538163"/>
              <a:r>
                <a:rPr lang="zh-TW" altLang="en-US" sz="2200" b="1" dirty="0" smtClean="0">
                  <a:latin typeface="+mj-ea"/>
                  <a:ea typeface="+mj-ea"/>
                </a:rPr>
                <a:t>原</a:t>
              </a:r>
              <a:r>
                <a:rPr lang="zh-TW" altLang="en-US" sz="2200" b="1" dirty="0">
                  <a:latin typeface="+mj-ea"/>
                  <a:ea typeface="+mj-ea"/>
                </a:rPr>
                <a:t>即低</a:t>
              </a:r>
              <a:r>
                <a:rPr lang="zh-TW" altLang="en-US" sz="2200" b="1" dirty="0" smtClean="0">
                  <a:latin typeface="+mj-ea"/>
                  <a:ea typeface="+mj-ea"/>
                </a:rPr>
                <a:t>於最低保障金額者</a:t>
              </a:r>
              <a:r>
                <a:rPr lang="zh-TW" altLang="en-US" sz="2200" b="1" dirty="0" smtClean="0">
                  <a:latin typeface="標楷體"/>
                  <a:ea typeface="標楷體"/>
                </a:rPr>
                <a:t>，維持原金額</a:t>
              </a:r>
              <a:endParaRPr lang="zh-TW" altLang="en-US" sz="2200" dirty="0">
                <a:latin typeface="+mj-ea"/>
                <a:ea typeface="+mj-ea"/>
              </a:endParaRPr>
            </a:p>
          </p:txBody>
        </p:sp>
        <p:sp>
          <p:nvSpPr>
            <p:cNvPr id="57" name="文字方塊 56"/>
            <p:cNvSpPr txBox="1"/>
            <p:nvPr/>
          </p:nvSpPr>
          <p:spPr>
            <a:xfrm>
              <a:off x="251520" y="4421331"/>
              <a:ext cx="1399331" cy="1785104"/>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pPr algn="ctr"/>
              <a:r>
                <a:rPr lang="zh-TW" altLang="en-US" sz="2200" b="1" dirty="0">
                  <a:solidFill>
                    <a:srgbClr val="0000CC"/>
                  </a:solidFill>
                  <a:latin typeface="+mj-ea"/>
                  <a:ea typeface="+mj-ea"/>
                </a:rPr>
                <a:t>調降</a:t>
              </a:r>
              <a:r>
                <a:rPr lang="zh-TW" altLang="en-US" sz="2200" b="1" dirty="0" smtClean="0">
                  <a:solidFill>
                    <a:srgbClr val="0000CC"/>
                  </a:solidFill>
                  <a:latin typeface="+mj-ea"/>
                  <a:ea typeface="+mj-ea"/>
                </a:rPr>
                <a:t>後月退休總所得不得低於最低保障金額</a:t>
              </a:r>
              <a:endParaRPr lang="zh-TW" altLang="en-US" sz="2200" b="1" dirty="0">
                <a:solidFill>
                  <a:srgbClr val="0000CC"/>
                </a:solidFill>
                <a:latin typeface="+mj-ea"/>
                <a:ea typeface="+mj-ea"/>
              </a:endParaRPr>
            </a:p>
          </p:txBody>
        </p:sp>
        <p:grpSp>
          <p:nvGrpSpPr>
            <p:cNvPr id="58" name="群組 57"/>
            <p:cNvGrpSpPr/>
            <p:nvPr/>
          </p:nvGrpSpPr>
          <p:grpSpPr>
            <a:xfrm>
              <a:off x="1766323" y="5140462"/>
              <a:ext cx="6504126" cy="602451"/>
              <a:chOff x="7157968" y="3498048"/>
              <a:chExt cx="1744475" cy="1147562"/>
            </a:xfrm>
          </p:grpSpPr>
          <p:sp>
            <p:nvSpPr>
              <p:cNvPr id="59" name="圓柱 58"/>
              <p:cNvSpPr/>
              <p:nvPr/>
            </p:nvSpPr>
            <p:spPr>
              <a:xfrm>
                <a:off x="7157968" y="3498048"/>
                <a:ext cx="1744475" cy="1132585"/>
              </a:xfrm>
              <a:prstGeom prst="can">
                <a:avLst/>
              </a:prstGeom>
              <a:solidFill>
                <a:srgbClr val="FF0066"/>
              </a:solidFill>
            </p:spPr>
            <p:style>
              <a:lnRef idx="1">
                <a:schemeClr val="accent4"/>
              </a:lnRef>
              <a:fillRef idx="3">
                <a:schemeClr val="accent4"/>
              </a:fillRef>
              <a:effectRef idx="2">
                <a:schemeClr val="accent4"/>
              </a:effectRef>
              <a:fontRef idx="minor">
                <a:schemeClr val="lt1"/>
              </a:fontRef>
            </p:style>
            <p:txBody>
              <a:bodyPr rtlCol="0" anchor="ctr"/>
              <a:lstStyle/>
              <a:p>
                <a:pPr algn="ctr"/>
                <a:endParaRPr lang="zh-TW" altLang="en-US"/>
              </a:p>
            </p:txBody>
          </p:sp>
          <p:sp>
            <p:nvSpPr>
              <p:cNvPr id="60" name="文字方塊 59"/>
              <p:cNvSpPr txBox="1"/>
              <p:nvPr/>
            </p:nvSpPr>
            <p:spPr>
              <a:xfrm>
                <a:off x="7821961" y="3766220"/>
                <a:ext cx="409189" cy="879390"/>
              </a:xfrm>
              <a:prstGeom prst="rect">
                <a:avLst/>
              </a:prstGeom>
              <a:noFill/>
            </p:spPr>
            <p:txBody>
              <a:bodyPr wrap="square" rtlCol="0">
                <a:spAutoFit/>
              </a:bodyPr>
              <a:lstStyle/>
              <a:p>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32,160</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元</a:t>
                </a:r>
                <a:endPar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endParaRPr>
              </a:p>
            </p:txBody>
          </p:sp>
        </p:grpSp>
        <p:sp>
          <p:nvSpPr>
            <p:cNvPr id="61" name="文字方塊 60"/>
            <p:cNvSpPr txBox="1"/>
            <p:nvPr/>
          </p:nvSpPr>
          <p:spPr>
            <a:xfrm>
              <a:off x="3749473" y="4619527"/>
              <a:ext cx="2510608" cy="492443"/>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pPr algn="ctr"/>
              <a:r>
                <a:rPr lang="zh-TW" altLang="en-US" sz="2600" b="1" dirty="0" smtClean="0">
                  <a:solidFill>
                    <a:srgbClr val="FF0000"/>
                  </a:solidFill>
                  <a:latin typeface="+mj-ea"/>
                  <a:ea typeface="+mj-ea"/>
                </a:rPr>
                <a:t>最低保障金額</a:t>
              </a:r>
              <a:endParaRPr lang="zh-TW" altLang="en-US" sz="2600" b="1" dirty="0">
                <a:solidFill>
                  <a:srgbClr val="FF0000"/>
                </a:solidFill>
                <a:latin typeface="+mj-ea"/>
                <a:ea typeface="+mj-ea"/>
              </a:endParaRPr>
            </a:p>
          </p:txBody>
        </p:sp>
      </p:grpSp>
      <p:sp>
        <p:nvSpPr>
          <p:cNvPr id="23" name="投影片編號版面配置區 2"/>
          <p:cNvSpPr>
            <a:spLocks noGrp="1"/>
          </p:cNvSpPr>
          <p:nvPr>
            <p:ph type="sldNum" sz="quarter" idx="12"/>
          </p:nvPr>
        </p:nvSpPr>
        <p:spPr>
          <a:xfrm>
            <a:off x="8460432" y="6507050"/>
            <a:ext cx="624517"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116</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22"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26" name="文字方塊 25"/>
          <p:cNvSpPr txBox="1"/>
          <p:nvPr/>
        </p:nvSpPr>
        <p:spPr>
          <a:xfrm>
            <a:off x="672349" y="1340768"/>
            <a:ext cx="6154250" cy="461665"/>
          </a:xfrm>
          <a:prstGeom prst="rect">
            <a:avLst/>
          </a:prstGeom>
          <a:solidFill>
            <a:schemeClr val="bg1"/>
          </a:solidFill>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solidFill>
                  <a:schemeClr val="tx1"/>
                </a:solidFill>
              </a:rPr>
              <a:t>2.</a:t>
            </a:r>
            <a:r>
              <a:rPr lang="zh-TW" altLang="en-US" sz="2400" b="1" dirty="0" smtClean="0">
                <a:solidFill>
                  <a:schemeClr val="tx1"/>
                </a:solidFill>
              </a:rPr>
              <a:t>支</a:t>
            </a:r>
            <a:r>
              <a:rPr lang="en-US" altLang="zh-TW" sz="2400" b="1" dirty="0" smtClean="0">
                <a:solidFill>
                  <a:schemeClr val="tx1"/>
                </a:solidFill>
              </a:rPr>
              <a:t>(</a:t>
            </a:r>
            <a:r>
              <a:rPr lang="zh-TW" altLang="en-US" sz="2400" b="1" dirty="0" smtClean="0">
                <a:solidFill>
                  <a:schemeClr val="tx1"/>
                </a:solidFill>
              </a:rPr>
              <a:t>兼</a:t>
            </a:r>
            <a:r>
              <a:rPr lang="en-US" altLang="zh-TW" sz="2400" b="1" dirty="0" smtClean="0">
                <a:solidFill>
                  <a:schemeClr val="tx1"/>
                </a:solidFill>
              </a:rPr>
              <a:t>)</a:t>
            </a:r>
            <a:r>
              <a:rPr lang="zh-TW" altLang="en-US" sz="2400" b="1" dirty="0" smtClean="0">
                <a:solidFill>
                  <a:schemeClr val="tx1"/>
                </a:solidFill>
              </a:rPr>
              <a:t>領月退休金者調降優惠存款利率方案</a:t>
            </a:r>
            <a:endParaRPr lang="zh-TW" altLang="en-US" sz="2400" b="1" dirty="0">
              <a:solidFill>
                <a:schemeClr val="tx1"/>
              </a:solidFill>
            </a:endParaRPr>
          </a:p>
        </p:txBody>
      </p:sp>
      <p:sp>
        <p:nvSpPr>
          <p:cNvPr id="27" name="內容版面配置區 2"/>
          <p:cNvSpPr>
            <a:spLocks noGrp="1"/>
          </p:cNvSpPr>
          <p:nvPr>
            <p:ph idx="1"/>
          </p:nvPr>
        </p:nvSpPr>
        <p:spPr>
          <a:xfrm>
            <a:off x="922510" y="764704"/>
            <a:ext cx="2728427" cy="521436"/>
          </a:xfrm>
        </p:spPr>
        <p:style>
          <a:lnRef idx="0">
            <a:schemeClr val="accent4"/>
          </a:lnRef>
          <a:fillRef idx="3">
            <a:schemeClr val="accent4"/>
          </a:fillRef>
          <a:effectRef idx="3">
            <a:schemeClr val="accent4"/>
          </a:effectRef>
          <a:fontRef idx="minor">
            <a:schemeClr val="lt1"/>
          </a:fontRef>
        </p:style>
        <p:txBody>
          <a:bodyPr>
            <a:noAutofit/>
          </a:bodyPr>
          <a:lstStyle/>
          <a:p>
            <a:pPr marL="0" lvl="0" indent="0">
              <a:spcBef>
                <a:spcPct val="0"/>
              </a:spcBef>
              <a:buNone/>
              <a:defRPr/>
            </a:pPr>
            <a:r>
              <a:rPr lang="en-US" altLang="zh-TW" sz="2600" b="1" dirty="0" smtClean="0">
                <a:ea typeface="標楷體" panose="03000509000000000000" pitchFamily="65" charset="-120"/>
              </a:rPr>
              <a:t>(</a:t>
            </a:r>
            <a:r>
              <a:rPr lang="zh-TW" altLang="en-US" sz="2600" b="1" dirty="0" smtClean="0">
                <a:ea typeface="標楷體" panose="03000509000000000000" pitchFamily="65" charset="-120"/>
              </a:rPr>
              <a:t>三</a:t>
            </a:r>
            <a:r>
              <a:rPr lang="en-US" altLang="zh-TW" sz="2600" b="1" dirty="0" smtClean="0">
                <a:ea typeface="標楷體" panose="03000509000000000000" pitchFamily="65" charset="-120"/>
              </a:rPr>
              <a:t>)</a:t>
            </a:r>
            <a:r>
              <a:rPr lang="zh-TW" altLang="en-US" sz="2600" b="1" dirty="0" smtClean="0">
                <a:latin typeface="標楷體" panose="03000509000000000000" pitchFamily="65" charset="-120"/>
                <a:ea typeface="標楷體" panose="03000509000000000000" pitchFamily="65" charset="-120"/>
              </a:rPr>
              <a:t>優惠存款利率</a:t>
            </a:r>
            <a:endParaRPr lang="en-US" altLang="zh-TW" sz="2600" b="1" dirty="0">
              <a:latin typeface="標楷體" panose="03000509000000000000" pitchFamily="65" charset="-120"/>
              <a:ea typeface="標楷體" panose="03000509000000000000" pitchFamily="65" charset="-120"/>
            </a:endParaRPr>
          </a:p>
          <a:p>
            <a:pPr marL="0" lvl="0" indent="0">
              <a:spcBef>
                <a:spcPct val="0"/>
              </a:spcBef>
              <a:buNone/>
              <a:defRPr/>
            </a:pPr>
            <a:endParaRPr lang="en-US" altLang="zh-TW" sz="2600" b="1" dirty="0">
              <a:latin typeface="標楷體" panose="03000509000000000000" pitchFamily="65" charset="-120"/>
              <a:ea typeface="標楷體" panose="03000509000000000000" pitchFamily="65" charset="-120"/>
            </a:endParaRPr>
          </a:p>
          <a:p>
            <a:pPr marL="1349375" lvl="0" indent="0" algn="just">
              <a:lnSpc>
                <a:spcPts val="4000"/>
              </a:lnSpc>
              <a:spcBef>
                <a:spcPct val="0"/>
              </a:spcBef>
              <a:buNone/>
            </a:pPr>
            <a:endParaRPr lang="en-US" altLang="zh-TW" sz="2600" b="1" dirty="0" smtClean="0">
              <a:latin typeface="標楷體" pitchFamily="65" charset="-120"/>
              <a:ea typeface="標楷體" pitchFamily="65" charset="-120"/>
            </a:endParaRPr>
          </a:p>
        </p:txBody>
      </p:sp>
    </p:spTree>
    <p:extLst>
      <p:ext uri="{BB962C8B-B14F-4D97-AF65-F5344CB8AC3E}">
        <p14:creationId xmlns:p14="http://schemas.microsoft.com/office/powerpoint/2010/main" val="2628969037"/>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內容版面配置區 2"/>
          <p:cNvSpPr>
            <a:spLocks noGrp="1"/>
          </p:cNvSpPr>
          <p:nvPr>
            <p:ph idx="1"/>
          </p:nvPr>
        </p:nvSpPr>
        <p:spPr>
          <a:xfrm>
            <a:off x="840204" y="1844824"/>
            <a:ext cx="7560840" cy="4363006"/>
          </a:xfrm>
        </p:spPr>
        <p:style>
          <a:lnRef idx="2">
            <a:schemeClr val="accent5"/>
          </a:lnRef>
          <a:fillRef idx="1">
            <a:schemeClr val="lt1"/>
          </a:fillRef>
          <a:effectRef idx="0">
            <a:schemeClr val="accent5"/>
          </a:effectRef>
          <a:fontRef idx="minor">
            <a:schemeClr val="dk1"/>
          </a:fontRef>
        </p:style>
        <p:txBody>
          <a:bodyPr>
            <a:noAutofit/>
          </a:bodyPr>
          <a:lstStyle/>
          <a:p>
            <a:pPr marL="1588" indent="-1588">
              <a:lnSpc>
                <a:spcPts val="3500"/>
              </a:lnSpc>
              <a:buNone/>
            </a:pPr>
            <a:r>
              <a:rPr lang="zh-TW" altLang="en-US" sz="2600" b="1" dirty="0" smtClean="0">
                <a:solidFill>
                  <a:srgbClr val="FF0066"/>
                </a:solidFill>
                <a:latin typeface="標楷體" pitchFamily="65" charset="-120"/>
                <a:ea typeface="標楷體" pitchFamily="65" charset="-120"/>
              </a:rPr>
              <a:t>人道關懷弱勢保障</a:t>
            </a:r>
            <a:r>
              <a:rPr lang="zh-TW" altLang="zh-TW" sz="2600" b="1" dirty="0" smtClean="0">
                <a:solidFill>
                  <a:srgbClr val="FF0066"/>
                </a:solidFill>
                <a:latin typeface="標楷體" pitchFamily="65" charset="-120"/>
                <a:ea typeface="標楷體" pitchFamily="65" charset="-120"/>
              </a:rPr>
              <a:t>：</a:t>
            </a:r>
            <a:endParaRPr lang="en-US" altLang="zh-TW" sz="2600" b="1" dirty="0">
              <a:solidFill>
                <a:srgbClr val="FF0066"/>
              </a:solidFill>
              <a:latin typeface="標楷體" pitchFamily="65" charset="-120"/>
              <a:ea typeface="標楷體" pitchFamily="65" charset="-120"/>
            </a:endParaRPr>
          </a:p>
          <a:p>
            <a:pPr marL="1588" indent="-1588">
              <a:lnSpc>
                <a:spcPts val="3500"/>
              </a:lnSpc>
              <a:buNone/>
            </a:pPr>
            <a:r>
              <a:rPr lang="en-US" altLang="zh-TW" sz="2200" dirty="0" smtClean="0"/>
              <a:t>1.</a:t>
            </a:r>
            <a:r>
              <a:rPr lang="zh-TW" altLang="en-US" sz="2200" dirty="0" smtClean="0"/>
              <a:t>適用對象</a:t>
            </a:r>
            <a:r>
              <a:rPr lang="zh-TW" altLang="en-US" sz="2200" dirty="0" smtClean="0">
                <a:latin typeface="標楷體"/>
                <a:ea typeface="標楷體"/>
              </a:rPr>
              <a:t>：</a:t>
            </a:r>
            <a:r>
              <a:rPr lang="zh-TW" altLang="en-US" sz="2200" b="1" dirty="0" smtClean="0">
                <a:solidFill>
                  <a:srgbClr val="C00000"/>
                </a:solidFill>
                <a:latin typeface="標楷體"/>
                <a:ea typeface="標楷體"/>
              </a:rPr>
              <a:t>支</a:t>
            </a:r>
            <a:r>
              <a:rPr lang="en-US" altLang="zh-TW" sz="2200" b="1" dirty="0" smtClean="0">
                <a:solidFill>
                  <a:srgbClr val="C00000"/>
                </a:solidFill>
                <a:latin typeface="標楷體"/>
                <a:ea typeface="標楷體"/>
              </a:rPr>
              <a:t>(</a:t>
            </a:r>
            <a:r>
              <a:rPr lang="zh-TW" altLang="en-US" sz="2200" b="1" dirty="0" smtClean="0">
                <a:solidFill>
                  <a:srgbClr val="C00000"/>
                </a:solidFill>
                <a:latin typeface="標楷體"/>
                <a:ea typeface="標楷體"/>
              </a:rPr>
              <a:t>兼</a:t>
            </a:r>
            <a:r>
              <a:rPr lang="en-US" altLang="zh-TW" sz="2200" b="1" dirty="0" smtClean="0">
                <a:solidFill>
                  <a:srgbClr val="C00000"/>
                </a:solidFill>
                <a:latin typeface="標楷體"/>
                <a:ea typeface="標楷體"/>
              </a:rPr>
              <a:t>)</a:t>
            </a:r>
            <a:r>
              <a:rPr lang="zh-TW" altLang="en-US" sz="2200" b="1" dirty="0" smtClean="0">
                <a:solidFill>
                  <a:srgbClr val="C00000"/>
                </a:solidFill>
                <a:latin typeface="標楷體"/>
                <a:ea typeface="標楷體"/>
              </a:rPr>
              <a:t>領月退休金</a:t>
            </a:r>
            <a:r>
              <a:rPr lang="zh-TW" altLang="en-US" sz="2200" b="1" dirty="0" smtClean="0">
                <a:latin typeface="標楷體"/>
                <a:ea typeface="標楷體"/>
              </a:rPr>
              <a:t>且退休所得低者</a:t>
            </a:r>
            <a:endParaRPr lang="en-US" altLang="zh-TW" sz="2200" b="1" dirty="0" smtClean="0">
              <a:latin typeface="標楷體"/>
              <a:ea typeface="標楷體"/>
            </a:endParaRPr>
          </a:p>
          <a:p>
            <a:pPr marL="536575" lvl="1" indent="-342900">
              <a:lnSpc>
                <a:spcPts val="3500"/>
              </a:lnSpc>
              <a:buFont typeface="Wingdings" panose="05000000000000000000" pitchFamily="2" charset="2"/>
              <a:buChar char="Ø"/>
            </a:pPr>
            <a:r>
              <a:rPr lang="zh-TW" altLang="zh-TW" sz="2200" b="1" u="sng" dirty="0" smtClean="0">
                <a:solidFill>
                  <a:srgbClr val="0000FF"/>
                </a:solidFill>
              </a:rPr>
              <a:t>每月</a:t>
            </a:r>
            <a:r>
              <a:rPr lang="zh-TW" altLang="zh-TW" sz="2200" b="1" u="sng" dirty="0">
                <a:solidFill>
                  <a:srgbClr val="0000FF"/>
                </a:solidFill>
              </a:rPr>
              <a:t>退休所得，低於替代率調降方案最末年(第11年)之上限</a:t>
            </a:r>
            <a:r>
              <a:rPr lang="zh-TW" altLang="zh-TW" sz="2200" b="1" u="sng" dirty="0" smtClean="0">
                <a:solidFill>
                  <a:srgbClr val="0000FF"/>
                </a:solidFill>
              </a:rPr>
              <a:t>金額</a:t>
            </a:r>
            <a:r>
              <a:rPr lang="zh-TW" altLang="en-US" sz="2200" dirty="0" smtClean="0">
                <a:latin typeface="新細明體"/>
                <a:ea typeface="新細明體"/>
              </a:rPr>
              <a:t>。</a:t>
            </a:r>
            <a:endParaRPr lang="en-US" altLang="zh-TW" sz="2200" dirty="0" smtClean="0">
              <a:latin typeface="新細明體"/>
              <a:ea typeface="新細明體"/>
            </a:endParaRPr>
          </a:p>
          <a:p>
            <a:pPr marL="1588" indent="-1588">
              <a:lnSpc>
                <a:spcPts val="3500"/>
              </a:lnSpc>
              <a:buNone/>
            </a:pPr>
            <a:r>
              <a:rPr lang="en-US" altLang="zh-TW" sz="2200" dirty="0" smtClean="0"/>
              <a:t>2.</a:t>
            </a:r>
            <a:r>
              <a:rPr lang="zh-TW" altLang="en-US" sz="2200" dirty="0" smtClean="0"/>
              <a:t>具體作法</a:t>
            </a:r>
            <a:r>
              <a:rPr lang="zh-TW" altLang="en-US" sz="2200" dirty="0" smtClean="0">
                <a:latin typeface="標楷體"/>
              </a:rPr>
              <a:t>：</a:t>
            </a:r>
            <a:endParaRPr lang="en-US" altLang="zh-TW" sz="2200" dirty="0" smtClean="0">
              <a:latin typeface="標楷體"/>
            </a:endParaRPr>
          </a:p>
          <a:p>
            <a:pPr marL="268288" indent="-1588">
              <a:lnSpc>
                <a:spcPts val="3500"/>
              </a:lnSpc>
              <a:buNone/>
            </a:pPr>
            <a:r>
              <a:rPr lang="zh-TW" altLang="en-US" sz="2200" b="1" dirty="0">
                <a:solidFill>
                  <a:srgbClr val="0000FF"/>
                </a:solidFill>
              </a:rPr>
              <a:t>替代率調降方案最末年</a:t>
            </a:r>
            <a:r>
              <a:rPr lang="en-US" altLang="zh-TW" sz="2200" b="1" dirty="0">
                <a:solidFill>
                  <a:srgbClr val="0000FF"/>
                </a:solidFill>
              </a:rPr>
              <a:t>(</a:t>
            </a:r>
            <a:r>
              <a:rPr lang="zh-TW" altLang="en-US" sz="2200" b="1" dirty="0">
                <a:solidFill>
                  <a:srgbClr val="0000FF"/>
                </a:solidFill>
              </a:rPr>
              <a:t>第</a:t>
            </a:r>
            <a:r>
              <a:rPr lang="en-US" altLang="zh-TW" sz="2200" b="1" dirty="0">
                <a:solidFill>
                  <a:srgbClr val="0000FF"/>
                </a:solidFill>
              </a:rPr>
              <a:t>11</a:t>
            </a:r>
            <a:r>
              <a:rPr lang="zh-TW" altLang="en-US" sz="2200" b="1" dirty="0">
                <a:solidFill>
                  <a:srgbClr val="0000FF"/>
                </a:solidFill>
              </a:rPr>
              <a:t>年</a:t>
            </a:r>
            <a:r>
              <a:rPr lang="en-US" altLang="zh-TW" sz="2200" b="1" dirty="0">
                <a:solidFill>
                  <a:srgbClr val="0000FF"/>
                </a:solidFill>
              </a:rPr>
              <a:t>)</a:t>
            </a:r>
            <a:r>
              <a:rPr lang="zh-TW" altLang="en-US" sz="2200" b="1" dirty="0">
                <a:solidFill>
                  <a:srgbClr val="0000FF"/>
                </a:solidFill>
              </a:rPr>
              <a:t>之上限金額</a:t>
            </a:r>
            <a:r>
              <a:rPr lang="zh-TW" altLang="zh-TW" sz="2200" b="1" dirty="0">
                <a:solidFill>
                  <a:srgbClr val="0000FF"/>
                </a:solidFill>
              </a:rPr>
              <a:t>中，屬於公保優存部分，仍照18%利率計算其相應可辦理優惠存款之本金，以適度保障其退休權益。</a:t>
            </a:r>
            <a:endParaRPr lang="en-US" altLang="zh-TW" sz="2200" b="1" dirty="0">
              <a:solidFill>
                <a:srgbClr val="0000FF"/>
              </a:solidFill>
            </a:endParaRPr>
          </a:p>
          <a:p>
            <a:pPr marL="1588" indent="-1588">
              <a:lnSpc>
                <a:spcPts val="3500"/>
              </a:lnSpc>
              <a:buNone/>
            </a:pPr>
            <a:r>
              <a:rPr lang="en-US" altLang="zh-TW" sz="2200" b="1" dirty="0" smtClean="0">
                <a:solidFill>
                  <a:srgbClr val="C00000"/>
                </a:solidFill>
              </a:rPr>
              <a:t>3.</a:t>
            </a:r>
            <a:r>
              <a:rPr lang="zh-TW" altLang="en-US" sz="2200" b="1" dirty="0" smtClean="0">
                <a:solidFill>
                  <a:srgbClr val="C00000"/>
                </a:solidFill>
              </a:rPr>
              <a:t>支領減額月退休金者</a:t>
            </a:r>
            <a:r>
              <a:rPr lang="zh-TW" altLang="en-US" sz="2200" b="1" dirty="0" smtClean="0">
                <a:solidFill>
                  <a:srgbClr val="C00000"/>
                </a:solidFill>
                <a:latin typeface="標楷體"/>
                <a:ea typeface="標楷體"/>
              </a:rPr>
              <a:t>，不適用</a:t>
            </a:r>
            <a:r>
              <a:rPr lang="zh-TW" altLang="en-US" sz="2200" b="1" dirty="0" smtClean="0">
                <a:solidFill>
                  <a:srgbClr val="C00000"/>
                </a:solidFill>
                <a:latin typeface="新細明體"/>
                <a:ea typeface="新細明體"/>
              </a:rPr>
              <a:t>。</a:t>
            </a:r>
            <a:endParaRPr lang="en-US" altLang="zh-TW" sz="2400" b="1" dirty="0" smtClean="0">
              <a:latin typeface="標楷體" pitchFamily="65" charset="-120"/>
              <a:ea typeface="標楷體" pitchFamily="65" charset="-120"/>
            </a:endParaRPr>
          </a:p>
        </p:txBody>
      </p:sp>
      <p:sp>
        <p:nvSpPr>
          <p:cNvPr id="8" name="投影片編號版面配置區 2"/>
          <p:cNvSpPr>
            <a:spLocks noGrp="1"/>
          </p:cNvSpPr>
          <p:nvPr>
            <p:ph type="sldNum" sz="quarter" idx="12"/>
          </p:nvPr>
        </p:nvSpPr>
        <p:spPr>
          <a:xfrm>
            <a:off x="8244408" y="6507050"/>
            <a:ext cx="840541"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117</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6"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3" name="文字方塊 12"/>
          <p:cNvSpPr txBox="1"/>
          <p:nvPr/>
        </p:nvSpPr>
        <p:spPr>
          <a:xfrm>
            <a:off x="683567" y="1305454"/>
            <a:ext cx="3807454" cy="461665"/>
          </a:xfrm>
          <a:prstGeom prst="rect">
            <a:avLst/>
          </a:prstGeom>
          <a:solidFill>
            <a:schemeClr val="bg1"/>
          </a:solidFill>
          <a:ln>
            <a:solidFill>
              <a:schemeClr val="bg1"/>
            </a:solidFill>
          </a:ln>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solidFill>
                  <a:schemeClr val="tx1"/>
                </a:solidFill>
              </a:rPr>
              <a:t>3.</a:t>
            </a:r>
            <a:r>
              <a:rPr lang="zh-TW" altLang="en-US" sz="2400" b="1" dirty="0" smtClean="0">
                <a:solidFill>
                  <a:schemeClr val="tx1"/>
                </a:solidFill>
              </a:rPr>
              <a:t>逐年調降優惠存款之保障</a:t>
            </a:r>
            <a:endParaRPr lang="zh-TW" altLang="en-US" sz="2400" b="1" dirty="0">
              <a:solidFill>
                <a:schemeClr val="tx1"/>
              </a:solidFill>
            </a:endParaRPr>
          </a:p>
        </p:txBody>
      </p:sp>
      <p:sp>
        <p:nvSpPr>
          <p:cNvPr id="14" name="內容版面配置區 2"/>
          <p:cNvSpPr txBox="1">
            <a:spLocks/>
          </p:cNvSpPr>
          <p:nvPr/>
        </p:nvSpPr>
        <p:spPr bwMode="auto">
          <a:xfrm>
            <a:off x="922510" y="764704"/>
            <a:ext cx="2728427" cy="521436"/>
          </a:xfrm>
          <a:prstGeom prst="rect">
            <a:avLst/>
          </a:prstGeom>
          <a:extLst>
            <a:ext uri="{91240B29-F687-4F45-9708-019B960494DF}">
              <a14:hiddenLine xmlns:a14="http://schemas.microsoft.com/office/drawing/2010/main" w="9525">
                <a:solidFill>
                  <a:srgbClr val="000000"/>
                </a:solidFill>
                <a:miter lim="800000"/>
                <a:headEnd/>
                <a:tailEnd/>
              </a14:hiddenLine>
            </a:ext>
          </a:extLst>
        </p:spPr>
        <p:style>
          <a:lnRef idx="0">
            <a:schemeClr val="accent4"/>
          </a:lnRef>
          <a:fillRef idx="3">
            <a:schemeClr val="accent4"/>
          </a:fillRef>
          <a:effectRef idx="3">
            <a:schemeClr val="accent4"/>
          </a:effectRef>
          <a:fontRef idx="minor">
            <a:schemeClr val="lt1"/>
          </a:fontRef>
        </p:style>
        <p:txBody>
          <a:bodyPr vert="horz" wrap="square" lIns="91440" tIns="45720" rIns="91440" bIns="45720" numCol="1"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lt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lt1"/>
                </a:solidFill>
                <a:latin typeface="+mn-lt"/>
                <a:ea typeface="+mn-ea"/>
                <a:cs typeface="+mn-cs"/>
              </a:defRPr>
            </a:lvl2pPr>
            <a:lvl3pPr marL="1143000" indent="-228600" algn="l" rtl="0" eaLnBrk="0" fontAlgn="base" hangingPunct="0">
              <a:spcBef>
                <a:spcPct val="20000"/>
              </a:spcBef>
              <a:spcAft>
                <a:spcPct val="0"/>
              </a:spcAft>
              <a:buChar char="•"/>
              <a:defRPr kumimoji="1" sz="2400">
                <a:solidFill>
                  <a:schemeClr val="lt1"/>
                </a:solidFill>
                <a:latin typeface="+mn-lt"/>
                <a:ea typeface="+mn-ea"/>
                <a:cs typeface="+mn-cs"/>
              </a:defRPr>
            </a:lvl3pPr>
            <a:lvl4pPr marL="1600200" indent="-228600" algn="l" rtl="0" eaLnBrk="0" fontAlgn="base" hangingPunct="0">
              <a:spcBef>
                <a:spcPct val="20000"/>
              </a:spcBef>
              <a:spcAft>
                <a:spcPct val="0"/>
              </a:spcAft>
              <a:buChar char="–"/>
              <a:defRPr kumimoji="1" sz="2000">
                <a:solidFill>
                  <a:schemeClr val="lt1"/>
                </a:solidFill>
                <a:latin typeface="+mn-lt"/>
                <a:ea typeface="+mn-ea"/>
                <a:cs typeface="+mn-cs"/>
              </a:defRPr>
            </a:lvl4pPr>
            <a:lvl5pPr marL="2057400" indent="-228600" algn="l" rtl="0" eaLnBrk="0" fontAlgn="base" hangingPunct="0">
              <a:spcBef>
                <a:spcPct val="20000"/>
              </a:spcBef>
              <a:spcAft>
                <a:spcPct val="0"/>
              </a:spcAft>
              <a:buChar char="»"/>
              <a:defRPr kumimoji="1" sz="2000">
                <a:solidFill>
                  <a:schemeClr val="lt1"/>
                </a:solidFill>
                <a:latin typeface="+mn-lt"/>
                <a:ea typeface="+mn-ea"/>
                <a:cs typeface="+mn-cs"/>
              </a:defRPr>
            </a:lvl5pPr>
            <a:lvl6pPr marL="2514600" indent="-228600" algn="l" rtl="0" fontAlgn="base">
              <a:spcBef>
                <a:spcPct val="20000"/>
              </a:spcBef>
              <a:spcAft>
                <a:spcPct val="0"/>
              </a:spcAft>
              <a:buChar char="»"/>
              <a:defRPr kumimoji="1" sz="2000">
                <a:solidFill>
                  <a:schemeClr val="lt1"/>
                </a:solidFill>
                <a:latin typeface="+mn-lt"/>
                <a:ea typeface="+mn-ea"/>
                <a:cs typeface="+mn-cs"/>
              </a:defRPr>
            </a:lvl6pPr>
            <a:lvl7pPr marL="2971800" indent="-228600" algn="l" rtl="0" fontAlgn="base">
              <a:spcBef>
                <a:spcPct val="20000"/>
              </a:spcBef>
              <a:spcAft>
                <a:spcPct val="0"/>
              </a:spcAft>
              <a:buChar char="»"/>
              <a:defRPr kumimoji="1" sz="2000">
                <a:solidFill>
                  <a:schemeClr val="lt1"/>
                </a:solidFill>
                <a:latin typeface="+mn-lt"/>
                <a:ea typeface="+mn-ea"/>
                <a:cs typeface="+mn-cs"/>
              </a:defRPr>
            </a:lvl7pPr>
            <a:lvl8pPr marL="3429000" indent="-228600" algn="l" rtl="0" fontAlgn="base">
              <a:spcBef>
                <a:spcPct val="20000"/>
              </a:spcBef>
              <a:spcAft>
                <a:spcPct val="0"/>
              </a:spcAft>
              <a:buChar char="»"/>
              <a:defRPr kumimoji="1" sz="2000">
                <a:solidFill>
                  <a:schemeClr val="lt1"/>
                </a:solidFill>
                <a:latin typeface="+mn-lt"/>
                <a:ea typeface="+mn-ea"/>
                <a:cs typeface="+mn-cs"/>
              </a:defRPr>
            </a:lvl8pPr>
            <a:lvl9pPr marL="3886200" indent="-228600" algn="l" rtl="0" fontAlgn="base">
              <a:spcBef>
                <a:spcPct val="20000"/>
              </a:spcBef>
              <a:spcAft>
                <a:spcPct val="0"/>
              </a:spcAft>
              <a:buChar char="»"/>
              <a:defRPr kumimoji="1" sz="2000">
                <a:solidFill>
                  <a:schemeClr val="lt1"/>
                </a:solidFill>
                <a:latin typeface="+mn-lt"/>
                <a:ea typeface="+mn-ea"/>
                <a:cs typeface="+mn-cs"/>
              </a:defRPr>
            </a:lvl9pPr>
          </a:lstStyle>
          <a:p>
            <a:pPr marL="0" indent="0">
              <a:spcBef>
                <a:spcPct val="0"/>
              </a:spcBef>
              <a:buFontTx/>
              <a:buNone/>
              <a:defRPr/>
            </a:pPr>
            <a:r>
              <a:rPr lang="en-US" altLang="zh-TW" sz="2600" b="1" kern="0" smtClean="0">
                <a:ea typeface="標楷體" panose="03000509000000000000" pitchFamily="65" charset="-120"/>
              </a:rPr>
              <a:t>(</a:t>
            </a:r>
            <a:r>
              <a:rPr lang="zh-TW" altLang="en-US" sz="2600" b="1" kern="0" smtClean="0">
                <a:ea typeface="標楷體" panose="03000509000000000000" pitchFamily="65" charset="-120"/>
              </a:rPr>
              <a:t>三</a:t>
            </a:r>
            <a:r>
              <a:rPr lang="en-US" altLang="zh-TW" sz="2600" b="1" kern="0" smtClean="0">
                <a:ea typeface="標楷體" panose="03000509000000000000" pitchFamily="65" charset="-120"/>
              </a:rPr>
              <a:t>)</a:t>
            </a:r>
            <a:r>
              <a:rPr lang="zh-TW" altLang="en-US" sz="2600" b="1" kern="0" smtClean="0">
                <a:latin typeface="標楷體" panose="03000509000000000000" pitchFamily="65" charset="-120"/>
                <a:ea typeface="標楷體" panose="03000509000000000000" pitchFamily="65" charset="-120"/>
              </a:rPr>
              <a:t>優惠存款利率</a:t>
            </a:r>
            <a:endParaRPr lang="en-US" altLang="zh-TW" sz="2600" b="1" kern="0" smtClean="0">
              <a:latin typeface="標楷體" panose="03000509000000000000" pitchFamily="65" charset="-120"/>
              <a:ea typeface="標楷體" panose="03000509000000000000" pitchFamily="65" charset="-120"/>
            </a:endParaRPr>
          </a:p>
          <a:p>
            <a:pPr marL="0" indent="0">
              <a:spcBef>
                <a:spcPct val="0"/>
              </a:spcBef>
              <a:buFontTx/>
              <a:buNone/>
              <a:defRPr/>
            </a:pPr>
            <a:endParaRPr lang="en-US" altLang="zh-TW" sz="2600" b="1" kern="0" smtClean="0">
              <a:latin typeface="標楷體" panose="03000509000000000000" pitchFamily="65" charset="-120"/>
              <a:ea typeface="標楷體" panose="03000509000000000000" pitchFamily="65" charset="-120"/>
            </a:endParaRPr>
          </a:p>
          <a:p>
            <a:pPr marL="1349375" indent="0" algn="just">
              <a:lnSpc>
                <a:spcPts val="4000"/>
              </a:lnSpc>
              <a:spcBef>
                <a:spcPct val="0"/>
              </a:spcBef>
              <a:buFontTx/>
              <a:buNone/>
            </a:pPr>
            <a:endParaRPr lang="en-US" altLang="zh-TW" sz="2600" b="1" kern="0" dirty="0" smtClean="0">
              <a:latin typeface="標楷體" pitchFamily="65" charset="-120"/>
              <a:ea typeface="標楷體" pitchFamily="65" charset="-120"/>
            </a:endParaRPr>
          </a:p>
        </p:txBody>
      </p:sp>
    </p:spTree>
    <p:extLst>
      <p:ext uri="{BB962C8B-B14F-4D97-AF65-F5344CB8AC3E}">
        <p14:creationId xmlns:p14="http://schemas.microsoft.com/office/powerpoint/2010/main" val="3099473527"/>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投影片編號版面配置區 2"/>
          <p:cNvSpPr>
            <a:spLocks noGrp="1"/>
          </p:cNvSpPr>
          <p:nvPr>
            <p:ph type="sldNum" sz="quarter" idx="12"/>
          </p:nvPr>
        </p:nvSpPr>
        <p:spPr>
          <a:xfrm>
            <a:off x="8388424" y="6507050"/>
            <a:ext cx="696525"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118</a:t>
            </a:fld>
            <a:endParaRPr lang="en-US" altLang="zh-TW" sz="1200" dirty="0">
              <a:solidFill>
                <a:prstClr val="black"/>
              </a:solidFill>
              <a:latin typeface="Arial" panose="020B0604020202020204" pitchFamily="34" charset="0"/>
              <a:cs typeface="Arial" panose="020B0604020202020204" pitchFamily="34" charset="0"/>
            </a:endParaRPr>
          </a:p>
        </p:txBody>
      </p:sp>
      <p:graphicFrame>
        <p:nvGraphicFramePr>
          <p:cNvPr id="5" name="圖表 4"/>
          <p:cNvGraphicFramePr>
            <a:graphicFrameLocks/>
          </p:cNvGraphicFramePr>
          <p:nvPr>
            <p:extLst>
              <p:ext uri="{D42A27DB-BD31-4B8C-83A1-F6EECF244321}">
                <p14:modId xmlns:p14="http://schemas.microsoft.com/office/powerpoint/2010/main" val="1688719342"/>
              </p:ext>
            </p:extLst>
          </p:nvPr>
        </p:nvGraphicFramePr>
        <p:xfrm>
          <a:off x="179512" y="980728"/>
          <a:ext cx="8722173" cy="5760640"/>
        </p:xfrm>
        <a:graphic>
          <a:graphicData uri="http://schemas.openxmlformats.org/drawingml/2006/chart">
            <c:chart xmlns:c="http://schemas.openxmlformats.org/drawingml/2006/chart" xmlns:r="http://schemas.openxmlformats.org/officeDocument/2006/relationships" r:id="rId3"/>
          </a:graphicData>
        </a:graphic>
      </p:graphicFrame>
      <p:sp>
        <p:nvSpPr>
          <p:cNvPr id="8"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3545751633"/>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11</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73732" name="Rectangle 4"/>
          <p:cNvSpPr>
            <a:spLocks noChangeArrowheads="1"/>
          </p:cNvSpPr>
          <p:nvPr/>
        </p:nvSpPr>
        <p:spPr bwMode="auto">
          <a:xfrm>
            <a:off x="539552" y="2276872"/>
            <a:ext cx="8136904" cy="21602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nchorCtr="1"/>
          <a:lstStyle>
            <a:lvl1pPr marL="1074738" indent="-896938">
              <a:spcBef>
                <a:spcPct val="0"/>
              </a:spcBef>
              <a:defRPr kumimoji="1">
                <a:solidFill>
                  <a:schemeClr val="tx1"/>
                </a:solidFill>
                <a:latin typeface="Arial" charset="0"/>
                <a:ea typeface="新細明體" pitchFamily="18" charset="-120"/>
              </a:defRPr>
            </a:lvl1pPr>
            <a:lvl2pPr marL="2592388" indent="-711200">
              <a:spcBef>
                <a:spcPct val="0"/>
              </a:spcBef>
              <a:defRPr kumimoji="1">
                <a:solidFill>
                  <a:schemeClr val="tx1"/>
                </a:solidFill>
                <a:latin typeface="Arial" charset="0"/>
                <a:ea typeface="新細明體" pitchFamily="18" charset="-120"/>
              </a:defRPr>
            </a:lvl2pPr>
            <a:lvl3pPr marL="3381375" indent="-609600">
              <a:spcBef>
                <a:spcPct val="0"/>
              </a:spcBef>
              <a:defRPr kumimoji="1">
                <a:solidFill>
                  <a:schemeClr val="tx1"/>
                </a:solidFill>
                <a:latin typeface="Arial" charset="0"/>
                <a:ea typeface="新細明體" pitchFamily="18" charset="-120"/>
              </a:defRPr>
            </a:lvl3pPr>
            <a:lvl4pPr marL="4117975" indent="-557213">
              <a:spcBef>
                <a:spcPct val="0"/>
              </a:spcBef>
              <a:defRPr kumimoji="1">
                <a:solidFill>
                  <a:schemeClr val="tx1"/>
                </a:solidFill>
                <a:latin typeface="Arial" charset="0"/>
                <a:ea typeface="新細明體" pitchFamily="18" charset="-120"/>
              </a:defRPr>
            </a:lvl4pPr>
            <a:lvl5pPr marL="4903788" indent="-606425">
              <a:spcBef>
                <a:spcPct val="0"/>
              </a:spcBef>
              <a:defRPr kumimoji="1">
                <a:solidFill>
                  <a:schemeClr val="tx1"/>
                </a:solidFill>
                <a:latin typeface="Arial" charset="0"/>
                <a:ea typeface="新細明體" pitchFamily="18" charset="-120"/>
              </a:defRPr>
            </a:lvl5pPr>
            <a:lvl6pPr marL="5360988" indent="-606425" fontAlgn="base">
              <a:spcBef>
                <a:spcPct val="0"/>
              </a:spcBef>
              <a:spcAft>
                <a:spcPct val="0"/>
              </a:spcAft>
              <a:defRPr kumimoji="1">
                <a:solidFill>
                  <a:schemeClr val="tx1"/>
                </a:solidFill>
                <a:latin typeface="Arial" charset="0"/>
                <a:ea typeface="新細明體" pitchFamily="18" charset="-120"/>
              </a:defRPr>
            </a:lvl6pPr>
            <a:lvl7pPr marL="5818188" indent="-606425" fontAlgn="base">
              <a:spcBef>
                <a:spcPct val="0"/>
              </a:spcBef>
              <a:spcAft>
                <a:spcPct val="0"/>
              </a:spcAft>
              <a:defRPr kumimoji="1">
                <a:solidFill>
                  <a:schemeClr val="tx1"/>
                </a:solidFill>
                <a:latin typeface="Arial" charset="0"/>
                <a:ea typeface="新細明體" pitchFamily="18" charset="-120"/>
              </a:defRPr>
            </a:lvl7pPr>
            <a:lvl8pPr marL="6275388" indent="-606425" fontAlgn="base">
              <a:spcBef>
                <a:spcPct val="0"/>
              </a:spcBef>
              <a:spcAft>
                <a:spcPct val="0"/>
              </a:spcAft>
              <a:defRPr kumimoji="1">
                <a:solidFill>
                  <a:schemeClr val="tx1"/>
                </a:solidFill>
                <a:latin typeface="Arial" charset="0"/>
                <a:ea typeface="新細明體" pitchFamily="18" charset="-120"/>
              </a:defRPr>
            </a:lvl8pPr>
            <a:lvl9pPr marL="6732588" indent="-606425" fontAlgn="base">
              <a:spcBef>
                <a:spcPct val="0"/>
              </a:spcBef>
              <a:spcAft>
                <a:spcPct val="0"/>
              </a:spcAft>
              <a:defRPr kumimoji="1">
                <a:solidFill>
                  <a:schemeClr val="tx1"/>
                </a:solidFill>
                <a:latin typeface="Arial" charset="0"/>
                <a:ea typeface="新細明體" pitchFamily="18" charset="-120"/>
              </a:defRPr>
            </a:lvl9pPr>
          </a:lstStyle>
          <a:p>
            <a:pPr marL="1704975" indent="-1512000">
              <a:lnSpc>
                <a:spcPct val="100000"/>
              </a:lnSpc>
              <a:spcBef>
                <a:spcPct val="35000"/>
              </a:spcBef>
              <a:spcAft>
                <a:spcPct val="35000"/>
              </a:spcAft>
              <a:buClr>
                <a:srgbClr val="3333FF"/>
              </a:buClr>
              <a:buFont typeface="Wingdings" pitchFamily="2" charset="2"/>
              <a:buNone/>
              <a:defRPr/>
            </a:pPr>
            <a:r>
              <a:rPr lang="zh-TW" altLang="en-US" sz="6000" b="1" dirty="0">
                <a:solidFill>
                  <a:srgbClr val="000066"/>
                </a:solidFill>
                <a:effectLst>
                  <a:outerShdw blurRad="38100" dist="38100" dir="2700000" algn="tl">
                    <a:srgbClr val="C0C0C0"/>
                  </a:outerShdw>
                </a:effectLst>
                <a:latin typeface="Times New Roman" pitchFamily="18" charset="0"/>
                <a:ea typeface="標楷體" pitchFamily="65" charset="-120"/>
              </a:rPr>
              <a:t>貳</a:t>
            </a:r>
            <a:r>
              <a:rPr lang="zh-TW" altLang="en-US"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、公務人員退休資遣</a:t>
            </a:r>
            <a:endParaRPr lang="zh-TW" altLang="en-US" sz="60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6659460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投影片編號版面配置區 2"/>
          <p:cNvSpPr>
            <a:spLocks noGrp="1"/>
          </p:cNvSpPr>
          <p:nvPr>
            <p:ph type="sldNum" sz="quarter" idx="12"/>
          </p:nvPr>
        </p:nvSpPr>
        <p:spPr>
          <a:xfrm>
            <a:off x="8388424" y="6507050"/>
            <a:ext cx="696525"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119</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8"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5" name="內容版面配置區 2"/>
          <p:cNvSpPr>
            <a:spLocks noGrp="1"/>
          </p:cNvSpPr>
          <p:nvPr>
            <p:ph idx="1"/>
          </p:nvPr>
        </p:nvSpPr>
        <p:spPr>
          <a:xfrm>
            <a:off x="899592" y="891340"/>
            <a:ext cx="3721498" cy="521436"/>
          </a:xfrm>
        </p:spPr>
        <p:style>
          <a:lnRef idx="0">
            <a:schemeClr val="accent4"/>
          </a:lnRef>
          <a:fillRef idx="3">
            <a:schemeClr val="accent4"/>
          </a:fillRef>
          <a:effectRef idx="3">
            <a:schemeClr val="accent4"/>
          </a:effectRef>
          <a:fontRef idx="minor">
            <a:schemeClr val="lt1"/>
          </a:fontRef>
        </p:style>
        <p:txBody>
          <a:bodyPr>
            <a:noAutofit/>
          </a:bodyPr>
          <a:lstStyle/>
          <a:p>
            <a:pPr marL="0" lvl="0" indent="0">
              <a:spcBef>
                <a:spcPct val="0"/>
              </a:spcBef>
              <a:buNone/>
              <a:defRPr/>
            </a:pPr>
            <a:r>
              <a:rPr lang="en-US" altLang="zh-TW" sz="2600" b="1" dirty="0" smtClean="0">
                <a:ea typeface="標楷體" panose="03000509000000000000" pitchFamily="65" charset="-120"/>
              </a:rPr>
              <a:t>(</a:t>
            </a:r>
            <a:r>
              <a:rPr lang="zh-TW" altLang="en-US" sz="2600" b="1" dirty="0">
                <a:ea typeface="標楷體" panose="03000509000000000000" pitchFamily="65" charset="-120"/>
              </a:rPr>
              <a:t>四</a:t>
            </a:r>
            <a:r>
              <a:rPr lang="en-US" altLang="zh-TW" sz="2600" b="1" dirty="0" smtClean="0">
                <a:ea typeface="標楷體" panose="03000509000000000000" pitchFamily="65" charset="-120"/>
              </a:rPr>
              <a:t>)</a:t>
            </a:r>
            <a:r>
              <a:rPr lang="zh-TW" altLang="en-US" sz="2600" b="1" dirty="0" smtClean="0">
                <a:latin typeface="標楷體" panose="03000509000000000000" pitchFamily="65" charset="-120"/>
                <a:ea typeface="標楷體" panose="03000509000000000000" pitchFamily="65" charset="-120"/>
              </a:rPr>
              <a:t>優惠存款調降後本金</a:t>
            </a:r>
            <a:endParaRPr lang="en-US" altLang="zh-TW" sz="2600" b="1" dirty="0">
              <a:latin typeface="標楷體" panose="03000509000000000000" pitchFamily="65" charset="-120"/>
              <a:ea typeface="標楷體" panose="03000509000000000000" pitchFamily="65" charset="-120"/>
            </a:endParaRPr>
          </a:p>
          <a:p>
            <a:pPr marL="0" lvl="0" indent="0">
              <a:spcBef>
                <a:spcPct val="0"/>
              </a:spcBef>
              <a:buNone/>
              <a:defRPr/>
            </a:pPr>
            <a:endParaRPr lang="en-US" altLang="zh-TW" sz="2600" b="1" dirty="0">
              <a:latin typeface="標楷體" panose="03000509000000000000" pitchFamily="65" charset="-120"/>
              <a:ea typeface="標楷體" panose="03000509000000000000" pitchFamily="65" charset="-120"/>
            </a:endParaRPr>
          </a:p>
          <a:p>
            <a:pPr marL="1349375" lvl="0" indent="0" algn="just">
              <a:lnSpc>
                <a:spcPts val="4000"/>
              </a:lnSpc>
              <a:spcBef>
                <a:spcPct val="0"/>
              </a:spcBef>
              <a:buNone/>
            </a:pPr>
            <a:endParaRPr lang="en-US" altLang="zh-TW" sz="2600" b="1" dirty="0" smtClean="0">
              <a:latin typeface="標楷體" pitchFamily="65" charset="-120"/>
              <a:ea typeface="標楷體" pitchFamily="65" charset="-120"/>
            </a:endParaRPr>
          </a:p>
        </p:txBody>
      </p:sp>
      <p:sp>
        <p:nvSpPr>
          <p:cNvPr id="5" name="矩形 4"/>
          <p:cNvSpPr/>
          <p:nvPr/>
        </p:nvSpPr>
        <p:spPr>
          <a:xfrm>
            <a:off x="986251" y="2187724"/>
            <a:ext cx="6702442" cy="2298065"/>
          </a:xfrm>
          <a:prstGeom prst="rect">
            <a:avLst/>
          </a:prstGeom>
        </p:spPr>
        <p:style>
          <a:lnRef idx="2">
            <a:schemeClr val="accent5"/>
          </a:lnRef>
          <a:fillRef idx="1">
            <a:schemeClr val="lt1"/>
          </a:fillRef>
          <a:effectRef idx="0">
            <a:schemeClr val="accent5"/>
          </a:effectRef>
          <a:fontRef idx="minor">
            <a:schemeClr val="dk1"/>
          </a:fontRef>
        </p:style>
        <p:txBody>
          <a:bodyPr wrap="square">
            <a:spAutoFit/>
          </a:bodyPr>
          <a:lstStyle/>
          <a:p>
            <a:pPr marL="271463" lvl="2" indent="-271463">
              <a:lnSpc>
                <a:spcPts val="4000"/>
              </a:lnSpc>
              <a:spcBef>
                <a:spcPts val="1200"/>
              </a:spcBef>
            </a:pPr>
            <a:r>
              <a:rPr lang="en-US" altLang="zh-TW" sz="2400" b="1" u="sng" dirty="0" smtClean="0">
                <a:solidFill>
                  <a:srgbClr val="0000FF"/>
                </a:solidFill>
                <a:latin typeface="+mn-ea"/>
              </a:rPr>
              <a:t>1.</a:t>
            </a:r>
            <a:r>
              <a:rPr lang="zh-TW" altLang="zh-TW" sz="2400" b="1" u="sng" dirty="0" smtClean="0">
                <a:solidFill>
                  <a:srgbClr val="0000FF"/>
                </a:solidFill>
                <a:latin typeface="+mn-ea"/>
              </a:rPr>
              <a:t>該</a:t>
            </a:r>
            <a:r>
              <a:rPr lang="zh-TW" altLang="zh-TW" sz="2400" b="1" u="sng" dirty="0">
                <a:solidFill>
                  <a:srgbClr val="0000FF"/>
                </a:solidFill>
                <a:latin typeface="+mn-ea"/>
              </a:rPr>
              <a:t>筆款項按一般活期儲蓄存款利率計</a:t>
            </a:r>
            <a:r>
              <a:rPr lang="zh-TW" altLang="zh-TW" sz="2400" b="1" u="sng" dirty="0" smtClean="0">
                <a:solidFill>
                  <a:srgbClr val="0000FF"/>
                </a:solidFill>
                <a:latin typeface="+mn-ea"/>
              </a:rPr>
              <a:t>息</a:t>
            </a:r>
            <a:r>
              <a:rPr lang="zh-TW" altLang="en-US" sz="2400" b="1" u="sng" dirty="0" smtClean="0">
                <a:solidFill>
                  <a:srgbClr val="0000FF"/>
                </a:solidFill>
                <a:latin typeface="+mn-ea"/>
              </a:rPr>
              <a:t>；</a:t>
            </a:r>
            <a:r>
              <a:rPr lang="zh-TW" altLang="zh-TW" sz="2400" b="1" u="sng" dirty="0" smtClean="0">
                <a:solidFill>
                  <a:srgbClr val="0000FF"/>
                </a:solidFill>
                <a:latin typeface="+mn-ea"/>
              </a:rPr>
              <a:t>退休</a:t>
            </a:r>
            <a:r>
              <a:rPr lang="zh-TW" altLang="zh-TW" sz="2400" b="1" u="sng" dirty="0">
                <a:solidFill>
                  <a:srgbClr val="0000FF"/>
                </a:solidFill>
                <a:latin typeface="+mn-ea"/>
              </a:rPr>
              <a:t>人員</a:t>
            </a:r>
            <a:r>
              <a:rPr lang="zh-TW" altLang="zh-TW" sz="2400" b="1" u="sng" dirty="0">
                <a:solidFill>
                  <a:srgbClr val="C00000"/>
                </a:solidFill>
                <a:latin typeface="+mn-ea"/>
              </a:rPr>
              <a:t>可自行動支運用</a:t>
            </a:r>
            <a:r>
              <a:rPr lang="zh-TW" altLang="zh-TW" sz="2400" b="1" u="sng" dirty="0" smtClean="0">
                <a:solidFill>
                  <a:srgbClr val="0000FF"/>
                </a:solidFill>
                <a:latin typeface="+mn-ea"/>
              </a:rPr>
              <a:t>。</a:t>
            </a:r>
            <a:endParaRPr lang="en-US" altLang="zh-TW" sz="2400" b="1" u="sng" dirty="0" smtClean="0">
              <a:solidFill>
                <a:srgbClr val="0000FF"/>
              </a:solidFill>
              <a:latin typeface="+mn-ea"/>
            </a:endParaRPr>
          </a:p>
          <a:p>
            <a:pPr marL="271463" lvl="2" indent="-271463">
              <a:lnSpc>
                <a:spcPts val="4000"/>
              </a:lnSpc>
              <a:spcBef>
                <a:spcPts val="1200"/>
              </a:spcBef>
            </a:pPr>
            <a:r>
              <a:rPr lang="en-US" altLang="zh-TW" sz="2400" b="1" u="sng" dirty="0" smtClean="0">
                <a:solidFill>
                  <a:srgbClr val="0000FF"/>
                </a:solidFill>
                <a:latin typeface="+mn-ea"/>
              </a:rPr>
              <a:t>2.</a:t>
            </a:r>
            <a:r>
              <a:rPr lang="zh-TW" altLang="zh-TW" sz="2400" b="1" u="sng" dirty="0" smtClean="0">
                <a:solidFill>
                  <a:srgbClr val="0000FF"/>
                </a:solidFill>
                <a:latin typeface="+mn-ea"/>
              </a:rPr>
              <a:t>經</a:t>
            </a:r>
            <a:r>
              <a:rPr lang="zh-TW" altLang="zh-TW" sz="2400" b="1" u="sng" dirty="0">
                <a:solidFill>
                  <a:srgbClr val="0000FF"/>
                </a:solidFill>
                <a:latin typeface="+mn-ea"/>
              </a:rPr>
              <a:t>審定後</a:t>
            </a:r>
            <a:r>
              <a:rPr lang="zh-TW" altLang="zh-TW" sz="2400" b="1" u="sng" dirty="0">
                <a:solidFill>
                  <a:srgbClr val="C00000"/>
                </a:solidFill>
                <a:latin typeface="+mn-ea"/>
              </a:rPr>
              <a:t>全數不得辦理優惠存款</a:t>
            </a:r>
            <a:r>
              <a:rPr lang="zh-TW" altLang="zh-TW" sz="2400" b="1" u="sng" dirty="0">
                <a:solidFill>
                  <a:srgbClr val="0000FF"/>
                </a:solidFill>
                <a:latin typeface="+mn-ea"/>
              </a:rPr>
              <a:t>者，原開設之優惠存款帳戶應</a:t>
            </a:r>
            <a:r>
              <a:rPr lang="zh-TW" altLang="zh-TW" sz="2400" b="1" u="sng" dirty="0">
                <a:solidFill>
                  <a:srgbClr val="C00000"/>
                </a:solidFill>
                <a:latin typeface="+mn-ea"/>
              </a:rPr>
              <a:t>結清銷戶</a:t>
            </a:r>
            <a:r>
              <a:rPr lang="zh-TW" altLang="zh-TW" sz="2400" b="1" u="sng" dirty="0">
                <a:solidFill>
                  <a:srgbClr val="0000FF"/>
                </a:solidFill>
                <a:latin typeface="+mn-ea"/>
              </a:rPr>
              <a:t>。</a:t>
            </a:r>
            <a:endParaRPr lang="zh-TW" altLang="zh-TW" sz="2400" b="1" dirty="0">
              <a:solidFill>
                <a:srgbClr val="0000FF"/>
              </a:solidFill>
              <a:latin typeface="+mn-ea"/>
            </a:endParaRPr>
          </a:p>
        </p:txBody>
      </p:sp>
      <p:sp>
        <p:nvSpPr>
          <p:cNvPr id="6" name="矩形 5"/>
          <p:cNvSpPr/>
          <p:nvPr/>
        </p:nvSpPr>
        <p:spPr>
          <a:xfrm>
            <a:off x="885081" y="1628800"/>
            <a:ext cx="6186309" cy="492443"/>
          </a:xfrm>
          <a:prstGeom prst="rect">
            <a:avLst/>
          </a:prstGeom>
        </p:spPr>
        <p:txBody>
          <a:bodyPr wrap="none">
            <a:spAutoFit/>
          </a:bodyPr>
          <a:lstStyle/>
          <a:p>
            <a:pPr marL="0" lvl="1"/>
            <a:r>
              <a:rPr lang="zh-TW" altLang="zh-TW" sz="2600" b="1" dirty="0"/>
              <a:t>經審定後不得辦理優</a:t>
            </a:r>
            <a:r>
              <a:rPr lang="zh-TW" altLang="zh-TW" sz="2600" b="1" dirty="0" smtClean="0"/>
              <a:t>存</a:t>
            </a:r>
            <a:r>
              <a:rPr lang="zh-TW" altLang="en-US" sz="2600" b="1" dirty="0" smtClean="0"/>
              <a:t>本金</a:t>
            </a:r>
            <a:r>
              <a:rPr lang="zh-TW" altLang="zh-TW" sz="2600" b="1" dirty="0" smtClean="0"/>
              <a:t>之</a:t>
            </a:r>
            <a:r>
              <a:rPr lang="zh-TW" altLang="zh-TW" sz="2600" b="1" dirty="0"/>
              <a:t>處理方式：</a:t>
            </a:r>
          </a:p>
        </p:txBody>
      </p:sp>
    </p:spTree>
    <p:extLst>
      <p:ext uri="{BB962C8B-B14F-4D97-AF65-F5344CB8AC3E}">
        <p14:creationId xmlns:p14="http://schemas.microsoft.com/office/powerpoint/2010/main" val="2768093696"/>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3446742449"/>
              </p:ext>
            </p:extLst>
          </p:nvPr>
        </p:nvGraphicFramePr>
        <p:xfrm>
          <a:off x="251520" y="1916832"/>
          <a:ext cx="8578162" cy="4689743"/>
        </p:xfrm>
        <a:graphic>
          <a:graphicData uri="http://schemas.openxmlformats.org/drawingml/2006/table">
            <a:tbl>
              <a:tblPr firstRow="1" bandRow="1">
                <a:tableStyleId>{E8B1032C-EA38-4F05-BA0D-38AFFFC7BED3}</a:tableStyleId>
              </a:tblPr>
              <a:tblGrid>
                <a:gridCol w="1452351"/>
                <a:gridCol w="1018082"/>
                <a:gridCol w="1018082"/>
                <a:gridCol w="1018082"/>
                <a:gridCol w="1018082"/>
                <a:gridCol w="1018082"/>
                <a:gridCol w="1018082"/>
                <a:gridCol w="1017319"/>
              </a:tblGrid>
              <a:tr h="432048">
                <a:tc gridSpan="8">
                  <a:txBody>
                    <a:bodyPr/>
                    <a:lstStyle/>
                    <a:p>
                      <a:pPr algn="ctr"/>
                      <a:r>
                        <a:rPr lang="zh-TW" altLang="en-US" sz="2400" b="1" cap="none" spc="0" dirty="0" smtClean="0">
                          <a:ln>
                            <a:noFill/>
                          </a:ln>
                          <a:solidFill>
                            <a:schemeClr val="bg1"/>
                          </a:solidFill>
                          <a:effectLst/>
                        </a:rPr>
                        <a:t>支領一次退休金者</a:t>
                      </a:r>
                      <a:endParaRPr lang="en-US" altLang="zh-TW" sz="2400" b="1" cap="none" spc="0" dirty="0" smtClean="0">
                        <a:ln>
                          <a:noFill/>
                        </a:ln>
                        <a:solidFill>
                          <a:schemeClr val="bg1"/>
                        </a:solidFill>
                        <a:effectLst/>
                      </a:endParaRPr>
                    </a:p>
                    <a:p>
                      <a:pPr algn="ctr"/>
                      <a:r>
                        <a:rPr lang="en-US" altLang="zh-TW" sz="2300" b="1" cap="none" spc="0" dirty="0" smtClean="0">
                          <a:ln>
                            <a:noFill/>
                          </a:ln>
                          <a:solidFill>
                            <a:schemeClr val="bg1"/>
                          </a:solidFill>
                          <a:effectLst/>
                        </a:rPr>
                        <a:t>(</a:t>
                      </a:r>
                      <a:r>
                        <a:rPr lang="zh-TW" altLang="en-US" sz="2300" b="1" cap="none" spc="0" dirty="0" smtClean="0">
                          <a:ln>
                            <a:noFill/>
                          </a:ln>
                          <a:solidFill>
                            <a:schemeClr val="bg1"/>
                          </a:solidFill>
                          <a:effectLst/>
                        </a:rPr>
                        <a:t>一次退休金</a:t>
                      </a:r>
                      <a:r>
                        <a:rPr lang="en-US" altLang="zh-TW" sz="2300" b="1" cap="none" spc="0" dirty="0" smtClean="0">
                          <a:ln>
                            <a:noFill/>
                          </a:ln>
                          <a:solidFill>
                            <a:schemeClr val="bg1"/>
                          </a:solidFill>
                          <a:effectLst/>
                        </a:rPr>
                        <a:t>+</a:t>
                      </a:r>
                      <a:r>
                        <a:rPr lang="zh-TW" altLang="en-US" sz="2300" b="1" cap="none" spc="0" dirty="0" smtClean="0">
                          <a:ln>
                            <a:noFill/>
                          </a:ln>
                          <a:solidFill>
                            <a:schemeClr val="bg1"/>
                          </a:solidFill>
                          <a:effectLst/>
                        </a:rPr>
                        <a:t>公保養老給付合計以</a:t>
                      </a:r>
                      <a:r>
                        <a:rPr lang="en-US" altLang="zh-TW" sz="2300" b="1" cap="none" spc="0" dirty="0" smtClean="0">
                          <a:ln>
                            <a:noFill/>
                          </a:ln>
                          <a:solidFill>
                            <a:schemeClr val="bg1"/>
                          </a:solidFill>
                          <a:effectLst/>
                          <a:latin typeface="+mn-ea"/>
                          <a:ea typeface="+mn-ea"/>
                        </a:rPr>
                        <a:t>3</a:t>
                      </a:r>
                      <a:r>
                        <a:rPr lang="zh-TW" altLang="en-US" sz="2300" b="1" cap="none" spc="0" dirty="0" smtClean="0">
                          <a:ln>
                            <a:noFill/>
                          </a:ln>
                          <a:solidFill>
                            <a:schemeClr val="bg1"/>
                          </a:solidFill>
                          <a:effectLst/>
                          <a:latin typeface="+mn-ea"/>
                          <a:ea typeface="+mn-ea"/>
                        </a:rPr>
                        <a:t>百萬元本金</a:t>
                      </a:r>
                      <a:r>
                        <a:rPr lang="en-US" altLang="zh-TW" sz="2300" b="1" cap="none" spc="0" dirty="0" smtClean="0">
                          <a:ln>
                            <a:noFill/>
                          </a:ln>
                          <a:solidFill>
                            <a:schemeClr val="bg1"/>
                          </a:solidFill>
                          <a:effectLst/>
                          <a:latin typeface="+mn-ea"/>
                          <a:ea typeface="+mn-ea"/>
                        </a:rPr>
                        <a:t>-45000</a:t>
                      </a:r>
                      <a:r>
                        <a:rPr lang="zh-TW" altLang="en-US" sz="2300" b="1" cap="none" spc="0" dirty="0" smtClean="0">
                          <a:ln>
                            <a:noFill/>
                          </a:ln>
                          <a:solidFill>
                            <a:schemeClr val="bg1"/>
                          </a:solidFill>
                          <a:effectLst/>
                          <a:latin typeface="+mn-ea"/>
                          <a:ea typeface="+mn-ea"/>
                        </a:rPr>
                        <a:t>利息</a:t>
                      </a:r>
                      <a:r>
                        <a:rPr lang="zh-TW" altLang="en-US" sz="2300" b="1" cap="none" spc="0" dirty="0" smtClean="0">
                          <a:ln>
                            <a:noFill/>
                          </a:ln>
                          <a:solidFill>
                            <a:schemeClr val="bg1"/>
                          </a:solidFill>
                          <a:effectLst/>
                        </a:rPr>
                        <a:t>為例</a:t>
                      </a:r>
                      <a:r>
                        <a:rPr lang="en-US" altLang="zh-TW" sz="2300" b="1" cap="none" spc="0" dirty="0" smtClean="0">
                          <a:ln>
                            <a:noFill/>
                          </a:ln>
                          <a:solidFill>
                            <a:schemeClr val="bg1"/>
                          </a:solidFill>
                          <a:effectLst/>
                        </a:rPr>
                        <a:t>)</a:t>
                      </a:r>
                      <a:endParaRPr lang="zh-TW" altLang="en-US" sz="2300" b="1" cap="none" spc="0" dirty="0">
                        <a:ln>
                          <a:noFill/>
                        </a:ln>
                        <a:solidFill>
                          <a:schemeClr val="bg1"/>
                        </a:solidFill>
                        <a:effectLst/>
                        <a:latin typeface="+mn-ea"/>
                        <a:ea typeface="+mn-ea"/>
                      </a:endParaRPr>
                    </a:p>
                  </a:txBody>
                  <a:tcPr anchor="ctr">
                    <a:solidFill>
                      <a:schemeClr val="tx2">
                        <a:lumMod val="60000"/>
                        <a:lumOff val="40000"/>
                      </a:schemeClr>
                    </a:solidFill>
                  </a:tcPr>
                </a:tc>
                <a:tc hMerge="1">
                  <a:txBody>
                    <a:bodyPr/>
                    <a:lstStyle/>
                    <a:p>
                      <a:pPr algn="ctr"/>
                      <a:endParaRPr lang="zh-TW" altLang="en-US" sz="2000" b="1" dirty="0">
                        <a:solidFill>
                          <a:srgbClr val="0000FF"/>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hMerge="1">
                  <a:txBody>
                    <a:bodyPr/>
                    <a:lstStyle/>
                    <a:p>
                      <a:pPr algn="ctr"/>
                      <a:endParaRPr lang="zh-TW" altLang="en-US" sz="1400" dirty="0">
                        <a:latin typeface="微軟正黑體" panose="020B0604030504040204" pitchFamily="34" charset="-120"/>
                        <a:ea typeface="微軟正黑體" panose="020B0604030504040204" pitchFamily="34" charset="-120"/>
                      </a:endParaRPr>
                    </a:p>
                  </a:txBody>
                  <a:tcPr anchor="ctr">
                    <a:lnL w="12700" cap="flat" cmpd="sng" algn="ctr">
                      <a:solidFill>
                        <a:schemeClr val="bg1"/>
                      </a:solidFill>
                      <a:prstDash val="solid"/>
                      <a:round/>
                      <a:headEnd type="none" w="med" len="med"/>
                      <a:tailEnd type="none" w="med" len="med"/>
                    </a:lnL>
                  </a:tcPr>
                </a:tc>
                <a:tc hMerge="1">
                  <a:txBody>
                    <a:bodyPr/>
                    <a:lstStyle/>
                    <a:p>
                      <a:endParaRPr lang="zh-TW" altLang="en-US"/>
                    </a:p>
                  </a:txBody>
                  <a:tcPr/>
                </a:tc>
                <a:tc hMerge="1">
                  <a:txBody>
                    <a:bodyPr/>
                    <a:lstStyle/>
                    <a:p>
                      <a:pPr algn="ctr"/>
                      <a:endParaRPr lang="zh-TW" altLang="en-US" sz="2000" b="1" dirty="0">
                        <a:solidFill>
                          <a:srgbClr val="0000FF"/>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hMerge="1">
                  <a:txBody>
                    <a:bodyPr/>
                    <a:lstStyle/>
                    <a:p>
                      <a:pPr algn="ctr"/>
                      <a:endParaRPr lang="zh-TW" altLang="en-US" sz="2000" b="1" dirty="0">
                        <a:solidFill>
                          <a:srgbClr val="0000FF"/>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hMerge="1">
                  <a:txBody>
                    <a:bodyPr/>
                    <a:lstStyle/>
                    <a:p>
                      <a:pPr algn="ctr"/>
                      <a:endParaRPr lang="zh-TW" altLang="en-US" sz="2000" b="1" dirty="0">
                        <a:solidFill>
                          <a:srgbClr val="0000FF"/>
                        </a:solidFill>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hMerge="1">
                  <a:txBody>
                    <a:bodyPr/>
                    <a:lstStyle/>
                    <a:p>
                      <a:pPr algn="ctr"/>
                      <a:endParaRPr lang="zh-TW" altLang="en-US" sz="2000" b="1" dirty="0">
                        <a:solidFill>
                          <a:srgbClr val="0000FF"/>
                        </a:solidFill>
                        <a:latin typeface="+mn-ea"/>
                        <a:ea typeface="+mn-ea"/>
                      </a:endParaRPr>
                    </a:p>
                  </a:txBody>
                  <a:tcPr anchor="ctr"/>
                </a:tc>
              </a:tr>
              <a:tr h="676875">
                <a:tc rowSpan="2">
                  <a:txBody>
                    <a:bodyPr/>
                    <a:lstStyle/>
                    <a:p>
                      <a:pPr algn="ctr"/>
                      <a:r>
                        <a:rPr lang="zh-TW" altLang="en-US" sz="1800" b="1" dirty="0" smtClean="0"/>
                        <a:t>實施期間</a:t>
                      </a:r>
                      <a:endParaRPr lang="zh-TW" altLang="en-US" sz="1800" b="1" dirty="0">
                        <a:latin typeface="微軟正黑體" panose="020B0604030504040204" pitchFamily="34" charset="-120"/>
                        <a:ea typeface="微軟正黑體" panose="020B0604030504040204" pitchFamily="34" charset="-120"/>
                      </a:endParaRPr>
                    </a:p>
                  </a:txBody>
                  <a:tcPr anchor="ctr">
                    <a:solidFill>
                      <a:schemeClr val="bg1"/>
                    </a:solidFill>
                  </a:tcPr>
                </a:tc>
                <a:tc gridSpan="3">
                  <a:txBody>
                    <a:bodyPr/>
                    <a:lstStyle/>
                    <a:p>
                      <a:pPr algn="ctr"/>
                      <a:r>
                        <a:rPr lang="zh-TW" altLang="en-US" sz="1700" b="1" spc="0" baseline="0" dirty="0" smtClean="0"/>
                        <a:t>等於或低於最低保障金額部分</a:t>
                      </a:r>
                      <a:endParaRPr lang="zh-TW" altLang="en-US" sz="1700" b="1" spc="0" baseline="0"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hMerge="1">
                  <a:txBody>
                    <a:bodyPr/>
                    <a:lstStyle/>
                    <a:p>
                      <a:pPr algn="ct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anchor="ctr"/>
                </a:tc>
                <a:tc hMerge="1">
                  <a:txBody>
                    <a:bodyPr/>
                    <a:lstStyle/>
                    <a:p>
                      <a:pPr algn="ctr"/>
                      <a:endParaRPr lang="zh-TW" altLang="en-US" sz="2000" dirty="0">
                        <a:latin typeface="微軟正黑體" panose="020B0604030504040204" pitchFamily="34" charset="-120"/>
                        <a:ea typeface="微軟正黑體" panose="020B0604030504040204" pitchFamily="34" charset="-120"/>
                      </a:endParaRPr>
                    </a:p>
                  </a:txBody>
                  <a:tcPr anchor="ctr"/>
                </a:tc>
                <a:tc gridSpan="3">
                  <a:txBody>
                    <a:bodyPr/>
                    <a:lstStyle/>
                    <a:p>
                      <a:pPr algn="ctr"/>
                      <a:r>
                        <a:rPr lang="zh-TW" altLang="en-US" sz="1800" b="1" dirty="0" smtClean="0"/>
                        <a:t>超過最低保障金額部分</a:t>
                      </a:r>
                      <a:endParaRPr lang="zh-TW" altLang="en-US" sz="18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2">
                        <a:lumMod val="20000"/>
                        <a:lumOff val="80000"/>
                      </a:schemeClr>
                    </a:solidFill>
                  </a:tcPr>
                </a:tc>
                <a:tc hMerge="1">
                  <a:txBody>
                    <a:bodyPr/>
                    <a:lstStyle/>
                    <a:p>
                      <a:pPr algn="ct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anchor="ctr"/>
                </a:tc>
                <a:tc hMerge="1">
                  <a:txBody>
                    <a:bodyPr/>
                    <a:lstStyle/>
                    <a:p>
                      <a:pPr algn="ct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anchor="ctr"/>
                </a:tc>
                <a:tc rowSpan="2">
                  <a:txBody>
                    <a:bodyPr/>
                    <a:lstStyle/>
                    <a:p>
                      <a:pPr algn="ctr"/>
                      <a:r>
                        <a:rPr lang="zh-TW" altLang="en-US" sz="1800" b="1" dirty="0" smtClean="0"/>
                        <a:t>每月利息合計</a:t>
                      </a:r>
                      <a:endParaRPr lang="zh-TW" altLang="en-US" sz="1800" b="1" dirty="0">
                        <a:solidFill>
                          <a:srgbClr val="C00000"/>
                        </a:solidFill>
                        <a:latin typeface="微軟正黑體" panose="020B0604030504040204" pitchFamily="34" charset="-120"/>
                        <a:ea typeface="微軟正黑體" panose="020B0604030504040204" pitchFamily="34" charset="-120"/>
                      </a:endParaRPr>
                    </a:p>
                  </a:txBody>
                  <a:tcPr anchor="ctr">
                    <a:solidFill>
                      <a:schemeClr val="accent3">
                        <a:lumMod val="20000"/>
                        <a:lumOff val="80000"/>
                      </a:schemeClr>
                    </a:solidFill>
                  </a:tcPr>
                </a:tc>
              </a:tr>
              <a:tr h="326112">
                <a:tc vMerge="1">
                  <a:txBody>
                    <a:bodyPr/>
                    <a:lstStyle/>
                    <a:p>
                      <a:pPr algn="ctr"/>
                      <a:endParaRPr lang="zh-TW" altLang="en-US" sz="2000" dirty="0">
                        <a:latin typeface="微軟正黑體" panose="020B0604030504040204" pitchFamily="34" charset="-120"/>
                        <a:ea typeface="微軟正黑體" panose="020B0604030504040204" pitchFamily="34" charset="-120"/>
                      </a:endParaRPr>
                    </a:p>
                  </a:txBody>
                  <a:tcPr anchor="ctr"/>
                </a:tc>
                <a:tc>
                  <a:txBody>
                    <a:bodyPr/>
                    <a:lstStyle/>
                    <a:p>
                      <a:pPr algn="ctr"/>
                      <a:r>
                        <a:rPr lang="zh-TW" altLang="en-US" sz="1800" b="1" dirty="0" smtClean="0"/>
                        <a:t>本金</a:t>
                      </a:r>
                      <a:endParaRPr lang="zh-TW" altLang="en-US" sz="18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zh-TW" altLang="en-US" sz="1800" b="1" dirty="0" smtClean="0"/>
                        <a:t>利率</a:t>
                      </a:r>
                      <a:endParaRPr lang="zh-TW" altLang="en-US" sz="18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zh-TW" altLang="en-US" sz="1800" b="1" dirty="0" smtClean="0"/>
                        <a:t>利息</a:t>
                      </a:r>
                      <a:endParaRPr lang="zh-TW" altLang="en-US" sz="1800" b="1" dirty="0">
                        <a:latin typeface="微軟正黑體" panose="020B0604030504040204" pitchFamily="34" charset="-120"/>
                        <a:ea typeface="微軟正黑體" panose="020B0604030504040204" pitchFamily="34" charset="-120"/>
                      </a:endParaRPr>
                    </a:p>
                  </a:txBody>
                  <a:tcPr anchor="ctr">
                    <a:solidFill>
                      <a:schemeClr val="accent5">
                        <a:lumMod val="20000"/>
                        <a:lumOff val="80000"/>
                      </a:schemeClr>
                    </a:solidFill>
                  </a:tcPr>
                </a:tc>
                <a:tc>
                  <a:txBody>
                    <a:bodyPr/>
                    <a:lstStyle/>
                    <a:p>
                      <a:pPr algn="ctr"/>
                      <a:r>
                        <a:rPr lang="zh-TW" altLang="en-US" sz="1800" b="1" dirty="0" smtClean="0"/>
                        <a:t>本金</a:t>
                      </a:r>
                      <a:endParaRPr lang="zh-TW" altLang="en-US" sz="1800" b="1" dirty="0">
                        <a:latin typeface="微軟正黑體" panose="020B0604030504040204" pitchFamily="34" charset="-120"/>
                        <a:ea typeface="微軟正黑體" panose="020B0604030504040204" pitchFamily="34" charset="-120"/>
                      </a:endParaRPr>
                    </a:p>
                  </a:txBody>
                  <a:tcPr anchor="ctr">
                    <a:solidFill>
                      <a:schemeClr val="accent2">
                        <a:lumMod val="20000"/>
                        <a:lumOff val="80000"/>
                      </a:schemeClr>
                    </a:solidFill>
                  </a:tcPr>
                </a:tc>
                <a:tc>
                  <a:txBody>
                    <a:bodyPr/>
                    <a:lstStyle/>
                    <a:p>
                      <a:pPr algn="ctr"/>
                      <a:r>
                        <a:rPr lang="zh-TW" altLang="en-US" sz="1800" b="1" dirty="0" smtClean="0"/>
                        <a:t>利率</a:t>
                      </a:r>
                      <a:endParaRPr lang="zh-TW" altLang="en-US" sz="1800" b="1" dirty="0">
                        <a:latin typeface="微軟正黑體" panose="020B0604030504040204" pitchFamily="34" charset="-120"/>
                        <a:ea typeface="微軟正黑體" panose="020B0604030504040204" pitchFamily="34" charset="-120"/>
                      </a:endParaRPr>
                    </a:p>
                  </a:txBody>
                  <a:tcPr anchor="ctr">
                    <a:solidFill>
                      <a:schemeClr val="accent2">
                        <a:lumMod val="20000"/>
                        <a:lumOff val="80000"/>
                      </a:schemeClr>
                    </a:solidFill>
                  </a:tcPr>
                </a:tc>
                <a:tc>
                  <a:txBody>
                    <a:bodyPr/>
                    <a:lstStyle/>
                    <a:p>
                      <a:pPr algn="ctr"/>
                      <a:r>
                        <a:rPr lang="zh-TW" altLang="en-US" sz="1800" b="1" dirty="0" smtClean="0"/>
                        <a:t>利息</a:t>
                      </a:r>
                      <a:endParaRPr lang="zh-TW" altLang="en-US" sz="1800" b="1" dirty="0">
                        <a:latin typeface="微軟正黑體" panose="020B0604030504040204" pitchFamily="34" charset="-120"/>
                        <a:ea typeface="微軟正黑體" panose="020B0604030504040204" pitchFamily="34" charset="-120"/>
                      </a:endParaRPr>
                    </a:p>
                  </a:txBody>
                  <a:tcPr anchor="ctr">
                    <a:solidFill>
                      <a:schemeClr val="accent2">
                        <a:lumMod val="20000"/>
                        <a:lumOff val="80000"/>
                      </a:schemeClr>
                    </a:solidFill>
                  </a:tcPr>
                </a:tc>
                <a:tc vMerge="1">
                  <a:txBody>
                    <a:bodyPr/>
                    <a:lstStyle/>
                    <a:p>
                      <a:pPr algn="ct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anchor="ctr"/>
                </a:tc>
              </a:tr>
              <a:tr h="709847">
                <a:tc>
                  <a:txBody>
                    <a:bodyPr/>
                    <a:lstStyle/>
                    <a:p>
                      <a:pPr algn="ctr"/>
                      <a:r>
                        <a:rPr lang="en-US" altLang="zh-TW" sz="1800" b="1" dirty="0" smtClean="0"/>
                        <a:t>107.7.1</a:t>
                      </a:r>
                      <a:r>
                        <a:rPr lang="en-US" altLang="zh-TW" sz="1800" b="1" u="none" kern="100" dirty="0" smtClean="0">
                          <a:effectLst/>
                        </a:rPr>
                        <a:t>~</a:t>
                      </a:r>
                      <a:endParaRPr lang="en-US" altLang="zh-TW" sz="1800" b="1" dirty="0" smtClean="0"/>
                    </a:p>
                    <a:p>
                      <a:pPr algn="ctr"/>
                      <a:r>
                        <a:rPr lang="en-US" altLang="zh-TW" sz="1800" b="1" dirty="0" smtClean="0"/>
                        <a:t>109.12.31</a:t>
                      </a:r>
                      <a:endParaRPr lang="zh-TW" altLang="en-US" sz="1800" b="1" dirty="0">
                        <a:solidFill>
                          <a:schemeClr val="bg1"/>
                        </a:solidFill>
                        <a:latin typeface="微軟正黑體" panose="020B0604030504040204" pitchFamily="34" charset="-120"/>
                        <a:ea typeface="微軟正黑體" panose="020B0604030504040204" pitchFamily="34" charset="-120"/>
                      </a:endParaRPr>
                    </a:p>
                  </a:txBody>
                  <a:tcPr anchor="ctr">
                    <a:solidFill>
                      <a:schemeClr val="bg1"/>
                    </a:solidFill>
                  </a:tcPr>
                </a:tc>
                <a:tc>
                  <a:txBody>
                    <a:bodyPr/>
                    <a:lstStyle/>
                    <a:p>
                      <a:pPr algn="ctr" fontAlgn="ctr"/>
                      <a:r>
                        <a:rPr lang="en-US" altLang="zh-TW" sz="1600" b="1" u="none" strike="noStrike" dirty="0" smtClean="0">
                          <a:effectLst/>
                        </a:rPr>
                        <a:t>2,144,000 </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rtl="0" fontAlgn="ctr"/>
                      <a:r>
                        <a:rPr lang="en-US" altLang="zh-TW" sz="2000" b="1" u="none" strike="noStrike" dirty="0">
                          <a:solidFill>
                            <a:srgbClr val="C00000"/>
                          </a:solidFill>
                          <a:effectLst/>
                        </a:rPr>
                        <a:t>18%</a:t>
                      </a:r>
                      <a:endParaRPr lang="en-US" altLang="zh-TW" sz="2000" b="1" i="0" u="none" strike="noStrike" dirty="0">
                        <a:solidFill>
                          <a:srgbClr val="C00000"/>
                        </a:solidFill>
                        <a:effectLst/>
                        <a:latin typeface="微軟正黑體"/>
                      </a:endParaRPr>
                    </a:p>
                  </a:txBody>
                  <a:tcPr marL="7620" marR="7620" marT="7620" marB="0" anchor="ctr">
                    <a:solidFill>
                      <a:schemeClr val="accent5">
                        <a:lumMod val="20000"/>
                        <a:lumOff val="80000"/>
                      </a:schemeClr>
                    </a:solidFill>
                  </a:tcPr>
                </a:tc>
                <a:tc>
                  <a:txBody>
                    <a:bodyPr/>
                    <a:lstStyle/>
                    <a:p>
                      <a:pPr algn="ctr" fontAlgn="ctr"/>
                      <a:r>
                        <a:rPr lang="en-US" altLang="zh-TW" sz="1600" b="1" u="none" strike="noStrike" dirty="0" smtClean="0">
                          <a:effectLst/>
                        </a:rPr>
                        <a:t>32,160</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fontAlgn="ctr"/>
                      <a:r>
                        <a:rPr lang="en-US" altLang="zh-TW" sz="1600" b="1" u="none" strike="noStrike" dirty="0" smtClean="0">
                          <a:effectLst/>
                        </a:rPr>
                        <a:t>856,000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rtl="0" fontAlgn="ctr"/>
                      <a:r>
                        <a:rPr lang="en-US" altLang="zh-TW" sz="2000" b="1" u="none" strike="noStrike" dirty="0">
                          <a:solidFill>
                            <a:srgbClr val="C00000"/>
                          </a:solidFill>
                          <a:effectLst/>
                        </a:rPr>
                        <a:t>12%</a:t>
                      </a:r>
                      <a:endParaRPr lang="en-US" altLang="zh-TW" sz="2000" b="1" i="0" u="none" strike="noStrike" dirty="0">
                        <a:solidFill>
                          <a:srgbClr val="C00000"/>
                        </a:solidFill>
                        <a:effectLst/>
                        <a:latin typeface="微軟正黑體"/>
                      </a:endParaRPr>
                    </a:p>
                  </a:txBody>
                  <a:tcPr marL="7620" marR="7620" marT="7620" marB="0" anchor="ctr">
                    <a:solidFill>
                      <a:schemeClr val="accent2">
                        <a:lumMod val="20000"/>
                        <a:lumOff val="80000"/>
                      </a:schemeClr>
                    </a:solidFill>
                  </a:tcPr>
                </a:tc>
                <a:tc>
                  <a:txBody>
                    <a:bodyPr/>
                    <a:lstStyle/>
                    <a:p>
                      <a:pPr algn="ctr" fontAlgn="ctr"/>
                      <a:r>
                        <a:rPr lang="zh-TW" altLang="en-US" sz="1600" b="1" u="none" strike="noStrike" dirty="0" smtClean="0">
                          <a:effectLst/>
                        </a:rPr>
                        <a:t> </a:t>
                      </a:r>
                      <a:r>
                        <a:rPr lang="en-US" altLang="zh-TW" sz="1600" b="1" u="none" strike="noStrike" dirty="0">
                          <a:effectLst/>
                        </a:rPr>
                        <a:t>8,560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fontAlgn="ctr"/>
                      <a:r>
                        <a:rPr lang="en-US" altLang="zh-TW" sz="1800" b="1" u="none" strike="noStrike" dirty="0" smtClean="0">
                          <a:solidFill>
                            <a:srgbClr val="C00000"/>
                          </a:solidFill>
                          <a:effectLst/>
                        </a:rPr>
                        <a:t>40,720 </a:t>
                      </a:r>
                      <a:endParaRPr lang="en-US" altLang="zh-TW" sz="1800" b="1" i="0" u="none" strike="noStrike" dirty="0">
                        <a:solidFill>
                          <a:srgbClr val="C00000"/>
                        </a:solidFill>
                        <a:effectLst/>
                        <a:latin typeface="Arial"/>
                      </a:endParaRPr>
                    </a:p>
                  </a:txBody>
                  <a:tcPr marL="7620" marR="7620" marT="7620" marB="0" anchor="ctr">
                    <a:solidFill>
                      <a:schemeClr val="accent3">
                        <a:lumMod val="20000"/>
                        <a:lumOff val="80000"/>
                      </a:schemeClr>
                    </a:solidFill>
                  </a:tcPr>
                </a:tc>
              </a:tr>
              <a:tr h="709847">
                <a:tc>
                  <a:txBody>
                    <a:bodyPr/>
                    <a:lstStyle/>
                    <a:p>
                      <a:pPr algn="ctr"/>
                      <a:r>
                        <a:rPr lang="en-US" altLang="zh-TW" sz="1800" b="1" dirty="0" smtClean="0"/>
                        <a:t>110</a:t>
                      </a:r>
                      <a:r>
                        <a:rPr lang="zh-TW" altLang="en-US" sz="1800" b="1" dirty="0" smtClean="0"/>
                        <a:t>年</a:t>
                      </a:r>
                      <a:r>
                        <a:rPr lang="en-US" altLang="zh-TW" sz="1800" b="1" u="none" kern="100" dirty="0" smtClean="0">
                          <a:effectLst/>
                        </a:rPr>
                        <a:t>~</a:t>
                      </a:r>
                      <a:r>
                        <a:rPr lang="en-US" altLang="zh-TW" sz="1800" b="1" dirty="0" smtClean="0"/>
                        <a:t>111</a:t>
                      </a:r>
                      <a:r>
                        <a:rPr lang="zh-TW" altLang="en-US" sz="1800" b="1" dirty="0" smtClean="0"/>
                        <a:t>年</a:t>
                      </a:r>
                      <a:endParaRPr lang="zh-TW" altLang="en-US" sz="1800" b="1" dirty="0">
                        <a:solidFill>
                          <a:schemeClr val="bg1"/>
                        </a:solidFill>
                        <a:latin typeface="微軟正黑體" panose="020B0604030504040204" pitchFamily="34" charset="-120"/>
                        <a:ea typeface="微軟正黑體" panose="020B0604030504040204" pitchFamily="34" charset="-120"/>
                      </a:endParaRPr>
                    </a:p>
                  </a:txBody>
                  <a:tcPr anchor="ctr">
                    <a:solidFill>
                      <a:schemeClr val="bg1"/>
                    </a:solidFill>
                  </a:tcPr>
                </a:tc>
                <a:tc>
                  <a:txBody>
                    <a:bodyPr/>
                    <a:lstStyle/>
                    <a:p>
                      <a:pPr algn="ctr" fontAlgn="ctr"/>
                      <a:r>
                        <a:rPr lang="en-US" altLang="zh-TW" sz="1600" b="1" u="none" strike="noStrike" dirty="0" smtClean="0">
                          <a:effectLst/>
                        </a:rPr>
                        <a:t>2,144,000</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rtl="0" fontAlgn="ctr"/>
                      <a:r>
                        <a:rPr lang="en-US" altLang="zh-TW" sz="2000" b="1" u="none" strike="noStrike" dirty="0">
                          <a:solidFill>
                            <a:srgbClr val="C00000"/>
                          </a:solidFill>
                          <a:effectLst/>
                        </a:rPr>
                        <a:t>18%</a:t>
                      </a:r>
                      <a:endParaRPr lang="en-US" altLang="zh-TW" sz="2000" b="1" i="0" u="none" strike="noStrike" dirty="0">
                        <a:solidFill>
                          <a:srgbClr val="C00000"/>
                        </a:solidFill>
                        <a:effectLst/>
                        <a:latin typeface="微軟正黑體"/>
                      </a:endParaRPr>
                    </a:p>
                  </a:txBody>
                  <a:tcPr marL="7620" marR="7620" marT="7620" marB="0" anchor="ctr">
                    <a:solidFill>
                      <a:schemeClr val="accent5">
                        <a:lumMod val="20000"/>
                        <a:lumOff val="80000"/>
                      </a:schemeClr>
                    </a:solidFill>
                  </a:tcPr>
                </a:tc>
                <a:tc>
                  <a:txBody>
                    <a:bodyPr/>
                    <a:lstStyle/>
                    <a:p>
                      <a:pPr algn="ctr" fontAlgn="ctr"/>
                      <a:r>
                        <a:rPr lang="en-US" altLang="zh-TW" sz="1600" b="1" u="none" strike="noStrike" dirty="0" smtClean="0">
                          <a:effectLst/>
                        </a:rPr>
                        <a:t>32,160</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fontAlgn="ctr"/>
                      <a:r>
                        <a:rPr lang="zh-TW" altLang="en-US" sz="1600" b="1" u="none" strike="noStrike" dirty="0" smtClean="0">
                          <a:effectLst/>
                        </a:rPr>
                        <a:t> </a:t>
                      </a:r>
                      <a:r>
                        <a:rPr lang="en-US" altLang="zh-TW" sz="1600" b="1" u="none" strike="noStrike" dirty="0">
                          <a:effectLst/>
                        </a:rPr>
                        <a:t>856,000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rtl="0" fontAlgn="ctr"/>
                      <a:r>
                        <a:rPr lang="en-US" altLang="zh-TW" sz="2000" b="1" u="none" strike="noStrike" dirty="0">
                          <a:solidFill>
                            <a:srgbClr val="C00000"/>
                          </a:solidFill>
                          <a:effectLst/>
                        </a:rPr>
                        <a:t>10%</a:t>
                      </a:r>
                      <a:endParaRPr lang="en-US" altLang="zh-TW" sz="2000" b="1" i="0" u="none" strike="noStrike" dirty="0">
                        <a:solidFill>
                          <a:srgbClr val="C00000"/>
                        </a:solidFill>
                        <a:effectLst/>
                        <a:latin typeface="微軟正黑體"/>
                      </a:endParaRPr>
                    </a:p>
                  </a:txBody>
                  <a:tcPr marL="7620" marR="7620" marT="7620" marB="0" anchor="ctr">
                    <a:solidFill>
                      <a:schemeClr val="accent2">
                        <a:lumMod val="20000"/>
                        <a:lumOff val="80000"/>
                      </a:schemeClr>
                    </a:solidFill>
                  </a:tcPr>
                </a:tc>
                <a:tc>
                  <a:txBody>
                    <a:bodyPr/>
                    <a:lstStyle/>
                    <a:p>
                      <a:pPr algn="ctr" fontAlgn="ctr"/>
                      <a:r>
                        <a:rPr lang="zh-TW" altLang="en-US" sz="1600" b="1" u="none" strike="noStrike" dirty="0" smtClean="0">
                          <a:effectLst/>
                        </a:rPr>
                        <a:t>  </a:t>
                      </a:r>
                      <a:r>
                        <a:rPr lang="en-US" altLang="zh-TW" sz="1600" b="1" u="none" strike="noStrike" dirty="0">
                          <a:effectLst/>
                        </a:rPr>
                        <a:t>7,133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fontAlgn="ctr"/>
                      <a:r>
                        <a:rPr lang="en-US" altLang="zh-TW" sz="1800" b="1" u="none" strike="noStrike" dirty="0" smtClean="0">
                          <a:solidFill>
                            <a:srgbClr val="C00000"/>
                          </a:solidFill>
                          <a:effectLst/>
                        </a:rPr>
                        <a:t>39,293 </a:t>
                      </a:r>
                      <a:endParaRPr lang="en-US" altLang="zh-TW" sz="1800" b="1" i="0" u="none" strike="noStrike" dirty="0">
                        <a:solidFill>
                          <a:srgbClr val="C00000"/>
                        </a:solidFill>
                        <a:effectLst/>
                        <a:latin typeface="Arial"/>
                      </a:endParaRPr>
                    </a:p>
                  </a:txBody>
                  <a:tcPr marL="7620" marR="7620" marT="7620" marB="0" anchor="ctr">
                    <a:solidFill>
                      <a:schemeClr val="accent3">
                        <a:lumMod val="20000"/>
                        <a:lumOff val="80000"/>
                      </a:schemeClr>
                    </a:solidFill>
                  </a:tcPr>
                </a:tc>
              </a:tr>
              <a:tr h="709847">
                <a:tc>
                  <a:txBody>
                    <a:bodyPr/>
                    <a:lstStyle/>
                    <a:p>
                      <a:pPr algn="ctr"/>
                      <a:r>
                        <a:rPr lang="en-US" altLang="zh-TW" sz="1800" b="1" dirty="0" smtClean="0"/>
                        <a:t>112</a:t>
                      </a:r>
                      <a:r>
                        <a:rPr lang="zh-TW" altLang="en-US" sz="1800" b="1" dirty="0" smtClean="0"/>
                        <a:t>年</a:t>
                      </a:r>
                      <a:r>
                        <a:rPr lang="en-US" altLang="zh-TW" sz="1800" b="1" u="none" kern="100" dirty="0" smtClean="0">
                          <a:effectLst/>
                        </a:rPr>
                        <a:t>~</a:t>
                      </a:r>
                      <a:r>
                        <a:rPr lang="en-US" altLang="zh-TW" sz="1800" b="1" dirty="0" smtClean="0"/>
                        <a:t>113</a:t>
                      </a:r>
                      <a:r>
                        <a:rPr lang="zh-TW" altLang="en-US" sz="1800" b="1" dirty="0" smtClean="0"/>
                        <a:t>年</a:t>
                      </a:r>
                      <a:endParaRPr lang="zh-TW" altLang="en-US" sz="1800" b="1" dirty="0">
                        <a:solidFill>
                          <a:schemeClr val="bg1"/>
                        </a:solidFill>
                        <a:latin typeface="微軟正黑體" panose="020B0604030504040204" pitchFamily="34" charset="-120"/>
                        <a:ea typeface="微軟正黑體" panose="020B0604030504040204" pitchFamily="34" charset="-120"/>
                      </a:endParaRPr>
                    </a:p>
                  </a:txBody>
                  <a:tcPr anchor="ctr">
                    <a:solidFill>
                      <a:schemeClr val="bg1"/>
                    </a:solidFill>
                  </a:tcPr>
                </a:tc>
                <a:tc>
                  <a:txBody>
                    <a:bodyPr/>
                    <a:lstStyle/>
                    <a:p>
                      <a:pPr algn="ctr" fontAlgn="ctr"/>
                      <a:r>
                        <a:rPr lang="en-US" altLang="zh-TW" sz="1600" b="1" u="none" strike="noStrike" dirty="0" smtClean="0">
                          <a:effectLst/>
                        </a:rPr>
                        <a:t>2,144,000</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rtl="0" fontAlgn="ctr"/>
                      <a:r>
                        <a:rPr lang="en-US" altLang="zh-TW" sz="2000" b="1" u="none" strike="noStrike" dirty="0">
                          <a:solidFill>
                            <a:srgbClr val="C00000"/>
                          </a:solidFill>
                          <a:effectLst/>
                        </a:rPr>
                        <a:t>18%</a:t>
                      </a:r>
                      <a:endParaRPr lang="en-US" altLang="zh-TW" sz="2000" b="1" i="0" u="none" strike="noStrike" dirty="0">
                        <a:solidFill>
                          <a:srgbClr val="C00000"/>
                        </a:solidFill>
                        <a:effectLst/>
                        <a:latin typeface="微軟正黑體"/>
                      </a:endParaRPr>
                    </a:p>
                  </a:txBody>
                  <a:tcPr marL="7620" marR="7620" marT="7620" marB="0" anchor="ctr">
                    <a:solidFill>
                      <a:schemeClr val="accent5">
                        <a:lumMod val="20000"/>
                        <a:lumOff val="80000"/>
                      </a:schemeClr>
                    </a:solidFill>
                  </a:tcPr>
                </a:tc>
                <a:tc>
                  <a:txBody>
                    <a:bodyPr/>
                    <a:lstStyle/>
                    <a:p>
                      <a:pPr algn="ctr" fontAlgn="ctr"/>
                      <a:r>
                        <a:rPr lang="en-US" altLang="zh-TW" sz="1600" b="1" u="none" strike="noStrike" dirty="0" smtClean="0">
                          <a:effectLst/>
                        </a:rPr>
                        <a:t>32,160</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fontAlgn="ctr"/>
                      <a:r>
                        <a:rPr lang="zh-TW" altLang="en-US" sz="1600" b="1" u="none" strike="noStrike" dirty="0" smtClean="0">
                          <a:effectLst/>
                        </a:rPr>
                        <a:t> </a:t>
                      </a:r>
                      <a:r>
                        <a:rPr lang="en-US" altLang="zh-TW" sz="1600" b="1" u="none" strike="noStrike" dirty="0" smtClean="0">
                          <a:effectLst/>
                        </a:rPr>
                        <a:t>856,000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rtl="0" fontAlgn="ctr"/>
                      <a:r>
                        <a:rPr lang="en-US" altLang="zh-TW" sz="2000" b="1" u="none" strike="noStrike" dirty="0">
                          <a:solidFill>
                            <a:srgbClr val="C00000"/>
                          </a:solidFill>
                          <a:effectLst/>
                        </a:rPr>
                        <a:t>8%</a:t>
                      </a:r>
                      <a:endParaRPr lang="en-US" altLang="zh-TW" sz="2000" b="1" i="0" u="none" strike="noStrike" dirty="0">
                        <a:solidFill>
                          <a:srgbClr val="C00000"/>
                        </a:solidFill>
                        <a:effectLst/>
                        <a:latin typeface="微軟正黑體"/>
                      </a:endParaRPr>
                    </a:p>
                  </a:txBody>
                  <a:tcPr marL="7620" marR="7620" marT="7620" marB="0" anchor="ctr">
                    <a:solidFill>
                      <a:schemeClr val="accent2">
                        <a:lumMod val="20000"/>
                        <a:lumOff val="80000"/>
                      </a:schemeClr>
                    </a:solidFill>
                  </a:tcPr>
                </a:tc>
                <a:tc>
                  <a:txBody>
                    <a:bodyPr/>
                    <a:lstStyle/>
                    <a:p>
                      <a:pPr algn="ctr" fontAlgn="ctr"/>
                      <a:r>
                        <a:rPr lang="zh-TW" altLang="en-US" sz="1600" b="1" u="none" strike="noStrike" dirty="0" smtClean="0">
                          <a:effectLst/>
                        </a:rPr>
                        <a:t> </a:t>
                      </a:r>
                      <a:r>
                        <a:rPr lang="en-US" altLang="zh-TW" sz="1600" b="1" u="none" strike="noStrike" dirty="0">
                          <a:effectLst/>
                        </a:rPr>
                        <a:t>5,707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fontAlgn="ctr"/>
                      <a:r>
                        <a:rPr lang="en-US" altLang="zh-TW" sz="1800" b="1" u="none" strike="noStrike" dirty="0" smtClean="0">
                          <a:solidFill>
                            <a:srgbClr val="C00000"/>
                          </a:solidFill>
                          <a:effectLst/>
                        </a:rPr>
                        <a:t>37,867 </a:t>
                      </a:r>
                      <a:endParaRPr lang="en-US" altLang="zh-TW" sz="1800" b="1" i="0" u="none" strike="noStrike" dirty="0">
                        <a:solidFill>
                          <a:srgbClr val="C00000"/>
                        </a:solidFill>
                        <a:effectLst/>
                        <a:latin typeface="Arial"/>
                      </a:endParaRPr>
                    </a:p>
                  </a:txBody>
                  <a:tcPr marL="7620" marR="7620" marT="7620" marB="0" anchor="ctr">
                    <a:solidFill>
                      <a:schemeClr val="accent3">
                        <a:lumMod val="20000"/>
                        <a:lumOff val="80000"/>
                      </a:schemeClr>
                    </a:solidFill>
                  </a:tcPr>
                </a:tc>
              </a:tr>
              <a:tr h="709847">
                <a:tc>
                  <a:txBody>
                    <a:bodyPr/>
                    <a:lstStyle/>
                    <a:p>
                      <a:pPr algn="ctr"/>
                      <a:r>
                        <a:rPr lang="en-US" altLang="zh-TW" sz="1800" b="1" dirty="0" smtClean="0"/>
                        <a:t>114</a:t>
                      </a:r>
                      <a:r>
                        <a:rPr lang="zh-TW" altLang="en-US" sz="1800" b="1" dirty="0" smtClean="0"/>
                        <a:t>年以後</a:t>
                      </a:r>
                      <a:endParaRPr lang="zh-TW" altLang="en-US" sz="1800" b="1" dirty="0">
                        <a:solidFill>
                          <a:schemeClr val="bg1"/>
                        </a:solidFill>
                        <a:latin typeface="微軟正黑體" panose="020B0604030504040204" pitchFamily="34" charset="-120"/>
                        <a:ea typeface="微軟正黑體" panose="020B0604030504040204" pitchFamily="34" charset="-120"/>
                      </a:endParaRPr>
                    </a:p>
                  </a:txBody>
                  <a:tcPr anchor="ctr">
                    <a:solidFill>
                      <a:schemeClr val="bg1"/>
                    </a:solidFill>
                  </a:tcPr>
                </a:tc>
                <a:tc>
                  <a:txBody>
                    <a:bodyPr/>
                    <a:lstStyle/>
                    <a:p>
                      <a:pPr algn="ctr" fontAlgn="ctr"/>
                      <a:r>
                        <a:rPr lang="en-US" altLang="zh-TW" sz="1600" b="1" u="none" strike="noStrike" dirty="0" smtClean="0">
                          <a:effectLst/>
                        </a:rPr>
                        <a:t>2,144,000</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rtl="0" fontAlgn="ctr"/>
                      <a:r>
                        <a:rPr lang="en-US" altLang="zh-TW" sz="2000" b="1" u="none" strike="noStrike" dirty="0">
                          <a:solidFill>
                            <a:srgbClr val="C00000"/>
                          </a:solidFill>
                          <a:effectLst/>
                        </a:rPr>
                        <a:t>18%</a:t>
                      </a:r>
                      <a:endParaRPr lang="en-US" altLang="zh-TW" sz="2000" b="1" i="0" u="none" strike="noStrike" dirty="0">
                        <a:solidFill>
                          <a:srgbClr val="C00000"/>
                        </a:solidFill>
                        <a:effectLst/>
                        <a:latin typeface="微軟正黑體"/>
                      </a:endParaRPr>
                    </a:p>
                  </a:txBody>
                  <a:tcPr marL="7620" marR="7620" marT="7620" marB="0" anchor="ctr">
                    <a:solidFill>
                      <a:schemeClr val="accent5">
                        <a:lumMod val="20000"/>
                        <a:lumOff val="80000"/>
                      </a:schemeClr>
                    </a:solidFill>
                  </a:tcPr>
                </a:tc>
                <a:tc>
                  <a:txBody>
                    <a:bodyPr/>
                    <a:lstStyle/>
                    <a:p>
                      <a:pPr algn="ctr" fontAlgn="ctr"/>
                      <a:r>
                        <a:rPr lang="en-US" altLang="zh-TW" sz="1600" b="1" u="none" strike="noStrike" dirty="0" smtClean="0">
                          <a:effectLst/>
                        </a:rPr>
                        <a:t>32,160</a:t>
                      </a:r>
                      <a:endParaRPr lang="en-US" altLang="zh-TW" sz="1600" b="1" i="0" u="none" strike="noStrike" dirty="0">
                        <a:solidFill>
                          <a:srgbClr val="000000"/>
                        </a:solidFill>
                        <a:effectLst/>
                        <a:latin typeface="Arial"/>
                      </a:endParaRPr>
                    </a:p>
                  </a:txBody>
                  <a:tcPr marL="7620" marR="7620" marT="7620" marB="0" anchor="ctr">
                    <a:solidFill>
                      <a:schemeClr val="accent5">
                        <a:lumMod val="20000"/>
                        <a:lumOff val="80000"/>
                      </a:schemeClr>
                    </a:solidFill>
                  </a:tcPr>
                </a:tc>
                <a:tc>
                  <a:txBody>
                    <a:bodyPr/>
                    <a:lstStyle/>
                    <a:p>
                      <a:pPr algn="ctr" fontAlgn="ctr"/>
                      <a:r>
                        <a:rPr lang="zh-TW" altLang="en-US" sz="1600" b="1" u="none" strike="noStrike" dirty="0" smtClean="0">
                          <a:effectLst/>
                        </a:rPr>
                        <a:t> </a:t>
                      </a:r>
                      <a:r>
                        <a:rPr lang="en-US" altLang="zh-TW" sz="1600" b="1" u="none" strike="noStrike" dirty="0">
                          <a:effectLst/>
                        </a:rPr>
                        <a:t>856,000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rtl="0" fontAlgn="ctr"/>
                      <a:r>
                        <a:rPr lang="en-US" altLang="zh-TW" sz="2000" b="1" u="none" strike="noStrike" dirty="0">
                          <a:solidFill>
                            <a:srgbClr val="C00000"/>
                          </a:solidFill>
                          <a:effectLst/>
                        </a:rPr>
                        <a:t>6%</a:t>
                      </a:r>
                      <a:endParaRPr lang="en-US" altLang="zh-TW" sz="2000" b="1" i="0" u="none" strike="noStrike" dirty="0">
                        <a:solidFill>
                          <a:srgbClr val="C00000"/>
                        </a:solidFill>
                        <a:effectLst/>
                        <a:latin typeface="微軟正黑體"/>
                      </a:endParaRPr>
                    </a:p>
                  </a:txBody>
                  <a:tcPr marL="7620" marR="7620" marT="7620" marB="0" anchor="ctr">
                    <a:solidFill>
                      <a:schemeClr val="accent2">
                        <a:lumMod val="20000"/>
                        <a:lumOff val="80000"/>
                      </a:schemeClr>
                    </a:solidFill>
                  </a:tcPr>
                </a:tc>
                <a:tc>
                  <a:txBody>
                    <a:bodyPr/>
                    <a:lstStyle/>
                    <a:p>
                      <a:pPr algn="ctr" fontAlgn="ctr"/>
                      <a:r>
                        <a:rPr lang="en-US" altLang="zh-TW" sz="1600" b="1" u="none" strike="noStrike" dirty="0" smtClean="0">
                          <a:effectLst/>
                        </a:rPr>
                        <a:t>4,280 </a:t>
                      </a:r>
                      <a:endParaRPr lang="en-US" altLang="zh-TW" sz="1600" b="1" i="0" u="none" strike="noStrike" dirty="0">
                        <a:solidFill>
                          <a:srgbClr val="000000"/>
                        </a:solidFill>
                        <a:effectLst/>
                        <a:latin typeface="Arial"/>
                      </a:endParaRPr>
                    </a:p>
                  </a:txBody>
                  <a:tcPr marL="7620" marR="7620" marT="7620" marB="0" anchor="ctr">
                    <a:solidFill>
                      <a:schemeClr val="accent2">
                        <a:lumMod val="20000"/>
                        <a:lumOff val="80000"/>
                      </a:schemeClr>
                    </a:solidFill>
                  </a:tcPr>
                </a:tc>
                <a:tc>
                  <a:txBody>
                    <a:bodyPr/>
                    <a:lstStyle/>
                    <a:p>
                      <a:pPr algn="ctr" fontAlgn="ctr"/>
                      <a:r>
                        <a:rPr lang="en-US" altLang="zh-TW" sz="1800" b="1" u="none" strike="noStrike" dirty="0" smtClean="0">
                          <a:solidFill>
                            <a:srgbClr val="C00000"/>
                          </a:solidFill>
                          <a:effectLst/>
                        </a:rPr>
                        <a:t>36,440 </a:t>
                      </a:r>
                      <a:endParaRPr lang="en-US" altLang="zh-TW" sz="1800" b="1" i="0" u="none" strike="noStrike" dirty="0">
                        <a:solidFill>
                          <a:srgbClr val="C00000"/>
                        </a:solidFill>
                        <a:effectLst/>
                        <a:latin typeface="Arial"/>
                      </a:endParaRPr>
                    </a:p>
                  </a:txBody>
                  <a:tcPr marL="7620" marR="7620" marT="7620" marB="0" anchor="ctr">
                    <a:solidFill>
                      <a:schemeClr val="accent3">
                        <a:lumMod val="20000"/>
                        <a:lumOff val="80000"/>
                      </a:schemeClr>
                    </a:solidFill>
                  </a:tcPr>
                </a:tc>
              </a:tr>
            </a:tbl>
          </a:graphicData>
        </a:graphic>
      </p:graphicFrame>
      <p:sp>
        <p:nvSpPr>
          <p:cNvPr id="10" name="投影片編號版面配置區 2"/>
          <p:cNvSpPr>
            <a:spLocks noGrp="1"/>
          </p:cNvSpPr>
          <p:nvPr>
            <p:ph type="sldNum" sz="quarter" idx="12"/>
          </p:nvPr>
        </p:nvSpPr>
        <p:spPr>
          <a:xfrm>
            <a:off x="8460432" y="6597352"/>
            <a:ext cx="624517"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120</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8"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3" name="文字方塊 12"/>
          <p:cNvSpPr txBox="1"/>
          <p:nvPr/>
        </p:nvSpPr>
        <p:spPr>
          <a:xfrm>
            <a:off x="251520" y="1340767"/>
            <a:ext cx="7287572" cy="461665"/>
          </a:xfrm>
          <a:prstGeom prst="rect">
            <a:avLst/>
          </a:prstGeom>
          <a:noFill/>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solidFill>
                  <a:schemeClr val="tx1"/>
                </a:solidFill>
              </a:rPr>
              <a:t>4.</a:t>
            </a:r>
            <a:r>
              <a:rPr lang="zh-TW" altLang="en-US" sz="2400" b="1" dirty="0" smtClean="0">
                <a:solidFill>
                  <a:schemeClr val="tx1"/>
                </a:solidFill>
              </a:rPr>
              <a:t>支領一次退休金者調降優惠存款利率方案</a:t>
            </a:r>
            <a:r>
              <a:rPr lang="en-US" altLang="zh-TW" sz="2400" b="1" dirty="0" smtClean="0">
                <a:solidFill>
                  <a:schemeClr val="tx1"/>
                </a:solidFill>
              </a:rPr>
              <a:t>-</a:t>
            </a:r>
            <a:r>
              <a:rPr lang="zh-TW" altLang="en-US" sz="2400" b="1" dirty="0" smtClean="0">
                <a:solidFill>
                  <a:schemeClr val="tx1"/>
                </a:solidFill>
              </a:rPr>
              <a:t>試算案例</a:t>
            </a:r>
            <a:endParaRPr lang="zh-TW" altLang="en-US" sz="2400" b="1" dirty="0">
              <a:solidFill>
                <a:schemeClr val="tx1"/>
              </a:solidFill>
            </a:endParaRPr>
          </a:p>
        </p:txBody>
      </p:sp>
      <p:sp>
        <p:nvSpPr>
          <p:cNvPr id="15" name="內容版面配置區 2"/>
          <p:cNvSpPr>
            <a:spLocks noGrp="1"/>
          </p:cNvSpPr>
          <p:nvPr>
            <p:ph idx="1"/>
          </p:nvPr>
        </p:nvSpPr>
        <p:spPr>
          <a:xfrm>
            <a:off x="922510" y="764704"/>
            <a:ext cx="2728427" cy="521436"/>
          </a:xfrm>
        </p:spPr>
        <p:style>
          <a:lnRef idx="0">
            <a:schemeClr val="accent4"/>
          </a:lnRef>
          <a:fillRef idx="3">
            <a:schemeClr val="accent4"/>
          </a:fillRef>
          <a:effectRef idx="3">
            <a:schemeClr val="accent4"/>
          </a:effectRef>
          <a:fontRef idx="minor">
            <a:schemeClr val="lt1"/>
          </a:fontRef>
        </p:style>
        <p:txBody>
          <a:bodyPr>
            <a:noAutofit/>
          </a:bodyPr>
          <a:lstStyle/>
          <a:p>
            <a:pPr marL="0" lvl="0" indent="0">
              <a:spcBef>
                <a:spcPct val="0"/>
              </a:spcBef>
              <a:buNone/>
              <a:defRPr/>
            </a:pPr>
            <a:r>
              <a:rPr lang="en-US" altLang="zh-TW" sz="2600" b="1" dirty="0" smtClean="0">
                <a:ea typeface="標楷體" panose="03000509000000000000" pitchFamily="65" charset="-120"/>
              </a:rPr>
              <a:t>(</a:t>
            </a:r>
            <a:r>
              <a:rPr lang="zh-TW" altLang="en-US" sz="2600" b="1" dirty="0" smtClean="0">
                <a:ea typeface="標楷體" panose="03000509000000000000" pitchFamily="65" charset="-120"/>
              </a:rPr>
              <a:t>三</a:t>
            </a:r>
            <a:r>
              <a:rPr lang="en-US" altLang="zh-TW" sz="2600" b="1" dirty="0" smtClean="0">
                <a:ea typeface="標楷體" panose="03000509000000000000" pitchFamily="65" charset="-120"/>
              </a:rPr>
              <a:t>)</a:t>
            </a:r>
            <a:r>
              <a:rPr lang="zh-TW" altLang="en-US" sz="2600" b="1" dirty="0" smtClean="0">
                <a:latin typeface="標楷體" panose="03000509000000000000" pitchFamily="65" charset="-120"/>
                <a:ea typeface="標楷體" panose="03000509000000000000" pitchFamily="65" charset="-120"/>
              </a:rPr>
              <a:t>優惠存款利率</a:t>
            </a:r>
            <a:endParaRPr lang="en-US" altLang="zh-TW" sz="2600" b="1" dirty="0">
              <a:latin typeface="標楷體" panose="03000509000000000000" pitchFamily="65" charset="-120"/>
              <a:ea typeface="標楷體" panose="03000509000000000000" pitchFamily="65" charset="-120"/>
            </a:endParaRPr>
          </a:p>
          <a:p>
            <a:pPr marL="0" lvl="0" indent="0">
              <a:spcBef>
                <a:spcPct val="0"/>
              </a:spcBef>
              <a:buNone/>
              <a:defRPr/>
            </a:pPr>
            <a:endParaRPr lang="en-US" altLang="zh-TW" sz="2600" b="1" dirty="0">
              <a:latin typeface="標楷體" panose="03000509000000000000" pitchFamily="65" charset="-120"/>
              <a:ea typeface="標楷體" panose="03000509000000000000" pitchFamily="65" charset="-120"/>
            </a:endParaRPr>
          </a:p>
          <a:p>
            <a:pPr marL="1349375" lvl="0" indent="0" algn="just">
              <a:lnSpc>
                <a:spcPts val="4000"/>
              </a:lnSpc>
              <a:spcBef>
                <a:spcPct val="0"/>
              </a:spcBef>
              <a:buNone/>
            </a:pPr>
            <a:endParaRPr lang="en-US" altLang="zh-TW" sz="2600" b="1" dirty="0" smtClean="0">
              <a:latin typeface="標楷體" pitchFamily="65" charset="-120"/>
              <a:ea typeface="標楷體" pitchFamily="65" charset="-120"/>
            </a:endParaRPr>
          </a:p>
        </p:txBody>
      </p:sp>
    </p:spTree>
    <p:extLst>
      <p:ext uri="{BB962C8B-B14F-4D97-AF65-F5344CB8AC3E}">
        <p14:creationId xmlns:p14="http://schemas.microsoft.com/office/powerpoint/2010/main" val="1621798549"/>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文字方塊 39"/>
          <p:cNvSpPr txBox="1"/>
          <p:nvPr/>
        </p:nvSpPr>
        <p:spPr>
          <a:xfrm>
            <a:off x="755576" y="1412776"/>
            <a:ext cx="2304256" cy="492443"/>
          </a:xfrm>
          <a:prstGeom prst="rect">
            <a:avLst/>
          </a:prstGeom>
        </p:spPr>
        <p:style>
          <a:lnRef idx="0">
            <a:schemeClr val="accent4"/>
          </a:lnRef>
          <a:fillRef idx="3">
            <a:schemeClr val="accent4"/>
          </a:fillRef>
          <a:effectRef idx="3">
            <a:schemeClr val="accent4"/>
          </a:effectRef>
          <a:fontRef idx="minor">
            <a:schemeClr val="lt1"/>
          </a:fontRef>
        </p:style>
        <p:txBody>
          <a:bodyPr wrap="square" rtlCol="0">
            <a:spAutoFit/>
          </a:bodyPr>
          <a:lstStyle/>
          <a:p>
            <a:r>
              <a:rPr lang="en-US" altLang="zh-TW" sz="2600" b="1" dirty="0" smtClean="0">
                <a:solidFill>
                  <a:schemeClr val="bg1"/>
                </a:solidFill>
                <a:ea typeface="+mj-ea"/>
              </a:rPr>
              <a:t>(</a:t>
            </a:r>
            <a:r>
              <a:rPr lang="zh-TW" altLang="en-US" sz="2600" b="1" dirty="0" smtClean="0">
                <a:solidFill>
                  <a:schemeClr val="bg1"/>
                </a:solidFill>
                <a:ea typeface="+mj-ea"/>
              </a:rPr>
              <a:t>一</a:t>
            </a:r>
            <a:r>
              <a:rPr lang="en-US" altLang="zh-TW" sz="2600" b="1" dirty="0" smtClean="0">
                <a:solidFill>
                  <a:schemeClr val="bg1"/>
                </a:solidFill>
                <a:ea typeface="+mj-ea"/>
              </a:rPr>
              <a:t>)</a:t>
            </a:r>
            <a:r>
              <a:rPr lang="zh-TW" altLang="en-US" sz="2600" b="1" dirty="0" smtClean="0">
                <a:solidFill>
                  <a:schemeClr val="bg1"/>
                </a:solidFill>
                <a:latin typeface="+mj-ea"/>
                <a:ea typeface="+mj-ea"/>
              </a:rPr>
              <a:t>適用對象</a:t>
            </a:r>
            <a:endParaRPr lang="zh-TW" altLang="en-US" sz="2600" b="1" dirty="0">
              <a:solidFill>
                <a:schemeClr val="bg1"/>
              </a:solidFill>
              <a:latin typeface="+mj-ea"/>
              <a:ea typeface="+mj-ea"/>
            </a:endParaRPr>
          </a:p>
        </p:txBody>
      </p:sp>
      <p:sp>
        <p:nvSpPr>
          <p:cNvPr id="19" name="投影片編號版面配置區 2"/>
          <p:cNvSpPr>
            <a:spLocks noGrp="1"/>
          </p:cNvSpPr>
          <p:nvPr>
            <p:ph type="sldNum" sz="quarter" idx="12"/>
          </p:nvPr>
        </p:nvSpPr>
        <p:spPr>
          <a:xfrm>
            <a:off x="8418140" y="6507050"/>
            <a:ext cx="666810"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121</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8"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21" name="內容版面配置區 2"/>
          <p:cNvSpPr>
            <a:spLocks noGrp="1"/>
          </p:cNvSpPr>
          <p:nvPr>
            <p:ph idx="1"/>
          </p:nvPr>
        </p:nvSpPr>
        <p:spPr>
          <a:xfrm>
            <a:off x="651229" y="764704"/>
            <a:ext cx="4021721" cy="521436"/>
          </a:xfrm>
        </p:spPr>
        <p:txBody>
          <a:bodyPr>
            <a:noAutofit/>
          </a:bodyPr>
          <a:lstStyle/>
          <a:p>
            <a:pPr marL="0" lvl="0" indent="0">
              <a:spcBef>
                <a:spcPct val="0"/>
              </a:spcBef>
              <a:buNone/>
              <a:defRPr/>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二、退休所得調整方案</a:t>
            </a:r>
            <a:endParaRPr lang="en-US" altLang="zh-TW" sz="2400" b="1" dirty="0" smtClean="0">
              <a:solidFill>
                <a:srgbClr val="0000CC"/>
              </a:solidFill>
              <a:latin typeface="標楷體" pitchFamily="65" charset="-120"/>
              <a:ea typeface="標楷體" pitchFamily="65" charset="-120"/>
            </a:endParaRPr>
          </a:p>
        </p:txBody>
      </p:sp>
      <p:grpSp>
        <p:nvGrpSpPr>
          <p:cNvPr id="22" name="群組 21"/>
          <p:cNvGrpSpPr/>
          <p:nvPr/>
        </p:nvGrpSpPr>
        <p:grpSpPr>
          <a:xfrm>
            <a:off x="730762" y="2247344"/>
            <a:ext cx="7107061" cy="3540354"/>
            <a:chOff x="730762" y="2247344"/>
            <a:chExt cx="7107061" cy="3540354"/>
          </a:xfrm>
        </p:grpSpPr>
        <p:grpSp>
          <p:nvGrpSpPr>
            <p:cNvPr id="23" name="Group 13"/>
            <p:cNvGrpSpPr>
              <a:grpSpLocks/>
            </p:cNvGrpSpPr>
            <p:nvPr/>
          </p:nvGrpSpPr>
          <p:grpSpPr bwMode="auto">
            <a:xfrm>
              <a:off x="730762" y="2247344"/>
              <a:ext cx="7107061" cy="3540354"/>
              <a:chOff x="1070" y="1067"/>
              <a:chExt cx="3427" cy="3681"/>
            </a:xfrm>
          </p:grpSpPr>
          <p:sp>
            <p:nvSpPr>
              <p:cNvPr id="27" name="AutoShape 5"/>
              <p:cNvSpPr>
                <a:spLocks noChangeArrowheads="1"/>
              </p:cNvSpPr>
              <p:nvPr/>
            </p:nvSpPr>
            <p:spPr bwMode="gray">
              <a:xfrm>
                <a:off x="1117" y="1459"/>
                <a:ext cx="3380" cy="3289"/>
              </a:xfrm>
              <a:prstGeom prst="roundRect">
                <a:avLst>
                  <a:gd name="adj" fmla="val 10347"/>
                </a:avLst>
              </a:prstGeom>
              <a:gradFill rotWithShape="1">
                <a:gsLst>
                  <a:gs pos="0">
                    <a:srgbClr val="FFFFFF"/>
                  </a:gs>
                  <a:gs pos="100000">
                    <a:srgbClr val="D8F4BE"/>
                  </a:gs>
                </a:gsLst>
                <a:lin ang="2700000" scaled="1"/>
              </a:gradFill>
              <a:ln w="50800">
                <a:solidFill>
                  <a:srgbClr val="44988C"/>
                </a:solidFill>
                <a:round/>
                <a:headEnd/>
                <a:tailEnd/>
              </a:ln>
              <a:effectLst>
                <a:outerShdw dist="107763" dir="2700000" algn="ctr" rotWithShape="0">
                  <a:srgbClr val="C0C0C0">
                    <a:alpha val="50000"/>
                  </a:srgbClr>
                </a:outerShdw>
              </a:effec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dirty="0">
                  <a:solidFill>
                    <a:srgbClr val="FF0000"/>
                  </a:solidFill>
                </a:endParaRPr>
              </a:p>
            </p:txBody>
          </p:sp>
          <p:sp>
            <p:nvSpPr>
              <p:cNvPr id="28" name="Text Box 6"/>
              <p:cNvSpPr txBox="1">
                <a:spLocks noChangeArrowheads="1"/>
              </p:cNvSpPr>
              <p:nvPr/>
            </p:nvSpPr>
            <p:spPr bwMode="gray">
              <a:xfrm>
                <a:off x="1395" y="1552"/>
                <a:ext cx="2997" cy="21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C0C0C0"/>
                      </a:outerShdw>
                    </a:effectLst>
                  </a14:hiddenEffects>
                </a:ext>
              </a:extLst>
            </p:spPr>
            <p:txBody>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150000"/>
                  </a:lnSpc>
                  <a:spcBef>
                    <a:spcPct val="10000"/>
                  </a:spcBef>
                  <a:buClr>
                    <a:schemeClr val="accent2"/>
                  </a:buClr>
                  <a:buSzPct val="90000"/>
                  <a:buNone/>
                </a:pPr>
                <a:endParaRPr kumimoji="0" lang="zh-TW" altLang="en-US" b="1" dirty="0">
                  <a:solidFill>
                    <a:srgbClr val="0000FF"/>
                  </a:solidFill>
                </a:endParaRPr>
              </a:p>
            </p:txBody>
          </p:sp>
          <p:grpSp>
            <p:nvGrpSpPr>
              <p:cNvPr id="29" name="Group 7"/>
              <p:cNvGrpSpPr>
                <a:grpSpLocks/>
              </p:cNvGrpSpPr>
              <p:nvPr/>
            </p:nvGrpSpPr>
            <p:grpSpPr bwMode="auto">
              <a:xfrm>
                <a:off x="1070" y="1067"/>
                <a:ext cx="284" cy="1627"/>
                <a:chOff x="2880" y="1212"/>
                <a:chExt cx="283" cy="1540"/>
              </a:xfrm>
            </p:grpSpPr>
            <p:sp>
              <p:nvSpPr>
                <p:cNvPr id="30" name="Freeform 8"/>
                <p:cNvSpPr>
                  <a:spLocks/>
                </p:cNvSpPr>
                <p:nvPr/>
              </p:nvSpPr>
              <p:spPr bwMode="gray">
                <a:xfrm>
                  <a:off x="2927" y="1212"/>
                  <a:ext cx="181" cy="396"/>
                </a:xfrm>
                <a:custGeom>
                  <a:avLst/>
                  <a:gdLst>
                    <a:gd name="T0" fmla="*/ 11 w 267"/>
                    <a:gd name="T1" fmla="*/ 0 h 292"/>
                    <a:gd name="T2" fmla="*/ 14 w 267"/>
                    <a:gd name="T3" fmla="*/ 3 h 292"/>
                    <a:gd name="T4" fmla="*/ 16 w 267"/>
                    <a:gd name="T5" fmla="*/ 3 h 292"/>
                    <a:gd name="T6" fmla="*/ 18 w 267"/>
                    <a:gd name="T7" fmla="*/ 3 h 292"/>
                    <a:gd name="T8" fmla="*/ 20 w 267"/>
                    <a:gd name="T9" fmla="*/ 3 h 292"/>
                    <a:gd name="T10" fmla="*/ 21 w 267"/>
                    <a:gd name="T11" fmla="*/ 5 h 292"/>
                    <a:gd name="T12" fmla="*/ 22 w 267"/>
                    <a:gd name="T13" fmla="*/ 7 h 292"/>
                    <a:gd name="T14" fmla="*/ 23 w 267"/>
                    <a:gd name="T15" fmla="*/ 9 h 292"/>
                    <a:gd name="T16" fmla="*/ 23 w 267"/>
                    <a:gd name="T17" fmla="*/ 12 h 292"/>
                    <a:gd name="T18" fmla="*/ 23 w 267"/>
                    <a:gd name="T19" fmla="*/ 14 h 292"/>
                    <a:gd name="T20" fmla="*/ 22 w 267"/>
                    <a:gd name="T21" fmla="*/ 16 h 292"/>
                    <a:gd name="T22" fmla="*/ 21 w 267"/>
                    <a:gd name="T23" fmla="*/ 18 h 292"/>
                    <a:gd name="T24" fmla="*/ 20 w 267"/>
                    <a:gd name="T25" fmla="*/ 20 h 292"/>
                    <a:gd name="T26" fmla="*/ 18 w 267"/>
                    <a:gd name="T27" fmla="*/ 21 h 292"/>
                    <a:gd name="T28" fmla="*/ 16 w 267"/>
                    <a:gd name="T29" fmla="*/ 23 h 292"/>
                    <a:gd name="T30" fmla="*/ 14 w 267"/>
                    <a:gd name="T31" fmla="*/ 24 h 292"/>
                    <a:gd name="T32" fmla="*/ 11 w 267"/>
                    <a:gd name="T33" fmla="*/ 24 h 292"/>
                    <a:gd name="T34" fmla="*/ 9 w 267"/>
                    <a:gd name="T35" fmla="*/ 24 h 292"/>
                    <a:gd name="T36" fmla="*/ 7 w 267"/>
                    <a:gd name="T37" fmla="*/ 22 h 292"/>
                    <a:gd name="T38" fmla="*/ 4 w 267"/>
                    <a:gd name="T39" fmla="*/ 21 h 292"/>
                    <a:gd name="T40" fmla="*/ 3 w 267"/>
                    <a:gd name="T41" fmla="*/ 19 h 292"/>
                    <a:gd name="T42" fmla="*/ 3 w 267"/>
                    <a:gd name="T43" fmla="*/ 17 h 292"/>
                    <a:gd name="T44" fmla="*/ 3 w 267"/>
                    <a:gd name="T45" fmla="*/ 14 h 292"/>
                    <a:gd name="T46" fmla="*/ 0 w 267"/>
                    <a:gd name="T47" fmla="*/ 12 h 292"/>
                    <a:gd name="T48" fmla="*/ 3 w 267"/>
                    <a:gd name="T49" fmla="*/ 9 h 292"/>
                    <a:gd name="T50" fmla="*/ 3 w 267"/>
                    <a:gd name="T51" fmla="*/ 7 h 292"/>
                    <a:gd name="T52" fmla="*/ 3 w 267"/>
                    <a:gd name="T53" fmla="*/ 4 h 292"/>
                    <a:gd name="T54" fmla="*/ 4 w 267"/>
                    <a:gd name="T55" fmla="*/ 3 h 292"/>
                    <a:gd name="T56" fmla="*/ 7 w 267"/>
                    <a:gd name="T57" fmla="*/ 3 h 292"/>
                    <a:gd name="T58" fmla="*/ 9 w 267"/>
                    <a:gd name="T59" fmla="*/ 3 h 292"/>
                    <a:gd name="T60" fmla="*/ 11 w 267"/>
                    <a:gd name="T61" fmla="*/ 0 h 2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67" h="292">
                      <a:moveTo>
                        <a:pt x="133" y="0"/>
                      </a:moveTo>
                      <a:lnTo>
                        <a:pt x="161" y="3"/>
                      </a:lnTo>
                      <a:lnTo>
                        <a:pt x="186" y="12"/>
                      </a:lnTo>
                      <a:lnTo>
                        <a:pt x="209" y="25"/>
                      </a:lnTo>
                      <a:lnTo>
                        <a:pt x="228" y="42"/>
                      </a:lnTo>
                      <a:lnTo>
                        <a:pt x="245" y="64"/>
                      </a:lnTo>
                      <a:lnTo>
                        <a:pt x="257" y="88"/>
                      </a:lnTo>
                      <a:lnTo>
                        <a:pt x="265" y="116"/>
                      </a:lnTo>
                      <a:lnTo>
                        <a:pt x="267" y="146"/>
                      </a:lnTo>
                      <a:lnTo>
                        <a:pt x="265" y="175"/>
                      </a:lnTo>
                      <a:lnTo>
                        <a:pt x="257" y="203"/>
                      </a:lnTo>
                      <a:lnTo>
                        <a:pt x="245" y="227"/>
                      </a:lnTo>
                      <a:lnTo>
                        <a:pt x="228" y="249"/>
                      </a:lnTo>
                      <a:lnTo>
                        <a:pt x="209" y="267"/>
                      </a:lnTo>
                      <a:lnTo>
                        <a:pt x="186" y="281"/>
                      </a:lnTo>
                      <a:lnTo>
                        <a:pt x="161" y="289"/>
                      </a:lnTo>
                      <a:lnTo>
                        <a:pt x="133" y="292"/>
                      </a:lnTo>
                      <a:lnTo>
                        <a:pt x="103" y="288"/>
                      </a:lnTo>
                      <a:lnTo>
                        <a:pt x="75" y="277"/>
                      </a:lnTo>
                      <a:lnTo>
                        <a:pt x="51" y="260"/>
                      </a:lnTo>
                      <a:lnTo>
                        <a:pt x="29" y="237"/>
                      </a:lnTo>
                      <a:lnTo>
                        <a:pt x="13" y="210"/>
                      </a:lnTo>
                      <a:lnTo>
                        <a:pt x="4" y="178"/>
                      </a:lnTo>
                      <a:lnTo>
                        <a:pt x="0" y="146"/>
                      </a:lnTo>
                      <a:lnTo>
                        <a:pt x="4" y="113"/>
                      </a:lnTo>
                      <a:lnTo>
                        <a:pt x="13" y="81"/>
                      </a:lnTo>
                      <a:lnTo>
                        <a:pt x="29" y="54"/>
                      </a:lnTo>
                      <a:lnTo>
                        <a:pt x="51" y="32"/>
                      </a:lnTo>
                      <a:lnTo>
                        <a:pt x="75" y="14"/>
                      </a:lnTo>
                      <a:lnTo>
                        <a:pt x="103" y="3"/>
                      </a:lnTo>
                      <a:lnTo>
                        <a:pt x="133"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endParaRPr lang="zh-TW" altLang="en-US" b="1"/>
                </a:p>
              </p:txBody>
            </p:sp>
            <p:sp>
              <p:nvSpPr>
                <p:cNvPr id="31" name="Freeform 9"/>
                <p:cNvSpPr>
                  <a:spLocks/>
                </p:cNvSpPr>
                <p:nvPr/>
              </p:nvSpPr>
              <p:spPr bwMode="gray">
                <a:xfrm>
                  <a:off x="2880" y="1586"/>
                  <a:ext cx="283" cy="1166"/>
                </a:xfrm>
                <a:custGeom>
                  <a:avLst/>
                  <a:gdLst>
                    <a:gd name="T0" fmla="*/ 1 w 573"/>
                    <a:gd name="T1" fmla="*/ 3 h 1111"/>
                    <a:gd name="T2" fmla="*/ 1 w 573"/>
                    <a:gd name="T3" fmla="*/ 3 h 1111"/>
                    <a:gd name="T4" fmla="*/ 1 w 573"/>
                    <a:gd name="T5" fmla="*/ 6 h 1111"/>
                    <a:gd name="T6" fmla="*/ 0 w 573"/>
                    <a:gd name="T7" fmla="*/ 40 h 1111"/>
                    <a:gd name="T8" fmla="*/ 1 w 573"/>
                    <a:gd name="T9" fmla="*/ 41 h 1111"/>
                    <a:gd name="T10" fmla="*/ 1 w 573"/>
                    <a:gd name="T11" fmla="*/ 41 h 1111"/>
                    <a:gd name="T12" fmla="*/ 1 w 573"/>
                    <a:gd name="T13" fmla="*/ 43 h 1111"/>
                    <a:gd name="T14" fmla="*/ 1 w 573"/>
                    <a:gd name="T15" fmla="*/ 43 h 1111"/>
                    <a:gd name="T16" fmla="*/ 1 w 573"/>
                    <a:gd name="T17" fmla="*/ 43 h 1111"/>
                    <a:gd name="T18" fmla="*/ 1 w 573"/>
                    <a:gd name="T19" fmla="*/ 42 h 1111"/>
                    <a:gd name="T20" fmla="*/ 1 w 573"/>
                    <a:gd name="T21" fmla="*/ 41 h 1111"/>
                    <a:gd name="T22" fmla="*/ 1 w 573"/>
                    <a:gd name="T23" fmla="*/ 39 h 1111"/>
                    <a:gd name="T24" fmla="*/ 1 w 573"/>
                    <a:gd name="T25" fmla="*/ 13 h 1111"/>
                    <a:gd name="T26" fmla="*/ 1 w 573"/>
                    <a:gd name="T27" fmla="*/ 83 h 1111"/>
                    <a:gd name="T28" fmla="*/ 1 w 573"/>
                    <a:gd name="T29" fmla="*/ 83 h 1111"/>
                    <a:gd name="T30" fmla="*/ 1 w 573"/>
                    <a:gd name="T31" fmla="*/ 85 h 1111"/>
                    <a:gd name="T32" fmla="*/ 1 w 573"/>
                    <a:gd name="T33" fmla="*/ 86 h 1111"/>
                    <a:gd name="T34" fmla="*/ 1 w 573"/>
                    <a:gd name="T35" fmla="*/ 87 h 1111"/>
                    <a:gd name="T36" fmla="*/ 1 w 573"/>
                    <a:gd name="T37" fmla="*/ 87 h 1111"/>
                    <a:gd name="T38" fmla="*/ 1 w 573"/>
                    <a:gd name="T39" fmla="*/ 86 h 1111"/>
                    <a:gd name="T40" fmla="*/ 1 w 573"/>
                    <a:gd name="T41" fmla="*/ 83 h 1111"/>
                    <a:gd name="T42" fmla="*/ 1 w 573"/>
                    <a:gd name="T43" fmla="*/ 83 h 1111"/>
                    <a:gd name="T44" fmla="*/ 1 w 573"/>
                    <a:gd name="T45" fmla="*/ 39 h 1111"/>
                    <a:gd name="T46" fmla="*/ 1 w 573"/>
                    <a:gd name="T47" fmla="*/ 39 h 1111"/>
                    <a:gd name="T48" fmla="*/ 1 w 573"/>
                    <a:gd name="T49" fmla="*/ 42 h 1111"/>
                    <a:gd name="T50" fmla="*/ 1 w 573"/>
                    <a:gd name="T51" fmla="*/ 47 h 1111"/>
                    <a:gd name="T52" fmla="*/ 1 w 573"/>
                    <a:gd name="T53" fmla="*/ 52 h 1111"/>
                    <a:gd name="T54" fmla="*/ 1 w 573"/>
                    <a:gd name="T55" fmla="*/ 58 h 1111"/>
                    <a:gd name="T56" fmla="*/ 1 w 573"/>
                    <a:gd name="T57" fmla="*/ 65 h 1111"/>
                    <a:gd name="T58" fmla="*/ 1 w 573"/>
                    <a:gd name="T59" fmla="*/ 72 h 1111"/>
                    <a:gd name="T60" fmla="*/ 1 w 573"/>
                    <a:gd name="T61" fmla="*/ 78 h 1111"/>
                    <a:gd name="T62" fmla="*/ 1 w 573"/>
                    <a:gd name="T63" fmla="*/ 83 h 1111"/>
                    <a:gd name="T64" fmla="*/ 1 w 573"/>
                    <a:gd name="T65" fmla="*/ 83 h 1111"/>
                    <a:gd name="T66" fmla="*/ 1 w 573"/>
                    <a:gd name="T67" fmla="*/ 85 h 1111"/>
                    <a:gd name="T68" fmla="*/ 1 w 573"/>
                    <a:gd name="T69" fmla="*/ 86 h 1111"/>
                    <a:gd name="T70" fmla="*/ 1 w 573"/>
                    <a:gd name="T71" fmla="*/ 87 h 1111"/>
                    <a:gd name="T72" fmla="*/ 1 w 573"/>
                    <a:gd name="T73" fmla="*/ 86 h 1111"/>
                    <a:gd name="T74" fmla="*/ 1 w 573"/>
                    <a:gd name="T75" fmla="*/ 85 h 1111"/>
                    <a:gd name="T76" fmla="*/ 1 w 573"/>
                    <a:gd name="T77" fmla="*/ 83 h 1111"/>
                    <a:gd name="T78" fmla="*/ 1 w 573"/>
                    <a:gd name="T79" fmla="*/ 83 h 1111"/>
                    <a:gd name="T80" fmla="*/ 1 w 573"/>
                    <a:gd name="T81" fmla="*/ 13 h 1111"/>
                    <a:gd name="T82" fmla="*/ 1 w 573"/>
                    <a:gd name="T83" fmla="*/ 39 h 1111"/>
                    <a:gd name="T84" fmla="*/ 1 w 573"/>
                    <a:gd name="T85" fmla="*/ 41 h 1111"/>
                    <a:gd name="T86" fmla="*/ 1 w 573"/>
                    <a:gd name="T87" fmla="*/ 43 h 1111"/>
                    <a:gd name="T88" fmla="*/ 1 w 573"/>
                    <a:gd name="T89" fmla="*/ 43 h 1111"/>
                    <a:gd name="T90" fmla="*/ 2 w 573"/>
                    <a:gd name="T91" fmla="*/ 43 h 1111"/>
                    <a:gd name="T92" fmla="*/ 2 w 573"/>
                    <a:gd name="T93" fmla="*/ 43 h 1111"/>
                    <a:gd name="T94" fmla="*/ 2 w 573"/>
                    <a:gd name="T95" fmla="*/ 41 h 1111"/>
                    <a:gd name="T96" fmla="*/ 2 w 573"/>
                    <a:gd name="T97" fmla="*/ 39 h 1111"/>
                    <a:gd name="T98" fmla="*/ 2 w 573"/>
                    <a:gd name="T99" fmla="*/ 5 h 1111"/>
                    <a:gd name="T100" fmla="*/ 2 w 573"/>
                    <a:gd name="T101" fmla="*/ 3 h 1111"/>
                    <a:gd name="T102" fmla="*/ 1 w 573"/>
                    <a:gd name="T103" fmla="*/ 3 h 1111"/>
                    <a:gd name="T104" fmla="*/ 1 w 573"/>
                    <a:gd name="T105" fmla="*/ 0 h 111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3" h="1111">
                      <a:moveTo>
                        <a:pt x="94" y="0"/>
                      </a:moveTo>
                      <a:lnTo>
                        <a:pt x="72" y="5"/>
                      </a:lnTo>
                      <a:lnTo>
                        <a:pt x="50" y="16"/>
                      </a:lnTo>
                      <a:lnTo>
                        <a:pt x="30" y="32"/>
                      </a:lnTo>
                      <a:lnTo>
                        <a:pt x="15" y="53"/>
                      </a:lnTo>
                      <a:lnTo>
                        <a:pt x="4" y="75"/>
                      </a:lnTo>
                      <a:lnTo>
                        <a:pt x="0" y="99"/>
                      </a:lnTo>
                      <a:lnTo>
                        <a:pt x="0" y="509"/>
                      </a:lnTo>
                      <a:lnTo>
                        <a:pt x="0" y="511"/>
                      </a:lnTo>
                      <a:lnTo>
                        <a:pt x="1" y="516"/>
                      </a:lnTo>
                      <a:lnTo>
                        <a:pt x="4" y="525"/>
                      </a:lnTo>
                      <a:lnTo>
                        <a:pt x="9" y="533"/>
                      </a:lnTo>
                      <a:lnTo>
                        <a:pt x="16" y="543"/>
                      </a:lnTo>
                      <a:lnTo>
                        <a:pt x="26" y="550"/>
                      </a:lnTo>
                      <a:lnTo>
                        <a:pt x="39" y="556"/>
                      </a:lnTo>
                      <a:lnTo>
                        <a:pt x="56" y="557"/>
                      </a:lnTo>
                      <a:lnTo>
                        <a:pt x="72" y="556"/>
                      </a:lnTo>
                      <a:lnTo>
                        <a:pt x="84" y="551"/>
                      </a:lnTo>
                      <a:lnTo>
                        <a:pt x="92" y="543"/>
                      </a:lnTo>
                      <a:lnTo>
                        <a:pt x="100" y="534"/>
                      </a:lnTo>
                      <a:lnTo>
                        <a:pt x="103" y="525"/>
                      </a:lnTo>
                      <a:lnTo>
                        <a:pt x="106" y="516"/>
                      </a:lnTo>
                      <a:lnTo>
                        <a:pt x="107" y="508"/>
                      </a:lnTo>
                      <a:lnTo>
                        <a:pt x="108" y="503"/>
                      </a:lnTo>
                      <a:lnTo>
                        <a:pt x="108" y="500"/>
                      </a:lnTo>
                      <a:lnTo>
                        <a:pt x="108" y="166"/>
                      </a:lnTo>
                      <a:lnTo>
                        <a:pt x="134" y="167"/>
                      </a:lnTo>
                      <a:lnTo>
                        <a:pt x="135" y="1066"/>
                      </a:lnTo>
                      <a:lnTo>
                        <a:pt x="136" y="1068"/>
                      </a:lnTo>
                      <a:lnTo>
                        <a:pt x="138" y="1073"/>
                      </a:lnTo>
                      <a:lnTo>
                        <a:pt x="143" y="1080"/>
                      </a:lnTo>
                      <a:lnTo>
                        <a:pt x="151" y="1089"/>
                      </a:lnTo>
                      <a:lnTo>
                        <a:pt x="162" y="1097"/>
                      </a:lnTo>
                      <a:lnTo>
                        <a:pt x="174" y="1105"/>
                      </a:lnTo>
                      <a:lnTo>
                        <a:pt x="189" y="1110"/>
                      </a:lnTo>
                      <a:lnTo>
                        <a:pt x="199" y="1111"/>
                      </a:lnTo>
                      <a:lnTo>
                        <a:pt x="217" y="1111"/>
                      </a:lnTo>
                      <a:lnTo>
                        <a:pt x="227" y="1110"/>
                      </a:lnTo>
                      <a:lnTo>
                        <a:pt x="243" y="1105"/>
                      </a:lnTo>
                      <a:lnTo>
                        <a:pt x="255" y="1097"/>
                      </a:lnTo>
                      <a:lnTo>
                        <a:pt x="265" y="1089"/>
                      </a:lnTo>
                      <a:lnTo>
                        <a:pt x="272" y="1080"/>
                      </a:lnTo>
                      <a:lnTo>
                        <a:pt x="276" y="1073"/>
                      </a:lnTo>
                      <a:lnTo>
                        <a:pt x="278" y="1068"/>
                      </a:lnTo>
                      <a:lnTo>
                        <a:pt x="279" y="1066"/>
                      </a:lnTo>
                      <a:lnTo>
                        <a:pt x="279" y="499"/>
                      </a:lnTo>
                      <a:lnTo>
                        <a:pt x="302" y="499"/>
                      </a:lnTo>
                      <a:lnTo>
                        <a:pt x="302" y="503"/>
                      </a:lnTo>
                      <a:lnTo>
                        <a:pt x="302" y="515"/>
                      </a:lnTo>
                      <a:lnTo>
                        <a:pt x="302" y="534"/>
                      </a:lnTo>
                      <a:lnTo>
                        <a:pt x="302" y="560"/>
                      </a:lnTo>
                      <a:lnTo>
                        <a:pt x="304" y="590"/>
                      </a:lnTo>
                      <a:lnTo>
                        <a:pt x="304" y="626"/>
                      </a:lnTo>
                      <a:lnTo>
                        <a:pt x="304" y="664"/>
                      </a:lnTo>
                      <a:lnTo>
                        <a:pt x="304" y="706"/>
                      </a:lnTo>
                      <a:lnTo>
                        <a:pt x="304" y="750"/>
                      </a:lnTo>
                      <a:lnTo>
                        <a:pt x="304" y="793"/>
                      </a:lnTo>
                      <a:lnTo>
                        <a:pt x="304" y="838"/>
                      </a:lnTo>
                      <a:lnTo>
                        <a:pt x="305" y="882"/>
                      </a:lnTo>
                      <a:lnTo>
                        <a:pt x="305" y="926"/>
                      </a:lnTo>
                      <a:lnTo>
                        <a:pt x="305" y="966"/>
                      </a:lnTo>
                      <a:lnTo>
                        <a:pt x="305" y="1004"/>
                      </a:lnTo>
                      <a:lnTo>
                        <a:pt x="305" y="1037"/>
                      </a:lnTo>
                      <a:lnTo>
                        <a:pt x="305" y="1066"/>
                      </a:lnTo>
                      <a:lnTo>
                        <a:pt x="305" y="1067"/>
                      </a:lnTo>
                      <a:lnTo>
                        <a:pt x="306" y="1073"/>
                      </a:lnTo>
                      <a:lnTo>
                        <a:pt x="310" y="1079"/>
                      </a:lnTo>
                      <a:lnTo>
                        <a:pt x="315" y="1088"/>
                      </a:lnTo>
                      <a:lnTo>
                        <a:pt x="323" y="1096"/>
                      </a:lnTo>
                      <a:lnTo>
                        <a:pt x="335" y="1103"/>
                      </a:lnTo>
                      <a:lnTo>
                        <a:pt x="351" y="1108"/>
                      </a:lnTo>
                      <a:lnTo>
                        <a:pt x="372" y="1111"/>
                      </a:lnTo>
                      <a:lnTo>
                        <a:pt x="392" y="1108"/>
                      </a:lnTo>
                      <a:lnTo>
                        <a:pt x="408" y="1103"/>
                      </a:lnTo>
                      <a:lnTo>
                        <a:pt x="420" y="1096"/>
                      </a:lnTo>
                      <a:lnTo>
                        <a:pt x="429" y="1089"/>
                      </a:lnTo>
                      <a:lnTo>
                        <a:pt x="434" y="1080"/>
                      </a:lnTo>
                      <a:lnTo>
                        <a:pt x="437" y="1073"/>
                      </a:lnTo>
                      <a:lnTo>
                        <a:pt x="438" y="1068"/>
                      </a:lnTo>
                      <a:lnTo>
                        <a:pt x="438" y="1067"/>
                      </a:lnTo>
                      <a:lnTo>
                        <a:pt x="440" y="166"/>
                      </a:lnTo>
                      <a:lnTo>
                        <a:pt x="466" y="166"/>
                      </a:lnTo>
                      <a:lnTo>
                        <a:pt x="466" y="500"/>
                      </a:lnTo>
                      <a:lnTo>
                        <a:pt x="468" y="503"/>
                      </a:lnTo>
                      <a:lnTo>
                        <a:pt x="469" y="509"/>
                      </a:lnTo>
                      <a:lnTo>
                        <a:pt x="472" y="517"/>
                      </a:lnTo>
                      <a:lnTo>
                        <a:pt x="477" y="527"/>
                      </a:lnTo>
                      <a:lnTo>
                        <a:pt x="483" y="537"/>
                      </a:lnTo>
                      <a:lnTo>
                        <a:pt x="493" y="545"/>
                      </a:lnTo>
                      <a:lnTo>
                        <a:pt x="505" y="551"/>
                      </a:lnTo>
                      <a:lnTo>
                        <a:pt x="520" y="554"/>
                      </a:lnTo>
                      <a:lnTo>
                        <a:pt x="536" y="551"/>
                      </a:lnTo>
                      <a:lnTo>
                        <a:pt x="548" y="545"/>
                      </a:lnTo>
                      <a:lnTo>
                        <a:pt x="557" y="537"/>
                      </a:lnTo>
                      <a:lnTo>
                        <a:pt x="563" y="527"/>
                      </a:lnTo>
                      <a:lnTo>
                        <a:pt x="570" y="517"/>
                      </a:lnTo>
                      <a:lnTo>
                        <a:pt x="573" y="510"/>
                      </a:lnTo>
                      <a:lnTo>
                        <a:pt x="573" y="508"/>
                      </a:lnTo>
                      <a:lnTo>
                        <a:pt x="573" y="79"/>
                      </a:lnTo>
                      <a:lnTo>
                        <a:pt x="572" y="68"/>
                      </a:lnTo>
                      <a:lnTo>
                        <a:pt x="561" y="47"/>
                      </a:lnTo>
                      <a:lnTo>
                        <a:pt x="546" y="28"/>
                      </a:lnTo>
                      <a:lnTo>
                        <a:pt x="528" y="14"/>
                      </a:lnTo>
                      <a:lnTo>
                        <a:pt x="506" y="4"/>
                      </a:lnTo>
                      <a:lnTo>
                        <a:pt x="485" y="0"/>
                      </a:lnTo>
                      <a:lnTo>
                        <a:pt x="94"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endParaRPr lang="zh-TW" altLang="en-US" b="1"/>
                </a:p>
              </p:txBody>
            </p:sp>
          </p:grpSp>
        </p:grpSp>
        <p:sp>
          <p:nvSpPr>
            <p:cNvPr id="24" name="矩形 23"/>
            <p:cNvSpPr/>
            <p:nvPr/>
          </p:nvSpPr>
          <p:spPr>
            <a:xfrm>
              <a:off x="1385711" y="2713812"/>
              <a:ext cx="6212283" cy="2731411"/>
            </a:xfrm>
            <a:prstGeom prst="rect">
              <a:avLst/>
            </a:prstGeom>
          </p:spPr>
          <p:txBody>
            <a:bodyPr wrap="square">
              <a:noAutofit/>
            </a:bodyPr>
            <a:lstStyle/>
            <a:p>
              <a:pPr marL="266700" indent="-266700">
                <a:lnSpc>
                  <a:spcPts val="4000"/>
                </a:lnSpc>
                <a:spcBef>
                  <a:spcPts val="1200"/>
                </a:spcBef>
              </a:pPr>
              <a:r>
                <a:rPr lang="en-US" altLang="zh-TW" sz="2400" b="1" dirty="0" smtClean="0"/>
                <a:t>1.</a:t>
              </a:r>
              <a:r>
                <a:rPr lang="en-US" altLang="zh-TW" sz="2400" b="1" u="sng" dirty="0" smtClean="0">
                  <a:solidFill>
                    <a:srgbClr val="C00000"/>
                  </a:solidFill>
                </a:rPr>
                <a:t>107</a:t>
              </a:r>
              <a:r>
                <a:rPr lang="zh-TW" altLang="en-US" sz="2400" b="1" u="sng" dirty="0">
                  <a:solidFill>
                    <a:srgbClr val="C00000"/>
                  </a:solidFill>
                </a:rPr>
                <a:t>年</a:t>
              </a:r>
              <a:r>
                <a:rPr lang="en-US" altLang="zh-TW" sz="2400" b="1" u="sng" dirty="0">
                  <a:solidFill>
                    <a:srgbClr val="C00000"/>
                  </a:solidFill>
                </a:rPr>
                <a:t>6</a:t>
              </a:r>
              <a:r>
                <a:rPr lang="zh-TW" altLang="en-US" sz="2400" b="1" u="sng" dirty="0">
                  <a:solidFill>
                    <a:srgbClr val="C00000"/>
                  </a:solidFill>
                </a:rPr>
                <a:t>月</a:t>
              </a:r>
              <a:r>
                <a:rPr lang="en-US" altLang="zh-TW" sz="2400" b="1" u="sng" dirty="0">
                  <a:solidFill>
                    <a:srgbClr val="C00000"/>
                  </a:solidFill>
                </a:rPr>
                <a:t>30</a:t>
              </a:r>
              <a:r>
                <a:rPr lang="zh-TW" altLang="en-US" sz="2400" b="1" u="sng" dirty="0">
                  <a:solidFill>
                    <a:srgbClr val="C00000"/>
                  </a:solidFill>
                </a:rPr>
                <a:t>日以前已退休生效</a:t>
              </a:r>
              <a:r>
                <a:rPr lang="zh-TW" altLang="en-US" sz="2400" b="1" dirty="0"/>
                <a:t>且仍在支領或兼領月退休金或一次退休金仍在辦理優惠存款者</a:t>
              </a:r>
              <a:r>
                <a:rPr lang="zh-TW" altLang="en-US" sz="2400" b="1" dirty="0" smtClean="0"/>
                <a:t>。</a:t>
              </a:r>
              <a:endParaRPr lang="en-US" altLang="zh-TW" sz="2400" b="1" dirty="0" smtClean="0"/>
            </a:p>
            <a:p>
              <a:pPr marL="266700" indent="-266700">
                <a:lnSpc>
                  <a:spcPts val="4000"/>
                </a:lnSpc>
                <a:spcBef>
                  <a:spcPts val="1200"/>
                </a:spcBef>
              </a:pPr>
              <a:r>
                <a:rPr lang="en-US" altLang="zh-TW" sz="2400" b="1" dirty="0" smtClean="0"/>
                <a:t>2.</a:t>
              </a:r>
              <a:r>
                <a:rPr lang="en-US" altLang="zh-TW" sz="2400" b="1" u="sng" dirty="0" smtClean="0">
                  <a:solidFill>
                    <a:srgbClr val="C00000"/>
                  </a:solidFill>
                </a:rPr>
                <a:t>107</a:t>
              </a:r>
              <a:r>
                <a:rPr lang="zh-TW" altLang="en-US" sz="2400" b="1" u="sng" dirty="0">
                  <a:solidFill>
                    <a:srgbClr val="C00000"/>
                  </a:solidFill>
                </a:rPr>
                <a:t>年</a:t>
              </a:r>
              <a:r>
                <a:rPr lang="en-US" altLang="zh-TW" sz="2400" b="1" u="sng" dirty="0">
                  <a:solidFill>
                    <a:srgbClr val="C00000"/>
                  </a:solidFill>
                </a:rPr>
                <a:t>7</a:t>
              </a:r>
              <a:r>
                <a:rPr lang="zh-TW" altLang="en-US" sz="2400" b="1" u="sng" dirty="0">
                  <a:solidFill>
                    <a:srgbClr val="C00000"/>
                  </a:solidFill>
                </a:rPr>
                <a:t>月</a:t>
              </a:r>
              <a:r>
                <a:rPr lang="en-US" altLang="zh-TW" sz="2400" b="1" u="sng" dirty="0">
                  <a:solidFill>
                    <a:srgbClr val="C00000"/>
                  </a:solidFill>
                </a:rPr>
                <a:t>1</a:t>
              </a:r>
              <a:r>
                <a:rPr lang="zh-TW" altLang="en-US" sz="2400" b="1" u="sng" dirty="0">
                  <a:solidFill>
                    <a:srgbClr val="C00000"/>
                  </a:solidFill>
                </a:rPr>
                <a:t>日</a:t>
              </a:r>
              <a:r>
                <a:rPr lang="zh-TW" altLang="en-US" sz="2400" b="1" u="sng" dirty="0" smtClean="0">
                  <a:solidFill>
                    <a:srgbClr val="C00000"/>
                  </a:solidFill>
                </a:rPr>
                <a:t>以後退休</a:t>
              </a:r>
              <a:r>
                <a:rPr lang="zh-TW" altLang="en-US" sz="2400" b="1" u="sng" dirty="0">
                  <a:solidFill>
                    <a:srgbClr val="C00000"/>
                  </a:solidFill>
                </a:rPr>
                <a:t>生效</a:t>
              </a:r>
              <a:r>
                <a:rPr lang="zh-TW" altLang="en-US" sz="2400" b="1" dirty="0"/>
                <a:t>且支領或兼領月退休金或一次退休金辦理優惠存款者。</a:t>
              </a:r>
              <a:endParaRPr lang="zh-TW" altLang="en-US" sz="2400" b="1" dirty="0">
                <a:solidFill>
                  <a:srgbClr val="0000FF"/>
                </a:solidFill>
              </a:endParaRPr>
            </a:p>
          </p:txBody>
        </p:sp>
      </p:grpSp>
    </p:spTree>
    <p:extLst>
      <p:ext uri="{BB962C8B-B14F-4D97-AF65-F5344CB8AC3E}">
        <p14:creationId xmlns:p14="http://schemas.microsoft.com/office/powerpoint/2010/main" val="1346281306"/>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文字方塊 39"/>
          <p:cNvSpPr txBox="1"/>
          <p:nvPr/>
        </p:nvSpPr>
        <p:spPr>
          <a:xfrm>
            <a:off x="692717" y="1412776"/>
            <a:ext cx="4383339" cy="492443"/>
          </a:xfrm>
          <a:prstGeom prst="rect">
            <a:avLst/>
          </a:prstGeom>
        </p:spPr>
        <p:style>
          <a:lnRef idx="0">
            <a:schemeClr val="accent4"/>
          </a:lnRef>
          <a:fillRef idx="3">
            <a:schemeClr val="accent4"/>
          </a:fillRef>
          <a:effectRef idx="3">
            <a:schemeClr val="accent4"/>
          </a:effectRef>
          <a:fontRef idx="minor">
            <a:schemeClr val="lt1"/>
          </a:fontRef>
        </p:style>
        <p:txBody>
          <a:bodyPr wrap="square" rtlCol="0">
            <a:spAutoFit/>
          </a:bodyPr>
          <a:lstStyle/>
          <a:p>
            <a:r>
              <a:rPr lang="en-US" altLang="zh-TW" sz="2600" b="1" dirty="0" smtClean="0">
                <a:solidFill>
                  <a:schemeClr val="bg1"/>
                </a:solidFill>
                <a:ea typeface="+mj-ea"/>
              </a:rPr>
              <a:t>(</a:t>
            </a:r>
            <a:r>
              <a:rPr lang="zh-TW" altLang="en-US" sz="2600" b="1" dirty="0" smtClean="0">
                <a:solidFill>
                  <a:schemeClr val="bg1"/>
                </a:solidFill>
                <a:ea typeface="+mj-ea"/>
              </a:rPr>
              <a:t>二</a:t>
            </a:r>
            <a:r>
              <a:rPr lang="en-US" altLang="zh-TW" sz="2600" b="1" dirty="0" smtClean="0">
                <a:solidFill>
                  <a:schemeClr val="bg1"/>
                </a:solidFill>
                <a:ea typeface="+mj-ea"/>
              </a:rPr>
              <a:t>)</a:t>
            </a:r>
            <a:r>
              <a:rPr lang="zh-TW" altLang="en-US" sz="2600" b="1" dirty="0" smtClean="0">
                <a:solidFill>
                  <a:schemeClr val="bg1"/>
                </a:solidFill>
                <a:latin typeface="+mj-ea"/>
                <a:ea typeface="+mj-ea"/>
              </a:rPr>
              <a:t>退休所得替代率計算公式</a:t>
            </a:r>
            <a:endParaRPr lang="zh-TW" altLang="en-US" sz="2600" b="1" dirty="0">
              <a:solidFill>
                <a:schemeClr val="bg1"/>
              </a:solidFill>
              <a:latin typeface="+mj-ea"/>
              <a:ea typeface="+mj-ea"/>
            </a:endParaRPr>
          </a:p>
        </p:txBody>
      </p:sp>
      <p:grpSp>
        <p:nvGrpSpPr>
          <p:cNvPr id="4" name="群組 3"/>
          <p:cNvGrpSpPr/>
          <p:nvPr/>
        </p:nvGrpSpPr>
        <p:grpSpPr>
          <a:xfrm>
            <a:off x="569268" y="2109285"/>
            <a:ext cx="8201778" cy="4128025"/>
            <a:chOff x="539552" y="2553239"/>
            <a:chExt cx="8201778" cy="4208711"/>
          </a:xfrm>
        </p:grpSpPr>
        <p:grpSp>
          <p:nvGrpSpPr>
            <p:cNvPr id="25" name="群組 24"/>
            <p:cNvGrpSpPr/>
            <p:nvPr/>
          </p:nvGrpSpPr>
          <p:grpSpPr>
            <a:xfrm>
              <a:off x="539552" y="2553239"/>
              <a:ext cx="8201778" cy="1994977"/>
              <a:chOff x="-54921" y="2125595"/>
              <a:chExt cx="9129880" cy="1419642"/>
            </a:xfrm>
          </p:grpSpPr>
          <p:grpSp>
            <p:nvGrpSpPr>
              <p:cNvPr id="26" name="群組 25"/>
              <p:cNvGrpSpPr/>
              <p:nvPr/>
            </p:nvGrpSpPr>
            <p:grpSpPr>
              <a:xfrm>
                <a:off x="861279" y="2125595"/>
                <a:ext cx="8213680" cy="1419642"/>
                <a:chOff x="434854" y="2142373"/>
                <a:chExt cx="8213680" cy="1419642"/>
              </a:xfrm>
            </p:grpSpPr>
            <p:grpSp>
              <p:nvGrpSpPr>
                <p:cNvPr id="34" name="群組 33"/>
                <p:cNvGrpSpPr/>
                <p:nvPr/>
              </p:nvGrpSpPr>
              <p:grpSpPr>
                <a:xfrm>
                  <a:off x="434854" y="2142373"/>
                  <a:ext cx="8213680" cy="1419642"/>
                  <a:chOff x="10612" y="1780007"/>
                  <a:chExt cx="8556131" cy="2665464"/>
                </a:xfrm>
              </p:grpSpPr>
              <p:sp>
                <p:nvSpPr>
                  <p:cNvPr id="36" name="Text Box 21"/>
                  <p:cNvSpPr txBox="1">
                    <a:spLocks noChangeArrowheads="1"/>
                  </p:cNvSpPr>
                  <p:nvPr/>
                </p:nvSpPr>
                <p:spPr bwMode="auto">
                  <a:xfrm>
                    <a:off x="7090989" y="2307732"/>
                    <a:ext cx="1475754" cy="1908272"/>
                  </a:xfrm>
                  <a:prstGeom prst="rect">
                    <a:avLst/>
                  </a:prstGeom>
                  <a:ln/>
                  <a:extLst/>
                </p:spPr>
                <p:style>
                  <a:lnRef idx="1">
                    <a:schemeClr val="accent3"/>
                  </a:lnRef>
                  <a:fillRef idx="2">
                    <a:schemeClr val="accent3"/>
                  </a:fillRef>
                  <a:effectRef idx="1">
                    <a:schemeClr val="accent3"/>
                  </a:effectRef>
                  <a:fontRef idx="minor">
                    <a:schemeClr val="dk1"/>
                  </a:fontRef>
                </p:style>
                <p:txBody>
                  <a:bodyPr anchor="ctr"/>
                  <a:lstStyle/>
                  <a:p>
                    <a:pPr algn="ctr">
                      <a:spcBef>
                        <a:spcPts val="1800"/>
                      </a:spcBef>
                    </a:pPr>
                    <a:r>
                      <a:rPr lang="zh-TW" altLang="en-US" sz="2000" b="1" dirty="0" smtClean="0">
                        <a:ln w="1905"/>
                        <a:solidFill>
                          <a:srgbClr val="C00000"/>
                        </a:solidFill>
                        <a:effectLst>
                          <a:innerShdw blurRad="69850" dist="43180" dir="5400000">
                            <a:srgbClr val="000000">
                              <a:alpha val="65000"/>
                            </a:srgbClr>
                          </a:innerShdw>
                        </a:effectLst>
                        <a:latin typeface="標楷體" pitchFamily="65" charset="-120"/>
                      </a:rPr>
                      <a:t>退休所得替代率</a:t>
                    </a:r>
                    <a:r>
                      <a:rPr lang="en-US" altLang="zh-TW" sz="2000" b="1" dirty="0" smtClean="0">
                        <a:ln w="1905"/>
                        <a:solidFill>
                          <a:srgbClr val="C00000"/>
                        </a:solidFill>
                        <a:effectLst>
                          <a:innerShdw blurRad="69850" dist="43180" dir="5400000">
                            <a:srgbClr val="000000">
                              <a:alpha val="65000"/>
                            </a:srgbClr>
                          </a:innerShdw>
                        </a:effectLst>
                        <a:latin typeface="標楷體" pitchFamily="65" charset="-120"/>
                      </a:rPr>
                      <a:t>(%)</a:t>
                    </a:r>
                    <a:endParaRPr lang="en-US" altLang="zh-TW" sz="2000" b="1" dirty="0">
                      <a:ln w="1905"/>
                      <a:solidFill>
                        <a:srgbClr val="C00000"/>
                      </a:solidFill>
                      <a:effectLst>
                        <a:innerShdw blurRad="69850" dist="43180" dir="5400000">
                          <a:srgbClr val="000000">
                            <a:alpha val="65000"/>
                          </a:srgbClr>
                        </a:innerShdw>
                      </a:effectLst>
                    </a:endParaRPr>
                  </a:p>
                </p:txBody>
              </p:sp>
              <p:sp>
                <p:nvSpPr>
                  <p:cNvPr id="37" name="Line 22"/>
                  <p:cNvSpPr>
                    <a:spLocks noChangeShapeType="1"/>
                  </p:cNvSpPr>
                  <p:nvPr/>
                </p:nvSpPr>
                <p:spPr bwMode="auto">
                  <a:xfrm flipV="1">
                    <a:off x="86287" y="3102910"/>
                    <a:ext cx="6335191" cy="70139"/>
                  </a:xfrm>
                  <a:prstGeom prst="line">
                    <a:avLst/>
                  </a:prstGeom>
                  <a:ln w="76200">
                    <a:headEnd/>
                    <a:tailEnd/>
                  </a:ln>
                </p:spPr>
                <p:style>
                  <a:lnRef idx="3">
                    <a:schemeClr val="accent2"/>
                  </a:lnRef>
                  <a:fillRef idx="0">
                    <a:schemeClr val="accent2"/>
                  </a:fillRef>
                  <a:effectRef idx="2">
                    <a:schemeClr val="accent2"/>
                  </a:effectRef>
                  <a:fontRef idx="minor">
                    <a:schemeClr val="tx1"/>
                  </a:fontRef>
                </p:style>
                <p:txBody>
                  <a:bodyPr/>
                  <a:lstStyle/>
                  <a:p>
                    <a:endParaRPr lang="zh-TW" altLang="en-US" sz="2000"/>
                  </a:p>
                </p:txBody>
              </p:sp>
              <p:sp>
                <p:nvSpPr>
                  <p:cNvPr id="38" name="Text Box 23"/>
                  <p:cNvSpPr txBox="1">
                    <a:spLocks noChangeArrowheads="1"/>
                  </p:cNvSpPr>
                  <p:nvPr/>
                </p:nvSpPr>
                <p:spPr bwMode="auto">
                  <a:xfrm>
                    <a:off x="10612" y="1780007"/>
                    <a:ext cx="6327339" cy="1243033"/>
                  </a:xfrm>
                  <a:prstGeom prst="rect">
                    <a:avLst/>
                  </a:prstGeom>
                  <a:gradFill rotWithShape="1">
                    <a:gsLst>
                      <a:gs pos="0">
                        <a:srgbClr val="FFFFFF"/>
                      </a:gs>
                      <a:gs pos="100000">
                        <a:srgbClr val="CCFFCC"/>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sz="2000" b="1">
                        <a:solidFill>
                          <a:srgbClr val="0000FF"/>
                        </a:solidFill>
                        <a:latin typeface="Tahoma" pitchFamily="34" charset="0"/>
                        <a:ea typeface="標楷體" pitchFamily="65" charset="-120"/>
                      </a:defRPr>
                    </a:lvl1pPr>
                    <a:lvl2pPr marL="179388">
                      <a:defRPr kumimoji="1" sz="2000" b="1">
                        <a:solidFill>
                          <a:srgbClr val="0000FF"/>
                        </a:solidFill>
                        <a:latin typeface="Tahoma" pitchFamily="34" charset="0"/>
                        <a:ea typeface="標楷體" pitchFamily="65" charset="-120"/>
                      </a:defRPr>
                    </a:lvl2pPr>
                    <a:lvl3pPr>
                      <a:defRPr kumimoji="1" sz="2000" b="1">
                        <a:solidFill>
                          <a:srgbClr val="0000FF"/>
                        </a:solidFill>
                        <a:latin typeface="Tahoma" pitchFamily="34" charset="0"/>
                        <a:ea typeface="標楷體" pitchFamily="65" charset="-120"/>
                      </a:defRPr>
                    </a:lvl3pPr>
                    <a:lvl4pPr>
                      <a:defRPr kumimoji="1" sz="2000" b="1">
                        <a:solidFill>
                          <a:srgbClr val="0000FF"/>
                        </a:solidFill>
                        <a:latin typeface="Tahoma" pitchFamily="34" charset="0"/>
                        <a:ea typeface="標楷體" pitchFamily="65" charset="-120"/>
                      </a:defRPr>
                    </a:lvl4pPr>
                    <a:lvl5pPr>
                      <a:defRPr kumimoji="1" sz="2000" b="1">
                        <a:solidFill>
                          <a:srgbClr val="0000FF"/>
                        </a:solidFill>
                        <a:latin typeface="Tahoma" pitchFamily="34" charset="0"/>
                        <a:ea typeface="標楷體" pitchFamily="65" charset="-120"/>
                      </a:defRPr>
                    </a:lvl5pPr>
                    <a:lvl6pPr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6pPr>
                    <a:lvl7pPr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7pPr>
                    <a:lvl8pPr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8pPr>
                    <a:lvl9pPr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9pPr>
                  </a:lstStyle>
                  <a:p>
                    <a:pPr algn="ctr">
                      <a:lnSpc>
                        <a:spcPts val="4000"/>
                      </a:lnSpc>
                      <a:spcBef>
                        <a:spcPct val="0"/>
                      </a:spcBef>
                    </a:pPr>
                    <a:r>
                      <a:rPr lang="zh-TW" altLang="en-US" dirty="0" smtClean="0">
                        <a:solidFill>
                          <a:srgbClr val="0000CC"/>
                        </a:solidFill>
                      </a:rPr>
                      <a:t>月退休</a:t>
                    </a:r>
                    <a:r>
                      <a:rPr lang="en-US" altLang="zh-TW" dirty="0" smtClean="0">
                        <a:solidFill>
                          <a:srgbClr val="0000CC"/>
                        </a:solidFill>
                      </a:rPr>
                      <a:t>(</a:t>
                    </a:r>
                    <a:r>
                      <a:rPr lang="zh-TW" altLang="en-US" dirty="0" smtClean="0">
                        <a:solidFill>
                          <a:srgbClr val="0000CC"/>
                        </a:solidFill>
                      </a:rPr>
                      <a:t>月補償</a:t>
                    </a:r>
                    <a:r>
                      <a:rPr lang="en-US" altLang="zh-TW" dirty="0" smtClean="0">
                        <a:solidFill>
                          <a:srgbClr val="0000CC"/>
                        </a:solidFill>
                      </a:rPr>
                      <a:t>)</a:t>
                    </a:r>
                    <a:r>
                      <a:rPr lang="zh-TW" altLang="en-US" dirty="0" smtClean="0">
                        <a:solidFill>
                          <a:srgbClr val="0000CC"/>
                        </a:solidFill>
                      </a:rPr>
                      <a:t>金</a:t>
                    </a:r>
                    <a:r>
                      <a:rPr lang="en-US" altLang="zh-TW" dirty="0" smtClean="0">
                        <a:solidFill>
                          <a:srgbClr val="0000CC"/>
                        </a:solidFill>
                      </a:rPr>
                      <a:t>+</a:t>
                    </a:r>
                    <a:r>
                      <a:rPr lang="zh-TW" altLang="en-US" dirty="0" smtClean="0">
                        <a:solidFill>
                          <a:srgbClr val="0000CC"/>
                        </a:solidFill>
                      </a:rPr>
                      <a:t>優存利息</a:t>
                    </a:r>
                    <a:r>
                      <a:rPr lang="en-US" altLang="zh-TW" dirty="0" smtClean="0">
                        <a:solidFill>
                          <a:srgbClr val="0000CC"/>
                        </a:solidFill>
                        <a:latin typeface="標楷體" panose="03000509000000000000" pitchFamily="65" charset="-120"/>
                      </a:rPr>
                      <a:t>(</a:t>
                    </a:r>
                    <a:r>
                      <a:rPr lang="zh-TW" altLang="en-US" dirty="0" smtClean="0">
                        <a:solidFill>
                          <a:srgbClr val="0000CC"/>
                        </a:solidFill>
                        <a:latin typeface="標楷體" panose="03000509000000000000" pitchFamily="65" charset="-120"/>
                      </a:rPr>
                      <a:t>或社會保險年金</a:t>
                    </a:r>
                    <a:r>
                      <a:rPr lang="en-US" altLang="zh-TW" dirty="0" smtClean="0">
                        <a:solidFill>
                          <a:srgbClr val="0000CC"/>
                        </a:solidFill>
                        <a:latin typeface="標楷體" panose="03000509000000000000" pitchFamily="65" charset="-120"/>
                      </a:rPr>
                      <a:t>)</a:t>
                    </a:r>
                    <a:endParaRPr lang="en-US" altLang="zh-TW" dirty="0">
                      <a:solidFill>
                        <a:srgbClr val="0000CC"/>
                      </a:solidFill>
                      <a:latin typeface="標楷體" panose="03000509000000000000" pitchFamily="65" charset="-120"/>
                    </a:endParaRPr>
                  </a:p>
                </p:txBody>
              </p:sp>
              <p:sp>
                <p:nvSpPr>
                  <p:cNvPr id="39" name="Text Box 24"/>
                  <p:cNvSpPr txBox="1">
                    <a:spLocks noChangeArrowheads="1"/>
                  </p:cNvSpPr>
                  <p:nvPr/>
                </p:nvSpPr>
                <p:spPr bwMode="auto">
                  <a:xfrm>
                    <a:off x="51038" y="3330408"/>
                    <a:ext cx="6286912" cy="1115063"/>
                  </a:xfrm>
                  <a:prstGeom prst="rect">
                    <a:avLst/>
                  </a:prstGeom>
                  <a:gradFill rotWithShape="1">
                    <a:gsLst>
                      <a:gs pos="0">
                        <a:srgbClr val="FFFFFF"/>
                      </a:gs>
                      <a:gs pos="100000">
                        <a:srgbClr val="CCFFCC"/>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spcBef>
                        <a:spcPct val="0"/>
                      </a:spcBef>
                    </a:pPr>
                    <a:r>
                      <a:rPr kumimoji="1" lang="zh-TW" altLang="en-US" sz="2600" b="1" dirty="0" smtClean="0">
                        <a:solidFill>
                          <a:srgbClr val="C00000"/>
                        </a:solidFill>
                        <a:latin typeface="標楷體" pitchFamily="65" charset="-120"/>
                        <a:ea typeface="標楷體" pitchFamily="65" charset="-120"/>
                      </a:rPr>
                      <a:t>最後在職</a:t>
                    </a:r>
                    <a:r>
                      <a:rPr kumimoji="1" lang="zh-TW" altLang="en-US" sz="2600" b="1" dirty="0" smtClean="0">
                        <a:latin typeface="標楷體" pitchFamily="65" charset="-120"/>
                        <a:ea typeface="標楷體" pitchFamily="65" charset="-120"/>
                      </a:rPr>
                      <a:t>本</a:t>
                    </a:r>
                    <a:r>
                      <a:rPr kumimoji="1" lang="en-US" altLang="zh-TW" sz="2600" b="1" dirty="0" smtClean="0">
                        <a:latin typeface="標楷體" pitchFamily="65" charset="-120"/>
                        <a:ea typeface="標楷體" pitchFamily="65" charset="-120"/>
                      </a:rPr>
                      <a:t>(</a:t>
                    </a:r>
                    <a:r>
                      <a:rPr kumimoji="1" lang="zh-TW" altLang="en-US" sz="2600" b="1" dirty="0" smtClean="0">
                        <a:latin typeface="標楷體" pitchFamily="65" charset="-120"/>
                        <a:ea typeface="標楷體" pitchFamily="65" charset="-120"/>
                      </a:rPr>
                      <a:t>年功</a:t>
                    </a:r>
                    <a:r>
                      <a:rPr kumimoji="1" lang="en-US" altLang="zh-TW" sz="2600" b="1" dirty="0" smtClean="0">
                        <a:latin typeface="標楷體" pitchFamily="65" charset="-120"/>
                        <a:ea typeface="標楷體" pitchFamily="65" charset="-120"/>
                      </a:rPr>
                      <a:t>)</a:t>
                    </a:r>
                    <a:r>
                      <a:rPr kumimoji="1" lang="zh-TW" altLang="en-US" sz="2600" b="1" dirty="0" smtClean="0">
                        <a:latin typeface="標楷體" pitchFamily="65" charset="-120"/>
                        <a:ea typeface="標楷體" pitchFamily="65" charset="-120"/>
                      </a:rPr>
                      <a:t>俸</a:t>
                    </a:r>
                    <a:r>
                      <a:rPr kumimoji="1" lang="en-US" altLang="zh-TW" sz="2600" b="1" dirty="0" smtClean="0">
                        <a:latin typeface="標楷體" pitchFamily="65" charset="-120"/>
                        <a:ea typeface="標楷體" pitchFamily="65" charset="-120"/>
                      </a:rPr>
                      <a:t>2</a:t>
                    </a:r>
                    <a:r>
                      <a:rPr kumimoji="1" lang="zh-TW" altLang="en-US" sz="2600" b="1" dirty="0" smtClean="0">
                        <a:latin typeface="標楷體" pitchFamily="65" charset="-120"/>
                        <a:ea typeface="標楷體" pitchFamily="65" charset="-120"/>
                      </a:rPr>
                      <a:t>倍</a:t>
                    </a:r>
                    <a:endParaRPr kumimoji="1" lang="en-US" altLang="zh-TW" sz="2600" b="1" dirty="0">
                      <a:latin typeface="標楷體" pitchFamily="65" charset="-120"/>
                      <a:ea typeface="標楷體" pitchFamily="65" charset="-120"/>
                    </a:endParaRPr>
                  </a:p>
                </p:txBody>
              </p:sp>
            </p:grpSp>
            <p:sp>
              <p:nvSpPr>
                <p:cNvPr id="35" name="矩形 34"/>
                <p:cNvSpPr/>
                <p:nvPr/>
              </p:nvSpPr>
              <p:spPr>
                <a:xfrm>
                  <a:off x="6589132" y="2466202"/>
                  <a:ext cx="642714" cy="798868"/>
                </a:xfrm>
                <a:prstGeom prst="rect">
                  <a:avLst/>
                </a:prstGeom>
              </p:spPr>
              <p:txBody>
                <a:bodyPr wrap="none">
                  <a:spAutoFit/>
                </a:bodyPr>
                <a:lstStyle/>
                <a:p>
                  <a:r>
                    <a:rPr lang="en-US" altLang="zh-TW" sz="3000" b="1" dirty="0">
                      <a:ln w="1905"/>
                      <a:solidFill>
                        <a:srgbClr val="FF0066"/>
                      </a:solidFill>
                      <a:effectLst>
                        <a:innerShdw blurRad="69850" dist="43180" dir="5400000">
                          <a:srgbClr val="000000">
                            <a:alpha val="65000"/>
                          </a:srgbClr>
                        </a:innerShdw>
                      </a:effectLst>
                      <a:latin typeface="標楷體" pitchFamily="65" charset="-120"/>
                    </a:rPr>
                    <a:t>≦</a:t>
                  </a:r>
                  <a:endParaRPr lang="zh-TW" altLang="en-US" sz="3000" b="1" dirty="0">
                    <a:ln w="1905"/>
                    <a:solidFill>
                      <a:srgbClr val="FF0066"/>
                    </a:solidFill>
                    <a:effectLst>
                      <a:innerShdw blurRad="69850" dist="43180" dir="5400000">
                        <a:srgbClr val="000000">
                          <a:alpha val="65000"/>
                        </a:srgbClr>
                      </a:innerShdw>
                    </a:effectLst>
                  </a:endParaRPr>
                </a:p>
              </p:txBody>
            </p:sp>
          </p:grpSp>
          <p:sp>
            <p:nvSpPr>
              <p:cNvPr id="32" name="文字方塊 31"/>
              <p:cNvSpPr txBox="1"/>
              <p:nvPr/>
            </p:nvSpPr>
            <p:spPr>
              <a:xfrm>
                <a:off x="-54921" y="2424297"/>
                <a:ext cx="1029953" cy="306623"/>
              </a:xfrm>
              <a:prstGeom prst="rect">
                <a:avLst/>
              </a:prstGeom>
              <a:noFill/>
            </p:spPr>
            <p:txBody>
              <a:bodyPr wrap="none" rtlCol="0" anchor="ctr">
                <a:spAutoFit/>
              </a:bodyPr>
              <a:lstStyle/>
              <a:p>
                <a:r>
                  <a:rPr lang="en-US" altLang="zh-TW"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a:t>
                </a:r>
                <a:r>
                  <a:rPr lang="zh-TW" altLang="en-US"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分子</a:t>
                </a:r>
                <a:r>
                  <a:rPr lang="en-US" altLang="zh-TW"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a:t>
                </a:r>
                <a:endParaRPr lang="zh-TW" altLang="en-US" sz="22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sp>
            <p:nvSpPr>
              <p:cNvPr id="33" name="文字方塊 32">
                <a:hlinkClick r:id="rId3" action="ppaction://hlinksldjump"/>
              </p:cNvPr>
              <p:cNvSpPr txBox="1"/>
              <p:nvPr/>
            </p:nvSpPr>
            <p:spPr>
              <a:xfrm>
                <a:off x="-54921" y="3138300"/>
                <a:ext cx="1029953" cy="306623"/>
              </a:xfrm>
              <a:prstGeom prst="rect">
                <a:avLst/>
              </a:prstGeom>
              <a:noFill/>
            </p:spPr>
            <p:txBody>
              <a:bodyPr wrap="none" rtlCol="0">
                <a:spAutoFit/>
              </a:bodyPr>
              <a:lstStyle/>
              <a:p>
                <a:r>
                  <a:rPr lang="en-US" altLang="zh-TW"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a:t>
                </a:r>
                <a:r>
                  <a:rPr lang="zh-TW" altLang="en-US"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分母</a:t>
                </a:r>
                <a:r>
                  <a:rPr lang="en-US" altLang="zh-TW"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a:t>
                </a:r>
                <a:endParaRPr lang="zh-TW" altLang="en-US" sz="2200" b="1" dirty="0">
                  <a:ln w="1905"/>
                  <a:solidFill>
                    <a:srgbClr val="0000CC"/>
                  </a:solidFill>
                  <a:effectLst>
                    <a:innerShdw blurRad="69850" dist="43180" dir="5400000">
                      <a:srgbClr val="000000">
                        <a:alpha val="65000"/>
                      </a:srgbClr>
                    </a:innerShdw>
                  </a:effectLst>
                </a:endParaRPr>
              </a:p>
            </p:txBody>
          </p:sp>
        </p:grpSp>
        <p:sp>
          <p:nvSpPr>
            <p:cNvPr id="3" name="直線圖說文字 1 (加上框線和強調線) 2"/>
            <p:cNvSpPr/>
            <p:nvPr/>
          </p:nvSpPr>
          <p:spPr>
            <a:xfrm flipH="1">
              <a:off x="683562" y="5061257"/>
              <a:ext cx="7704859" cy="1700693"/>
            </a:xfrm>
            <a:prstGeom prst="accentBorderCallout1">
              <a:avLst>
                <a:gd name="adj1" fmla="val 22627"/>
                <a:gd name="adj2" fmla="val -1346"/>
                <a:gd name="adj3" fmla="val -108631"/>
                <a:gd name="adj4" fmla="val 31606"/>
              </a:avLst>
            </a:prstGeom>
          </p:spPr>
          <p:style>
            <a:lnRef idx="1">
              <a:schemeClr val="accent2"/>
            </a:lnRef>
            <a:fillRef idx="2">
              <a:schemeClr val="accent2"/>
            </a:fillRef>
            <a:effectRef idx="1">
              <a:schemeClr val="accent2"/>
            </a:effectRef>
            <a:fontRef idx="minor">
              <a:schemeClr val="dk1"/>
            </a:fontRef>
          </p:style>
          <p:txBody>
            <a:bodyPr rtlCol="0" anchor="ctr"/>
            <a:lstStyle/>
            <a:p>
              <a:r>
                <a:rPr lang="zh-TW" altLang="en-US" sz="2100" b="1" dirty="0" smtClean="0">
                  <a:solidFill>
                    <a:schemeClr val="tx1"/>
                  </a:solidFill>
                  <a:latin typeface="新細明體"/>
                  <a:ea typeface="新細明體"/>
                </a:rPr>
                <a:t>★</a:t>
              </a:r>
              <a:r>
                <a:rPr lang="zh-TW" altLang="en-US" sz="2100" b="1" dirty="0" smtClean="0">
                  <a:solidFill>
                    <a:schemeClr val="tx1"/>
                  </a:solidFill>
                </a:rPr>
                <a:t>社會保險</a:t>
              </a:r>
              <a:r>
                <a:rPr lang="zh-TW" altLang="en-US" sz="2100" b="1" dirty="0">
                  <a:solidFill>
                    <a:schemeClr val="tx1"/>
                  </a:solidFill>
                </a:rPr>
                <a:t>年金：</a:t>
              </a:r>
            </a:p>
            <a:p>
              <a:pPr marL="271463"/>
              <a:r>
                <a:rPr lang="zh-TW" altLang="en-US" sz="2100" b="1" dirty="0">
                  <a:solidFill>
                    <a:schemeClr val="tx1"/>
                  </a:solidFill>
                </a:rPr>
                <a:t>指於政府機關、公立學校或公營事業退休所領取之公保年金或勞保年金</a:t>
              </a:r>
              <a:r>
                <a:rPr lang="zh-TW" altLang="en-US" sz="2100" b="1" dirty="0" smtClean="0">
                  <a:solidFill>
                    <a:schemeClr val="tx1"/>
                  </a:solidFill>
                </a:rPr>
                <a:t>，其中屬</a:t>
              </a:r>
              <a:r>
                <a:rPr lang="zh-TW" altLang="en-US" sz="2100" b="1" dirty="0">
                  <a:solidFill>
                    <a:schemeClr val="tx1"/>
                  </a:solidFill>
                </a:rPr>
                <a:t>無法採計為公務人員退休年資之部分，即無須列入</a:t>
              </a:r>
              <a:r>
                <a:rPr lang="zh-TW" altLang="en-US" sz="2100" b="1" dirty="0" smtClean="0">
                  <a:solidFill>
                    <a:schemeClr val="tx1"/>
                  </a:solidFill>
                </a:rPr>
                <a:t>計算</a:t>
              </a:r>
              <a:r>
                <a:rPr lang="zh-TW" altLang="en-US" sz="2100" b="1" dirty="0" smtClean="0">
                  <a:solidFill>
                    <a:schemeClr val="tx1"/>
                  </a:solidFill>
                  <a:latin typeface="標楷體"/>
                  <a:ea typeface="標楷體"/>
                </a:rPr>
                <a:t>，故</a:t>
              </a:r>
              <a:r>
                <a:rPr lang="zh-TW" altLang="en-US" sz="2100" b="1" dirty="0" smtClean="0">
                  <a:solidFill>
                    <a:schemeClr val="tx1"/>
                  </a:solidFill>
                </a:rPr>
                <a:t>不</a:t>
              </a:r>
              <a:r>
                <a:rPr lang="zh-TW" altLang="en-US" sz="2100" b="1" dirty="0">
                  <a:solidFill>
                    <a:schemeClr val="tx1"/>
                  </a:solidFill>
                </a:rPr>
                <a:t>包括純私人機構退休所領勞保年金</a:t>
              </a:r>
              <a:r>
                <a:rPr lang="zh-TW" altLang="en-US" sz="2100" b="1" dirty="0" smtClean="0">
                  <a:solidFill>
                    <a:schemeClr val="tx1"/>
                  </a:solidFill>
                </a:rPr>
                <a:t>。</a:t>
              </a:r>
              <a:endParaRPr lang="en-US" altLang="zh-TW" sz="2100" b="1" dirty="0" smtClean="0">
                <a:solidFill>
                  <a:schemeClr val="tx1"/>
                </a:solidFill>
              </a:endParaRPr>
            </a:p>
            <a:p>
              <a:r>
                <a:rPr lang="zh-TW" altLang="zh-TW" sz="2100" b="1" dirty="0" smtClean="0">
                  <a:solidFill>
                    <a:schemeClr val="tx1"/>
                  </a:solidFill>
                  <a:latin typeface="新細明體"/>
                  <a:ea typeface="新細明體"/>
                </a:rPr>
                <a:t>★</a:t>
              </a:r>
              <a:r>
                <a:rPr lang="zh-TW" altLang="en-US" sz="2100" b="1" dirty="0" smtClean="0">
                  <a:solidFill>
                    <a:schemeClr val="tx1"/>
                  </a:solidFill>
                  <a:latin typeface="+mn-ea"/>
                </a:rPr>
                <a:t>優存利息：以舊制公保養</a:t>
              </a:r>
              <a:r>
                <a:rPr lang="zh-TW" altLang="en-US" sz="2100" b="1" dirty="0" smtClean="0">
                  <a:solidFill>
                    <a:schemeClr val="tx1"/>
                  </a:solidFill>
                  <a:latin typeface="標楷體"/>
                  <a:ea typeface="標楷體"/>
                </a:rPr>
                <a:t>老給付及一次退休金</a:t>
              </a:r>
              <a:r>
                <a:rPr lang="en-US" altLang="zh-TW" sz="2100" b="1" dirty="0" smtClean="0">
                  <a:solidFill>
                    <a:schemeClr val="tx1"/>
                  </a:solidFill>
                  <a:latin typeface="標楷體"/>
                  <a:ea typeface="標楷體"/>
                </a:rPr>
                <a:t>18%</a:t>
              </a:r>
              <a:r>
                <a:rPr lang="zh-TW" altLang="en-US" sz="2100" b="1" dirty="0" smtClean="0">
                  <a:solidFill>
                    <a:schemeClr val="tx1"/>
                  </a:solidFill>
                  <a:latin typeface="標楷體"/>
                  <a:ea typeface="標楷體"/>
                </a:rPr>
                <a:t>利息為範圍</a:t>
              </a:r>
              <a:endParaRPr lang="zh-TW" altLang="en-US" sz="2100" b="1" dirty="0">
                <a:solidFill>
                  <a:schemeClr val="tx1"/>
                </a:solidFill>
              </a:endParaRPr>
            </a:p>
          </p:txBody>
        </p:sp>
      </p:grpSp>
      <p:sp>
        <p:nvSpPr>
          <p:cNvPr id="19" name="投影片編號版面配置區 2"/>
          <p:cNvSpPr>
            <a:spLocks noGrp="1"/>
          </p:cNvSpPr>
          <p:nvPr>
            <p:ph type="sldNum" sz="quarter" idx="12"/>
          </p:nvPr>
        </p:nvSpPr>
        <p:spPr>
          <a:xfrm>
            <a:off x="8418140" y="6507050"/>
            <a:ext cx="666810"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122</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8" name="標題 1"/>
          <p:cNvSpPr txBox="1">
            <a:spLocks/>
          </p:cNvSpPr>
          <p:nvPr/>
        </p:nvSpPr>
        <p:spPr bwMode="auto">
          <a:xfrm>
            <a:off x="1037910" y="31373"/>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21" name="內容版面配置區 2"/>
          <p:cNvSpPr>
            <a:spLocks noGrp="1"/>
          </p:cNvSpPr>
          <p:nvPr>
            <p:ph idx="1"/>
          </p:nvPr>
        </p:nvSpPr>
        <p:spPr>
          <a:xfrm>
            <a:off x="651229" y="764704"/>
            <a:ext cx="4021721" cy="521436"/>
          </a:xfrm>
        </p:spPr>
        <p:txBody>
          <a:bodyPr>
            <a:normAutofit lnSpcReduction="10000"/>
          </a:bodyPr>
          <a:lstStyle/>
          <a:p>
            <a:pPr marL="0" lvl="0" indent="0">
              <a:spcBef>
                <a:spcPct val="0"/>
              </a:spcBef>
              <a:buNone/>
              <a:defRPr/>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二、退休所得調整方案</a:t>
            </a:r>
            <a:endParaRPr lang="en-US" altLang="zh-TW" sz="3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spTree>
    <p:extLst>
      <p:ext uri="{BB962C8B-B14F-4D97-AF65-F5344CB8AC3E}">
        <p14:creationId xmlns:p14="http://schemas.microsoft.com/office/powerpoint/2010/main" val="3856106593"/>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投影片編號版面配置區 2"/>
          <p:cNvSpPr>
            <a:spLocks noGrp="1"/>
          </p:cNvSpPr>
          <p:nvPr>
            <p:ph type="sldNum" sz="quarter" idx="12"/>
          </p:nvPr>
        </p:nvSpPr>
        <p:spPr>
          <a:xfrm>
            <a:off x="8532440" y="6507050"/>
            <a:ext cx="552509"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123</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7"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grpSp>
        <p:nvGrpSpPr>
          <p:cNvPr id="19" name="群組 18"/>
          <p:cNvGrpSpPr/>
          <p:nvPr/>
        </p:nvGrpSpPr>
        <p:grpSpPr>
          <a:xfrm>
            <a:off x="283071" y="980728"/>
            <a:ext cx="8424936" cy="5472608"/>
            <a:chOff x="326620" y="3994710"/>
            <a:chExt cx="6937989" cy="5472608"/>
          </a:xfrm>
        </p:grpSpPr>
        <p:sp>
          <p:nvSpPr>
            <p:cNvPr id="20" name="手繪多邊形 19"/>
            <p:cNvSpPr/>
            <p:nvPr/>
          </p:nvSpPr>
          <p:spPr>
            <a:xfrm>
              <a:off x="385919" y="4032641"/>
              <a:ext cx="648892" cy="1109116"/>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21" name="手繪多邊形 20"/>
            <p:cNvSpPr/>
            <p:nvPr/>
          </p:nvSpPr>
          <p:spPr>
            <a:xfrm>
              <a:off x="1034811" y="4032641"/>
              <a:ext cx="6229798" cy="5434677"/>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ts val="3000"/>
                </a:lnSpc>
                <a:defRPr/>
              </a:pPr>
              <a:r>
                <a:rPr lang="en-US" altLang="zh-TW" sz="2200" b="1" dirty="0" smtClean="0">
                  <a:solidFill>
                    <a:schemeClr val="tx1"/>
                  </a:solidFill>
                  <a:latin typeface="標楷體"/>
                  <a:ea typeface="標楷體"/>
                </a:rPr>
                <a:t>◎</a:t>
              </a:r>
              <a:r>
                <a:rPr lang="zh-TW" altLang="en-US" sz="2200" b="1" u="sng" dirty="0" smtClean="0">
                  <a:solidFill>
                    <a:schemeClr val="tx1"/>
                  </a:solidFill>
                  <a:latin typeface="標楷體"/>
                </a:rPr>
                <a:t>應</a:t>
              </a:r>
              <a:r>
                <a:rPr lang="zh-TW" altLang="en-US" sz="2200" b="1" u="sng" dirty="0">
                  <a:solidFill>
                    <a:schemeClr val="tx1"/>
                  </a:solidFill>
                  <a:latin typeface="標楷體"/>
                </a:rPr>
                <a:t>計</a:t>
              </a:r>
              <a:r>
                <a:rPr lang="zh-TW" altLang="en-US" sz="2200" b="1" u="sng" dirty="0" smtClean="0">
                  <a:solidFill>
                    <a:schemeClr val="tx1"/>
                  </a:solidFill>
                  <a:latin typeface="標楷體"/>
                </a:rPr>
                <a:t>入退休</a:t>
              </a:r>
              <a:r>
                <a:rPr lang="zh-TW" altLang="en-US" sz="2200" b="1" u="sng" dirty="0">
                  <a:solidFill>
                    <a:schemeClr val="tx1"/>
                  </a:solidFill>
                  <a:latin typeface="標楷體"/>
                </a:rPr>
                <a:t>所得之社會保險</a:t>
              </a:r>
              <a:r>
                <a:rPr lang="zh-TW" altLang="en-US" sz="2200" b="1" u="sng" dirty="0" smtClean="0">
                  <a:solidFill>
                    <a:schemeClr val="tx1"/>
                  </a:solidFill>
                  <a:latin typeface="標楷體"/>
                </a:rPr>
                <a:t>年金，</a:t>
              </a:r>
              <a:r>
                <a:rPr lang="zh-TW" altLang="en-US" sz="2200" b="1" u="sng" dirty="0">
                  <a:solidFill>
                    <a:schemeClr val="tx1"/>
                  </a:solidFill>
                  <a:latin typeface="標楷體"/>
                </a:rPr>
                <a:t>依下列方式計算：</a:t>
              </a:r>
            </a:p>
            <a:p>
              <a:pPr lvl="0">
                <a:lnSpc>
                  <a:spcPts val="3000"/>
                </a:lnSpc>
                <a:defRPr/>
              </a:pPr>
              <a:r>
                <a:rPr lang="zh-TW" altLang="en-US" sz="2200" b="1" dirty="0" smtClean="0">
                  <a:solidFill>
                    <a:srgbClr val="0000FF"/>
                  </a:solidFill>
                  <a:latin typeface="標楷體"/>
                </a:rPr>
                <a:t>以</a:t>
              </a:r>
              <a:r>
                <a:rPr lang="zh-TW" altLang="en-US" sz="2200" b="1" dirty="0">
                  <a:solidFill>
                    <a:srgbClr val="0000FF"/>
                  </a:solidFill>
                  <a:latin typeface="標楷體"/>
                </a:rPr>
                <a:t>退休人員參加社會保險之總保險年資，計算得領取之一次養老給付或老年給付金額，乘以其經審定退休且參加社會保險之年資占其參加社會保險總保險年資之比率後，再依其退休時年齡之平均餘命，按月攤提計算。</a:t>
              </a:r>
            </a:p>
            <a:p>
              <a:pPr lvl="0">
                <a:lnSpc>
                  <a:spcPts val="3000"/>
                </a:lnSpc>
                <a:defRPr/>
              </a:pPr>
              <a:r>
                <a:rPr lang="en-US" altLang="zh-TW" sz="2200" b="1" u="sng" dirty="0">
                  <a:solidFill>
                    <a:srgbClr val="800000"/>
                  </a:solidFill>
                  <a:latin typeface="標楷體"/>
                </a:rPr>
                <a:t>※</a:t>
              </a:r>
              <a:r>
                <a:rPr lang="zh-TW" altLang="en-US" sz="2200" b="1" u="sng" dirty="0">
                  <a:solidFill>
                    <a:srgbClr val="800000"/>
                  </a:solidFill>
                  <a:latin typeface="標楷體"/>
                </a:rPr>
                <a:t>舉例說明如下：</a:t>
              </a:r>
            </a:p>
            <a:p>
              <a:pPr lvl="0">
                <a:lnSpc>
                  <a:spcPts val="3000"/>
                </a:lnSpc>
                <a:defRPr/>
              </a:pPr>
              <a:r>
                <a:rPr lang="zh-TW" altLang="en-US" sz="2200" b="1" dirty="0">
                  <a:solidFill>
                    <a:srgbClr val="800000"/>
                  </a:solidFill>
                  <a:latin typeface="標楷體"/>
                </a:rPr>
                <a:t>某公務人員甲：於</a:t>
              </a:r>
              <a:r>
                <a:rPr lang="en-US" altLang="zh-TW" sz="2200" b="1" dirty="0">
                  <a:solidFill>
                    <a:srgbClr val="800000"/>
                  </a:solidFill>
                  <a:latin typeface="標楷體"/>
                </a:rPr>
                <a:t>65</a:t>
              </a:r>
              <a:r>
                <a:rPr lang="zh-TW" altLang="en-US" sz="2200" b="1" dirty="0">
                  <a:solidFill>
                    <a:srgbClr val="800000"/>
                  </a:solidFill>
                  <a:latin typeface="標楷體"/>
                </a:rPr>
                <a:t>歲退休、審定退休年資</a:t>
              </a:r>
              <a:r>
                <a:rPr lang="en-US" altLang="zh-TW" sz="2200" b="1" dirty="0">
                  <a:solidFill>
                    <a:srgbClr val="800000"/>
                  </a:solidFill>
                  <a:latin typeface="標楷體"/>
                </a:rPr>
                <a:t>30</a:t>
              </a:r>
              <a:r>
                <a:rPr lang="zh-TW" altLang="en-US" sz="2200" b="1" dirty="0">
                  <a:solidFill>
                    <a:srgbClr val="800000"/>
                  </a:solidFill>
                  <a:latin typeface="標楷體"/>
                </a:rPr>
                <a:t>年；參加勞保總年資</a:t>
              </a:r>
              <a:r>
                <a:rPr lang="en-US" altLang="zh-TW" sz="2200" b="1" dirty="0">
                  <a:solidFill>
                    <a:srgbClr val="800000"/>
                  </a:solidFill>
                  <a:latin typeface="標楷體"/>
                </a:rPr>
                <a:t>35</a:t>
              </a:r>
              <a:r>
                <a:rPr lang="zh-TW" altLang="en-US" sz="2200" b="1" dirty="0">
                  <a:solidFill>
                    <a:srgbClr val="800000"/>
                  </a:solidFill>
                  <a:latin typeface="標楷體"/>
                </a:rPr>
                <a:t>年；加保俸額為</a:t>
              </a:r>
              <a:r>
                <a:rPr lang="en-US" altLang="zh-TW" sz="2200" b="1" dirty="0">
                  <a:solidFill>
                    <a:srgbClr val="800000"/>
                  </a:solidFill>
                  <a:latin typeface="標楷體"/>
                </a:rPr>
                <a:t>4</a:t>
              </a:r>
              <a:r>
                <a:rPr lang="zh-TW" altLang="en-US" sz="2200" b="1" dirty="0">
                  <a:solidFill>
                    <a:srgbClr val="800000"/>
                  </a:solidFill>
                  <a:latin typeface="標楷體"/>
                </a:rPr>
                <a:t>萬</a:t>
              </a:r>
              <a:r>
                <a:rPr lang="en-US" altLang="zh-TW" sz="2200" b="1" dirty="0">
                  <a:solidFill>
                    <a:srgbClr val="800000"/>
                  </a:solidFill>
                  <a:latin typeface="標楷體"/>
                </a:rPr>
                <a:t>5</a:t>
              </a:r>
              <a:r>
                <a:rPr lang="zh-TW" altLang="en-US" sz="2200" b="1" dirty="0">
                  <a:solidFill>
                    <a:srgbClr val="800000"/>
                  </a:solidFill>
                  <a:latin typeface="標楷體"/>
                </a:rPr>
                <a:t>千</a:t>
              </a:r>
              <a:r>
                <a:rPr lang="en-US" altLang="zh-TW" sz="2200" b="1" dirty="0">
                  <a:solidFill>
                    <a:srgbClr val="800000"/>
                  </a:solidFill>
                  <a:latin typeface="標楷體"/>
                </a:rPr>
                <a:t>800</a:t>
              </a:r>
              <a:r>
                <a:rPr lang="zh-TW" altLang="en-US" sz="2200" b="1" dirty="0">
                  <a:solidFill>
                    <a:srgbClr val="800000"/>
                  </a:solidFill>
                  <a:latin typeface="標楷體"/>
                </a:rPr>
                <a:t>元；原每月可領勞保年金約</a:t>
              </a:r>
              <a:r>
                <a:rPr lang="en-US" altLang="zh-TW" sz="2200" b="1" dirty="0">
                  <a:solidFill>
                    <a:srgbClr val="FF0066"/>
                  </a:solidFill>
                  <a:latin typeface="標楷體"/>
                </a:rPr>
                <a:t>2</a:t>
              </a:r>
              <a:r>
                <a:rPr lang="zh-TW" altLang="en-US" sz="2200" b="1" dirty="0">
                  <a:solidFill>
                    <a:srgbClr val="FF0066"/>
                  </a:solidFill>
                  <a:latin typeface="標楷體"/>
                </a:rPr>
                <a:t>萬</a:t>
              </a:r>
              <a:r>
                <a:rPr lang="en-US" altLang="zh-TW" sz="2200" b="1" dirty="0">
                  <a:solidFill>
                    <a:srgbClr val="FF0066"/>
                  </a:solidFill>
                  <a:latin typeface="標楷體"/>
                </a:rPr>
                <a:t>9</a:t>
              </a:r>
              <a:r>
                <a:rPr lang="zh-TW" altLang="en-US" sz="2200" b="1" dirty="0">
                  <a:solidFill>
                    <a:srgbClr val="FF0066"/>
                  </a:solidFill>
                  <a:latin typeface="標楷體"/>
                </a:rPr>
                <a:t>千</a:t>
              </a:r>
              <a:r>
                <a:rPr lang="en-US" altLang="zh-TW" sz="2200" b="1" dirty="0">
                  <a:solidFill>
                    <a:srgbClr val="FF0066"/>
                  </a:solidFill>
                  <a:latin typeface="標楷體"/>
                </a:rPr>
                <a:t>816</a:t>
              </a:r>
              <a:r>
                <a:rPr lang="zh-TW" altLang="en-US" sz="2200" b="1" dirty="0">
                  <a:solidFill>
                    <a:srgbClr val="FF0066"/>
                  </a:solidFill>
                  <a:latin typeface="標楷體"/>
                </a:rPr>
                <a:t>元</a:t>
              </a:r>
              <a:r>
                <a:rPr lang="zh-TW" altLang="en-US" sz="2200" b="1" dirty="0">
                  <a:solidFill>
                    <a:srgbClr val="800000"/>
                  </a:solidFill>
                  <a:latin typeface="標楷體"/>
                </a:rPr>
                <a:t>。依其參加勞工保險總年資</a:t>
              </a:r>
              <a:r>
                <a:rPr lang="en-US" altLang="zh-TW" sz="2200" b="1" dirty="0">
                  <a:solidFill>
                    <a:srgbClr val="800000"/>
                  </a:solidFill>
                  <a:latin typeface="標楷體"/>
                </a:rPr>
                <a:t>35</a:t>
              </a:r>
              <a:r>
                <a:rPr lang="zh-TW" altLang="en-US" sz="2200" b="1" dirty="0">
                  <a:solidFill>
                    <a:srgbClr val="800000"/>
                  </a:solidFill>
                  <a:latin typeface="標楷體"/>
                </a:rPr>
                <a:t>年計算一次老年給付約為</a:t>
              </a:r>
              <a:r>
                <a:rPr lang="en-US" altLang="zh-TW" sz="2200" b="1" dirty="0">
                  <a:solidFill>
                    <a:srgbClr val="800000"/>
                  </a:solidFill>
                  <a:latin typeface="標楷體"/>
                </a:rPr>
                <a:t>229</a:t>
              </a:r>
              <a:r>
                <a:rPr lang="zh-TW" altLang="en-US" sz="2200" b="1" dirty="0">
                  <a:solidFill>
                    <a:srgbClr val="800000"/>
                  </a:solidFill>
                  <a:latin typeface="標楷體"/>
                </a:rPr>
                <a:t>萬元，乘以審定退休年資且參加勞工保險年資</a:t>
              </a:r>
              <a:r>
                <a:rPr lang="en-US" altLang="zh-TW" sz="2200" b="1" dirty="0">
                  <a:solidFill>
                    <a:srgbClr val="800000"/>
                  </a:solidFill>
                  <a:latin typeface="標楷體"/>
                </a:rPr>
                <a:t>30</a:t>
              </a:r>
              <a:r>
                <a:rPr lang="zh-TW" altLang="en-US" sz="2200" b="1" dirty="0">
                  <a:solidFill>
                    <a:srgbClr val="800000"/>
                  </a:solidFill>
                  <a:latin typeface="標楷體"/>
                </a:rPr>
                <a:t>年占勞工保險總年資</a:t>
              </a:r>
              <a:r>
                <a:rPr lang="en-US" altLang="zh-TW" sz="2200" b="1" dirty="0">
                  <a:solidFill>
                    <a:srgbClr val="800000"/>
                  </a:solidFill>
                  <a:latin typeface="標楷體"/>
                </a:rPr>
                <a:t>35</a:t>
              </a:r>
              <a:r>
                <a:rPr lang="zh-TW" altLang="en-US" sz="2200" b="1" dirty="0">
                  <a:solidFill>
                    <a:srgbClr val="800000"/>
                  </a:solidFill>
                  <a:latin typeface="標楷體"/>
                </a:rPr>
                <a:t>年比率（</a:t>
              </a:r>
              <a:r>
                <a:rPr lang="en-US" altLang="zh-TW" sz="2200" b="1" dirty="0">
                  <a:solidFill>
                    <a:srgbClr val="800000"/>
                  </a:solidFill>
                  <a:latin typeface="標楷體"/>
                </a:rPr>
                <a:t>85.7%</a:t>
              </a:r>
              <a:r>
                <a:rPr lang="zh-TW" altLang="en-US" sz="2200" b="1" dirty="0">
                  <a:solidFill>
                    <a:srgbClr val="800000"/>
                  </a:solidFill>
                  <a:latin typeface="標楷體"/>
                </a:rPr>
                <a:t>）後，約為</a:t>
              </a:r>
              <a:r>
                <a:rPr lang="en-US" altLang="zh-TW" sz="2200" b="1" dirty="0">
                  <a:solidFill>
                    <a:srgbClr val="800000"/>
                  </a:solidFill>
                  <a:latin typeface="標楷體"/>
                </a:rPr>
                <a:t>196</a:t>
              </a:r>
              <a:r>
                <a:rPr lang="zh-TW" altLang="en-US" sz="2200" b="1" dirty="0">
                  <a:solidFill>
                    <a:srgbClr val="800000"/>
                  </a:solidFill>
                  <a:latin typeface="標楷體"/>
                </a:rPr>
                <a:t>萬</a:t>
              </a:r>
              <a:r>
                <a:rPr lang="en-US" altLang="zh-TW" sz="2200" b="1" dirty="0">
                  <a:solidFill>
                    <a:srgbClr val="800000"/>
                  </a:solidFill>
                  <a:latin typeface="標楷體"/>
                </a:rPr>
                <a:t>2</a:t>
              </a:r>
              <a:r>
                <a:rPr lang="zh-TW" altLang="en-US" sz="2200" b="1" dirty="0">
                  <a:solidFill>
                    <a:srgbClr val="800000"/>
                  </a:solidFill>
                  <a:latin typeface="標楷體"/>
                </a:rPr>
                <a:t>千</a:t>
              </a:r>
              <a:r>
                <a:rPr lang="en-US" altLang="zh-TW" sz="2200" b="1" dirty="0">
                  <a:solidFill>
                    <a:srgbClr val="800000"/>
                  </a:solidFill>
                  <a:latin typeface="標楷體"/>
                </a:rPr>
                <a:t>530</a:t>
              </a:r>
              <a:r>
                <a:rPr lang="zh-TW" altLang="en-US" sz="2200" b="1" dirty="0">
                  <a:solidFill>
                    <a:srgbClr val="800000"/>
                  </a:solidFill>
                  <a:latin typeface="標楷體"/>
                </a:rPr>
                <a:t>元，再按其</a:t>
              </a:r>
              <a:r>
                <a:rPr lang="en-US" altLang="zh-TW" sz="2200" b="1" dirty="0">
                  <a:solidFill>
                    <a:srgbClr val="800000"/>
                  </a:solidFill>
                  <a:latin typeface="標楷體"/>
                </a:rPr>
                <a:t>65</a:t>
              </a:r>
              <a:r>
                <a:rPr lang="zh-TW" altLang="en-US" sz="2200" b="1" dirty="0">
                  <a:solidFill>
                    <a:srgbClr val="800000"/>
                  </a:solidFill>
                  <a:latin typeface="標楷體"/>
                </a:rPr>
                <a:t>歲退休餘命約為</a:t>
              </a:r>
              <a:r>
                <a:rPr lang="en-US" altLang="zh-TW" sz="2200" b="1" dirty="0">
                  <a:solidFill>
                    <a:srgbClr val="800000"/>
                  </a:solidFill>
                  <a:latin typeface="標楷體"/>
                </a:rPr>
                <a:t>19</a:t>
              </a:r>
              <a:r>
                <a:rPr lang="zh-TW" altLang="en-US" sz="2200" b="1" dirty="0">
                  <a:solidFill>
                    <a:srgbClr val="800000"/>
                  </a:solidFill>
                  <a:latin typeface="標楷體"/>
                </a:rPr>
                <a:t>年攤提計算，每月約為</a:t>
              </a:r>
              <a:r>
                <a:rPr lang="en-US" altLang="zh-TW" sz="2200" b="1" dirty="0">
                  <a:solidFill>
                    <a:srgbClr val="800000"/>
                  </a:solidFill>
                  <a:latin typeface="標楷體"/>
                </a:rPr>
                <a:t>8</a:t>
              </a:r>
              <a:r>
                <a:rPr lang="zh-TW" altLang="en-US" sz="2200" b="1" dirty="0">
                  <a:solidFill>
                    <a:srgbClr val="800000"/>
                  </a:solidFill>
                  <a:latin typeface="標楷體"/>
                </a:rPr>
                <a:t>千</a:t>
              </a:r>
              <a:r>
                <a:rPr lang="en-US" altLang="zh-TW" sz="2200" b="1" dirty="0">
                  <a:solidFill>
                    <a:srgbClr val="800000"/>
                  </a:solidFill>
                  <a:latin typeface="標楷體"/>
                </a:rPr>
                <a:t>607</a:t>
              </a:r>
              <a:r>
                <a:rPr lang="zh-TW" altLang="en-US" sz="2200" b="1" dirty="0">
                  <a:solidFill>
                    <a:srgbClr val="800000"/>
                  </a:solidFill>
                  <a:latin typeface="標楷體"/>
                </a:rPr>
                <a:t>元（</a:t>
              </a:r>
              <a:r>
                <a:rPr lang="en-US" altLang="zh-TW" sz="2200" b="1" dirty="0">
                  <a:solidFill>
                    <a:srgbClr val="800000"/>
                  </a:solidFill>
                  <a:latin typeface="標楷體"/>
                </a:rPr>
                <a:t>1,962,530</a:t>
              </a:r>
              <a:r>
                <a:rPr lang="zh-TW" altLang="en-US" sz="2200" b="1" dirty="0">
                  <a:solidFill>
                    <a:srgbClr val="800000"/>
                  </a:solidFill>
                  <a:latin typeface="標楷體"/>
                </a:rPr>
                <a:t>元除以</a:t>
              </a:r>
              <a:r>
                <a:rPr lang="en-US" altLang="zh-TW" sz="2200" b="1" dirty="0">
                  <a:solidFill>
                    <a:srgbClr val="800000"/>
                  </a:solidFill>
                  <a:latin typeface="標楷體"/>
                </a:rPr>
                <a:t>19</a:t>
              </a:r>
              <a:r>
                <a:rPr lang="zh-TW" altLang="en-US" sz="2200" b="1" dirty="0">
                  <a:solidFill>
                    <a:srgbClr val="800000"/>
                  </a:solidFill>
                  <a:latin typeface="標楷體"/>
                </a:rPr>
                <a:t>年，再除以</a:t>
              </a:r>
              <a:r>
                <a:rPr lang="en-US" altLang="zh-TW" sz="2200" b="1" dirty="0">
                  <a:solidFill>
                    <a:srgbClr val="800000"/>
                  </a:solidFill>
                  <a:latin typeface="標楷體"/>
                </a:rPr>
                <a:t>12</a:t>
              </a:r>
              <a:r>
                <a:rPr lang="zh-TW" altLang="en-US" sz="2200" b="1" dirty="0">
                  <a:solidFill>
                    <a:srgbClr val="800000"/>
                  </a:solidFill>
                  <a:latin typeface="標楷體"/>
                </a:rPr>
                <a:t>個月），其勞保年金即改以</a:t>
              </a:r>
              <a:r>
                <a:rPr lang="en-US" altLang="zh-TW" sz="2200" b="1" dirty="0">
                  <a:solidFill>
                    <a:srgbClr val="FF0066"/>
                  </a:solidFill>
                  <a:latin typeface="標楷體"/>
                </a:rPr>
                <a:t>8</a:t>
              </a:r>
              <a:r>
                <a:rPr lang="zh-TW" altLang="en-US" sz="2200" b="1" dirty="0">
                  <a:solidFill>
                    <a:srgbClr val="FF0066"/>
                  </a:solidFill>
                  <a:latin typeface="標楷體"/>
                </a:rPr>
                <a:t>千</a:t>
              </a:r>
              <a:r>
                <a:rPr lang="en-US" altLang="zh-TW" sz="2200" b="1" dirty="0">
                  <a:solidFill>
                    <a:srgbClr val="FF0066"/>
                  </a:solidFill>
                  <a:latin typeface="標楷體"/>
                </a:rPr>
                <a:t>607</a:t>
              </a:r>
              <a:r>
                <a:rPr lang="zh-TW" altLang="en-US" sz="2200" b="1" dirty="0">
                  <a:solidFill>
                    <a:srgbClr val="FF0066"/>
                  </a:solidFill>
                  <a:latin typeface="標楷體"/>
                </a:rPr>
                <a:t>元</a:t>
              </a:r>
              <a:r>
                <a:rPr lang="zh-TW" altLang="en-US" sz="2200" b="1" dirty="0">
                  <a:solidFill>
                    <a:srgbClr val="800000"/>
                  </a:solidFill>
                  <a:latin typeface="標楷體"/>
                </a:rPr>
                <a:t>計入每月退休所得。</a:t>
              </a:r>
            </a:p>
            <a:p>
              <a:pPr lvl="0">
                <a:lnSpc>
                  <a:spcPts val="2800"/>
                </a:lnSpc>
                <a:defRPr/>
              </a:pPr>
              <a:endParaRPr lang="en-US" altLang="zh-TW" sz="2200" b="1" dirty="0" smtClean="0">
                <a:solidFill>
                  <a:schemeClr val="tx1"/>
                </a:solidFill>
                <a:latin typeface="標楷體"/>
                <a:ea typeface="標楷體"/>
              </a:endParaRPr>
            </a:p>
            <a:p>
              <a:pPr lvl="0">
                <a:lnSpc>
                  <a:spcPts val="2800"/>
                </a:lnSpc>
                <a:defRPr/>
              </a:pPr>
              <a:endParaRPr lang="en-US" altLang="zh-TW" sz="2200" b="1" dirty="0" smtClean="0">
                <a:solidFill>
                  <a:schemeClr val="tx1"/>
                </a:solidFill>
                <a:latin typeface="標楷體" pitchFamily="65" charset="-120"/>
              </a:endParaRPr>
            </a:p>
          </p:txBody>
        </p:sp>
        <p:pic>
          <p:nvPicPr>
            <p:cNvPr id="22"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6620" y="3994710"/>
              <a:ext cx="761321" cy="9737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2617481788"/>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字方塊 9"/>
          <p:cNvSpPr txBox="1"/>
          <p:nvPr/>
        </p:nvSpPr>
        <p:spPr>
          <a:xfrm>
            <a:off x="608334" y="837133"/>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(1)</a:t>
            </a:r>
            <a:endParaRPr lang="zh-TW" altLang="en-US" sz="2400" b="1" dirty="0"/>
          </a:p>
        </p:txBody>
      </p:sp>
      <p:sp>
        <p:nvSpPr>
          <p:cNvPr id="24" name="文字方塊 23"/>
          <p:cNvSpPr txBox="1"/>
          <p:nvPr/>
        </p:nvSpPr>
        <p:spPr>
          <a:xfrm>
            <a:off x="637281" y="1455087"/>
            <a:ext cx="8139723" cy="461665"/>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altLang="zh-TW" sz="2400" b="1" dirty="0">
                <a:solidFill>
                  <a:srgbClr val="C00000"/>
                </a:solidFill>
                <a:latin typeface="+mj-ea"/>
                <a:ea typeface="+mj-ea"/>
              </a:rPr>
              <a:t>1</a:t>
            </a:r>
            <a:r>
              <a:rPr lang="en-US" altLang="zh-TW" sz="2400" b="1" dirty="0" smtClean="0">
                <a:solidFill>
                  <a:srgbClr val="C00000"/>
                </a:solidFill>
                <a:latin typeface="+mj-ea"/>
                <a:ea typeface="+mj-ea"/>
              </a:rPr>
              <a:t>.</a:t>
            </a:r>
            <a:r>
              <a:rPr lang="zh-TW" altLang="en-US" sz="2400" b="1" dirty="0" smtClean="0">
                <a:solidFill>
                  <a:srgbClr val="0000FF"/>
                </a:solidFill>
                <a:latin typeface="+mj-ea"/>
                <a:ea typeface="+mj-ea"/>
              </a:rPr>
              <a:t>已退休者</a:t>
            </a:r>
            <a:r>
              <a:rPr lang="zh-TW" altLang="en-US" sz="2400" b="1" dirty="0" smtClean="0">
                <a:solidFill>
                  <a:srgbClr val="C00000"/>
                </a:solidFill>
                <a:latin typeface="標楷體"/>
                <a:ea typeface="標楷體"/>
              </a:rPr>
              <a:t>：</a:t>
            </a:r>
            <a:r>
              <a:rPr lang="zh-TW" altLang="en-US" sz="2400" b="1" dirty="0" smtClean="0">
                <a:solidFill>
                  <a:srgbClr val="C00000"/>
                </a:solidFill>
                <a:latin typeface="+mj-ea"/>
                <a:ea typeface="+mj-ea"/>
              </a:rPr>
              <a:t>自</a:t>
            </a:r>
            <a:r>
              <a:rPr lang="en-US" altLang="zh-TW" sz="2400" b="1" dirty="0" smtClean="0">
                <a:solidFill>
                  <a:srgbClr val="C00000"/>
                </a:solidFill>
                <a:latin typeface="+mj-ea"/>
                <a:ea typeface="+mj-ea"/>
              </a:rPr>
              <a:t>107.7.1</a:t>
            </a:r>
            <a:r>
              <a:rPr lang="zh-TW" altLang="en-US" sz="2400" b="1" dirty="0" smtClean="0">
                <a:solidFill>
                  <a:srgbClr val="C00000"/>
                </a:solidFill>
                <a:latin typeface="+mj-ea"/>
                <a:ea typeface="+mj-ea"/>
              </a:rPr>
              <a:t>起</a:t>
            </a:r>
            <a:r>
              <a:rPr lang="zh-TW" altLang="en-US" sz="2400" b="1" dirty="0" smtClean="0">
                <a:solidFill>
                  <a:srgbClr val="C00000"/>
                </a:solidFill>
                <a:latin typeface="標楷體"/>
                <a:ea typeface="標楷體"/>
              </a:rPr>
              <a:t>，</a:t>
            </a:r>
            <a:r>
              <a:rPr lang="zh-TW" altLang="en-US" sz="2400" b="1" dirty="0" smtClean="0">
                <a:solidFill>
                  <a:srgbClr val="C00000"/>
                </a:solidFill>
                <a:latin typeface="+mj-ea"/>
                <a:ea typeface="+mj-ea"/>
              </a:rPr>
              <a:t>逐年調降替代率上限</a:t>
            </a:r>
            <a:endParaRPr lang="zh-TW" altLang="en-US" sz="2400" b="1" dirty="0">
              <a:solidFill>
                <a:srgbClr val="C00000"/>
              </a:solidFill>
              <a:latin typeface="+mj-ea"/>
              <a:ea typeface="+mj-ea"/>
            </a:endParaRPr>
          </a:p>
        </p:txBody>
      </p:sp>
      <p:graphicFrame>
        <p:nvGraphicFramePr>
          <p:cNvPr id="11" name="圖表 10"/>
          <p:cNvGraphicFramePr>
            <a:graphicFrameLocks/>
          </p:cNvGraphicFramePr>
          <p:nvPr>
            <p:extLst>
              <p:ext uri="{D42A27DB-BD31-4B8C-83A1-F6EECF244321}">
                <p14:modId xmlns:p14="http://schemas.microsoft.com/office/powerpoint/2010/main" val="485371742"/>
              </p:ext>
            </p:extLst>
          </p:nvPr>
        </p:nvGraphicFramePr>
        <p:xfrm>
          <a:off x="637281" y="2060849"/>
          <a:ext cx="8139723" cy="2664296"/>
        </p:xfrm>
        <a:graphic>
          <a:graphicData uri="http://schemas.openxmlformats.org/drawingml/2006/chart">
            <c:chart xmlns:c="http://schemas.openxmlformats.org/drawingml/2006/chart" xmlns:r="http://schemas.openxmlformats.org/officeDocument/2006/relationships" r:id="rId3"/>
          </a:graphicData>
        </a:graphic>
      </p:graphicFrame>
      <p:sp>
        <p:nvSpPr>
          <p:cNvPr id="14" name="投影片編號版面配置區 2"/>
          <p:cNvSpPr>
            <a:spLocks noGrp="1"/>
          </p:cNvSpPr>
          <p:nvPr>
            <p:ph type="sldNum" sz="quarter" idx="12"/>
          </p:nvPr>
        </p:nvSpPr>
        <p:spPr>
          <a:xfrm>
            <a:off x="8532440" y="6507050"/>
            <a:ext cx="552509"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124</a:t>
            </a:fld>
            <a:endParaRPr lang="en-US" altLang="zh-TW" sz="1200" dirty="0">
              <a:solidFill>
                <a:prstClr val="black"/>
              </a:solidFill>
              <a:latin typeface="Arial" panose="020B0604020202020204" pitchFamily="34" charset="0"/>
              <a:cs typeface="Arial" panose="020B0604020202020204" pitchFamily="34" charset="0"/>
            </a:endParaRPr>
          </a:p>
        </p:txBody>
      </p:sp>
      <p:grpSp>
        <p:nvGrpSpPr>
          <p:cNvPr id="2" name="群組 1"/>
          <p:cNvGrpSpPr/>
          <p:nvPr/>
        </p:nvGrpSpPr>
        <p:grpSpPr>
          <a:xfrm>
            <a:off x="395536" y="4849356"/>
            <a:ext cx="8022196" cy="1810938"/>
            <a:chOff x="395536" y="4849356"/>
            <a:chExt cx="8022196" cy="1810938"/>
          </a:xfrm>
        </p:grpSpPr>
        <p:sp>
          <p:nvSpPr>
            <p:cNvPr id="16" name="文字方塊 15"/>
            <p:cNvSpPr txBox="1"/>
            <p:nvPr/>
          </p:nvSpPr>
          <p:spPr>
            <a:xfrm>
              <a:off x="395536" y="4849356"/>
              <a:ext cx="1399331" cy="1810938"/>
            </a:xfrm>
            <a:prstGeom prst="rect">
              <a:avLst/>
            </a:prstGeom>
          </p:spPr>
          <p:style>
            <a:lnRef idx="2">
              <a:schemeClr val="accent4"/>
            </a:lnRef>
            <a:fillRef idx="1">
              <a:schemeClr val="lt1"/>
            </a:fillRef>
            <a:effectRef idx="0">
              <a:schemeClr val="accent4"/>
            </a:effectRef>
            <a:fontRef idx="minor">
              <a:schemeClr val="dk1"/>
            </a:fontRef>
          </p:style>
          <p:txBody>
            <a:bodyPr wrap="square" rtlCol="0">
              <a:noAutofit/>
            </a:bodyPr>
            <a:lstStyle/>
            <a:p>
              <a:pPr algn="ctr"/>
              <a:r>
                <a:rPr lang="zh-TW" altLang="en-US" sz="2200" b="1" dirty="0">
                  <a:solidFill>
                    <a:srgbClr val="0000CC"/>
                  </a:solidFill>
                  <a:latin typeface="+mj-ea"/>
                  <a:ea typeface="+mj-ea"/>
                </a:rPr>
                <a:t>調降</a:t>
              </a:r>
              <a:r>
                <a:rPr lang="zh-TW" altLang="en-US" sz="2200" b="1" dirty="0" smtClean="0">
                  <a:solidFill>
                    <a:srgbClr val="0000CC"/>
                  </a:solidFill>
                  <a:latin typeface="+mj-ea"/>
                  <a:ea typeface="+mj-ea"/>
                </a:rPr>
                <a:t>後月退休總所得不得低於最低保障金額</a:t>
              </a:r>
              <a:endParaRPr lang="zh-TW" altLang="en-US" sz="2200" b="1" dirty="0">
                <a:solidFill>
                  <a:srgbClr val="0000CC"/>
                </a:solidFill>
                <a:latin typeface="+mj-ea"/>
                <a:ea typeface="+mj-ea"/>
              </a:endParaRPr>
            </a:p>
          </p:txBody>
        </p:sp>
        <p:grpSp>
          <p:nvGrpSpPr>
            <p:cNvPr id="17" name="群組 16"/>
            <p:cNvGrpSpPr/>
            <p:nvPr/>
          </p:nvGrpSpPr>
          <p:grpSpPr>
            <a:xfrm>
              <a:off x="1913606" y="5368560"/>
              <a:ext cx="6504126" cy="471381"/>
              <a:chOff x="7157968" y="3498048"/>
              <a:chExt cx="1744475" cy="1132585"/>
            </a:xfrm>
          </p:grpSpPr>
          <p:sp>
            <p:nvSpPr>
              <p:cNvPr id="19" name="圓柱 18"/>
              <p:cNvSpPr/>
              <p:nvPr/>
            </p:nvSpPr>
            <p:spPr>
              <a:xfrm>
                <a:off x="7157968" y="3498048"/>
                <a:ext cx="1744475" cy="1132585"/>
              </a:xfrm>
              <a:prstGeom prst="can">
                <a:avLst/>
              </a:prstGeom>
              <a:solidFill>
                <a:srgbClr val="FF0066"/>
              </a:solidFill>
            </p:spPr>
            <p:style>
              <a:lnRef idx="1">
                <a:schemeClr val="accent4"/>
              </a:lnRef>
              <a:fillRef idx="3">
                <a:schemeClr val="accent4"/>
              </a:fillRef>
              <a:effectRef idx="2">
                <a:schemeClr val="accent4"/>
              </a:effectRef>
              <a:fontRef idx="minor">
                <a:schemeClr val="lt1"/>
              </a:fontRef>
            </p:style>
            <p:txBody>
              <a:bodyPr rtlCol="0" anchor="ctr"/>
              <a:lstStyle/>
              <a:p>
                <a:pPr algn="ctr"/>
                <a:endParaRPr lang="zh-TW" altLang="en-US"/>
              </a:p>
            </p:txBody>
          </p:sp>
          <p:sp>
            <p:nvSpPr>
              <p:cNvPr id="20" name="文字方塊 19"/>
              <p:cNvSpPr txBox="1"/>
              <p:nvPr/>
            </p:nvSpPr>
            <p:spPr>
              <a:xfrm>
                <a:off x="7821961" y="3624644"/>
                <a:ext cx="409189" cy="879389"/>
              </a:xfrm>
              <a:prstGeom prst="rect">
                <a:avLst/>
              </a:prstGeom>
              <a:noFill/>
            </p:spPr>
            <p:txBody>
              <a:bodyPr wrap="square" rtlCol="0">
                <a:spAutoFit/>
              </a:bodyPr>
              <a:lstStyle/>
              <a:p>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32,160</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元</a:t>
                </a:r>
                <a:endPar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endParaRPr>
              </a:p>
            </p:txBody>
          </p:sp>
        </p:grpSp>
        <p:sp>
          <p:nvSpPr>
            <p:cNvPr id="18" name="文字方塊 17"/>
            <p:cNvSpPr txBox="1"/>
            <p:nvPr/>
          </p:nvSpPr>
          <p:spPr>
            <a:xfrm>
              <a:off x="3850438" y="4849356"/>
              <a:ext cx="2510608" cy="489878"/>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pPr algn="ctr">
                <a:lnSpc>
                  <a:spcPts val="3120"/>
                </a:lnSpc>
              </a:pPr>
              <a:r>
                <a:rPr lang="zh-TW" altLang="en-US" sz="2600" b="1" dirty="0" smtClean="0">
                  <a:solidFill>
                    <a:srgbClr val="FF0000"/>
                  </a:solidFill>
                  <a:latin typeface="+mj-ea"/>
                  <a:ea typeface="+mj-ea"/>
                </a:rPr>
                <a:t>最低保障金額</a:t>
              </a:r>
              <a:endParaRPr lang="zh-TW" altLang="en-US" sz="2600" b="1" dirty="0">
                <a:solidFill>
                  <a:srgbClr val="FF0000"/>
                </a:solidFill>
                <a:latin typeface="+mj-ea"/>
                <a:ea typeface="+mj-ea"/>
              </a:endParaRPr>
            </a:p>
          </p:txBody>
        </p:sp>
        <p:sp>
          <p:nvSpPr>
            <p:cNvPr id="22" name="矩形 21"/>
            <p:cNvSpPr/>
            <p:nvPr/>
          </p:nvSpPr>
          <p:spPr>
            <a:xfrm>
              <a:off x="2267744" y="5839941"/>
              <a:ext cx="5562100" cy="769441"/>
            </a:xfrm>
            <a:prstGeom prst="rect">
              <a:avLst/>
            </a:prstGeom>
            <a:ln>
              <a:solidFill>
                <a:srgbClr val="FFC000"/>
              </a:solidFill>
            </a:ln>
          </p:spPr>
          <p:txBody>
            <a:bodyPr wrap="none">
              <a:spAutoFit/>
            </a:bodyPr>
            <a:lstStyle/>
            <a:p>
              <a:r>
                <a:rPr lang="zh-TW" altLang="en-US" sz="2200" b="1" dirty="0" smtClean="0">
                  <a:latin typeface="+mj-ea"/>
                  <a:ea typeface="+mj-ea"/>
                </a:rPr>
                <a:t>註：月</a:t>
              </a:r>
              <a:r>
                <a:rPr lang="zh-TW" altLang="en-US" sz="2200" b="1" dirty="0">
                  <a:latin typeface="+mj-ea"/>
                  <a:ea typeface="+mj-ea"/>
                </a:rPr>
                <a:t>退休總</a:t>
              </a:r>
              <a:r>
                <a:rPr lang="zh-TW" altLang="en-US" sz="2200" b="1" dirty="0" smtClean="0">
                  <a:latin typeface="+mj-ea"/>
                  <a:ea typeface="+mj-ea"/>
                </a:rPr>
                <a:t>所得</a:t>
              </a:r>
              <a:r>
                <a:rPr lang="en-US" altLang="zh-TW" sz="2200" b="1" dirty="0" smtClean="0">
                  <a:latin typeface="+mj-ea"/>
                  <a:ea typeface="+mj-ea"/>
                </a:rPr>
                <a:t>=</a:t>
              </a:r>
              <a:r>
                <a:rPr lang="zh-TW" altLang="en-US" sz="2200" b="1" dirty="0" smtClean="0">
                  <a:latin typeface="+mj-ea"/>
                  <a:ea typeface="+mj-ea"/>
                </a:rPr>
                <a:t>優存利息</a:t>
              </a:r>
              <a:r>
                <a:rPr lang="en-US" altLang="zh-TW" sz="2200" b="1" dirty="0" smtClean="0">
                  <a:latin typeface="+mj-ea"/>
                  <a:ea typeface="+mj-ea"/>
                </a:rPr>
                <a:t>+</a:t>
              </a:r>
              <a:r>
                <a:rPr lang="zh-TW" altLang="en-US" sz="2200" b="1" dirty="0" smtClean="0">
                  <a:latin typeface="+mj-ea"/>
                  <a:ea typeface="+mj-ea"/>
                </a:rPr>
                <a:t>月退休金</a:t>
              </a:r>
              <a:endParaRPr lang="en-US" altLang="zh-TW" sz="2200" b="1" dirty="0" smtClean="0">
                <a:latin typeface="+mj-ea"/>
                <a:ea typeface="+mj-ea"/>
              </a:endParaRPr>
            </a:p>
            <a:p>
              <a:pPr marL="450850" algn="ctr"/>
              <a:r>
                <a:rPr lang="zh-TW" altLang="en-US" sz="2200" b="1" dirty="0">
                  <a:latin typeface="+mj-ea"/>
                  <a:ea typeface="+mj-ea"/>
                </a:rPr>
                <a:t>原即低</a:t>
              </a:r>
              <a:r>
                <a:rPr lang="zh-TW" altLang="en-US" sz="2200" b="1" dirty="0" smtClean="0">
                  <a:latin typeface="+mj-ea"/>
                  <a:ea typeface="+mj-ea"/>
                </a:rPr>
                <a:t>於最低保障金額者</a:t>
              </a:r>
              <a:r>
                <a:rPr lang="zh-TW" altLang="en-US" sz="2200" b="1" dirty="0" smtClean="0">
                  <a:latin typeface="標楷體"/>
                  <a:ea typeface="標楷體"/>
                </a:rPr>
                <a:t>，維持原金額</a:t>
              </a:r>
              <a:endParaRPr lang="zh-TW" altLang="en-US" sz="2200" dirty="0">
                <a:latin typeface="+mj-ea"/>
                <a:ea typeface="+mj-ea"/>
              </a:endParaRPr>
            </a:p>
          </p:txBody>
        </p:sp>
      </p:grpSp>
      <p:sp>
        <p:nvSpPr>
          <p:cNvPr id="21"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4117668102"/>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圖表 15"/>
          <p:cNvGraphicFramePr>
            <a:graphicFrameLocks/>
          </p:cNvGraphicFramePr>
          <p:nvPr>
            <p:extLst>
              <p:ext uri="{D42A27DB-BD31-4B8C-83A1-F6EECF244321}">
                <p14:modId xmlns:p14="http://schemas.microsoft.com/office/powerpoint/2010/main" val="1793197730"/>
              </p:ext>
            </p:extLst>
          </p:nvPr>
        </p:nvGraphicFramePr>
        <p:xfrm>
          <a:off x="332835" y="1988840"/>
          <a:ext cx="8496841" cy="2860516"/>
        </p:xfrm>
        <a:graphic>
          <a:graphicData uri="http://schemas.openxmlformats.org/drawingml/2006/chart">
            <c:chart xmlns:c="http://schemas.openxmlformats.org/drawingml/2006/chart" xmlns:r="http://schemas.openxmlformats.org/officeDocument/2006/relationships" r:id="rId3"/>
          </a:graphicData>
        </a:graphic>
      </p:graphicFrame>
      <p:sp>
        <p:nvSpPr>
          <p:cNvPr id="11" name="文字方塊 10"/>
          <p:cNvSpPr txBox="1"/>
          <p:nvPr/>
        </p:nvSpPr>
        <p:spPr>
          <a:xfrm>
            <a:off x="762720" y="1422431"/>
            <a:ext cx="8139723" cy="461665"/>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altLang="zh-TW" sz="2400" b="1" dirty="0">
                <a:solidFill>
                  <a:srgbClr val="C00000"/>
                </a:solidFill>
                <a:latin typeface="+mj-ea"/>
                <a:ea typeface="+mj-ea"/>
              </a:rPr>
              <a:t>2</a:t>
            </a:r>
            <a:r>
              <a:rPr lang="en-US" altLang="zh-TW" sz="2400" b="1" dirty="0" smtClean="0">
                <a:solidFill>
                  <a:srgbClr val="C00000"/>
                </a:solidFill>
                <a:latin typeface="+mj-ea"/>
                <a:ea typeface="+mj-ea"/>
              </a:rPr>
              <a:t>.</a:t>
            </a:r>
            <a:r>
              <a:rPr lang="zh-TW" altLang="en-US" sz="2400" b="1" dirty="0" smtClean="0">
                <a:solidFill>
                  <a:srgbClr val="0000FF"/>
                </a:solidFill>
                <a:latin typeface="+mj-ea"/>
                <a:ea typeface="+mj-ea"/>
              </a:rPr>
              <a:t>現職人員新退休者</a:t>
            </a:r>
            <a:r>
              <a:rPr lang="zh-TW" altLang="en-US" sz="2400" b="1" dirty="0" smtClean="0">
                <a:solidFill>
                  <a:srgbClr val="C00000"/>
                </a:solidFill>
                <a:latin typeface="標楷體"/>
                <a:ea typeface="標楷體"/>
              </a:rPr>
              <a:t>，依</a:t>
            </a:r>
            <a:r>
              <a:rPr lang="zh-TW" altLang="en-US" sz="2400" b="1" dirty="0" smtClean="0">
                <a:latin typeface="標楷體"/>
                <a:ea typeface="標楷體"/>
              </a:rPr>
              <a:t>退休當年度</a:t>
            </a:r>
            <a:r>
              <a:rPr lang="zh-TW" altLang="en-US" sz="2400" b="1" dirty="0" smtClean="0">
                <a:solidFill>
                  <a:srgbClr val="C00000"/>
                </a:solidFill>
                <a:latin typeface="標楷體"/>
                <a:ea typeface="標楷體"/>
              </a:rPr>
              <a:t>之替代率上限逐年調降</a:t>
            </a:r>
            <a:endParaRPr lang="zh-TW" altLang="en-US" sz="2400" b="1" dirty="0">
              <a:solidFill>
                <a:srgbClr val="C00000"/>
              </a:solidFill>
              <a:latin typeface="+mj-ea"/>
              <a:ea typeface="+mj-ea"/>
            </a:endParaRPr>
          </a:p>
        </p:txBody>
      </p:sp>
      <p:grpSp>
        <p:nvGrpSpPr>
          <p:cNvPr id="13" name="群組 12"/>
          <p:cNvGrpSpPr/>
          <p:nvPr/>
        </p:nvGrpSpPr>
        <p:grpSpPr>
          <a:xfrm>
            <a:off x="3338797" y="3131917"/>
            <a:ext cx="2879048" cy="1092368"/>
            <a:chOff x="2653866" y="1818701"/>
            <a:chExt cx="2879048" cy="1092368"/>
          </a:xfrm>
        </p:grpSpPr>
        <p:sp>
          <p:nvSpPr>
            <p:cNvPr id="14" name="文字方塊 14"/>
            <p:cNvSpPr txBox="1"/>
            <p:nvPr/>
          </p:nvSpPr>
          <p:spPr>
            <a:xfrm>
              <a:off x="2653866" y="1818701"/>
              <a:ext cx="2879048" cy="86177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zh-TW" altLang="en-US" sz="2500" dirty="0" smtClean="0">
                  <a:solidFill>
                    <a:srgbClr val="CC00CC"/>
                  </a:solidFill>
                  <a:latin typeface="+mj-ea"/>
                  <a:ea typeface="+mj-ea"/>
                </a:rPr>
                <a:t>以</a:t>
              </a:r>
              <a:r>
                <a:rPr lang="en-US" altLang="zh-TW" sz="3000" b="1" dirty="0" smtClean="0">
                  <a:solidFill>
                    <a:srgbClr val="FF0000"/>
                  </a:solidFill>
                  <a:latin typeface="+mj-ea"/>
                  <a:ea typeface="+mj-ea"/>
                </a:rPr>
                <a:t>10</a:t>
              </a:r>
              <a:r>
                <a:rPr lang="zh-TW" altLang="en-US" sz="3000" b="1" dirty="0" smtClean="0">
                  <a:solidFill>
                    <a:srgbClr val="FF0000"/>
                  </a:solidFill>
                  <a:latin typeface="+mj-ea"/>
                  <a:ea typeface="+mj-ea"/>
                </a:rPr>
                <a:t>年</a:t>
              </a:r>
              <a:r>
                <a:rPr lang="zh-TW" altLang="en-US" sz="2500" dirty="0" smtClean="0">
                  <a:solidFill>
                    <a:srgbClr val="CC00CC"/>
                  </a:solidFill>
                  <a:latin typeface="+mj-ea"/>
                  <a:ea typeface="+mj-ea"/>
                </a:rPr>
                <a:t>時間過渡</a:t>
              </a:r>
              <a:endParaRPr lang="en-US" altLang="zh-TW" sz="2500" dirty="0" smtClean="0">
                <a:solidFill>
                  <a:srgbClr val="CC00CC"/>
                </a:solidFill>
                <a:latin typeface="+mj-ea"/>
                <a:ea typeface="+mj-ea"/>
              </a:endParaRPr>
            </a:p>
            <a:p>
              <a:pPr algn="ctr"/>
              <a:r>
                <a:rPr lang="en-US" altLang="zh-TW" sz="2000" dirty="0" smtClean="0">
                  <a:solidFill>
                    <a:srgbClr val="CC00CC"/>
                  </a:solidFill>
                  <a:latin typeface="+mj-ea"/>
                  <a:ea typeface="+mj-ea"/>
                </a:rPr>
                <a:t>(</a:t>
              </a:r>
              <a:r>
                <a:rPr lang="zh-TW" altLang="en-US" sz="2000" dirty="0" smtClean="0">
                  <a:solidFill>
                    <a:srgbClr val="CC00CC"/>
                  </a:solidFill>
                  <a:latin typeface="+mj-ea"/>
                  <a:ea typeface="+mj-ea"/>
                </a:rPr>
                <a:t>每年調降</a:t>
              </a:r>
              <a:r>
                <a:rPr lang="en-US" altLang="zh-TW" sz="2000" b="1" dirty="0" smtClean="0">
                  <a:solidFill>
                    <a:srgbClr val="FF0000"/>
                  </a:solidFill>
                  <a:latin typeface="+mj-ea"/>
                  <a:ea typeface="+mj-ea"/>
                </a:rPr>
                <a:t>1.5%)</a:t>
              </a:r>
            </a:p>
          </p:txBody>
        </p:sp>
        <p:sp>
          <p:nvSpPr>
            <p:cNvPr id="15" name="向右箭號 14"/>
            <p:cNvSpPr/>
            <p:nvPr/>
          </p:nvSpPr>
          <p:spPr>
            <a:xfrm>
              <a:off x="2806120" y="2652272"/>
              <a:ext cx="2520280" cy="258797"/>
            </a:xfrm>
            <a:prstGeom prst="rightArrow">
              <a:avLst/>
            </a:prstGeom>
          </p:spPr>
          <p:style>
            <a:lnRef idx="0">
              <a:schemeClr val="accent6"/>
            </a:lnRef>
            <a:fillRef idx="3">
              <a:schemeClr val="accent6"/>
            </a:fillRef>
            <a:effectRef idx="3">
              <a:schemeClr val="accent6"/>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zh-TW" altLang="en-US"/>
            </a:p>
          </p:txBody>
        </p:sp>
      </p:grpSp>
      <p:sp>
        <p:nvSpPr>
          <p:cNvPr id="18" name="投影片編號版面配置區 2"/>
          <p:cNvSpPr>
            <a:spLocks noGrp="1"/>
          </p:cNvSpPr>
          <p:nvPr>
            <p:ph type="sldNum" sz="quarter" idx="12"/>
          </p:nvPr>
        </p:nvSpPr>
        <p:spPr>
          <a:xfrm>
            <a:off x="8604448" y="6507050"/>
            <a:ext cx="480501"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125</a:t>
            </a:fld>
            <a:endParaRPr lang="en-US" altLang="zh-TW" sz="1200" dirty="0">
              <a:solidFill>
                <a:prstClr val="black"/>
              </a:solidFill>
              <a:latin typeface="Arial" panose="020B0604020202020204" pitchFamily="34" charset="0"/>
              <a:cs typeface="Arial" panose="020B0604020202020204" pitchFamily="34" charset="0"/>
            </a:endParaRPr>
          </a:p>
        </p:txBody>
      </p:sp>
      <p:grpSp>
        <p:nvGrpSpPr>
          <p:cNvPr id="3" name="群組 2"/>
          <p:cNvGrpSpPr/>
          <p:nvPr/>
        </p:nvGrpSpPr>
        <p:grpSpPr>
          <a:xfrm>
            <a:off x="395536" y="4849356"/>
            <a:ext cx="8104683" cy="1810938"/>
            <a:chOff x="395536" y="4849356"/>
            <a:chExt cx="8104683" cy="1810938"/>
          </a:xfrm>
        </p:grpSpPr>
        <p:sp>
          <p:nvSpPr>
            <p:cNvPr id="24" name="文字方塊 23"/>
            <p:cNvSpPr txBox="1"/>
            <p:nvPr/>
          </p:nvSpPr>
          <p:spPr>
            <a:xfrm>
              <a:off x="395536" y="4849356"/>
              <a:ext cx="1399331" cy="1810938"/>
            </a:xfrm>
            <a:prstGeom prst="rect">
              <a:avLst/>
            </a:prstGeom>
          </p:spPr>
          <p:style>
            <a:lnRef idx="2">
              <a:schemeClr val="accent4"/>
            </a:lnRef>
            <a:fillRef idx="1">
              <a:schemeClr val="lt1"/>
            </a:fillRef>
            <a:effectRef idx="0">
              <a:schemeClr val="accent4"/>
            </a:effectRef>
            <a:fontRef idx="minor">
              <a:schemeClr val="dk1"/>
            </a:fontRef>
          </p:style>
          <p:txBody>
            <a:bodyPr wrap="square" rtlCol="0">
              <a:noAutofit/>
            </a:bodyPr>
            <a:lstStyle/>
            <a:p>
              <a:pPr algn="ctr"/>
              <a:r>
                <a:rPr lang="zh-TW" altLang="en-US" sz="2200" b="1" dirty="0">
                  <a:solidFill>
                    <a:srgbClr val="0000CC"/>
                  </a:solidFill>
                  <a:latin typeface="+mj-ea"/>
                  <a:ea typeface="+mj-ea"/>
                </a:rPr>
                <a:t>調降</a:t>
              </a:r>
              <a:r>
                <a:rPr lang="zh-TW" altLang="en-US" sz="2200" b="1" dirty="0" smtClean="0">
                  <a:solidFill>
                    <a:srgbClr val="0000CC"/>
                  </a:solidFill>
                  <a:latin typeface="+mj-ea"/>
                  <a:ea typeface="+mj-ea"/>
                </a:rPr>
                <a:t>後月退休總所得不得低於最低保障金額</a:t>
              </a:r>
              <a:endParaRPr lang="zh-TW" altLang="en-US" sz="2200" b="1" dirty="0">
                <a:solidFill>
                  <a:srgbClr val="0000CC"/>
                </a:solidFill>
                <a:latin typeface="+mj-ea"/>
                <a:ea typeface="+mj-ea"/>
              </a:endParaRPr>
            </a:p>
          </p:txBody>
        </p:sp>
        <p:grpSp>
          <p:nvGrpSpPr>
            <p:cNvPr id="25" name="群組 24"/>
            <p:cNvGrpSpPr/>
            <p:nvPr/>
          </p:nvGrpSpPr>
          <p:grpSpPr>
            <a:xfrm>
              <a:off x="1996093" y="5357916"/>
              <a:ext cx="6504126" cy="471381"/>
              <a:chOff x="7157968" y="3498048"/>
              <a:chExt cx="1744475" cy="1132585"/>
            </a:xfrm>
          </p:grpSpPr>
          <p:sp>
            <p:nvSpPr>
              <p:cNvPr id="27" name="圓柱 26"/>
              <p:cNvSpPr/>
              <p:nvPr/>
            </p:nvSpPr>
            <p:spPr>
              <a:xfrm>
                <a:off x="7157968" y="3498048"/>
                <a:ext cx="1744475" cy="1132585"/>
              </a:xfrm>
              <a:prstGeom prst="can">
                <a:avLst/>
              </a:prstGeom>
              <a:solidFill>
                <a:srgbClr val="FF0066"/>
              </a:solidFill>
            </p:spPr>
            <p:style>
              <a:lnRef idx="1">
                <a:schemeClr val="accent4"/>
              </a:lnRef>
              <a:fillRef idx="3">
                <a:schemeClr val="accent4"/>
              </a:fillRef>
              <a:effectRef idx="2">
                <a:schemeClr val="accent4"/>
              </a:effectRef>
              <a:fontRef idx="minor">
                <a:schemeClr val="lt1"/>
              </a:fontRef>
            </p:style>
            <p:txBody>
              <a:bodyPr rtlCol="0" anchor="ctr"/>
              <a:lstStyle/>
              <a:p>
                <a:pPr algn="ctr"/>
                <a:endParaRPr lang="zh-TW" altLang="en-US"/>
              </a:p>
            </p:txBody>
          </p:sp>
          <p:sp>
            <p:nvSpPr>
              <p:cNvPr id="28" name="文字方塊 27"/>
              <p:cNvSpPr txBox="1"/>
              <p:nvPr/>
            </p:nvSpPr>
            <p:spPr>
              <a:xfrm>
                <a:off x="7821961" y="3624644"/>
                <a:ext cx="409189" cy="879389"/>
              </a:xfrm>
              <a:prstGeom prst="rect">
                <a:avLst/>
              </a:prstGeom>
              <a:noFill/>
            </p:spPr>
            <p:txBody>
              <a:bodyPr wrap="square" rtlCol="0">
                <a:spAutoFit/>
              </a:bodyPr>
              <a:lstStyle/>
              <a:p>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32,160</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元</a:t>
                </a:r>
                <a:endPar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endParaRPr>
              </a:p>
            </p:txBody>
          </p:sp>
        </p:grpSp>
        <p:sp>
          <p:nvSpPr>
            <p:cNvPr id="26" name="文字方塊 25"/>
            <p:cNvSpPr txBox="1"/>
            <p:nvPr/>
          </p:nvSpPr>
          <p:spPr>
            <a:xfrm>
              <a:off x="3893489" y="4849356"/>
              <a:ext cx="2510608" cy="489878"/>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pPr algn="ctr">
                <a:lnSpc>
                  <a:spcPts val="3120"/>
                </a:lnSpc>
              </a:pPr>
              <a:r>
                <a:rPr lang="zh-TW" altLang="en-US" sz="2600" b="1" dirty="0" smtClean="0">
                  <a:solidFill>
                    <a:srgbClr val="FF0000"/>
                  </a:solidFill>
                  <a:latin typeface="+mj-ea"/>
                  <a:ea typeface="+mj-ea"/>
                </a:rPr>
                <a:t>最低保障金額</a:t>
              </a:r>
              <a:endParaRPr lang="zh-TW" altLang="en-US" sz="2600" b="1" dirty="0">
                <a:solidFill>
                  <a:srgbClr val="FF0000"/>
                </a:solidFill>
                <a:latin typeface="+mj-ea"/>
                <a:ea typeface="+mj-ea"/>
              </a:endParaRPr>
            </a:p>
          </p:txBody>
        </p:sp>
        <p:sp>
          <p:nvSpPr>
            <p:cNvPr id="19" name="矩形 18"/>
            <p:cNvSpPr/>
            <p:nvPr/>
          </p:nvSpPr>
          <p:spPr>
            <a:xfrm>
              <a:off x="2222969" y="5829296"/>
              <a:ext cx="6050374" cy="830997"/>
            </a:xfrm>
            <a:prstGeom prst="rect">
              <a:avLst/>
            </a:prstGeom>
            <a:ln>
              <a:solidFill>
                <a:srgbClr val="FFC000"/>
              </a:solidFill>
            </a:ln>
          </p:spPr>
          <p:txBody>
            <a:bodyPr wrap="none">
              <a:spAutoFit/>
            </a:bodyPr>
            <a:lstStyle/>
            <a:p>
              <a:r>
                <a:rPr lang="zh-TW" altLang="en-US" sz="2400" b="1" dirty="0" smtClean="0">
                  <a:latin typeface="+mj-ea"/>
                  <a:ea typeface="+mj-ea"/>
                </a:rPr>
                <a:t>註：月</a:t>
              </a:r>
              <a:r>
                <a:rPr lang="zh-TW" altLang="en-US" sz="2400" b="1" dirty="0">
                  <a:latin typeface="+mj-ea"/>
                  <a:ea typeface="+mj-ea"/>
                </a:rPr>
                <a:t>退休總</a:t>
              </a:r>
              <a:r>
                <a:rPr lang="zh-TW" altLang="en-US" sz="2400" b="1" dirty="0" smtClean="0">
                  <a:latin typeface="+mj-ea"/>
                  <a:ea typeface="+mj-ea"/>
                </a:rPr>
                <a:t>所得</a:t>
              </a:r>
              <a:r>
                <a:rPr lang="en-US" altLang="zh-TW" sz="2400" b="1" dirty="0" smtClean="0">
                  <a:latin typeface="+mj-ea"/>
                  <a:ea typeface="+mj-ea"/>
                </a:rPr>
                <a:t>=</a:t>
              </a:r>
              <a:r>
                <a:rPr lang="zh-TW" altLang="en-US" sz="2400" b="1" dirty="0" smtClean="0">
                  <a:latin typeface="+mj-ea"/>
                  <a:ea typeface="+mj-ea"/>
                </a:rPr>
                <a:t>優存利息</a:t>
              </a:r>
              <a:r>
                <a:rPr lang="en-US" altLang="zh-TW" sz="2400" b="1" dirty="0" smtClean="0">
                  <a:latin typeface="+mj-ea"/>
                  <a:ea typeface="+mj-ea"/>
                </a:rPr>
                <a:t>+</a:t>
              </a:r>
              <a:r>
                <a:rPr lang="zh-TW" altLang="en-US" sz="2400" b="1" dirty="0" smtClean="0">
                  <a:latin typeface="+mj-ea"/>
                  <a:ea typeface="+mj-ea"/>
                </a:rPr>
                <a:t>月退休金</a:t>
              </a:r>
              <a:endParaRPr lang="en-US" altLang="zh-TW" sz="2400" b="1" dirty="0" smtClean="0">
                <a:latin typeface="+mj-ea"/>
                <a:ea typeface="+mj-ea"/>
              </a:endParaRPr>
            </a:p>
            <a:p>
              <a:pPr marL="539750" algn="ctr"/>
              <a:r>
                <a:rPr lang="zh-TW" altLang="en-US" sz="2400" b="1" dirty="0">
                  <a:latin typeface="+mj-ea"/>
                  <a:ea typeface="+mj-ea"/>
                </a:rPr>
                <a:t>原即低</a:t>
              </a:r>
              <a:r>
                <a:rPr lang="zh-TW" altLang="en-US" sz="2400" b="1" dirty="0" smtClean="0">
                  <a:latin typeface="+mj-ea"/>
                  <a:ea typeface="+mj-ea"/>
                </a:rPr>
                <a:t>於最低保障金額者</a:t>
              </a:r>
              <a:r>
                <a:rPr lang="zh-TW" altLang="en-US" sz="2400" b="1" dirty="0" smtClean="0">
                  <a:latin typeface="標楷體"/>
                  <a:ea typeface="標楷體"/>
                </a:rPr>
                <a:t>，維持原金額</a:t>
              </a:r>
              <a:endParaRPr lang="zh-TW" altLang="en-US" sz="2400" dirty="0">
                <a:latin typeface="+mj-ea"/>
                <a:ea typeface="+mj-ea"/>
              </a:endParaRPr>
            </a:p>
          </p:txBody>
        </p:sp>
      </p:grpSp>
      <p:sp>
        <p:nvSpPr>
          <p:cNvPr id="17"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21" name="文字方塊 20"/>
          <p:cNvSpPr txBox="1"/>
          <p:nvPr/>
        </p:nvSpPr>
        <p:spPr>
          <a:xfrm>
            <a:off x="702626" y="837133"/>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(2)</a:t>
            </a:r>
            <a:endParaRPr lang="zh-TW" altLang="en-US" sz="2400" b="1" dirty="0"/>
          </a:p>
        </p:txBody>
      </p:sp>
    </p:spTree>
    <p:extLst>
      <p:ext uri="{BB962C8B-B14F-4D97-AF65-F5344CB8AC3E}">
        <p14:creationId xmlns:p14="http://schemas.microsoft.com/office/powerpoint/2010/main" val="3476961271"/>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圖表 7"/>
          <p:cNvGraphicFramePr>
            <a:graphicFrameLocks/>
          </p:cNvGraphicFramePr>
          <p:nvPr>
            <p:extLst>
              <p:ext uri="{D42A27DB-BD31-4B8C-83A1-F6EECF244321}">
                <p14:modId xmlns:p14="http://schemas.microsoft.com/office/powerpoint/2010/main" val="2625505265"/>
              </p:ext>
            </p:extLst>
          </p:nvPr>
        </p:nvGraphicFramePr>
        <p:xfrm>
          <a:off x="333204" y="1988840"/>
          <a:ext cx="8526690" cy="4761820"/>
        </p:xfrm>
        <a:graphic>
          <a:graphicData uri="http://schemas.openxmlformats.org/drawingml/2006/chart">
            <c:chart xmlns:c="http://schemas.openxmlformats.org/drawingml/2006/chart" xmlns:r="http://schemas.openxmlformats.org/officeDocument/2006/relationships" r:id="rId3"/>
          </a:graphicData>
        </a:graphic>
      </p:graphicFrame>
      <p:sp>
        <p:nvSpPr>
          <p:cNvPr id="11" name="文字方塊 10"/>
          <p:cNvSpPr txBox="1"/>
          <p:nvPr/>
        </p:nvSpPr>
        <p:spPr>
          <a:xfrm>
            <a:off x="762720" y="1422431"/>
            <a:ext cx="8139723" cy="461665"/>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altLang="zh-TW" sz="2400" b="1" dirty="0" smtClean="0">
                <a:solidFill>
                  <a:srgbClr val="C00000"/>
                </a:solidFill>
                <a:latin typeface="+mj-ea"/>
                <a:ea typeface="+mj-ea"/>
              </a:rPr>
              <a:t>3.</a:t>
            </a:r>
            <a:r>
              <a:rPr lang="zh-TW" altLang="en-US" sz="2400" b="1" dirty="0" smtClean="0">
                <a:solidFill>
                  <a:srgbClr val="0000FF"/>
                </a:solidFill>
                <a:latin typeface="+mj-ea"/>
                <a:ea typeface="+mj-ea"/>
              </a:rPr>
              <a:t>現職人員新退休者</a:t>
            </a:r>
            <a:r>
              <a:rPr lang="zh-TW" altLang="en-US" sz="2400" b="1" dirty="0" smtClean="0">
                <a:solidFill>
                  <a:srgbClr val="C00000"/>
                </a:solidFill>
                <a:latin typeface="標楷體"/>
                <a:ea typeface="標楷體"/>
              </a:rPr>
              <a:t>，依</a:t>
            </a:r>
            <a:r>
              <a:rPr lang="zh-TW" altLang="en-US" sz="2400" b="1" dirty="0" smtClean="0">
                <a:latin typeface="標楷體"/>
                <a:ea typeface="標楷體"/>
              </a:rPr>
              <a:t>退休當年度</a:t>
            </a:r>
            <a:r>
              <a:rPr lang="zh-TW" altLang="en-US" sz="2400" b="1" dirty="0" smtClean="0">
                <a:solidFill>
                  <a:srgbClr val="C00000"/>
                </a:solidFill>
                <a:latin typeface="標楷體"/>
                <a:ea typeface="標楷體"/>
              </a:rPr>
              <a:t>之替代率上限逐年調降</a:t>
            </a:r>
            <a:endParaRPr lang="zh-TW" altLang="en-US" sz="2400" b="1" dirty="0">
              <a:solidFill>
                <a:srgbClr val="C00000"/>
              </a:solidFill>
              <a:latin typeface="+mj-ea"/>
              <a:ea typeface="+mj-ea"/>
            </a:endParaRPr>
          </a:p>
        </p:txBody>
      </p:sp>
      <p:sp>
        <p:nvSpPr>
          <p:cNvPr id="3" name="文字方塊 2"/>
          <p:cNvSpPr txBox="1"/>
          <p:nvPr/>
        </p:nvSpPr>
        <p:spPr>
          <a:xfrm>
            <a:off x="3707904" y="6196662"/>
            <a:ext cx="1561253" cy="369332"/>
          </a:xfrm>
          <a:prstGeom prst="rect">
            <a:avLst/>
          </a:prstGeom>
          <a:noFill/>
        </p:spPr>
        <p:txBody>
          <a:bodyPr wrap="square" rtlCol="0">
            <a:spAutoFit/>
          </a:bodyPr>
          <a:lstStyle/>
          <a:p>
            <a:r>
              <a:rPr lang="zh-TW" altLang="en-US" b="1" dirty="0" smtClean="0">
                <a:solidFill>
                  <a:srgbClr val="660033"/>
                </a:solidFill>
              </a:rPr>
              <a:t>退休生效年度</a:t>
            </a:r>
            <a:endParaRPr lang="zh-TW" altLang="en-US" b="1" dirty="0">
              <a:solidFill>
                <a:srgbClr val="660033"/>
              </a:solidFill>
            </a:endParaRPr>
          </a:p>
        </p:txBody>
      </p:sp>
      <p:sp>
        <p:nvSpPr>
          <p:cNvPr id="12" name="投影片編號版面配置區 2"/>
          <p:cNvSpPr>
            <a:spLocks noGrp="1"/>
          </p:cNvSpPr>
          <p:nvPr>
            <p:ph type="sldNum" sz="quarter" idx="12"/>
          </p:nvPr>
        </p:nvSpPr>
        <p:spPr>
          <a:xfrm>
            <a:off x="8460432" y="6507050"/>
            <a:ext cx="624517"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126</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3"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4" name="文字方塊 13"/>
          <p:cNvSpPr txBox="1"/>
          <p:nvPr/>
        </p:nvSpPr>
        <p:spPr>
          <a:xfrm>
            <a:off x="608334" y="837133"/>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(3)</a:t>
            </a:r>
            <a:endParaRPr lang="zh-TW" altLang="en-US" sz="2400" b="1" dirty="0"/>
          </a:p>
        </p:txBody>
      </p:sp>
    </p:spTree>
    <p:extLst>
      <p:ext uri="{BB962C8B-B14F-4D97-AF65-F5344CB8AC3E}">
        <p14:creationId xmlns:p14="http://schemas.microsoft.com/office/powerpoint/2010/main" val="670579871"/>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3310306876"/>
              </p:ext>
            </p:extLst>
          </p:nvPr>
        </p:nvGraphicFramePr>
        <p:xfrm>
          <a:off x="107504" y="116632"/>
          <a:ext cx="8928997" cy="6624743"/>
        </p:xfrm>
        <a:graphic>
          <a:graphicData uri="http://schemas.openxmlformats.org/drawingml/2006/table">
            <a:tbl>
              <a:tblPr firstRow="1" firstCol="1" bandRow="1">
                <a:tableStyleId>{5C22544A-7EE6-4342-B048-85BDC9FD1C3A}</a:tableStyleId>
              </a:tblPr>
              <a:tblGrid>
                <a:gridCol w="725934"/>
                <a:gridCol w="745733"/>
                <a:gridCol w="745733"/>
                <a:gridCol w="745733"/>
                <a:gridCol w="745733"/>
                <a:gridCol w="745733"/>
                <a:gridCol w="745733"/>
                <a:gridCol w="745733"/>
                <a:gridCol w="745733"/>
                <a:gridCol w="745733"/>
                <a:gridCol w="745733"/>
                <a:gridCol w="745733"/>
              </a:tblGrid>
              <a:tr h="599503">
                <a:tc>
                  <a:txBody>
                    <a:bodyPr/>
                    <a:lstStyle/>
                    <a:p>
                      <a:pPr algn="r">
                        <a:lnSpc>
                          <a:spcPts val="1565"/>
                        </a:lnSpc>
                        <a:spcAft>
                          <a:spcPts val="0"/>
                        </a:spcAft>
                      </a:pPr>
                      <a:r>
                        <a:rPr lang="zh-TW" altLang="en-US" sz="700" dirty="0" smtClean="0">
                          <a:effectLst/>
                        </a:rPr>
                        <a:t>年度</a:t>
                      </a:r>
                      <a:endParaRPr lang="en-US" altLang="zh-TW" sz="700" dirty="0" smtClean="0">
                        <a:effectLst/>
                      </a:endParaRPr>
                    </a:p>
                    <a:p>
                      <a:pPr algn="ctr">
                        <a:lnSpc>
                          <a:spcPts val="1200"/>
                        </a:lnSpc>
                        <a:spcAft>
                          <a:spcPts val="0"/>
                        </a:spcAft>
                      </a:pPr>
                      <a:r>
                        <a:rPr lang="zh-TW" altLang="en-US" sz="700" dirty="0" smtClean="0">
                          <a:effectLst/>
                        </a:rPr>
                        <a:t>比率</a:t>
                      </a:r>
                      <a:endParaRPr lang="en-US" altLang="zh-TW" sz="700" dirty="0" smtClean="0">
                        <a:effectLst/>
                      </a:endParaRPr>
                    </a:p>
                    <a:p>
                      <a:pPr algn="l">
                        <a:lnSpc>
                          <a:spcPts val="1565"/>
                        </a:lnSpc>
                        <a:spcAft>
                          <a:spcPts val="0"/>
                        </a:spcAft>
                      </a:pPr>
                      <a:r>
                        <a:rPr lang="zh-TW" altLang="en-US" sz="700" dirty="0" smtClean="0">
                          <a:effectLst/>
                        </a:rPr>
                        <a:t>年資</a:t>
                      </a:r>
                      <a:endParaRPr lang="zh-TW" sz="700" dirty="0">
                        <a:effectLst/>
                      </a:endParaRPr>
                    </a:p>
                  </a:txBody>
                  <a:tcPr marL="46011" marR="46011" marT="0" marB="0"/>
                </a:tc>
                <a:tc>
                  <a:txBody>
                    <a:bodyPr/>
                    <a:lstStyle/>
                    <a:p>
                      <a:pPr algn="ctr">
                        <a:lnSpc>
                          <a:spcPct val="115000"/>
                        </a:lnSpc>
                        <a:spcAft>
                          <a:spcPts val="0"/>
                        </a:spcAft>
                      </a:pPr>
                      <a:r>
                        <a:rPr lang="en-US" altLang="zh-TW" sz="1300" spc="-100" dirty="0" smtClean="0">
                          <a:effectLst/>
                        </a:rPr>
                        <a:t>107.7.1~</a:t>
                      </a:r>
                      <a:br>
                        <a:rPr lang="en-US" altLang="zh-TW" sz="1300" spc="-100" dirty="0" smtClean="0">
                          <a:effectLst/>
                        </a:rPr>
                      </a:br>
                      <a:r>
                        <a:rPr lang="en-US" altLang="zh-TW" sz="1300" spc="-100" dirty="0" smtClean="0">
                          <a:effectLst/>
                        </a:rPr>
                        <a:t>108.12.31</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109</a:t>
                      </a:r>
                      <a:r>
                        <a:rPr lang="zh-TW" altLang="en-US" sz="1300" dirty="0" smtClean="0">
                          <a:effectLst/>
                          <a:latin typeface="Candara"/>
                          <a:ea typeface="標楷體"/>
                          <a:cs typeface="Times New Roman"/>
                        </a:rPr>
                        <a:t>年度</a:t>
                      </a:r>
                      <a:endParaRPr lang="en-US" altLang="zh-TW" sz="1300" dirty="0" smtClean="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110</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111</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112</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113</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114</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115</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116</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117</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altLang="zh-TW" sz="1300" dirty="0" smtClean="0">
                          <a:effectLst/>
                          <a:latin typeface="Candara"/>
                          <a:ea typeface="標楷體"/>
                          <a:cs typeface="Times New Roman"/>
                        </a:rPr>
                        <a:t>118</a:t>
                      </a:r>
                      <a:r>
                        <a:rPr lang="zh-TW" altLang="en-US" sz="1300" dirty="0" smtClean="0">
                          <a:effectLst/>
                          <a:latin typeface="Candara"/>
                          <a:ea typeface="標楷體"/>
                          <a:cs typeface="Times New Roman"/>
                        </a:rPr>
                        <a:t>年度</a:t>
                      </a:r>
                      <a:endParaRPr lang="zh-TW" sz="13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四十</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dirty="0">
                          <a:effectLst/>
                        </a:rPr>
                        <a:t>77.5%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74.5%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73.0%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70.0%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65.5%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64.0%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62.5%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三十九</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dirty="0">
                          <a:effectLst/>
                        </a:rPr>
                        <a:t>77.0%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75.5%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74.0%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72.5%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71.0%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69.5%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68.0%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66.5%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65.0%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63.5%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62.0%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三十八</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76.5%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75.0%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73.5%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72.0%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70.5%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66.0%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64.5%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63.0%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61.5%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三十七</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76.0%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74.5%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73.0%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70.0%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68.5%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67.0%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65.5%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64.0%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62.5%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61.0%</a:t>
                      </a:r>
                      <a:endParaRPr lang="zh-TW" sz="120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三十六</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75.5%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72.5%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71.0%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69.5%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68.0%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66.5%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65.0%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63.5%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62.0%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60.5%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solidFill>
                            <a:srgbClr val="C00000"/>
                          </a:solidFill>
                          <a:effectLst/>
                        </a:rPr>
                        <a:t>三十五</a:t>
                      </a:r>
                      <a:endParaRPr lang="zh-TW" sz="1200" dirty="0">
                        <a:solidFill>
                          <a:srgbClr val="C00000"/>
                        </a:solidFill>
                        <a:effectLst/>
                        <a:latin typeface="Candara"/>
                        <a:ea typeface="標楷體"/>
                        <a:cs typeface="Times New Roman"/>
                      </a:endParaRPr>
                    </a:p>
                  </a:txBody>
                  <a:tcPr marL="46011" marR="46011" marT="0" marB="0">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75.0%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73.5%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72.0%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70.5%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69.0%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67.5%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66.0%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64.5%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63.0%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61.5%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60.0%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r>
              <a:tr h="231740">
                <a:tc>
                  <a:txBody>
                    <a:bodyPr/>
                    <a:lstStyle/>
                    <a:p>
                      <a:pPr algn="ctr">
                        <a:lnSpc>
                          <a:spcPts val="1715"/>
                        </a:lnSpc>
                        <a:spcAft>
                          <a:spcPts val="0"/>
                        </a:spcAft>
                      </a:pPr>
                      <a:r>
                        <a:rPr lang="zh-TW" sz="1200" spc="-100" dirty="0">
                          <a:effectLst/>
                        </a:rPr>
                        <a:t>三十四</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73.5%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72.0%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70.5%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64.5%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63.0%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61.5%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60.0%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58.5%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三十三</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72.0%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70.5%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64.5%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63.0%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60.0%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58.5%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57.0%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三十二</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70.5%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64.5%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63.0%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60.0%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57.0%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55.5%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三十一</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69.0%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64.5%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63.0%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60.0%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54.0%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solidFill>
                            <a:srgbClr val="C00000"/>
                          </a:solidFill>
                          <a:effectLst/>
                        </a:rPr>
                        <a:t>三十</a:t>
                      </a:r>
                      <a:endParaRPr lang="zh-TW" sz="1200" dirty="0">
                        <a:solidFill>
                          <a:srgbClr val="C00000"/>
                        </a:solidFill>
                        <a:effectLst/>
                        <a:latin typeface="Candara"/>
                        <a:ea typeface="標楷體"/>
                        <a:cs typeface="Times New Roman"/>
                      </a:endParaRPr>
                    </a:p>
                  </a:txBody>
                  <a:tcPr marL="46011" marR="46011" marT="0" marB="0">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67.5%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66.0%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64.5%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63.0%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61.5%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60.0%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58.5%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57.0%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55.5%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54.0%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52.5%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r>
              <a:tr h="231740">
                <a:tc>
                  <a:txBody>
                    <a:bodyPr/>
                    <a:lstStyle/>
                    <a:p>
                      <a:pPr algn="ctr">
                        <a:lnSpc>
                          <a:spcPts val="1715"/>
                        </a:lnSpc>
                        <a:spcAft>
                          <a:spcPts val="0"/>
                        </a:spcAft>
                      </a:pPr>
                      <a:r>
                        <a:rPr lang="zh-TW" sz="1200" spc="-100" dirty="0">
                          <a:effectLst/>
                        </a:rPr>
                        <a:t>二十九</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66.0%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64.5%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63.0%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61.5%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60.0%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52.5%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51.0%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a:effectLst/>
                        </a:rPr>
                        <a:t>二十八</a:t>
                      </a:r>
                      <a:endParaRPr lang="zh-TW" sz="120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64.5%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63.0%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60.0%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52.5%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51.0%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49.5%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二十七</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63.0%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60.0%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52.5%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51.0%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49.5%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48.0%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二十六</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61.5%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60.0%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52.5%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51.0%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49.5%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48.0%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46.5%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solidFill>
                            <a:srgbClr val="C00000"/>
                          </a:solidFill>
                          <a:effectLst/>
                        </a:rPr>
                        <a:t>二十五</a:t>
                      </a:r>
                      <a:endParaRPr lang="zh-TW" sz="1200" dirty="0">
                        <a:solidFill>
                          <a:srgbClr val="C00000"/>
                        </a:solidFill>
                        <a:effectLst/>
                        <a:latin typeface="Candara"/>
                        <a:ea typeface="標楷體"/>
                        <a:cs typeface="Times New Roman"/>
                      </a:endParaRPr>
                    </a:p>
                  </a:txBody>
                  <a:tcPr marL="46011" marR="46011" marT="0" marB="0">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60.0%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58.5%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57.0%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55.5%</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54.0%</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52.5%</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51.0%</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49.5%</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48.0%</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46.5%</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45.0%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r>
              <a:tr h="231740">
                <a:tc>
                  <a:txBody>
                    <a:bodyPr/>
                    <a:lstStyle/>
                    <a:p>
                      <a:pPr algn="ctr">
                        <a:lnSpc>
                          <a:spcPts val="1715"/>
                        </a:lnSpc>
                        <a:spcAft>
                          <a:spcPts val="0"/>
                        </a:spcAft>
                      </a:pPr>
                      <a:r>
                        <a:rPr lang="zh-TW" sz="1200" spc="-100" dirty="0">
                          <a:effectLst/>
                        </a:rPr>
                        <a:t>二十四</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58.5%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55.5%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54.0%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52.5%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51.0%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49.5%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48.0%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46.5%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45.0%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43.5%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二十三</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57.0%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52.5%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51.0%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49.5%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48.0%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46.5%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45.0%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42.0%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二十二</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55.5%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52.5%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51.0%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49.5%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48.0%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46.5%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45.0%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42.0%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40.5%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二十一</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54.0%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52.5%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51.0%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49.5%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48.0%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46.5%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45.0%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42.0%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40.5%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39.0%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solidFill>
                            <a:srgbClr val="C00000"/>
                          </a:solidFill>
                          <a:effectLst/>
                        </a:rPr>
                        <a:t>二十</a:t>
                      </a:r>
                      <a:endParaRPr lang="zh-TW" sz="1200" dirty="0">
                        <a:solidFill>
                          <a:srgbClr val="C00000"/>
                        </a:solidFill>
                        <a:effectLst/>
                        <a:latin typeface="Candara"/>
                        <a:ea typeface="標楷體"/>
                        <a:cs typeface="Times New Roman"/>
                      </a:endParaRPr>
                    </a:p>
                  </a:txBody>
                  <a:tcPr marL="46011" marR="46011" marT="0" marB="0">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52.5%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51.0%</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49.5%</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a:solidFill>
                            <a:srgbClr val="C00000"/>
                          </a:solidFill>
                          <a:effectLst/>
                        </a:rPr>
                        <a:t>48.0%</a:t>
                      </a:r>
                      <a:endParaRPr lang="zh-TW" sz="120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46.5%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45.0%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43.5%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42.0%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40.5%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39.0%</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c>
                  <a:txBody>
                    <a:bodyPr/>
                    <a:lstStyle/>
                    <a:p>
                      <a:pPr algn="ctr">
                        <a:lnSpc>
                          <a:spcPct val="115000"/>
                        </a:lnSpc>
                        <a:spcAft>
                          <a:spcPts val="0"/>
                        </a:spcAft>
                      </a:pPr>
                      <a:r>
                        <a:rPr lang="en-US" sz="1200" dirty="0">
                          <a:solidFill>
                            <a:srgbClr val="C00000"/>
                          </a:solidFill>
                          <a:effectLst/>
                        </a:rPr>
                        <a:t>37.5%</a:t>
                      </a:r>
                      <a:endParaRPr lang="zh-TW" sz="1200" dirty="0">
                        <a:solidFill>
                          <a:srgbClr val="C00000"/>
                        </a:solidFill>
                        <a:effectLst/>
                        <a:latin typeface="Candara"/>
                        <a:ea typeface="標楷體"/>
                        <a:cs typeface="Times New Roman"/>
                      </a:endParaRPr>
                    </a:p>
                  </a:txBody>
                  <a:tcPr marL="46011" marR="46011" marT="0" marB="0" anchor="ctr">
                    <a:solidFill>
                      <a:schemeClr val="accent6">
                        <a:lumMod val="20000"/>
                        <a:lumOff val="80000"/>
                      </a:schemeClr>
                    </a:solidFill>
                  </a:tcPr>
                </a:tc>
              </a:tr>
              <a:tr h="231740">
                <a:tc>
                  <a:txBody>
                    <a:bodyPr/>
                    <a:lstStyle/>
                    <a:p>
                      <a:pPr algn="ctr">
                        <a:lnSpc>
                          <a:spcPts val="1715"/>
                        </a:lnSpc>
                        <a:spcAft>
                          <a:spcPts val="0"/>
                        </a:spcAft>
                      </a:pPr>
                      <a:r>
                        <a:rPr lang="zh-TW" sz="1200" spc="-100" dirty="0">
                          <a:effectLst/>
                        </a:rPr>
                        <a:t>十九</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dirty="0">
                          <a:effectLst/>
                        </a:rPr>
                        <a:t>51.0%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49.5%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48.0%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46.5%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45.0%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42.0%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40.5%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36.0%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十八</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49.5%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48.0%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46.5%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45.0%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42.0%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40.5%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34.5%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十七</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48.0%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46.5%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45.0%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42.0%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40.5%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39.0%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34.5%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33.0%</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a:effectLst/>
                        </a:rPr>
                        <a:t>十六</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a:effectLst/>
                        </a:rPr>
                        <a:t>46.5%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45.0%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43.5%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42.0%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40.5%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39.0%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37.5%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36.0%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34.5%</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a:effectLst/>
                        </a:rPr>
                        <a:t>33.0%</a:t>
                      </a:r>
                      <a:endParaRPr lang="zh-TW" sz="120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31.5%</a:t>
                      </a:r>
                      <a:endParaRPr lang="zh-TW" sz="1200" dirty="0">
                        <a:effectLst/>
                        <a:latin typeface="Candara"/>
                        <a:ea typeface="標楷體"/>
                        <a:cs typeface="Times New Roman"/>
                      </a:endParaRPr>
                    </a:p>
                  </a:txBody>
                  <a:tcPr marL="46011" marR="46011" marT="0" marB="0" anchor="ctr"/>
                </a:tc>
              </a:tr>
              <a:tr h="231740">
                <a:tc>
                  <a:txBody>
                    <a:bodyPr/>
                    <a:lstStyle/>
                    <a:p>
                      <a:pPr algn="ctr">
                        <a:lnSpc>
                          <a:spcPts val="1715"/>
                        </a:lnSpc>
                        <a:spcAft>
                          <a:spcPts val="0"/>
                        </a:spcAft>
                      </a:pPr>
                      <a:r>
                        <a:rPr lang="zh-TW" sz="1200" spc="-100" dirty="0" smtClean="0">
                          <a:effectLst/>
                        </a:rPr>
                        <a:t>十五</a:t>
                      </a:r>
                      <a:r>
                        <a:rPr lang="zh-TW" altLang="en-US" sz="1200" spc="-100" dirty="0" smtClean="0">
                          <a:effectLst/>
                        </a:rPr>
                        <a:t>以下</a:t>
                      </a:r>
                      <a:endParaRPr lang="zh-TW" sz="1200" dirty="0">
                        <a:effectLst/>
                        <a:latin typeface="Candara"/>
                        <a:ea typeface="標楷體"/>
                        <a:cs typeface="Times New Roman"/>
                      </a:endParaRPr>
                    </a:p>
                  </a:txBody>
                  <a:tcPr marL="46011" marR="46011" marT="0" marB="0"/>
                </a:tc>
                <a:tc>
                  <a:txBody>
                    <a:bodyPr/>
                    <a:lstStyle/>
                    <a:p>
                      <a:pPr algn="ctr">
                        <a:lnSpc>
                          <a:spcPct val="115000"/>
                        </a:lnSpc>
                        <a:spcAft>
                          <a:spcPts val="0"/>
                        </a:spcAft>
                      </a:pPr>
                      <a:r>
                        <a:rPr lang="en-US" sz="1200" dirty="0">
                          <a:effectLst/>
                        </a:rPr>
                        <a:t>45.0%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43.5%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42.0%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40.5%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39.0%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37.5%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36.0%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34.5%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33.0%</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31.5%</a:t>
                      </a:r>
                      <a:endParaRPr lang="zh-TW" sz="1200" dirty="0">
                        <a:effectLst/>
                        <a:latin typeface="Candara"/>
                        <a:ea typeface="標楷體"/>
                        <a:cs typeface="Times New Roman"/>
                      </a:endParaRPr>
                    </a:p>
                  </a:txBody>
                  <a:tcPr marL="46011" marR="46011" marT="0" marB="0" anchor="ctr"/>
                </a:tc>
                <a:tc>
                  <a:txBody>
                    <a:bodyPr/>
                    <a:lstStyle/>
                    <a:p>
                      <a:pPr algn="ctr">
                        <a:lnSpc>
                          <a:spcPct val="115000"/>
                        </a:lnSpc>
                        <a:spcAft>
                          <a:spcPts val="0"/>
                        </a:spcAft>
                      </a:pPr>
                      <a:r>
                        <a:rPr lang="en-US" sz="1200" dirty="0">
                          <a:effectLst/>
                        </a:rPr>
                        <a:t>30.0%</a:t>
                      </a:r>
                      <a:endParaRPr lang="zh-TW" sz="1200" dirty="0">
                        <a:effectLst/>
                        <a:latin typeface="Candara"/>
                        <a:ea typeface="標楷體"/>
                        <a:cs typeface="Times New Roman"/>
                      </a:endParaRPr>
                    </a:p>
                  </a:txBody>
                  <a:tcPr marL="46011" marR="46011" marT="0" marB="0" anchor="ctr"/>
                </a:tc>
              </a:tr>
            </a:tbl>
          </a:graphicData>
        </a:graphic>
      </p:graphicFrame>
      <p:cxnSp>
        <p:nvCxnSpPr>
          <p:cNvPr id="13" name="直線接點 12"/>
          <p:cNvCxnSpPr/>
          <p:nvPr/>
        </p:nvCxnSpPr>
        <p:spPr>
          <a:xfrm>
            <a:off x="107504" y="390366"/>
            <a:ext cx="720080" cy="292259"/>
          </a:xfrm>
          <a:prstGeom prst="line">
            <a:avLst/>
          </a:prstGeom>
          <a:noFill/>
          <a:ln w="19050" cap="flat" cmpd="sng" algn="ctr">
            <a:solidFill>
              <a:schemeClr val="bg1"/>
            </a:solidFill>
            <a:prstDash val="solid"/>
          </a:ln>
          <a:effectLst/>
        </p:spPr>
      </p:cxnSp>
      <p:cxnSp>
        <p:nvCxnSpPr>
          <p:cNvPr id="14" name="直線接點 13"/>
          <p:cNvCxnSpPr/>
          <p:nvPr/>
        </p:nvCxnSpPr>
        <p:spPr>
          <a:xfrm>
            <a:off x="323528" y="105569"/>
            <a:ext cx="504056" cy="577056"/>
          </a:xfrm>
          <a:prstGeom prst="line">
            <a:avLst/>
          </a:prstGeom>
          <a:noFill/>
          <a:ln w="19050" cap="flat" cmpd="sng" algn="ctr">
            <a:solidFill>
              <a:schemeClr val="bg1"/>
            </a:solidFill>
            <a:prstDash val="solid"/>
          </a:ln>
          <a:effectLst/>
        </p:spPr>
      </p:cxnSp>
      <p:sp>
        <p:nvSpPr>
          <p:cNvPr id="4" name="文字方塊 7"/>
          <p:cNvSpPr txBox="1">
            <a:spLocks noChangeArrowheads="1"/>
          </p:cNvSpPr>
          <p:nvPr/>
        </p:nvSpPr>
        <p:spPr bwMode="auto">
          <a:xfrm>
            <a:off x="1360488" y="682625"/>
            <a:ext cx="5588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zh-TW" altLang="zh-TW" sz="1800" b="0" i="0" u="none" strike="noStrike" cap="none" normalizeH="0" baseline="0" smtClean="0">
              <a:ln>
                <a:noFill/>
              </a:ln>
              <a:solidFill>
                <a:schemeClr val="tx1"/>
              </a:solidFill>
              <a:effectLst/>
              <a:latin typeface="Arial" pitchFamily="34" charset="0"/>
              <a:ea typeface="新細明體" pitchFamily="18" charset="-120"/>
              <a:cs typeface="新細明體" pitchFamily="18" charset="-120"/>
            </a:endParaRPr>
          </a:p>
        </p:txBody>
      </p:sp>
      <p:sp>
        <p:nvSpPr>
          <p:cNvPr id="5" name="Rectangle 7"/>
          <p:cNvSpPr>
            <a:spLocks noChangeArrowheads="1"/>
          </p:cNvSpPr>
          <p:nvPr/>
        </p:nvSpPr>
        <p:spPr bwMode="auto">
          <a:xfrm>
            <a:off x="1250950" y="525463"/>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zh-TW" altLang="zh-TW" sz="1800" b="0" i="0" u="none" strike="noStrike" cap="none" normalizeH="0" baseline="0" smtClean="0">
              <a:ln>
                <a:noFill/>
              </a:ln>
              <a:solidFill>
                <a:schemeClr val="tx1"/>
              </a:solidFill>
              <a:effectLst/>
              <a:latin typeface="Arial" pitchFamily="34" charset="0"/>
              <a:ea typeface="新細明體" pitchFamily="18" charset="-120"/>
              <a:cs typeface="新細明體" pitchFamily="18" charset="-120"/>
            </a:endParaRPr>
          </a:p>
        </p:txBody>
      </p:sp>
    </p:spTree>
    <p:extLst>
      <p:ext uri="{BB962C8B-B14F-4D97-AF65-F5344CB8AC3E}">
        <p14:creationId xmlns:p14="http://schemas.microsoft.com/office/powerpoint/2010/main" val="1962704938"/>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字方塊 10"/>
          <p:cNvSpPr txBox="1"/>
          <p:nvPr/>
        </p:nvSpPr>
        <p:spPr>
          <a:xfrm>
            <a:off x="841546" y="1484784"/>
            <a:ext cx="4173921" cy="461665"/>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altLang="zh-TW" sz="2400" b="1" dirty="0" smtClean="0">
                <a:solidFill>
                  <a:srgbClr val="C00000"/>
                </a:solidFill>
                <a:latin typeface="+mj-ea"/>
                <a:ea typeface="+mj-ea"/>
              </a:rPr>
              <a:t>4.</a:t>
            </a:r>
            <a:r>
              <a:rPr lang="zh-TW" altLang="en-US" sz="2400" b="1" dirty="0">
                <a:solidFill>
                  <a:srgbClr val="0000FF"/>
                </a:solidFill>
                <a:latin typeface="+mj-ea"/>
                <a:ea typeface="+mj-ea"/>
              </a:rPr>
              <a:t>計算月退</a:t>
            </a:r>
            <a:r>
              <a:rPr lang="zh-TW" altLang="en-US" sz="2400" b="1" dirty="0" smtClean="0">
                <a:solidFill>
                  <a:srgbClr val="0000FF"/>
                </a:solidFill>
                <a:latin typeface="+mj-ea"/>
                <a:ea typeface="+mj-ea"/>
              </a:rPr>
              <a:t>休所得之</a:t>
            </a:r>
            <a:r>
              <a:rPr lang="zh-TW" altLang="en-US" sz="2400" b="1" dirty="0" smtClean="0">
                <a:solidFill>
                  <a:srgbClr val="C00000"/>
                </a:solidFill>
                <a:latin typeface="+mj-ea"/>
                <a:ea typeface="+mj-ea"/>
              </a:rPr>
              <a:t>扣減順序</a:t>
            </a:r>
            <a:endParaRPr lang="zh-TW" altLang="en-US" sz="2400" b="1" dirty="0">
              <a:solidFill>
                <a:srgbClr val="C00000"/>
              </a:solidFill>
              <a:latin typeface="+mj-ea"/>
              <a:ea typeface="+mj-ea"/>
            </a:endParaRPr>
          </a:p>
        </p:txBody>
      </p:sp>
      <p:sp>
        <p:nvSpPr>
          <p:cNvPr id="15" name="投影片編號版面配置區 2"/>
          <p:cNvSpPr>
            <a:spLocks noGrp="1"/>
          </p:cNvSpPr>
          <p:nvPr>
            <p:ph type="sldNum" sz="quarter" idx="12"/>
          </p:nvPr>
        </p:nvSpPr>
        <p:spPr>
          <a:xfrm>
            <a:off x="8388424" y="6525766"/>
            <a:ext cx="576064"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128</a:t>
            </a:fld>
            <a:endParaRPr lang="en-US" altLang="zh-TW" sz="1200" dirty="0">
              <a:solidFill>
                <a:prstClr val="black"/>
              </a:solidFill>
              <a:latin typeface="Arial" panose="020B0604020202020204" pitchFamily="34" charset="0"/>
              <a:cs typeface="Arial" panose="020B0604020202020204" pitchFamily="34" charset="0"/>
            </a:endParaRPr>
          </a:p>
        </p:txBody>
      </p:sp>
      <p:grpSp>
        <p:nvGrpSpPr>
          <p:cNvPr id="14" name="群組 13"/>
          <p:cNvGrpSpPr/>
          <p:nvPr/>
        </p:nvGrpSpPr>
        <p:grpSpPr>
          <a:xfrm>
            <a:off x="1109397" y="2534397"/>
            <a:ext cx="7128791" cy="3718571"/>
            <a:chOff x="1115616" y="2477140"/>
            <a:chExt cx="7128791" cy="3718571"/>
          </a:xfrm>
        </p:grpSpPr>
        <p:sp>
          <p:nvSpPr>
            <p:cNvPr id="5" name="手繪多邊形 4"/>
            <p:cNvSpPr/>
            <p:nvPr/>
          </p:nvSpPr>
          <p:spPr>
            <a:xfrm>
              <a:off x="2843808" y="2477140"/>
              <a:ext cx="3384376" cy="1052285"/>
            </a:xfrm>
            <a:custGeom>
              <a:avLst/>
              <a:gdLst>
                <a:gd name="connsiteX0" fmla="*/ 0 w 2104570"/>
                <a:gd name="connsiteY0" fmla="*/ 105229 h 1052285"/>
                <a:gd name="connsiteX1" fmla="*/ 105229 w 2104570"/>
                <a:gd name="connsiteY1" fmla="*/ 0 h 1052285"/>
                <a:gd name="connsiteX2" fmla="*/ 1999342 w 2104570"/>
                <a:gd name="connsiteY2" fmla="*/ 0 h 1052285"/>
                <a:gd name="connsiteX3" fmla="*/ 2104571 w 2104570"/>
                <a:gd name="connsiteY3" fmla="*/ 105229 h 1052285"/>
                <a:gd name="connsiteX4" fmla="*/ 2104570 w 2104570"/>
                <a:gd name="connsiteY4" fmla="*/ 947057 h 1052285"/>
                <a:gd name="connsiteX5" fmla="*/ 1999341 w 2104570"/>
                <a:gd name="connsiteY5" fmla="*/ 1052286 h 1052285"/>
                <a:gd name="connsiteX6" fmla="*/ 105229 w 2104570"/>
                <a:gd name="connsiteY6" fmla="*/ 1052285 h 1052285"/>
                <a:gd name="connsiteX7" fmla="*/ 0 w 2104570"/>
                <a:gd name="connsiteY7" fmla="*/ 947056 h 1052285"/>
                <a:gd name="connsiteX8" fmla="*/ 0 w 2104570"/>
                <a:gd name="connsiteY8" fmla="*/ 105229 h 105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4570" h="1052285">
                  <a:moveTo>
                    <a:pt x="0" y="105229"/>
                  </a:moveTo>
                  <a:cubicBezTo>
                    <a:pt x="0" y="47113"/>
                    <a:pt x="47113" y="0"/>
                    <a:pt x="105229" y="0"/>
                  </a:cubicBezTo>
                  <a:lnTo>
                    <a:pt x="1999342" y="0"/>
                  </a:lnTo>
                  <a:cubicBezTo>
                    <a:pt x="2057458" y="0"/>
                    <a:pt x="2104571" y="47113"/>
                    <a:pt x="2104571" y="105229"/>
                  </a:cubicBezTo>
                  <a:cubicBezTo>
                    <a:pt x="2104571" y="385838"/>
                    <a:pt x="2104570" y="666448"/>
                    <a:pt x="2104570" y="947057"/>
                  </a:cubicBezTo>
                  <a:cubicBezTo>
                    <a:pt x="2104570" y="1005173"/>
                    <a:pt x="2057457" y="1052286"/>
                    <a:pt x="1999341" y="1052286"/>
                  </a:cubicBezTo>
                  <a:lnTo>
                    <a:pt x="105229" y="1052285"/>
                  </a:lnTo>
                  <a:cubicBezTo>
                    <a:pt x="47113" y="1052285"/>
                    <a:pt x="0" y="1005172"/>
                    <a:pt x="0" y="947056"/>
                  </a:cubicBezTo>
                  <a:lnTo>
                    <a:pt x="0" y="105229"/>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txBody>
            <a:bodyPr spcFirstLastPara="0" vert="horz" wrap="square" lIns="99400" tIns="99400" rIns="99400" bIns="99400" numCol="1" spcCol="1270" anchor="ctr" anchorCtr="0">
              <a:noAutofit/>
            </a:bodyPr>
            <a:lstStyle/>
            <a:p>
              <a:pPr lvl="0" algn="ctr" defTabSz="800100">
                <a:lnSpc>
                  <a:spcPct val="90000"/>
                </a:lnSpc>
                <a:spcBef>
                  <a:spcPct val="0"/>
                </a:spcBef>
                <a:spcAft>
                  <a:spcPct val="35000"/>
                </a:spcAft>
              </a:pPr>
              <a:r>
                <a:rPr lang="zh-TW" altLang="en-US" sz="3000" b="1" dirty="0">
                  <a:solidFill>
                    <a:schemeClr val="bg1"/>
                  </a:solidFill>
                </a:rPr>
                <a:t>先</a:t>
              </a:r>
              <a:r>
                <a:rPr lang="zh-TW" altLang="en-US" sz="3000" b="1" kern="1200" dirty="0" smtClean="0">
                  <a:solidFill>
                    <a:schemeClr val="bg1"/>
                  </a:solidFill>
                </a:rPr>
                <a:t>降優存</a:t>
              </a:r>
              <a:endParaRPr lang="en-US" altLang="zh-TW" sz="3000" b="1" kern="1200" dirty="0" smtClean="0">
                <a:solidFill>
                  <a:schemeClr val="bg1"/>
                </a:solidFill>
              </a:endParaRPr>
            </a:p>
            <a:p>
              <a:pPr lvl="0" algn="ctr" defTabSz="800100">
                <a:lnSpc>
                  <a:spcPct val="90000"/>
                </a:lnSpc>
                <a:spcBef>
                  <a:spcPct val="0"/>
                </a:spcBef>
                <a:spcAft>
                  <a:spcPct val="35000"/>
                </a:spcAft>
              </a:pPr>
              <a:r>
                <a:rPr lang="en-US" altLang="zh-TW" sz="3000" b="1" kern="1200" dirty="0" smtClean="0">
                  <a:solidFill>
                    <a:schemeClr val="bg1"/>
                  </a:solidFill>
                </a:rPr>
                <a:t>(</a:t>
              </a:r>
              <a:r>
                <a:rPr lang="zh-TW" altLang="en-US" sz="3000" b="1" dirty="0">
                  <a:solidFill>
                    <a:schemeClr val="bg1"/>
                  </a:solidFill>
                </a:rPr>
                <a:t>先</a:t>
              </a:r>
              <a:r>
                <a:rPr lang="zh-TW" altLang="en-US" sz="3000" b="1" kern="1200" dirty="0" smtClean="0">
                  <a:solidFill>
                    <a:schemeClr val="bg1"/>
                  </a:solidFill>
                </a:rPr>
                <a:t>採均俸</a:t>
              </a:r>
              <a:r>
                <a:rPr lang="en-US" altLang="zh-TW" sz="3000" b="1" kern="1200" dirty="0" smtClean="0">
                  <a:solidFill>
                    <a:schemeClr val="bg1"/>
                  </a:solidFill>
                </a:rPr>
                <a:t>)</a:t>
              </a:r>
              <a:endParaRPr lang="zh-TW" altLang="en-US" sz="3000" b="1" kern="1200" dirty="0">
                <a:solidFill>
                  <a:schemeClr val="bg1"/>
                </a:solidFill>
              </a:endParaRPr>
            </a:p>
          </p:txBody>
        </p:sp>
        <p:sp>
          <p:nvSpPr>
            <p:cNvPr id="6" name="手繪多邊形 5"/>
            <p:cNvSpPr/>
            <p:nvPr/>
          </p:nvSpPr>
          <p:spPr>
            <a:xfrm rot="3600000">
              <a:off x="4978487" y="4049762"/>
              <a:ext cx="1255809" cy="368299"/>
            </a:xfrm>
            <a:custGeom>
              <a:avLst/>
              <a:gdLst>
                <a:gd name="connsiteX0" fmla="*/ 0 w 1096330"/>
                <a:gd name="connsiteY0" fmla="*/ 184150 h 368299"/>
                <a:gd name="connsiteX1" fmla="*/ 184150 w 1096330"/>
                <a:gd name="connsiteY1" fmla="*/ 0 h 368299"/>
                <a:gd name="connsiteX2" fmla="*/ 184150 w 1096330"/>
                <a:gd name="connsiteY2" fmla="*/ 73660 h 368299"/>
                <a:gd name="connsiteX3" fmla="*/ 912181 w 1096330"/>
                <a:gd name="connsiteY3" fmla="*/ 73660 h 368299"/>
                <a:gd name="connsiteX4" fmla="*/ 912181 w 1096330"/>
                <a:gd name="connsiteY4" fmla="*/ 0 h 368299"/>
                <a:gd name="connsiteX5" fmla="*/ 1096330 w 1096330"/>
                <a:gd name="connsiteY5" fmla="*/ 184150 h 368299"/>
                <a:gd name="connsiteX6" fmla="*/ 912181 w 1096330"/>
                <a:gd name="connsiteY6" fmla="*/ 368299 h 368299"/>
                <a:gd name="connsiteX7" fmla="*/ 912181 w 1096330"/>
                <a:gd name="connsiteY7" fmla="*/ 294639 h 368299"/>
                <a:gd name="connsiteX8" fmla="*/ 184150 w 1096330"/>
                <a:gd name="connsiteY8" fmla="*/ 294639 h 368299"/>
                <a:gd name="connsiteX9" fmla="*/ 184150 w 1096330"/>
                <a:gd name="connsiteY9" fmla="*/ 368299 h 368299"/>
                <a:gd name="connsiteX10" fmla="*/ 0 w 1096330"/>
                <a:gd name="connsiteY10" fmla="*/ 184150 h 3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6330" h="368299">
                  <a:moveTo>
                    <a:pt x="0" y="184150"/>
                  </a:moveTo>
                  <a:lnTo>
                    <a:pt x="184150" y="0"/>
                  </a:lnTo>
                  <a:lnTo>
                    <a:pt x="184150" y="73660"/>
                  </a:lnTo>
                  <a:lnTo>
                    <a:pt x="912181" y="73660"/>
                  </a:lnTo>
                  <a:lnTo>
                    <a:pt x="912181" y="0"/>
                  </a:lnTo>
                  <a:lnTo>
                    <a:pt x="1096330" y="184150"/>
                  </a:lnTo>
                  <a:lnTo>
                    <a:pt x="912181" y="368299"/>
                  </a:lnTo>
                  <a:lnTo>
                    <a:pt x="912181" y="294639"/>
                  </a:lnTo>
                  <a:lnTo>
                    <a:pt x="184150" y="294639"/>
                  </a:lnTo>
                  <a:lnTo>
                    <a:pt x="184150" y="368299"/>
                  </a:lnTo>
                  <a:lnTo>
                    <a:pt x="0" y="184150"/>
                  </a:lnTo>
                  <a:close/>
                </a:path>
              </a:pathLst>
            </a:custGeom>
            <a:scene3d>
              <a:camera prst="orthographicFront"/>
              <a:lightRig rig="threePt" dir="t">
                <a:rot lat="0" lon="0" rev="7500000"/>
              </a:lightRig>
            </a:scene3d>
            <a:sp3d z="-70000" extrusionH="63500" prstMaterial="matte">
              <a:bevelT w="25400" h="6350" prst="relaxedInset"/>
              <a:contourClr>
                <a:schemeClr val="bg1"/>
              </a:contourClr>
            </a:sp3d>
          </p:spPr>
          <p:style>
            <a:lnRef idx="0">
              <a:schemeClr val="lt1">
                <a:hueOff val="0"/>
                <a:satOff val="0"/>
                <a:lumOff val="0"/>
                <a:alphaOff val="0"/>
              </a:schemeClr>
            </a:lnRef>
            <a:fillRef idx="1">
              <a:schemeClr val="accent5">
                <a:hueOff val="0"/>
                <a:satOff val="0"/>
                <a:lumOff val="0"/>
                <a:alphaOff val="0"/>
              </a:schemeClr>
            </a:fillRef>
            <a:effectRef idx="2">
              <a:schemeClr val="accent5">
                <a:hueOff val="0"/>
                <a:satOff val="0"/>
                <a:lumOff val="0"/>
                <a:alphaOff val="0"/>
              </a:schemeClr>
            </a:effectRef>
            <a:fontRef idx="minor">
              <a:schemeClr val="lt1"/>
            </a:fontRef>
          </p:style>
          <p:txBody>
            <a:bodyPr spcFirstLastPara="0" vert="horz" wrap="square" lIns="110490" tIns="73659" rIns="110489" bIns="73660" numCol="1" spcCol="1270" anchor="ctr" anchorCtr="0">
              <a:noAutofit/>
            </a:bodyPr>
            <a:lstStyle/>
            <a:p>
              <a:pPr lvl="0" algn="ctr" defTabSz="666750">
                <a:lnSpc>
                  <a:spcPct val="90000"/>
                </a:lnSpc>
                <a:spcBef>
                  <a:spcPct val="0"/>
                </a:spcBef>
                <a:spcAft>
                  <a:spcPct val="35000"/>
                </a:spcAft>
              </a:pPr>
              <a:endParaRPr lang="zh-TW" altLang="en-US" sz="2000" kern="1200"/>
            </a:p>
          </p:txBody>
        </p:sp>
        <p:sp>
          <p:nvSpPr>
            <p:cNvPr id="7" name="手繪多邊形 6"/>
            <p:cNvSpPr/>
            <p:nvPr/>
          </p:nvSpPr>
          <p:spPr>
            <a:xfrm>
              <a:off x="4936642" y="4869769"/>
              <a:ext cx="3307765" cy="1325941"/>
            </a:xfrm>
            <a:custGeom>
              <a:avLst/>
              <a:gdLst>
                <a:gd name="connsiteX0" fmla="*/ 0 w 2104570"/>
                <a:gd name="connsiteY0" fmla="*/ 105229 h 1052285"/>
                <a:gd name="connsiteX1" fmla="*/ 105229 w 2104570"/>
                <a:gd name="connsiteY1" fmla="*/ 0 h 1052285"/>
                <a:gd name="connsiteX2" fmla="*/ 1999342 w 2104570"/>
                <a:gd name="connsiteY2" fmla="*/ 0 h 1052285"/>
                <a:gd name="connsiteX3" fmla="*/ 2104571 w 2104570"/>
                <a:gd name="connsiteY3" fmla="*/ 105229 h 1052285"/>
                <a:gd name="connsiteX4" fmla="*/ 2104570 w 2104570"/>
                <a:gd name="connsiteY4" fmla="*/ 947057 h 1052285"/>
                <a:gd name="connsiteX5" fmla="*/ 1999341 w 2104570"/>
                <a:gd name="connsiteY5" fmla="*/ 1052286 h 1052285"/>
                <a:gd name="connsiteX6" fmla="*/ 105229 w 2104570"/>
                <a:gd name="connsiteY6" fmla="*/ 1052285 h 1052285"/>
                <a:gd name="connsiteX7" fmla="*/ 0 w 2104570"/>
                <a:gd name="connsiteY7" fmla="*/ 947056 h 1052285"/>
                <a:gd name="connsiteX8" fmla="*/ 0 w 2104570"/>
                <a:gd name="connsiteY8" fmla="*/ 105229 h 105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4570" h="1052285">
                  <a:moveTo>
                    <a:pt x="0" y="105229"/>
                  </a:moveTo>
                  <a:cubicBezTo>
                    <a:pt x="0" y="47113"/>
                    <a:pt x="47113" y="0"/>
                    <a:pt x="105229" y="0"/>
                  </a:cubicBezTo>
                  <a:lnTo>
                    <a:pt x="1999342" y="0"/>
                  </a:lnTo>
                  <a:cubicBezTo>
                    <a:pt x="2057458" y="0"/>
                    <a:pt x="2104571" y="47113"/>
                    <a:pt x="2104571" y="105229"/>
                  </a:cubicBezTo>
                  <a:cubicBezTo>
                    <a:pt x="2104571" y="385838"/>
                    <a:pt x="2104570" y="666448"/>
                    <a:pt x="2104570" y="947057"/>
                  </a:cubicBezTo>
                  <a:cubicBezTo>
                    <a:pt x="2104570" y="1005173"/>
                    <a:pt x="2057457" y="1052286"/>
                    <a:pt x="1999341" y="1052286"/>
                  </a:cubicBezTo>
                  <a:lnTo>
                    <a:pt x="105229" y="1052285"/>
                  </a:lnTo>
                  <a:cubicBezTo>
                    <a:pt x="47113" y="1052285"/>
                    <a:pt x="0" y="1005172"/>
                    <a:pt x="0" y="947056"/>
                  </a:cubicBezTo>
                  <a:lnTo>
                    <a:pt x="0" y="105229"/>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5">
                <a:hueOff val="-4966938"/>
                <a:satOff val="19906"/>
                <a:lumOff val="4314"/>
                <a:alphaOff val="0"/>
              </a:schemeClr>
            </a:fillRef>
            <a:effectRef idx="2">
              <a:schemeClr val="accent5">
                <a:hueOff val="-4966938"/>
                <a:satOff val="19906"/>
                <a:lumOff val="4314"/>
                <a:alphaOff val="0"/>
              </a:schemeClr>
            </a:effectRef>
            <a:fontRef idx="minor">
              <a:schemeClr val="lt1"/>
            </a:fontRef>
          </p:style>
          <p:txBody>
            <a:bodyPr spcFirstLastPara="0" vert="horz" wrap="square" lIns="99400" tIns="99400" rIns="99400" bIns="99400" numCol="1" spcCol="1270" anchor="ctr"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ctr" defTabSz="800100">
                <a:lnSpc>
                  <a:spcPct val="90000"/>
                </a:lnSpc>
                <a:spcBef>
                  <a:spcPct val="0"/>
                </a:spcBef>
                <a:spcAft>
                  <a:spcPct val="35000"/>
                </a:spcAft>
              </a:pPr>
              <a:r>
                <a:rPr lang="zh-TW" altLang="en-US" sz="2800" b="1" kern="1200"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低於或等於替代率上限者</a:t>
              </a:r>
              <a:r>
                <a:rPr lang="zh-TW" altLang="en-US" sz="2800" b="1" kern="1200"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a:ea typeface="標楷體"/>
                </a:rPr>
                <a:t>，直接支領該金額</a:t>
              </a:r>
              <a:endParaRPr lang="zh-TW" altLang="en-US" sz="2800" b="1" kern="1200"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9" name="手繪多邊形 8"/>
            <p:cNvSpPr/>
            <p:nvPr/>
          </p:nvSpPr>
          <p:spPr>
            <a:xfrm>
              <a:off x="1115616" y="4869768"/>
              <a:ext cx="3180722" cy="1325943"/>
            </a:xfrm>
            <a:custGeom>
              <a:avLst/>
              <a:gdLst>
                <a:gd name="connsiteX0" fmla="*/ 0 w 2104570"/>
                <a:gd name="connsiteY0" fmla="*/ 105229 h 1052285"/>
                <a:gd name="connsiteX1" fmla="*/ 105229 w 2104570"/>
                <a:gd name="connsiteY1" fmla="*/ 0 h 1052285"/>
                <a:gd name="connsiteX2" fmla="*/ 1999342 w 2104570"/>
                <a:gd name="connsiteY2" fmla="*/ 0 h 1052285"/>
                <a:gd name="connsiteX3" fmla="*/ 2104571 w 2104570"/>
                <a:gd name="connsiteY3" fmla="*/ 105229 h 1052285"/>
                <a:gd name="connsiteX4" fmla="*/ 2104570 w 2104570"/>
                <a:gd name="connsiteY4" fmla="*/ 947057 h 1052285"/>
                <a:gd name="connsiteX5" fmla="*/ 1999341 w 2104570"/>
                <a:gd name="connsiteY5" fmla="*/ 1052286 h 1052285"/>
                <a:gd name="connsiteX6" fmla="*/ 105229 w 2104570"/>
                <a:gd name="connsiteY6" fmla="*/ 1052285 h 1052285"/>
                <a:gd name="connsiteX7" fmla="*/ 0 w 2104570"/>
                <a:gd name="connsiteY7" fmla="*/ 947056 h 1052285"/>
                <a:gd name="connsiteX8" fmla="*/ 0 w 2104570"/>
                <a:gd name="connsiteY8" fmla="*/ 105229 h 105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4570" h="1052285">
                  <a:moveTo>
                    <a:pt x="0" y="105229"/>
                  </a:moveTo>
                  <a:cubicBezTo>
                    <a:pt x="0" y="47113"/>
                    <a:pt x="47113" y="0"/>
                    <a:pt x="105229" y="0"/>
                  </a:cubicBezTo>
                  <a:lnTo>
                    <a:pt x="1999342" y="0"/>
                  </a:lnTo>
                  <a:cubicBezTo>
                    <a:pt x="2057458" y="0"/>
                    <a:pt x="2104571" y="47113"/>
                    <a:pt x="2104571" y="105229"/>
                  </a:cubicBezTo>
                  <a:cubicBezTo>
                    <a:pt x="2104571" y="385838"/>
                    <a:pt x="2104570" y="666448"/>
                    <a:pt x="2104570" y="947057"/>
                  </a:cubicBezTo>
                  <a:cubicBezTo>
                    <a:pt x="2104570" y="1005173"/>
                    <a:pt x="2057457" y="1052286"/>
                    <a:pt x="1999341" y="1052286"/>
                  </a:cubicBezTo>
                  <a:lnTo>
                    <a:pt x="105229" y="1052285"/>
                  </a:lnTo>
                  <a:cubicBezTo>
                    <a:pt x="47113" y="1052285"/>
                    <a:pt x="0" y="1005172"/>
                    <a:pt x="0" y="947056"/>
                  </a:cubicBezTo>
                  <a:lnTo>
                    <a:pt x="0" y="105229"/>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5">
                <a:hueOff val="-9933876"/>
                <a:satOff val="39811"/>
                <a:lumOff val="8628"/>
                <a:alphaOff val="0"/>
              </a:schemeClr>
            </a:fillRef>
            <a:effectRef idx="2">
              <a:schemeClr val="accent5">
                <a:hueOff val="-9933876"/>
                <a:satOff val="39811"/>
                <a:lumOff val="8628"/>
                <a:alphaOff val="0"/>
              </a:schemeClr>
            </a:effectRef>
            <a:fontRef idx="minor">
              <a:schemeClr val="lt1"/>
            </a:fontRef>
          </p:style>
          <p:txBody>
            <a:bodyPr spcFirstLastPara="0" vert="horz" wrap="square" lIns="99400" tIns="99400" rIns="99400" bIns="99400" numCol="1" spcCol="1270" anchor="ctr" anchorCtr="0">
              <a:noAutofit/>
            </a:bodyPr>
            <a:lstStyle/>
            <a:p>
              <a:pPr lvl="0" algn="ctr" defTabSz="800100">
                <a:lnSpc>
                  <a:spcPct val="90000"/>
                </a:lnSpc>
                <a:spcBef>
                  <a:spcPct val="0"/>
                </a:spcBef>
                <a:spcAft>
                  <a:spcPct val="35000"/>
                </a:spcAft>
              </a:pPr>
              <a:r>
                <a:rPr lang="zh-TW" altLang="en-US" sz="2800" b="1" kern="1200" dirty="0" smtClean="0"/>
                <a:t>仍高於替代率上限者</a:t>
              </a:r>
              <a:r>
                <a:rPr lang="zh-TW" altLang="en-US" sz="2800" b="1" kern="1200" dirty="0" smtClean="0">
                  <a:latin typeface="標楷體"/>
                  <a:ea typeface="標楷體"/>
                </a:rPr>
                <a:t>，再降至替代率上限金額</a:t>
              </a:r>
              <a:endParaRPr lang="zh-TW" altLang="en-US" sz="2800" b="1" kern="1200" dirty="0"/>
            </a:p>
          </p:txBody>
        </p:sp>
        <p:sp>
          <p:nvSpPr>
            <p:cNvPr id="13" name="向下箭號 12"/>
            <p:cNvSpPr/>
            <p:nvPr/>
          </p:nvSpPr>
          <p:spPr>
            <a:xfrm rot="2012526">
              <a:off x="3357181" y="3624857"/>
              <a:ext cx="484632" cy="1144887"/>
            </a:xfrm>
            <a:prstGeom prst="downArrow">
              <a:avLst/>
            </a:prstGeom>
          </p:spPr>
          <p:style>
            <a:lnRef idx="1">
              <a:schemeClr val="accent6"/>
            </a:lnRef>
            <a:fillRef idx="3">
              <a:schemeClr val="accent6"/>
            </a:fillRef>
            <a:effectRef idx="2">
              <a:schemeClr val="accent6"/>
            </a:effectRef>
            <a:fontRef idx="minor">
              <a:schemeClr val="lt1"/>
            </a:fontRef>
          </p:style>
          <p:txBody>
            <a:bodyPr rtlCol="0" anchor="ctr"/>
            <a:lstStyle/>
            <a:p>
              <a:pPr algn="ctr"/>
              <a:endParaRPr lang="zh-TW" altLang="en-US"/>
            </a:p>
          </p:txBody>
        </p:sp>
      </p:grpSp>
      <p:sp>
        <p:nvSpPr>
          <p:cNvPr id="12"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6" name="文字方塊 15"/>
          <p:cNvSpPr txBox="1"/>
          <p:nvPr/>
        </p:nvSpPr>
        <p:spPr>
          <a:xfrm>
            <a:off x="798436" y="855116"/>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(4)</a:t>
            </a:r>
            <a:endParaRPr lang="zh-TW" altLang="en-US" sz="2400" b="1" dirty="0"/>
          </a:p>
        </p:txBody>
      </p:sp>
    </p:spTree>
    <p:extLst>
      <p:ext uri="{BB962C8B-B14F-4D97-AF65-F5344CB8AC3E}">
        <p14:creationId xmlns:p14="http://schemas.microsoft.com/office/powerpoint/2010/main" val="3141967632"/>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內容版面配置區 3"/>
          <p:cNvSpPr txBox="1">
            <a:spLocks noGrp="1"/>
          </p:cNvSpPr>
          <p:nvPr>
            <p:ph idx="1"/>
          </p:nvPr>
        </p:nvSpPr>
        <p:spPr>
          <a:xfrm>
            <a:off x="629398" y="692696"/>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一、退撫法適用對象</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61"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grpSp>
        <p:nvGrpSpPr>
          <p:cNvPr id="5" name="群組 4"/>
          <p:cNvGrpSpPr/>
          <p:nvPr/>
        </p:nvGrpSpPr>
        <p:grpSpPr>
          <a:xfrm>
            <a:off x="726603" y="1479014"/>
            <a:ext cx="7816922" cy="4902314"/>
            <a:chOff x="726603" y="1479014"/>
            <a:chExt cx="7816922" cy="4902314"/>
          </a:xfrm>
        </p:grpSpPr>
        <p:grpSp>
          <p:nvGrpSpPr>
            <p:cNvPr id="2" name="群組 1"/>
            <p:cNvGrpSpPr/>
            <p:nvPr/>
          </p:nvGrpSpPr>
          <p:grpSpPr>
            <a:xfrm>
              <a:off x="726603" y="1479014"/>
              <a:ext cx="7816922" cy="4758297"/>
              <a:chOff x="827088" y="2276868"/>
              <a:chExt cx="7816922" cy="4758297"/>
            </a:xfrm>
          </p:grpSpPr>
          <p:sp>
            <p:nvSpPr>
              <p:cNvPr id="65" name="AutoShape 7"/>
              <p:cNvSpPr>
                <a:spLocks noChangeArrowheads="1"/>
              </p:cNvSpPr>
              <p:nvPr/>
            </p:nvSpPr>
            <p:spPr bwMode="auto">
              <a:xfrm rot="10800000">
                <a:off x="827088" y="2276868"/>
                <a:ext cx="1223962" cy="4758297"/>
              </a:xfrm>
              <a:prstGeom prst="flowChartDisplay">
                <a:avLst/>
              </a:prstGeom>
              <a:gradFill rotWithShape="1">
                <a:gsLst>
                  <a:gs pos="0">
                    <a:schemeClr val="bg1"/>
                  </a:gs>
                  <a:gs pos="100000">
                    <a:srgbClr val="FFFF66"/>
                  </a:gs>
                </a:gsLst>
                <a:lin ang="5400000" scaled="1"/>
              </a:gradFill>
              <a:ln w="9525" cap="rnd"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r>
                  <a:rPr lang="zh-TW" altLang="en-US" sz="2800" b="1" dirty="0">
                    <a:solidFill>
                      <a:srgbClr val="800000"/>
                    </a:solidFill>
                    <a:latin typeface="標楷體" pitchFamily="65" charset="-120"/>
                    <a:ea typeface="標楷體" pitchFamily="65" charset="-120"/>
                  </a:rPr>
                  <a:t>適用對象：</a:t>
                </a:r>
                <a:r>
                  <a:rPr lang="zh-TW" altLang="en-US" sz="2800" b="1" dirty="0" smtClean="0">
                    <a:solidFill>
                      <a:srgbClr val="800000"/>
                    </a:solidFill>
                    <a:latin typeface="標楷體" pitchFamily="65" charset="-120"/>
                    <a:ea typeface="標楷體" pitchFamily="65" charset="-120"/>
                  </a:rPr>
                  <a:t>退休</a:t>
                </a:r>
                <a:r>
                  <a:rPr lang="zh-TW" altLang="en-US" sz="2800" b="1" dirty="0" smtClean="0">
                    <a:solidFill>
                      <a:srgbClr val="800000"/>
                    </a:solidFill>
                    <a:latin typeface="新細明體"/>
                    <a:ea typeface="新細明體"/>
                  </a:rPr>
                  <a:t>、</a:t>
                </a:r>
                <a:r>
                  <a:rPr lang="zh-TW" altLang="en-US" sz="2800" b="1" dirty="0" smtClean="0">
                    <a:solidFill>
                      <a:srgbClr val="800000"/>
                    </a:solidFill>
                    <a:latin typeface="標楷體" pitchFamily="65" charset="-120"/>
                    <a:ea typeface="標楷體" pitchFamily="65" charset="-120"/>
                  </a:rPr>
                  <a:t>資遣</a:t>
                </a:r>
                <a:r>
                  <a:rPr lang="zh-TW" altLang="en-US" sz="2800" b="1" dirty="0" smtClean="0">
                    <a:solidFill>
                      <a:srgbClr val="800000"/>
                    </a:solidFill>
                    <a:latin typeface="新細明體"/>
                    <a:ea typeface="新細明體"/>
                  </a:rPr>
                  <a:t>、</a:t>
                </a:r>
                <a:r>
                  <a:rPr lang="zh-TW" altLang="en-US" sz="2800" b="1" dirty="0">
                    <a:solidFill>
                      <a:srgbClr val="800000"/>
                    </a:solidFill>
                    <a:latin typeface="標楷體" pitchFamily="65" charset="-120"/>
                    <a:ea typeface="標楷體" pitchFamily="65" charset="-120"/>
                  </a:rPr>
                  <a:t>撫卹</a:t>
                </a:r>
              </a:p>
            </p:txBody>
          </p:sp>
          <p:sp>
            <p:nvSpPr>
              <p:cNvPr id="66" name="AutoShape 8"/>
              <p:cNvSpPr>
                <a:spLocks/>
              </p:cNvSpPr>
              <p:nvPr/>
            </p:nvSpPr>
            <p:spPr bwMode="auto">
              <a:xfrm>
                <a:off x="3880397" y="2426654"/>
                <a:ext cx="4464050" cy="1212067"/>
              </a:xfrm>
              <a:prstGeom prst="accentBorderCallout1">
                <a:avLst>
                  <a:gd name="adj1" fmla="val 9917"/>
                  <a:gd name="adj2" fmla="val -1708"/>
                  <a:gd name="adj3" fmla="val 91817"/>
                  <a:gd name="adj4" fmla="val -43251"/>
                </a:avLst>
              </a:prstGeom>
              <a:gradFill rotWithShape="1">
                <a:gsLst>
                  <a:gs pos="0">
                    <a:srgbClr val="FFFFFF"/>
                  </a:gs>
                  <a:gs pos="100000">
                    <a:srgbClr val="FFCCFF"/>
                  </a:gs>
                </a:gsLst>
                <a:lin ang="5400000" scaled="1"/>
              </a:gradFill>
              <a:ln w="9525"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 typeface="Wingdings" pitchFamily="2" charset="2"/>
                  <a:buChar char="l"/>
                </a:pPr>
                <a:r>
                  <a:rPr lang="zh-TW" altLang="en-US" sz="2800" b="1" dirty="0">
                    <a:solidFill>
                      <a:srgbClr val="800000"/>
                    </a:solidFill>
                    <a:latin typeface="標楷體" pitchFamily="65" charset="-120"/>
                    <a:ea typeface="標楷體" pitchFamily="65" charset="-120"/>
                  </a:rPr>
                  <a:t>經本部</a:t>
                </a:r>
                <a:r>
                  <a:rPr lang="zh-TW" altLang="en-US" sz="2800" b="1" dirty="0">
                    <a:solidFill>
                      <a:srgbClr val="0000FF"/>
                    </a:solidFill>
                    <a:latin typeface="標楷體" pitchFamily="65" charset="-120"/>
                    <a:ea typeface="標楷體" pitchFamily="65" charset="-120"/>
                  </a:rPr>
                  <a:t>銓敘審定</a:t>
                </a:r>
                <a:r>
                  <a:rPr lang="zh-TW" altLang="en-US" sz="2800" b="1" dirty="0">
                    <a:solidFill>
                      <a:srgbClr val="800000"/>
                    </a:solidFill>
                    <a:latin typeface="標楷體" pitchFamily="65" charset="-120"/>
                    <a:ea typeface="標楷體" pitchFamily="65" charset="-120"/>
                  </a:rPr>
                  <a:t>或</a:t>
                </a:r>
                <a:r>
                  <a:rPr lang="zh-TW" altLang="en-US" sz="2800" b="1" dirty="0">
                    <a:solidFill>
                      <a:srgbClr val="0000FF"/>
                    </a:solidFill>
                    <a:latin typeface="標楷體" pitchFamily="65" charset="-120"/>
                    <a:ea typeface="標楷體" pitchFamily="65" charset="-120"/>
                  </a:rPr>
                  <a:t>登記</a:t>
                </a:r>
              </a:p>
              <a:p>
                <a:pPr eaLnBrk="1" hangingPunct="1">
                  <a:buFont typeface="Wingdings" pitchFamily="2" charset="2"/>
                  <a:buChar char="l"/>
                </a:pPr>
                <a:r>
                  <a:rPr lang="zh-TW" altLang="en-US" sz="2800" b="1" dirty="0">
                    <a:solidFill>
                      <a:srgbClr val="800000"/>
                    </a:solidFill>
                    <a:latin typeface="標楷體" pitchFamily="65" charset="-120"/>
                    <a:ea typeface="標楷體" pitchFamily="65" charset="-120"/>
                  </a:rPr>
                  <a:t>或</a:t>
                </a:r>
                <a:r>
                  <a:rPr lang="zh-TW" altLang="en-US" sz="2800" b="1" dirty="0">
                    <a:solidFill>
                      <a:srgbClr val="0000FF"/>
                    </a:solidFill>
                    <a:latin typeface="標楷體" pitchFamily="65" charset="-120"/>
                    <a:ea typeface="標楷體" pitchFamily="65" charset="-120"/>
                  </a:rPr>
                  <a:t>法律授權</a:t>
                </a:r>
                <a:r>
                  <a:rPr lang="zh-TW" altLang="en-US" sz="2800" b="1" dirty="0">
                    <a:solidFill>
                      <a:srgbClr val="800000"/>
                    </a:solidFill>
                    <a:latin typeface="標楷體" pitchFamily="65" charset="-120"/>
                    <a:ea typeface="標楷體" pitchFamily="65" charset="-120"/>
                  </a:rPr>
                  <a:t>審定資格</a:t>
                </a:r>
              </a:p>
            </p:txBody>
          </p:sp>
          <p:sp>
            <p:nvSpPr>
              <p:cNvPr id="67" name="AutoShape 9"/>
              <p:cNvSpPr>
                <a:spLocks/>
              </p:cNvSpPr>
              <p:nvPr/>
            </p:nvSpPr>
            <p:spPr bwMode="auto">
              <a:xfrm>
                <a:off x="3243137" y="4082838"/>
                <a:ext cx="5400873" cy="1121246"/>
              </a:xfrm>
              <a:prstGeom prst="accentBorderCallout1">
                <a:avLst>
                  <a:gd name="adj1" fmla="val 14431"/>
                  <a:gd name="adj2" fmla="val -2713"/>
                  <a:gd name="adj3" fmla="val 76882"/>
                  <a:gd name="adj4" fmla="val -23334"/>
                </a:avLst>
              </a:prstGeom>
              <a:gradFill rotWithShape="1">
                <a:gsLst>
                  <a:gs pos="0">
                    <a:srgbClr val="FFFFFF"/>
                  </a:gs>
                  <a:gs pos="100000">
                    <a:srgbClr val="FFCCFF"/>
                  </a:gs>
                </a:gsLst>
                <a:lin ang="5400000" scaled="1"/>
              </a:gradFill>
              <a:ln w="9525"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273050" indent="-273050" eaLnBrk="1" hangingPunct="1">
                  <a:buFont typeface="Wingdings" pitchFamily="2" charset="2"/>
                  <a:buChar char="l"/>
                </a:pPr>
                <a:r>
                  <a:rPr lang="zh-TW" altLang="en-US" sz="2800" b="1" dirty="0">
                    <a:solidFill>
                      <a:srgbClr val="800000"/>
                    </a:solidFill>
                    <a:latin typeface="標楷體" pitchFamily="65" charset="-120"/>
                    <a:ea typeface="標楷體" pitchFamily="65" charset="-120"/>
                  </a:rPr>
                  <a:t>除本法另有規定</a:t>
                </a:r>
                <a:r>
                  <a:rPr lang="zh-TW" altLang="en-US" sz="2800" b="1" dirty="0" smtClean="0">
                    <a:solidFill>
                      <a:srgbClr val="800000"/>
                    </a:solidFill>
                    <a:latin typeface="標楷體" pitchFamily="65" charset="-120"/>
                    <a:ea typeface="標楷體" pitchFamily="65" charset="-120"/>
                  </a:rPr>
                  <a:t>外</a:t>
                </a:r>
                <a:r>
                  <a:rPr lang="zh-TW" altLang="en-US" sz="2800" b="1" dirty="0" smtClean="0">
                    <a:solidFill>
                      <a:srgbClr val="800000"/>
                    </a:solidFill>
                    <a:latin typeface="標楷體"/>
                    <a:ea typeface="標楷體"/>
                  </a:rPr>
                  <a:t>，</a:t>
                </a:r>
                <a:r>
                  <a:rPr lang="zh-TW" altLang="en-US" sz="2800" b="1" dirty="0" smtClean="0">
                    <a:solidFill>
                      <a:srgbClr val="800000"/>
                    </a:solidFill>
                    <a:latin typeface="標楷體" pitchFamily="65" charset="-120"/>
                    <a:ea typeface="標楷體" pitchFamily="65" charset="-120"/>
                  </a:rPr>
                  <a:t>須</a:t>
                </a:r>
                <a:r>
                  <a:rPr lang="zh-TW" altLang="en-US" sz="2800" b="1" dirty="0">
                    <a:solidFill>
                      <a:srgbClr val="800000"/>
                    </a:solidFill>
                    <a:latin typeface="標楷體" pitchFamily="65" charset="-120"/>
                    <a:ea typeface="標楷體" pitchFamily="65" charset="-120"/>
                  </a:rPr>
                  <a:t>具</a:t>
                </a:r>
                <a:r>
                  <a:rPr lang="zh-TW" altLang="en-US" sz="2800" b="1" dirty="0">
                    <a:solidFill>
                      <a:srgbClr val="0000CC"/>
                    </a:solidFill>
                    <a:latin typeface="標楷體" pitchFamily="65" charset="-120"/>
                    <a:ea typeface="標楷體" pitchFamily="65" charset="-120"/>
                  </a:rPr>
                  <a:t>現職</a:t>
                </a:r>
                <a:r>
                  <a:rPr lang="zh-TW" altLang="en-US" sz="2800" b="1" dirty="0" smtClean="0">
                    <a:solidFill>
                      <a:srgbClr val="800000"/>
                    </a:solidFill>
                    <a:latin typeface="標楷體" pitchFamily="65" charset="-120"/>
                    <a:ea typeface="標楷體" pitchFamily="65" charset="-120"/>
                  </a:rPr>
                  <a:t>身分之編制內有給專任者</a:t>
                </a:r>
                <a:endParaRPr lang="zh-TW" altLang="en-US" sz="2800" b="1" dirty="0">
                  <a:solidFill>
                    <a:srgbClr val="800000"/>
                  </a:solidFill>
                  <a:latin typeface="標楷體" pitchFamily="65" charset="-120"/>
                  <a:ea typeface="標楷體" pitchFamily="65" charset="-120"/>
                </a:endParaRPr>
              </a:p>
            </p:txBody>
          </p:sp>
        </p:grpSp>
        <p:sp>
          <p:nvSpPr>
            <p:cNvPr id="3" name="圓角矩形圖說文字 2"/>
            <p:cNvSpPr/>
            <p:nvPr/>
          </p:nvSpPr>
          <p:spPr>
            <a:xfrm>
              <a:off x="2267743" y="4941167"/>
              <a:ext cx="6275781" cy="1440161"/>
            </a:xfrm>
            <a:prstGeom prst="wedgeRoundRectCallout">
              <a:avLst>
                <a:gd name="adj1" fmla="val -20833"/>
                <a:gd name="adj2" fmla="val -89381"/>
                <a:gd name="adj3" fmla="val 16667"/>
              </a:avLst>
            </a:prstGeom>
          </p:spPr>
          <p:style>
            <a:lnRef idx="1">
              <a:schemeClr val="accent5"/>
            </a:lnRef>
            <a:fillRef idx="2">
              <a:schemeClr val="accent5"/>
            </a:fillRef>
            <a:effectRef idx="1">
              <a:schemeClr val="accent5"/>
            </a:effectRef>
            <a:fontRef idx="minor">
              <a:schemeClr val="dk1"/>
            </a:fontRef>
          </p:style>
          <p:txBody>
            <a:bodyPr rtlCol="0" anchor="ctr"/>
            <a:lstStyle/>
            <a:p>
              <a:pPr marL="285750" indent="-285750">
                <a:lnSpc>
                  <a:spcPts val="3500"/>
                </a:lnSpc>
                <a:buClr>
                  <a:srgbClr val="800000"/>
                </a:buClr>
                <a:buFont typeface="Wingdings" panose="05000000000000000000" pitchFamily="2" charset="2"/>
                <a:buChar char="l"/>
              </a:pPr>
              <a:r>
                <a:rPr lang="zh-TW" altLang="en-US" sz="2600" b="1" dirty="0" smtClean="0">
                  <a:solidFill>
                    <a:srgbClr val="0000FF"/>
                  </a:solidFill>
                  <a:latin typeface="+mj-ea"/>
                  <a:ea typeface="+mj-ea"/>
                </a:rPr>
                <a:t>失蹤人員</a:t>
              </a:r>
              <a:r>
                <a:rPr lang="zh-TW" altLang="en-US" sz="2600" b="1" dirty="0" smtClean="0">
                  <a:solidFill>
                    <a:srgbClr val="800000"/>
                  </a:solidFill>
                  <a:latin typeface="+mj-ea"/>
                  <a:ea typeface="+mj-ea"/>
                </a:rPr>
                <a:t>於辦理撫卹時，視同現職人員</a:t>
              </a:r>
              <a:endParaRPr lang="en-US" altLang="zh-TW" sz="2600" b="1" dirty="0" smtClean="0">
                <a:solidFill>
                  <a:srgbClr val="800000"/>
                </a:solidFill>
                <a:latin typeface="+mj-ea"/>
                <a:ea typeface="+mj-ea"/>
              </a:endParaRPr>
            </a:p>
            <a:p>
              <a:pPr marL="285750" indent="-285750">
                <a:lnSpc>
                  <a:spcPts val="3500"/>
                </a:lnSpc>
                <a:buClr>
                  <a:srgbClr val="800000"/>
                </a:buClr>
                <a:buFont typeface="Wingdings" panose="05000000000000000000" pitchFamily="2" charset="2"/>
                <a:buChar char="l"/>
              </a:pPr>
              <a:r>
                <a:rPr lang="zh-TW" altLang="en-US" sz="2600" b="1" dirty="0" smtClean="0">
                  <a:solidFill>
                    <a:srgbClr val="0000FF"/>
                  </a:solidFill>
                  <a:latin typeface="+mj-ea"/>
                  <a:ea typeface="+mj-ea"/>
                </a:rPr>
                <a:t>休職</a:t>
              </a:r>
              <a:r>
                <a:rPr lang="zh-TW" altLang="en-US" sz="2600" b="1" dirty="0" smtClean="0">
                  <a:solidFill>
                    <a:srgbClr val="800000"/>
                  </a:solidFill>
                  <a:latin typeface="+mj-ea"/>
                  <a:ea typeface="+mj-ea"/>
                </a:rPr>
                <a:t>、</a:t>
              </a:r>
              <a:r>
                <a:rPr lang="zh-TW" altLang="en-US" sz="2600" b="1" dirty="0" smtClean="0">
                  <a:solidFill>
                    <a:srgbClr val="0000FF"/>
                  </a:solidFill>
                  <a:latin typeface="+mj-ea"/>
                  <a:ea typeface="+mj-ea"/>
                </a:rPr>
                <a:t>停職</a:t>
              </a:r>
              <a:r>
                <a:rPr lang="zh-TW" altLang="en-US" sz="2600" b="1" dirty="0" smtClean="0">
                  <a:solidFill>
                    <a:srgbClr val="800000"/>
                  </a:solidFill>
                  <a:latin typeface="+mj-ea"/>
                  <a:ea typeface="+mj-ea"/>
                </a:rPr>
                <a:t>或</a:t>
              </a:r>
              <a:r>
                <a:rPr lang="zh-TW" altLang="en-US" sz="2600" b="1" dirty="0" smtClean="0">
                  <a:solidFill>
                    <a:srgbClr val="0000FF"/>
                  </a:solidFill>
                  <a:latin typeface="+mj-ea"/>
                  <a:ea typeface="+mj-ea"/>
                </a:rPr>
                <a:t>留職停薪</a:t>
              </a:r>
              <a:r>
                <a:rPr lang="zh-TW" altLang="en-US" sz="2600" b="1" dirty="0" smtClean="0">
                  <a:solidFill>
                    <a:srgbClr val="800000"/>
                  </a:solidFill>
                  <a:latin typeface="+mj-ea"/>
                  <a:ea typeface="+mj-ea"/>
                </a:rPr>
                <a:t>期間亡故，得辦理撫卹</a:t>
              </a:r>
              <a:endParaRPr lang="en-US" altLang="zh-TW" sz="2600" b="1" dirty="0" smtClean="0">
                <a:solidFill>
                  <a:srgbClr val="800000"/>
                </a:solidFill>
                <a:latin typeface="+mj-ea"/>
                <a:ea typeface="+mj-ea"/>
              </a:endParaRPr>
            </a:p>
          </p:txBody>
        </p:sp>
      </p:grpSp>
    </p:spTree>
    <p:extLst>
      <p:ext uri="{BB962C8B-B14F-4D97-AF65-F5344CB8AC3E}">
        <p14:creationId xmlns:p14="http://schemas.microsoft.com/office/powerpoint/2010/main" val="105398409"/>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字方塊 10"/>
          <p:cNvSpPr txBox="1"/>
          <p:nvPr/>
        </p:nvSpPr>
        <p:spPr>
          <a:xfrm>
            <a:off x="841545" y="1556792"/>
            <a:ext cx="4173921" cy="461665"/>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altLang="zh-TW" sz="2400" b="1" dirty="0" smtClean="0">
                <a:solidFill>
                  <a:srgbClr val="C00000"/>
                </a:solidFill>
                <a:latin typeface="+mj-ea"/>
                <a:ea typeface="+mj-ea"/>
              </a:rPr>
              <a:t>5.</a:t>
            </a:r>
            <a:r>
              <a:rPr lang="zh-TW" altLang="en-US" sz="2400" b="1" dirty="0">
                <a:solidFill>
                  <a:srgbClr val="0000FF"/>
                </a:solidFill>
                <a:latin typeface="+mj-ea"/>
                <a:ea typeface="+mj-ea"/>
              </a:rPr>
              <a:t>計算月退</a:t>
            </a:r>
            <a:r>
              <a:rPr lang="zh-TW" altLang="en-US" sz="2400" b="1" dirty="0" smtClean="0">
                <a:solidFill>
                  <a:srgbClr val="0000FF"/>
                </a:solidFill>
                <a:latin typeface="+mj-ea"/>
                <a:ea typeface="+mj-ea"/>
              </a:rPr>
              <a:t>休所得之</a:t>
            </a:r>
            <a:r>
              <a:rPr lang="zh-TW" altLang="en-US" sz="2400" b="1" dirty="0" smtClean="0">
                <a:solidFill>
                  <a:srgbClr val="C00000"/>
                </a:solidFill>
                <a:latin typeface="+mj-ea"/>
                <a:ea typeface="+mj-ea"/>
              </a:rPr>
              <a:t>扣減順序</a:t>
            </a:r>
            <a:endParaRPr lang="zh-TW" altLang="en-US" sz="2400" b="1" dirty="0">
              <a:solidFill>
                <a:srgbClr val="C00000"/>
              </a:solidFill>
              <a:latin typeface="+mj-ea"/>
              <a:ea typeface="+mj-ea"/>
            </a:endParaRPr>
          </a:p>
        </p:txBody>
      </p:sp>
      <p:sp>
        <p:nvSpPr>
          <p:cNvPr id="15" name="投影片編號版面配置區 2"/>
          <p:cNvSpPr>
            <a:spLocks noGrp="1"/>
          </p:cNvSpPr>
          <p:nvPr>
            <p:ph type="sldNum" sz="quarter" idx="12"/>
          </p:nvPr>
        </p:nvSpPr>
        <p:spPr>
          <a:xfrm>
            <a:off x="8532440" y="6507050"/>
            <a:ext cx="552509"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129</a:t>
            </a:fld>
            <a:endParaRPr lang="en-US" altLang="zh-TW" sz="1200" dirty="0">
              <a:solidFill>
                <a:prstClr val="black"/>
              </a:solidFill>
              <a:latin typeface="Arial" panose="020B0604020202020204" pitchFamily="34" charset="0"/>
              <a:cs typeface="Arial" panose="020B0604020202020204" pitchFamily="34" charset="0"/>
            </a:endParaRPr>
          </a:p>
        </p:txBody>
      </p:sp>
      <p:grpSp>
        <p:nvGrpSpPr>
          <p:cNvPr id="2" name="群組 1"/>
          <p:cNvGrpSpPr/>
          <p:nvPr/>
        </p:nvGrpSpPr>
        <p:grpSpPr>
          <a:xfrm>
            <a:off x="956126" y="2230016"/>
            <a:ext cx="7000250" cy="3875093"/>
            <a:chOff x="956126" y="2230016"/>
            <a:chExt cx="7000250" cy="3875093"/>
          </a:xfrm>
        </p:grpSpPr>
        <p:grpSp>
          <p:nvGrpSpPr>
            <p:cNvPr id="16" name="Group 30"/>
            <p:cNvGrpSpPr>
              <a:grpSpLocks/>
            </p:cNvGrpSpPr>
            <p:nvPr/>
          </p:nvGrpSpPr>
          <p:grpSpPr bwMode="auto">
            <a:xfrm>
              <a:off x="1041672" y="2230016"/>
              <a:ext cx="6914704" cy="685800"/>
              <a:chOff x="1296" y="1344"/>
              <a:chExt cx="2976" cy="432"/>
            </a:xfrm>
          </p:grpSpPr>
          <p:sp>
            <p:nvSpPr>
              <p:cNvPr id="20" name="AutoShape 5"/>
              <p:cNvSpPr>
                <a:spLocks noChangeArrowheads="1"/>
              </p:cNvSpPr>
              <p:nvPr/>
            </p:nvSpPr>
            <p:spPr bwMode="gray">
              <a:xfrm>
                <a:off x="1536" y="1419"/>
                <a:ext cx="2736" cy="288"/>
              </a:xfrm>
              <a:prstGeom prst="roundRect">
                <a:avLst>
                  <a:gd name="adj" fmla="val 16667"/>
                </a:avLst>
              </a:prstGeom>
              <a:gradFill rotWithShape="1">
                <a:gsLst>
                  <a:gs pos="0">
                    <a:srgbClr val="21B3E1">
                      <a:gamma/>
                      <a:tint val="21176"/>
                      <a:invGamma/>
                    </a:srgbClr>
                  </a:gs>
                  <a:gs pos="100000">
                    <a:srgbClr val="21B3E1"/>
                  </a:gs>
                </a:gsLst>
                <a:lin ang="0" scaled="1"/>
              </a:gradFill>
              <a:ln w="12700" algn="ctr">
                <a:solidFill>
                  <a:schemeClr val="tx1"/>
                </a:solidFill>
                <a:round/>
                <a:headEnd/>
                <a:tailEnd/>
              </a:ln>
              <a:effectLst>
                <a:outerShdw dist="99190" dir="2388334" algn="ctr" rotWithShape="0">
                  <a:srgbClr val="333333">
                    <a:alpha val="50000"/>
                  </a:srgbClr>
                </a:outerShdw>
              </a:effectLst>
            </p:spPr>
            <p:txBody>
              <a:bodyPr wrap="none" anchor="ctr"/>
              <a:lstStyle/>
              <a:p>
                <a:pPr marL="361950"/>
                <a:r>
                  <a:rPr lang="zh-TW" altLang="en-US" sz="2400" b="1" dirty="0" smtClean="0"/>
                  <a:t>優惠存款利息</a:t>
                </a:r>
                <a:endParaRPr lang="zh-TW" altLang="en-US" sz="2400" b="1" dirty="0"/>
              </a:p>
            </p:txBody>
          </p:sp>
          <p:sp>
            <p:nvSpPr>
              <p:cNvPr id="21" name="AutoShape 4"/>
              <p:cNvSpPr>
                <a:spLocks noChangeArrowheads="1"/>
              </p:cNvSpPr>
              <p:nvPr/>
            </p:nvSpPr>
            <p:spPr bwMode="gray">
              <a:xfrm>
                <a:off x="1296" y="1344"/>
                <a:ext cx="384" cy="432"/>
              </a:xfrm>
              <a:prstGeom prst="diamond">
                <a:avLst/>
              </a:prstGeom>
              <a:gradFill rotWithShape="1">
                <a:gsLst>
                  <a:gs pos="0">
                    <a:srgbClr val="21B3E1">
                      <a:gamma/>
                      <a:shade val="46275"/>
                      <a:invGamma/>
                    </a:srgbClr>
                  </a:gs>
                  <a:gs pos="100000">
                    <a:srgbClr val="21B3E1"/>
                  </a:gs>
                </a:gsLst>
                <a:lin ang="0" scaled="1"/>
              </a:gradFill>
              <a:ln w="25400" algn="ctr">
                <a:solidFill>
                  <a:schemeClr val="tx1"/>
                </a:solidFill>
                <a:miter lim="800000"/>
                <a:headEnd/>
                <a:tailEnd/>
              </a:ln>
              <a:effectLst>
                <a:outerShdw dist="63500" dir="2212194" algn="ctr" rotWithShape="0">
                  <a:srgbClr val="333333">
                    <a:alpha val="50000"/>
                  </a:srgbClr>
                </a:outerShdw>
              </a:effectLst>
            </p:spPr>
            <p:txBody>
              <a:bodyPr wrap="none" anchor="ctr"/>
              <a:lstStyle/>
              <a:p>
                <a:endParaRPr lang="zh-TW" altLang="en-US"/>
              </a:p>
            </p:txBody>
          </p:sp>
          <p:sp>
            <p:nvSpPr>
              <p:cNvPr id="23" name="Text Box 7"/>
              <p:cNvSpPr txBox="1">
                <a:spLocks noChangeArrowheads="1"/>
              </p:cNvSpPr>
              <p:nvPr/>
            </p:nvSpPr>
            <p:spPr bwMode="gray">
              <a:xfrm>
                <a:off x="1393" y="1406"/>
                <a:ext cx="164" cy="3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92457" dir="9843276" algn="ctr" rotWithShape="0">
                        <a:schemeClr val="bg2"/>
                      </a:outerShdw>
                    </a:effectLst>
                  </a14:hiddenEffects>
                </a:ext>
              </a:extLst>
            </p:spPr>
            <p:txBody>
              <a:bodyPr wrap="none">
                <a:spAutoFit/>
              </a:bodyPr>
              <a:lstStyle/>
              <a:p>
                <a:r>
                  <a:rPr lang="en-US" altLang="zh-TW" sz="3000" dirty="0">
                    <a:ln w="18415" cmpd="sng">
                      <a:solidFill>
                        <a:srgbClr val="FFFFFF"/>
                      </a:solidFill>
                      <a:prstDash val="solid"/>
                    </a:ln>
                    <a:solidFill>
                      <a:srgbClr val="FFFFFF"/>
                    </a:solidFill>
                    <a:effectLst>
                      <a:outerShdw blurRad="63500" dir="3600000" algn="tl" rotWithShape="0">
                        <a:srgbClr val="000000">
                          <a:alpha val="70000"/>
                        </a:srgbClr>
                      </a:outerShdw>
                    </a:effectLst>
                    <a:ea typeface="新細明體" charset="-120"/>
                  </a:rPr>
                  <a:t>1</a:t>
                </a:r>
              </a:p>
            </p:txBody>
          </p:sp>
        </p:grpSp>
        <p:grpSp>
          <p:nvGrpSpPr>
            <p:cNvPr id="24" name="Group 31"/>
            <p:cNvGrpSpPr>
              <a:grpSpLocks/>
            </p:cNvGrpSpPr>
            <p:nvPr/>
          </p:nvGrpSpPr>
          <p:grpSpPr bwMode="auto">
            <a:xfrm>
              <a:off x="1014213" y="3225381"/>
              <a:ext cx="6914704" cy="779463"/>
              <a:chOff x="1296" y="1824"/>
              <a:chExt cx="2976" cy="491"/>
            </a:xfrm>
          </p:grpSpPr>
          <p:sp>
            <p:nvSpPr>
              <p:cNvPr id="25" name="AutoShape 10"/>
              <p:cNvSpPr>
                <a:spLocks noChangeArrowheads="1"/>
              </p:cNvSpPr>
              <p:nvPr/>
            </p:nvSpPr>
            <p:spPr bwMode="gray">
              <a:xfrm>
                <a:off x="1536" y="1824"/>
                <a:ext cx="2736" cy="491"/>
              </a:xfrm>
              <a:prstGeom prst="roundRect">
                <a:avLst>
                  <a:gd name="adj" fmla="val 16667"/>
                </a:avLst>
              </a:prstGeom>
              <a:gradFill rotWithShape="1">
                <a:gsLst>
                  <a:gs pos="0">
                    <a:srgbClr val="99CC00">
                      <a:gamma/>
                      <a:tint val="21176"/>
                      <a:invGamma/>
                    </a:srgbClr>
                  </a:gs>
                  <a:gs pos="100000">
                    <a:srgbClr val="99CC00"/>
                  </a:gs>
                </a:gsLst>
                <a:lin ang="0" scaled="1"/>
              </a:gradFill>
              <a:ln w="12700" algn="ctr">
                <a:solidFill>
                  <a:schemeClr val="tx1"/>
                </a:solidFill>
                <a:round/>
                <a:headEnd/>
                <a:tailEnd/>
              </a:ln>
              <a:effectLst>
                <a:outerShdw dist="99190" dir="2388334" algn="ctr" rotWithShape="0">
                  <a:srgbClr val="333333">
                    <a:alpha val="50000"/>
                  </a:srgbClr>
                </a:outerShdw>
              </a:effectLst>
            </p:spPr>
            <p:txBody>
              <a:bodyPr wrap="none" anchor="ctr"/>
              <a:lstStyle/>
              <a:p>
                <a:pPr marL="361950"/>
                <a:r>
                  <a:rPr lang="zh-TW" altLang="en-US" sz="2400" b="1" dirty="0" smtClean="0">
                    <a:solidFill>
                      <a:srgbClr val="800000"/>
                    </a:solidFill>
                  </a:rPr>
                  <a:t>原退休法第</a:t>
                </a:r>
                <a:r>
                  <a:rPr lang="en-US" altLang="zh-TW" sz="2400" b="1" dirty="0" smtClean="0">
                    <a:solidFill>
                      <a:srgbClr val="800000"/>
                    </a:solidFill>
                  </a:rPr>
                  <a:t>30</a:t>
                </a:r>
                <a:r>
                  <a:rPr lang="zh-TW" altLang="en-US" sz="2400" b="1" dirty="0" smtClean="0">
                    <a:solidFill>
                      <a:srgbClr val="800000"/>
                    </a:solidFill>
                  </a:rPr>
                  <a:t>條第</a:t>
                </a:r>
                <a:r>
                  <a:rPr lang="en-US" altLang="zh-TW" sz="2400" b="1" dirty="0" smtClean="0">
                    <a:solidFill>
                      <a:srgbClr val="800000"/>
                    </a:solidFill>
                  </a:rPr>
                  <a:t>2</a:t>
                </a:r>
                <a:r>
                  <a:rPr lang="zh-TW" altLang="en-US" sz="2400" b="1" dirty="0" smtClean="0">
                    <a:solidFill>
                      <a:srgbClr val="800000"/>
                    </a:solidFill>
                  </a:rPr>
                  <a:t>項月</a:t>
                </a:r>
                <a:r>
                  <a:rPr lang="zh-TW" altLang="en-US" sz="2400" b="1" dirty="0">
                    <a:solidFill>
                      <a:srgbClr val="800000"/>
                    </a:solidFill>
                  </a:rPr>
                  <a:t>補償</a:t>
                </a:r>
                <a:r>
                  <a:rPr lang="zh-TW" altLang="en-US" sz="2400" b="1" dirty="0" smtClean="0">
                    <a:solidFill>
                      <a:srgbClr val="800000"/>
                    </a:solidFill>
                  </a:rPr>
                  <a:t>金</a:t>
                </a:r>
                <a:endParaRPr lang="en-US" altLang="zh-TW" sz="2400" b="1" dirty="0" smtClean="0">
                  <a:solidFill>
                    <a:srgbClr val="800000"/>
                  </a:solidFill>
                </a:endParaRPr>
              </a:p>
              <a:p>
                <a:pPr marL="361950"/>
                <a:r>
                  <a:rPr lang="zh-TW" altLang="en-US" sz="2400" b="1" dirty="0" smtClean="0"/>
                  <a:t>退撫</a:t>
                </a:r>
                <a:r>
                  <a:rPr lang="zh-TW" altLang="en-US" sz="2400" b="1" dirty="0"/>
                  <a:t>新制施行前舊制月</a:t>
                </a:r>
                <a:r>
                  <a:rPr lang="zh-TW" altLang="en-US" sz="2400" b="1" dirty="0" smtClean="0"/>
                  <a:t>退休金</a:t>
                </a:r>
                <a:endParaRPr lang="en-US" altLang="zh-TW" sz="2400" b="1" dirty="0" smtClean="0"/>
              </a:p>
            </p:txBody>
          </p:sp>
          <p:sp>
            <p:nvSpPr>
              <p:cNvPr id="26" name="AutoShape 11"/>
              <p:cNvSpPr>
                <a:spLocks noChangeArrowheads="1"/>
              </p:cNvSpPr>
              <p:nvPr/>
            </p:nvSpPr>
            <p:spPr bwMode="gray">
              <a:xfrm>
                <a:off x="1296" y="1824"/>
                <a:ext cx="384" cy="432"/>
              </a:xfrm>
              <a:prstGeom prst="diamond">
                <a:avLst/>
              </a:prstGeom>
              <a:gradFill rotWithShape="1">
                <a:gsLst>
                  <a:gs pos="0">
                    <a:srgbClr val="99CC00">
                      <a:gamma/>
                      <a:shade val="46275"/>
                      <a:invGamma/>
                    </a:srgbClr>
                  </a:gs>
                  <a:gs pos="100000">
                    <a:srgbClr val="99CC00"/>
                  </a:gs>
                </a:gsLst>
                <a:lin ang="0" scaled="1"/>
              </a:gradFill>
              <a:ln w="25400" algn="ctr">
                <a:solidFill>
                  <a:schemeClr val="tx1"/>
                </a:solidFill>
                <a:miter lim="800000"/>
                <a:headEnd/>
                <a:tailEnd/>
              </a:ln>
              <a:effectLst>
                <a:outerShdw dist="63500" dir="2212194" algn="ctr" rotWithShape="0">
                  <a:srgbClr val="333333">
                    <a:alpha val="50000"/>
                  </a:srgbClr>
                </a:outerShdw>
              </a:effectLst>
            </p:spPr>
            <p:txBody>
              <a:bodyPr wrap="none" anchor="ctr"/>
              <a:lstStyle/>
              <a:p>
                <a:endParaRPr lang="zh-TW" altLang="en-US"/>
              </a:p>
            </p:txBody>
          </p:sp>
          <p:sp>
            <p:nvSpPr>
              <p:cNvPr id="28" name="Text Box 13"/>
              <p:cNvSpPr txBox="1">
                <a:spLocks noChangeArrowheads="1"/>
              </p:cNvSpPr>
              <p:nvPr/>
            </p:nvSpPr>
            <p:spPr bwMode="gray">
              <a:xfrm>
                <a:off x="1393" y="1886"/>
                <a:ext cx="164" cy="3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92457" dir="9843276" algn="ctr" rotWithShape="0">
                        <a:schemeClr val="bg2"/>
                      </a:outerShdw>
                    </a:effectLst>
                  </a14:hiddenEffects>
                </a:ext>
              </a:extLst>
            </p:spPr>
            <p:txBody>
              <a:bodyPr wrap="none">
                <a:spAutoFit/>
              </a:bodyPr>
              <a:lstStyle/>
              <a:p>
                <a:r>
                  <a:rPr lang="en-US" altLang="zh-TW" sz="3000" dirty="0">
                    <a:ln w="18415" cmpd="sng">
                      <a:solidFill>
                        <a:srgbClr val="FFFFFF"/>
                      </a:solidFill>
                      <a:prstDash val="solid"/>
                    </a:ln>
                    <a:solidFill>
                      <a:srgbClr val="FFFFFF"/>
                    </a:solidFill>
                    <a:effectLst>
                      <a:outerShdw blurRad="63500" dir="3600000" algn="tl" rotWithShape="0">
                        <a:srgbClr val="000000">
                          <a:alpha val="70000"/>
                        </a:srgbClr>
                      </a:outerShdw>
                    </a:effectLst>
                    <a:ea typeface="新細明體" charset="-120"/>
                  </a:rPr>
                  <a:t>2</a:t>
                </a:r>
              </a:p>
            </p:txBody>
          </p:sp>
        </p:grpSp>
        <p:grpSp>
          <p:nvGrpSpPr>
            <p:cNvPr id="29" name="Group 32"/>
            <p:cNvGrpSpPr>
              <a:grpSpLocks/>
            </p:cNvGrpSpPr>
            <p:nvPr/>
          </p:nvGrpSpPr>
          <p:grpSpPr bwMode="auto">
            <a:xfrm>
              <a:off x="1041672" y="4221088"/>
              <a:ext cx="6914704" cy="685800"/>
              <a:chOff x="1296" y="2304"/>
              <a:chExt cx="2976" cy="432"/>
            </a:xfrm>
          </p:grpSpPr>
          <p:sp>
            <p:nvSpPr>
              <p:cNvPr id="30" name="AutoShape 15"/>
              <p:cNvSpPr>
                <a:spLocks noChangeArrowheads="1"/>
              </p:cNvSpPr>
              <p:nvPr/>
            </p:nvSpPr>
            <p:spPr bwMode="gray">
              <a:xfrm>
                <a:off x="1536" y="2379"/>
                <a:ext cx="2736" cy="288"/>
              </a:xfrm>
              <a:prstGeom prst="roundRect">
                <a:avLst>
                  <a:gd name="adj" fmla="val 16667"/>
                </a:avLst>
              </a:prstGeom>
              <a:gradFill rotWithShape="1">
                <a:gsLst>
                  <a:gs pos="0">
                    <a:srgbClr val="FF9933">
                      <a:gamma/>
                      <a:tint val="21176"/>
                      <a:invGamma/>
                    </a:srgbClr>
                  </a:gs>
                  <a:gs pos="100000">
                    <a:srgbClr val="FF9933"/>
                  </a:gs>
                </a:gsLst>
                <a:lin ang="0" scaled="1"/>
              </a:gradFill>
              <a:ln w="12700" algn="ctr">
                <a:solidFill>
                  <a:schemeClr val="tx1"/>
                </a:solidFill>
                <a:round/>
                <a:headEnd/>
                <a:tailEnd/>
              </a:ln>
              <a:effectLst>
                <a:outerShdw dist="99190" dir="2388334" algn="ctr" rotWithShape="0">
                  <a:srgbClr val="333333">
                    <a:alpha val="50000"/>
                  </a:srgbClr>
                </a:outerShdw>
              </a:effectLst>
            </p:spPr>
            <p:txBody>
              <a:bodyPr wrap="none" anchor="ctr"/>
              <a:lstStyle/>
              <a:p>
                <a:r>
                  <a:rPr lang="zh-TW" altLang="en-US" sz="2400" b="1" dirty="0"/>
                  <a:t>      </a:t>
                </a:r>
                <a:r>
                  <a:rPr lang="zh-TW" altLang="en-US" sz="2400" b="1" dirty="0" smtClean="0"/>
                  <a:t>退撫</a:t>
                </a:r>
                <a:r>
                  <a:rPr lang="zh-TW" altLang="en-US" sz="2400" b="1" dirty="0"/>
                  <a:t>新制施行</a:t>
                </a:r>
                <a:r>
                  <a:rPr lang="zh-TW" altLang="en-US" sz="2400" b="1" dirty="0" smtClean="0"/>
                  <a:t>後新制月退休金</a:t>
                </a:r>
                <a:endParaRPr lang="zh-TW" altLang="en-US" sz="2400" b="1" dirty="0"/>
              </a:p>
            </p:txBody>
          </p:sp>
          <p:sp>
            <p:nvSpPr>
              <p:cNvPr id="31" name="AutoShape 16"/>
              <p:cNvSpPr>
                <a:spLocks noChangeArrowheads="1"/>
              </p:cNvSpPr>
              <p:nvPr/>
            </p:nvSpPr>
            <p:spPr bwMode="gray">
              <a:xfrm>
                <a:off x="1296" y="2304"/>
                <a:ext cx="384" cy="432"/>
              </a:xfrm>
              <a:prstGeom prst="diamond">
                <a:avLst/>
              </a:prstGeom>
              <a:gradFill rotWithShape="1">
                <a:gsLst>
                  <a:gs pos="0">
                    <a:srgbClr val="FF9933">
                      <a:gamma/>
                      <a:shade val="46275"/>
                      <a:invGamma/>
                    </a:srgbClr>
                  </a:gs>
                  <a:gs pos="100000">
                    <a:srgbClr val="FF9933"/>
                  </a:gs>
                </a:gsLst>
                <a:lin ang="0" scaled="1"/>
              </a:gradFill>
              <a:ln w="25400" algn="ctr">
                <a:solidFill>
                  <a:schemeClr val="tx1"/>
                </a:solidFill>
                <a:miter lim="800000"/>
                <a:headEnd/>
                <a:tailEnd/>
              </a:ln>
              <a:effectLst>
                <a:outerShdw dist="63500" dir="2212194" algn="ctr" rotWithShape="0">
                  <a:srgbClr val="333333">
                    <a:alpha val="50000"/>
                  </a:srgbClr>
                </a:outerShdw>
              </a:effectLst>
            </p:spPr>
            <p:txBody>
              <a:bodyPr wrap="none" anchor="ctr"/>
              <a:lstStyle/>
              <a:p>
                <a:endParaRPr lang="zh-TW" altLang="en-US"/>
              </a:p>
            </p:txBody>
          </p:sp>
          <p:sp>
            <p:nvSpPr>
              <p:cNvPr id="33" name="Text Box 18"/>
              <p:cNvSpPr txBox="1">
                <a:spLocks noChangeArrowheads="1"/>
              </p:cNvSpPr>
              <p:nvPr/>
            </p:nvSpPr>
            <p:spPr bwMode="gray">
              <a:xfrm>
                <a:off x="1393" y="2366"/>
                <a:ext cx="164" cy="3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92457" dir="9843276" algn="ctr" rotWithShape="0">
                        <a:schemeClr val="bg2"/>
                      </a:outerShdw>
                    </a:effectLst>
                  </a14:hiddenEffects>
                </a:ext>
              </a:extLst>
            </p:spPr>
            <p:txBody>
              <a:bodyPr wrap="none">
                <a:spAutoFit/>
              </a:bodyPr>
              <a:lstStyle/>
              <a:p>
                <a:r>
                  <a:rPr lang="en-US" altLang="zh-TW" sz="3000" dirty="0">
                    <a:ln w="18415" cmpd="sng">
                      <a:solidFill>
                        <a:srgbClr val="FFFFFF"/>
                      </a:solidFill>
                      <a:prstDash val="solid"/>
                    </a:ln>
                    <a:solidFill>
                      <a:srgbClr val="FFFFFF"/>
                    </a:solidFill>
                    <a:effectLst>
                      <a:outerShdw blurRad="63500" dir="3600000" algn="tl" rotWithShape="0">
                        <a:srgbClr val="000000">
                          <a:alpha val="70000"/>
                        </a:srgbClr>
                      </a:outerShdw>
                    </a:effectLst>
                    <a:ea typeface="新細明體" charset="-120"/>
                  </a:rPr>
                  <a:t>3</a:t>
                </a:r>
              </a:p>
            </p:txBody>
          </p:sp>
        </p:grpSp>
        <p:grpSp>
          <p:nvGrpSpPr>
            <p:cNvPr id="34" name="Group 33"/>
            <p:cNvGrpSpPr>
              <a:grpSpLocks/>
            </p:cNvGrpSpPr>
            <p:nvPr/>
          </p:nvGrpSpPr>
          <p:grpSpPr bwMode="auto">
            <a:xfrm>
              <a:off x="956126" y="5012908"/>
              <a:ext cx="6972792" cy="1092201"/>
              <a:chOff x="1271" y="2645"/>
              <a:chExt cx="3001" cy="688"/>
            </a:xfrm>
          </p:grpSpPr>
          <p:sp>
            <p:nvSpPr>
              <p:cNvPr id="35" name="AutoShape 20"/>
              <p:cNvSpPr>
                <a:spLocks noChangeArrowheads="1"/>
              </p:cNvSpPr>
              <p:nvPr/>
            </p:nvSpPr>
            <p:spPr bwMode="gray">
              <a:xfrm>
                <a:off x="1536" y="2907"/>
                <a:ext cx="2736" cy="288"/>
              </a:xfrm>
              <a:prstGeom prst="roundRect">
                <a:avLst>
                  <a:gd name="adj" fmla="val 16667"/>
                </a:avLst>
              </a:prstGeom>
              <a:gradFill rotWithShape="1">
                <a:gsLst>
                  <a:gs pos="0">
                    <a:srgbClr val="E46ACD">
                      <a:gamma/>
                      <a:tint val="21176"/>
                      <a:invGamma/>
                    </a:srgbClr>
                  </a:gs>
                  <a:gs pos="100000">
                    <a:srgbClr val="E46ACD"/>
                  </a:gs>
                </a:gsLst>
                <a:lin ang="0" scaled="1"/>
              </a:gradFill>
              <a:ln w="12700" algn="ctr">
                <a:solidFill>
                  <a:schemeClr val="tx1"/>
                </a:solidFill>
                <a:round/>
                <a:headEnd/>
                <a:tailEnd/>
              </a:ln>
              <a:effectLst>
                <a:outerShdw dist="99190" dir="2388334" algn="ctr" rotWithShape="0">
                  <a:srgbClr val="333333">
                    <a:alpha val="50000"/>
                  </a:srgbClr>
                </a:outerShdw>
              </a:effectLst>
            </p:spPr>
            <p:txBody>
              <a:bodyPr wrap="none" anchor="ctr"/>
              <a:lstStyle/>
              <a:p>
                <a:r>
                  <a:rPr lang="zh-TW" altLang="en-US" dirty="0" smtClean="0"/>
                  <a:t>        </a:t>
                </a:r>
                <a:r>
                  <a:rPr lang="zh-TW" altLang="en-US" sz="2400" b="1" dirty="0"/>
                  <a:t>公保或勞保</a:t>
                </a:r>
                <a:r>
                  <a:rPr lang="zh-TW" altLang="en-US" sz="2400" b="1" dirty="0" smtClean="0"/>
                  <a:t>年金優先保障</a:t>
                </a:r>
                <a:r>
                  <a:rPr lang="zh-TW" altLang="en-US" sz="2400" b="1" dirty="0" smtClean="0">
                    <a:latin typeface="標楷體"/>
                    <a:ea typeface="標楷體"/>
                  </a:rPr>
                  <a:t>，</a:t>
                </a:r>
                <a:r>
                  <a:rPr lang="zh-TW" altLang="en-US" sz="2400" b="1" dirty="0" smtClean="0"/>
                  <a:t>不</a:t>
                </a:r>
                <a:r>
                  <a:rPr lang="zh-TW" altLang="en-US" sz="2400" b="1" dirty="0"/>
                  <a:t>扣減</a:t>
                </a:r>
              </a:p>
            </p:txBody>
          </p:sp>
          <p:sp>
            <p:nvSpPr>
              <p:cNvPr id="38" name="Text Box 23"/>
              <p:cNvSpPr txBox="1">
                <a:spLocks noChangeArrowheads="1"/>
              </p:cNvSpPr>
              <p:nvPr/>
            </p:nvSpPr>
            <p:spPr bwMode="gray">
              <a:xfrm>
                <a:off x="1271" y="2645"/>
                <a:ext cx="442" cy="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92457" dir="9843276" algn="ctr" rotWithShape="0">
                        <a:schemeClr val="bg2"/>
                      </a:outerShdw>
                    </a:effectLst>
                  </a14:hiddenEffects>
                </a:ext>
              </a:extLst>
            </p:spPr>
            <p:txBody>
              <a:bodyPr wrap="none">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en-US" altLang="zh-TW" sz="6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a typeface="新細明體" charset="-120"/>
                  </a:rPr>
                  <a:t>★</a:t>
                </a:r>
                <a:endParaRPr lang="en-US" altLang="zh-TW" sz="6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a typeface="新細明體" charset="-120"/>
                </a:endParaRPr>
              </a:p>
            </p:txBody>
          </p:sp>
        </p:grpSp>
      </p:grpSp>
      <p:sp>
        <p:nvSpPr>
          <p:cNvPr id="22"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27" name="文字方塊 26"/>
          <p:cNvSpPr txBox="1"/>
          <p:nvPr/>
        </p:nvSpPr>
        <p:spPr>
          <a:xfrm>
            <a:off x="608334" y="837133"/>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(5)</a:t>
            </a:r>
            <a:endParaRPr lang="zh-TW" altLang="en-US" sz="2400" b="1" dirty="0"/>
          </a:p>
        </p:txBody>
      </p:sp>
    </p:spTree>
    <p:extLst>
      <p:ext uri="{BB962C8B-B14F-4D97-AF65-F5344CB8AC3E}">
        <p14:creationId xmlns:p14="http://schemas.microsoft.com/office/powerpoint/2010/main" val="1369529317"/>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投影片編號版面配置區 3"/>
          <p:cNvSpPr>
            <a:spLocks noGrp="1"/>
          </p:cNvSpPr>
          <p:nvPr>
            <p:ph type="sldNum" sz="quarter" idx="12"/>
          </p:nvPr>
        </p:nvSpPr>
        <p:spPr>
          <a:xfrm>
            <a:off x="8316416" y="6525343"/>
            <a:ext cx="720080" cy="216025"/>
          </a:xfrm>
        </p:spPr>
        <p:txBody>
          <a:bodyPr/>
          <a:lstStyle/>
          <a:p>
            <a:pPr>
              <a:defRPr/>
            </a:pPr>
            <a:fld id="{698C5819-3C13-484E-9DE3-FDEAAB928683}" type="slidenum">
              <a:rPr lang="en-US" altLang="zh-TW" sz="1200" smtClean="0">
                <a:solidFill>
                  <a:prstClr val="black"/>
                </a:solidFill>
              </a:rPr>
              <a:pPr>
                <a:defRPr/>
              </a:pPr>
              <a:t>130</a:t>
            </a:fld>
            <a:endParaRPr lang="en-US" altLang="zh-TW" sz="1200">
              <a:solidFill>
                <a:prstClr val="black"/>
              </a:solidFill>
            </a:endParaRPr>
          </a:p>
        </p:txBody>
      </p:sp>
      <p:graphicFrame>
        <p:nvGraphicFramePr>
          <p:cNvPr id="5" name="表格 4"/>
          <p:cNvGraphicFramePr>
            <a:graphicFrameLocks noGrp="1"/>
          </p:cNvGraphicFramePr>
          <p:nvPr>
            <p:extLst>
              <p:ext uri="{D42A27DB-BD31-4B8C-83A1-F6EECF244321}">
                <p14:modId xmlns:p14="http://schemas.microsoft.com/office/powerpoint/2010/main" val="3335351277"/>
              </p:ext>
            </p:extLst>
          </p:nvPr>
        </p:nvGraphicFramePr>
        <p:xfrm>
          <a:off x="179511" y="764701"/>
          <a:ext cx="8784977" cy="5904659"/>
        </p:xfrm>
        <a:graphic>
          <a:graphicData uri="http://schemas.openxmlformats.org/drawingml/2006/table">
            <a:tbl>
              <a:tblPr>
                <a:tableStyleId>{C4B1156A-380E-4F78-BDF5-A606A8083BF9}</a:tableStyleId>
              </a:tblPr>
              <a:tblGrid>
                <a:gridCol w="910939"/>
                <a:gridCol w="898288"/>
                <a:gridCol w="927078"/>
                <a:gridCol w="1008112"/>
                <a:gridCol w="1368152"/>
                <a:gridCol w="1152128"/>
                <a:gridCol w="1080121"/>
                <a:gridCol w="1440159"/>
              </a:tblGrid>
              <a:tr h="432051">
                <a:tc>
                  <a:txBody>
                    <a:bodyPr/>
                    <a:lstStyle/>
                    <a:p>
                      <a:pPr algn="ctr" fontAlgn="ctr"/>
                      <a:r>
                        <a:rPr lang="zh-TW" altLang="en-US" sz="1800" b="1" u="none" strike="noStrike" dirty="0">
                          <a:effectLst/>
                        </a:rPr>
                        <a:t>俸點</a:t>
                      </a:r>
                      <a:endParaRPr lang="zh-TW" altLang="en-US" sz="18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c>
                  <a:txBody>
                    <a:bodyPr/>
                    <a:lstStyle/>
                    <a:p>
                      <a:pPr algn="ctr" fontAlgn="ctr"/>
                      <a:r>
                        <a:rPr lang="zh-TW" altLang="en-US" sz="1800" b="1" u="none" strike="noStrike" dirty="0">
                          <a:effectLst/>
                        </a:rPr>
                        <a:t>月俸額</a:t>
                      </a:r>
                      <a:endParaRPr lang="zh-TW" altLang="en-US" sz="18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c gridSpan="2">
                  <a:txBody>
                    <a:bodyPr/>
                    <a:lstStyle/>
                    <a:p>
                      <a:pPr algn="ctr" fontAlgn="ctr"/>
                      <a:r>
                        <a:rPr lang="zh-TW" altLang="en-US" sz="1800" b="1" u="none" strike="noStrike" dirty="0">
                          <a:effectLst/>
                        </a:rPr>
                        <a:t>年資</a:t>
                      </a:r>
                      <a:endParaRPr lang="zh-TW" altLang="en-US" sz="18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c hMerge="1">
                  <a:txBody>
                    <a:bodyPr/>
                    <a:lstStyle/>
                    <a:p>
                      <a:endParaRPr lang="zh-TW" altLang="en-US"/>
                    </a:p>
                  </a:txBody>
                  <a:tcPr/>
                </a:tc>
                <a:tc>
                  <a:txBody>
                    <a:bodyPr/>
                    <a:lstStyle/>
                    <a:p>
                      <a:pPr algn="ctr" fontAlgn="ctr"/>
                      <a:r>
                        <a:rPr lang="zh-TW" altLang="en-US" sz="1800" b="1" u="none" strike="noStrike">
                          <a:effectLst/>
                        </a:rPr>
                        <a:t>月退休金</a:t>
                      </a:r>
                      <a:endParaRPr lang="zh-TW" altLang="en-US" sz="1800" b="1" i="0" u="none" strike="noStrike">
                        <a:solidFill>
                          <a:srgbClr val="000000"/>
                        </a:solidFill>
                        <a:effectLst/>
                        <a:latin typeface="新細明體"/>
                      </a:endParaRPr>
                    </a:p>
                  </a:txBody>
                  <a:tcPr marL="9525" marR="9525" marT="9525" marB="0" anchor="ctr">
                    <a:solidFill>
                      <a:schemeClr val="accent6">
                        <a:lumMod val="20000"/>
                        <a:lumOff val="80000"/>
                      </a:schemeClr>
                    </a:solidFill>
                  </a:tcPr>
                </a:tc>
                <a:tc>
                  <a:txBody>
                    <a:bodyPr/>
                    <a:lstStyle/>
                    <a:p>
                      <a:pPr algn="ctr" fontAlgn="ctr"/>
                      <a:r>
                        <a:rPr lang="zh-TW" altLang="en-US" sz="1800" b="1" u="none" strike="noStrike" dirty="0">
                          <a:effectLst/>
                        </a:rPr>
                        <a:t>月退休金合計</a:t>
                      </a:r>
                      <a:endParaRPr lang="zh-TW" altLang="en-US" sz="18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c>
                  <a:txBody>
                    <a:bodyPr/>
                    <a:lstStyle/>
                    <a:p>
                      <a:pPr algn="ctr" fontAlgn="ctr"/>
                      <a:r>
                        <a:rPr lang="zh-TW" altLang="en-US" sz="1800" b="1" u="none" strike="noStrike" dirty="0">
                          <a:effectLst/>
                        </a:rPr>
                        <a:t>優存利息</a:t>
                      </a:r>
                      <a:endParaRPr lang="zh-TW" altLang="en-US" sz="18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c>
                  <a:txBody>
                    <a:bodyPr/>
                    <a:lstStyle/>
                    <a:p>
                      <a:pPr algn="ctr" fontAlgn="ctr"/>
                      <a:r>
                        <a:rPr lang="zh-TW" altLang="en-US" sz="1800" b="1" u="none" strike="noStrike" dirty="0">
                          <a:effectLst/>
                        </a:rPr>
                        <a:t>月退休所得</a:t>
                      </a:r>
                      <a:endParaRPr lang="zh-TW" altLang="en-US" sz="18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r>
              <a:tr h="481581">
                <a:tc rowSpan="2">
                  <a:txBody>
                    <a:bodyPr/>
                    <a:lstStyle/>
                    <a:p>
                      <a:pPr algn="ctr" fontAlgn="ctr"/>
                      <a:r>
                        <a:rPr lang="en-US" altLang="zh-TW" sz="1800" b="1" u="none" strike="noStrike" dirty="0">
                          <a:effectLst/>
                        </a:rPr>
                        <a:t>590</a:t>
                      </a:r>
                      <a:r>
                        <a:rPr lang="zh-TW" altLang="en-US" sz="1800" b="1" u="none" strike="noStrike" dirty="0">
                          <a:effectLst/>
                        </a:rPr>
                        <a:t>俸點</a:t>
                      </a:r>
                      <a:endParaRPr lang="zh-TW" altLang="en-US" sz="1800" b="1" i="0" u="none" strike="noStrike" dirty="0">
                        <a:solidFill>
                          <a:srgbClr val="000000"/>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en-US" altLang="zh-TW" sz="2000" b="1" u="none" strike="noStrike" dirty="0">
                          <a:effectLst/>
                        </a:rPr>
                        <a:t>39090</a:t>
                      </a:r>
                      <a:endParaRPr lang="en-US" altLang="zh-TW" sz="2000" b="1" i="0" u="none" strike="noStrike" dirty="0">
                        <a:solidFill>
                          <a:srgbClr val="000000"/>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solidFill>
                      <a:schemeClr val="accent6">
                        <a:lumMod val="20000"/>
                        <a:lumOff val="80000"/>
                      </a:schemeClr>
                    </a:solidFill>
                  </a:tcPr>
                </a:tc>
                <a:tc>
                  <a:txBody>
                    <a:bodyPr/>
                    <a:lstStyle/>
                    <a:p>
                      <a:pPr algn="ctr" fontAlgn="ctr"/>
                      <a:r>
                        <a:rPr lang="zh-TW" altLang="en-US" sz="1800" b="1" u="none" strike="noStrike" dirty="0">
                          <a:effectLst/>
                        </a:rPr>
                        <a:t>舊制</a:t>
                      </a:r>
                      <a:endParaRPr lang="zh-TW" altLang="en-US" sz="18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c>
                  <a:txBody>
                    <a:bodyPr/>
                    <a:lstStyle/>
                    <a:p>
                      <a:pPr algn="ctr" fontAlgn="ctr"/>
                      <a:r>
                        <a:rPr lang="en-US" altLang="zh-TW" sz="2000" b="1" u="none" strike="noStrike" dirty="0">
                          <a:effectLst/>
                        </a:rPr>
                        <a:t>7</a:t>
                      </a:r>
                      <a:endParaRPr lang="en-US" altLang="zh-TW" sz="20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c>
                  <a:txBody>
                    <a:bodyPr/>
                    <a:lstStyle/>
                    <a:p>
                      <a:pPr algn="ctr" fontAlgn="ctr"/>
                      <a:r>
                        <a:rPr lang="en-US" altLang="zh-TW" sz="2000" b="1" u="none" strike="noStrike" dirty="0">
                          <a:effectLst/>
                        </a:rPr>
                        <a:t>14612</a:t>
                      </a:r>
                      <a:endParaRPr lang="en-US" altLang="zh-TW" sz="20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c rowSpan="2">
                  <a:txBody>
                    <a:bodyPr/>
                    <a:lstStyle/>
                    <a:p>
                      <a:pPr algn="ctr" fontAlgn="ctr"/>
                      <a:r>
                        <a:rPr lang="en-US" altLang="zh-TW" sz="2200" b="1" u="none" strike="noStrike" dirty="0">
                          <a:solidFill>
                            <a:srgbClr val="C00000"/>
                          </a:solidFill>
                          <a:effectLst/>
                        </a:rPr>
                        <a:t>50575</a:t>
                      </a:r>
                      <a:endParaRPr lang="en-US" altLang="zh-TW" sz="2200" b="1" i="0" u="none" strike="noStrike" dirty="0">
                        <a:solidFill>
                          <a:srgbClr val="C00000"/>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en-US" altLang="zh-TW" sz="2200" b="1" u="none" strike="noStrike" dirty="0">
                          <a:solidFill>
                            <a:srgbClr val="C00000"/>
                          </a:solidFill>
                          <a:effectLst/>
                        </a:rPr>
                        <a:t>9342</a:t>
                      </a:r>
                      <a:endParaRPr lang="en-US" altLang="zh-TW" sz="2200" b="1" i="0" u="none" strike="noStrike" dirty="0">
                        <a:solidFill>
                          <a:srgbClr val="C00000"/>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en-US" altLang="zh-TW" sz="2200" b="1" u="none" strike="noStrike" dirty="0">
                          <a:solidFill>
                            <a:srgbClr val="C00000"/>
                          </a:solidFill>
                          <a:effectLst/>
                        </a:rPr>
                        <a:t>59917</a:t>
                      </a:r>
                      <a:endParaRPr lang="en-US" altLang="zh-TW" sz="2200" b="1" i="0" u="none" strike="noStrike" dirty="0">
                        <a:solidFill>
                          <a:srgbClr val="C00000"/>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solidFill>
                      <a:schemeClr val="accent6">
                        <a:lumMod val="20000"/>
                        <a:lumOff val="80000"/>
                      </a:schemeClr>
                    </a:solidFill>
                  </a:tcPr>
                </a:tc>
              </a:tr>
              <a:tr h="481581">
                <a:tc vMerge="1">
                  <a:txBody>
                    <a:bodyPr/>
                    <a:lstStyle/>
                    <a:p>
                      <a:endParaRPr lang="zh-TW" altLang="en-US"/>
                    </a:p>
                  </a:txBody>
                  <a:tcPr/>
                </a:tc>
                <a:tc vMerge="1">
                  <a:txBody>
                    <a:bodyPr/>
                    <a:lstStyle/>
                    <a:p>
                      <a:endParaRPr lang="zh-TW" altLang="en-US"/>
                    </a:p>
                  </a:txBody>
                  <a:tcPr/>
                </a:tc>
                <a:tc>
                  <a:txBody>
                    <a:bodyPr/>
                    <a:lstStyle/>
                    <a:p>
                      <a:pPr algn="ctr" fontAlgn="ctr"/>
                      <a:r>
                        <a:rPr lang="zh-TW" altLang="en-US" sz="1800" b="1" u="none" strike="noStrike" dirty="0">
                          <a:effectLst/>
                        </a:rPr>
                        <a:t>新制</a:t>
                      </a:r>
                      <a:endParaRPr lang="zh-TW" altLang="en-US" sz="1800" b="1" i="0" u="none" strike="noStrike" dirty="0">
                        <a:solidFill>
                          <a:srgbClr val="000000"/>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solidFill>
                      <a:schemeClr val="accent6">
                        <a:lumMod val="20000"/>
                        <a:lumOff val="80000"/>
                      </a:schemeClr>
                    </a:solidFill>
                  </a:tcPr>
                </a:tc>
                <a:tc>
                  <a:txBody>
                    <a:bodyPr/>
                    <a:lstStyle/>
                    <a:p>
                      <a:pPr algn="ctr" fontAlgn="ctr"/>
                      <a:r>
                        <a:rPr lang="en-US" altLang="zh-TW" sz="2000" b="1" u="none" strike="noStrike" dirty="0">
                          <a:effectLst/>
                        </a:rPr>
                        <a:t>23</a:t>
                      </a:r>
                      <a:endParaRPr lang="en-US" altLang="zh-TW" sz="2000" b="1" i="0" u="none" strike="noStrike" dirty="0">
                        <a:solidFill>
                          <a:srgbClr val="000000"/>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solidFill>
                      <a:schemeClr val="accent6">
                        <a:lumMod val="20000"/>
                        <a:lumOff val="80000"/>
                      </a:schemeClr>
                    </a:solidFill>
                  </a:tcPr>
                </a:tc>
                <a:tc>
                  <a:txBody>
                    <a:bodyPr/>
                    <a:lstStyle/>
                    <a:p>
                      <a:pPr algn="ctr" fontAlgn="ctr"/>
                      <a:r>
                        <a:rPr lang="en-US" altLang="zh-TW" sz="2000" b="1" u="none" strike="noStrike" dirty="0">
                          <a:effectLst/>
                        </a:rPr>
                        <a:t>35963</a:t>
                      </a:r>
                      <a:endParaRPr lang="en-US" altLang="zh-TW" sz="2000" b="1" i="0" u="none" strike="noStrike" dirty="0">
                        <a:solidFill>
                          <a:srgbClr val="000000"/>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solidFill>
                      <a:schemeClr val="accent6">
                        <a:lumMod val="20000"/>
                        <a:lumOff val="80000"/>
                      </a:schemeClr>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r>
              <a:tr h="481581">
                <a:tc rowSpan="3">
                  <a:txBody>
                    <a:bodyPr/>
                    <a:lstStyle/>
                    <a:p>
                      <a:pPr algn="ctr" fontAlgn="ctr"/>
                      <a:r>
                        <a:rPr lang="en-US" altLang="zh-TW" sz="1800" b="1" u="none" strike="noStrike" dirty="0" smtClean="0">
                          <a:effectLst/>
                        </a:rPr>
                        <a:t>107.7.1</a:t>
                      </a:r>
                      <a:br>
                        <a:rPr lang="en-US" altLang="zh-TW" sz="1800" b="1" u="none" strike="noStrike" dirty="0" smtClean="0">
                          <a:effectLst/>
                        </a:rPr>
                      </a:br>
                      <a:r>
                        <a:rPr lang="zh-TW" altLang="en-US" sz="1800" b="1" u="none" strike="noStrike" dirty="0" smtClean="0">
                          <a:effectLst/>
                        </a:rPr>
                        <a:t>至</a:t>
                      </a:r>
                      <a:endParaRPr lang="en-US" altLang="zh-TW" sz="1800" b="1" u="none" strike="noStrike" dirty="0" smtClean="0">
                        <a:effectLst/>
                      </a:endParaRPr>
                    </a:p>
                    <a:p>
                      <a:pPr algn="ctr" fontAlgn="ctr"/>
                      <a:r>
                        <a:rPr lang="en-US" altLang="zh-TW" sz="1800" b="1" u="none" strike="noStrike" dirty="0" smtClean="0">
                          <a:effectLst/>
                        </a:rPr>
                        <a:t>108.</a:t>
                      </a:r>
                      <a:br>
                        <a:rPr lang="en-US" altLang="zh-TW" sz="1800" b="1" u="none" strike="noStrike" dirty="0" smtClean="0">
                          <a:effectLst/>
                        </a:rPr>
                      </a:br>
                      <a:r>
                        <a:rPr lang="en-US" altLang="zh-TW" sz="1800" b="1" u="none" strike="noStrike" dirty="0" smtClean="0">
                          <a:effectLst/>
                        </a:rPr>
                        <a:t>12.31</a:t>
                      </a:r>
                      <a:endParaRPr lang="zh-TW" altLang="en-US" sz="1800" b="1" i="0" u="none" strike="noStrike" dirty="0">
                        <a:solidFill>
                          <a:srgbClr val="000000"/>
                        </a:solidFill>
                        <a:effectLst/>
                        <a:latin typeface="新細明體"/>
                      </a:endParaRPr>
                    </a:p>
                  </a:txBody>
                  <a:tcPr marL="9525" marR="9525" marT="9525" marB="0" anchor="ctr">
                    <a:lnT w="28575" cap="flat" cmpd="sng" algn="ctr">
                      <a:solidFill>
                        <a:srgbClr val="C00000"/>
                      </a:solidFill>
                      <a:prstDash val="solid"/>
                      <a:round/>
                      <a:headEnd type="none" w="med" len="med"/>
                      <a:tailEnd type="none" w="med" len="med"/>
                    </a:lnT>
                    <a:solidFill>
                      <a:srgbClr val="E9F7F0"/>
                    </a:solidFill>
                  </a:tcPr>
                </a:tc>
                <a:tc>
                  <a:txBody>
                    <a:bodyPr/>
                    <a:lstStyle/>
                    <a:p>
                      <a:pPr algn="ctr" fontAlgn="ctr"/>
                      <a:r>
                        <a:rPr lang="zh-TW" altLang="en-US" sz="1800" b="1" u="none" strike="noStrike" dirty="0">
                          <a:effectLst/>
                        </a:rPr>
                        <a:t>優存</a:t>
                      </a:r>
                      <a:endParaRPr lang="zh-TW" altLang="en-US" sz="1800" b="1" i="0" u="none" strike="noStrike" dirty="0">
                        <a:solidFill>
                          <a:srgbClr val="000000"/>
                        </a:solidFill>
                        <a:effectLst/>
                        <a:latin typeface="新細明體"/>
                      </a:endParaRPr>
                    </a:p>
                  </a:txBody>
                  <a:tcPr marL="9525" marR="9525" marT="9525" marB="0" anchor="ctr">
                    <a:lnT w="28575" cap="flat" cmpd="sng" algn="ctr">
                      <a:solidFill>
                        <a:srgbClr val="C00000"/>
                      </a:solidFill>
                      <a:prstDash val="solid"/>
                      <a:round/>
                      <a:headEnd type="none" w="med" len="med"/>
                      <a:tailEnd type="none" w="med" len="med"/>
                    </a:lnT>
                    <a:lnB w="28575" cap="flat" cmpd="sng" algn="ctr">
                      <a:solidFill>
                        <a:srgbClr val="0000FF"/>
                      </a:solidFill>
                      <a:prstDash val="solid"/>
                      <a:round/>
                      <a:headEnd type="none" w="med" len="med"/>
                      <a:tailEnd type="none" w="med" len="med"/>
                    </a:lnB>
                    <a:solidFill>
                      <a:srgbClr val="E9F7F0"/>
                    </a:solidFill>
                  </a:tcPr>
                </a:tc>
                <a:tc rowSpan="2">
                  <a:txBody>
                    <a:bodyPr/>
                    <a:lstStyle/>
                    <a:p>
                      <a:pPr algn="ctr" fontAlgn="ctr"/>
                      <a:r>
                        <a:rPr lang="zh-TW" altLang="en-US" sz="1800" b="1" u="none" strike="noStrike" dirty="0">
                          <a:effectLst/>
                        </a:rPr>
                        <a:t>月</a:t>
                      </a:r>
                      <a:r>
                        <a:rPr lang="zh-TW" altLang="en-US" sz="1800" b="1" u="none" strike="noStrike" dirty="0" smtClean="0">
                          <a:effectLst/>
                        </a:rPr>
                        <a:t>退</a:t>
                      </a:r>
                      <a:r>
                        <a:rPr lang="en-US" altLang="zh-TW" sz="1800" b="1" u="none" strike="noStrike" dirty="0" smtClean="0">
                          <a:effectLst/>
                        </a:rPr>
                        <a:t/>
                      </a:r>
                      <a:br>
                        <a:rPr lang="en-US" altLang="zh-TW" sz="1800" b="1" u="none" strike="noStrike" dirty="0" smtClean="0">
                          <a:effectLst/>
                        </a:rPr>
                      </a:br>
                      <a:r>
                        <a:rPr lang="en-US" altLang="zh-TW" sz="1800" b="1" u="none" strike="noStrike" dirty="0" smtClean="0">
                          <a:solidFill>
                            <a:srgbClr val="C00000"/>
                          </a:solidFill>
                          <a:effectLst/>
                        </a:rPr>
                        <a:t>(</a:t>
                      </a:r>
                      <a:r>
                        <a:rPr lang="zh-TW" altLang="en-US" sz="1800" b="1" u="none" strike="noStrike" dirty="0" smtClean="0">
                          <a:solidFill>
                            <a:srgbClr val="C00000"/>
                          </a:solidFill>
                          <a:effectLst/>
                        </a:rPr>
                        <a:t>無均俸</a:t>
                      </a:r>
                      <a:r>
                        <a:rPr lang="en-US" altLang="zh-TW" sz="1800" b="1" u="none" strike="noStrike" dirty="0" smtClean="0">
                          <a:solidFill>
                            <a:srgbClr val="C00000"/>
                          </a:solidFill>
                          <a:effectLst/>
                        </a:rPr>
                        <a:t>)</a:t>
                      </a:r>
                      <a:endParaRPr lang="zh-TW" altLang="en-US" sz="1800" b="1" i="0" u="none" strike="noStrike" dirty="0">
                        <a:solidFill>
                          <a:srgbClr val="C00000"/>
                        </a:solidFill>
                        <a:effectLst/>
                        <a:latin typeface="新細明體"/>
                      </a:endParaRPr>
                    </a:p>
                  </a:txBody>
                  <a:tcPr marL="9525" marR="9525" marT="9525" marB="0" anchor="ctr">
                    <a:lnT w="28575" cap="flat" cmpd="sng" algn="ctr">
                      <a:solidFill>
                        <a:srgbClr val="C00000"/>
                      </a:solidFill>
                      <a:prstDash val="solid"/>
                      <a:round/>
                      <a:headEnd type="none" w="med" len="med"/>
                      <a:tailEnd type="none" w="med" len="med"/>
                    </a:lnT>
                    <a:solidFill>
                      <a:srgbClr val="E9F7F0"/>
                    </a:solidFill>
                  </a:tcPr>
                </a:tc>
                <a:tc rowSpan="2">
                  <a:txBody>
                    <a:bodyPr/>
                    <a:lstStyle/>
                    <a:p>
                      <a:pPr algn="ctr" fontAlgn="ctr"/>
                      <a:r>
                        <a:rPr lang="zh-TW" altLang="en-US" sz="1800" b="1" u="none" strike="noStrike">
                          <a:effectLst/>
                        </a:rPr>
                        <a:t>合計</a:t>
                      </a:r>
                      <a:endParaRPr lang="zh-TW" altLang="en-US" sz="1800" b="1" i="0" u="none" strike="noStrike">
                        <a:solidFill>
                          <a:srgbClr val="000000"/>
                        </a:solidFill>
                        <a:effectLst/>
                        <a:latin typeface="新細明體"/>
                      </a:endParaRPr>
                    </a:p>
                  </a:txBody>
                  <a:tcPr marL="9525" marR="9525" marT="9525" marB="0" anchor="ctr">
                    <a:lnT w="28575" cap="flat" cmpd="sng" algn="ctr">
                      <a:solidFill>
                        <a:srgbClr val="C00000"/>
                      </a:solidFill>
                      <a:prstDash val="solid"/>
                      <a:round/>
                      <a:headEnd type="none" w="med" len="med"/>
                      <a:tailEnd type="none" w="med" len="med"/>
                    </a:lnT>
                    <a:solidFill>
                      <a:srgbClr val="E9F7F0"/>
                    </a:solidFill>
                  </a:tcPr>
                </a:tc>
                <a:tc>
                  <a:txBody>
                    <a:bodyPr/>
                    <a:lstStyle/>
                    <a:p>
                      <a:pPr algn="ctr" fontAlgn="ctr"/>
                      <a:r>
                        <a:rPr lang="zh-TW" altLang="en-US" sz="1800" b="1" u="none" strike="noStrike" dirty="0">
                          <a:effectLst/>
                        </a:rPr>
                        <a:t>替代率上限</a:t>
                      </a:r>
                      <a:endParaRPr lang="zh-TW" altLang="en-US" sz="1800" b="1" i="0" u="none" strike="noStrike" dirty="0">
                        <a:solidFill>
                          <a:srgbClr val="000000"/>
                        </a:solidFill>
                        <a:effectLst/>
                        <a:latin typeface="新細明體"/>
                      </a:endParaRPr>
                    </a:p>
                  </a:txBody>
                  <a:tcPr marL="9525" marR="9525" marT="9525" marB="0" anchor="ctr">
                    <a:lnR w="57150" cap="flat" cmpd="sng" algn="ctr">
                      <a:solidFill>
                        <a:srgbClr val="FF00FF"/>
                      </a:solidFill>
                      <a:prstDash val="solid"/>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0000FF"/>
                      </a:solidFill>
                      <a:prstDash val="solid"/>
                      <a:round/>
                      <a:headEnd type="none" w="med" len="med"/>
                      <a:tailEnd type="none" w="med" len="med"/>
                    </a:lnB>
                    <a:solidFill>
                      <a:srgbClr val="E9F7F0"/>
                    </a:solidFill>
                  </a:tcPr>
                </a:tc>
                <a:tc gridSpan="3">
                  <a:txBody>
                    <a:bodyPr/>
                    <a:lstStyle/>
                    <a:p>
                      <a:pPr algn="ctr" fontAlgn="ctr"/>
                      <a:r>
                        <a:rPr lang="zh-TW" altLang="en-US" sz="1800" b="1" u="none" strike="noStrike" dirty="0">
                          <a:effectLst/>
                        </a:rPr>
                        <a:t>實際支領月所得</a:t>
                      </a:r>
                      <a:endParaRPr lang="zh-TW" altLang="en-US" sz="1800" b="1" i="0" u="none" strike="noStrike" dirty="0">
                        <a:solidFill>
                          <a:srgbClr val="000000"/>
                        </a:solidFill>
                        <a:effectLst/>
                        <a:latin typeface="新細明體"/>
                      </a:endParaRPr>
                    </a:p>
                  </a:txBody>
                  <a:tcPr marL="9525" marR="9525" marT="9525" marB="0" anchor="ctr">
                    <a:lnL w="57150" cap="flat" cmpd="sng" algn="ctr">
                      <a:solidFill>
                        <a:srgbClr val="FF00FF"/>
                      </a:solidFill>
                      <a:prstDash val="solid"/>
                      <a:round/>
                      <a:headEnd type="none" w="med" len="med"/>
                      <a:tailEnd type="none" w="med" len="med"/>
                    </a:lnL>
                    <a:lnT w="28575" cap="flat" cmpd="sng" algn="ctr">
                      <a:solidFill>
                        <a:srgbClr val="C00000"/>
                      </a:solidFill>
                      <a:prstDash val="solid"/>
                      <a:round/>
                      <a:headEnd type="none" w="med" len="med"/>
                      <a:tailEnd type="none" w="med" len="med"/>
                    </a:lnT>
                    <a:solidFill>
                      <a:srgbClr val="E9F7F0"/>
                    </a:solidFill>
                  </a:tcPr>
                </a:tc>
                <a:tc hMerge="1">
                  <a:txBody>
                    <a:bodyPr/>
                    <a:lstStyle/>
                    <a:p>
                      <a:endParaRPr lang="zh-TW" altLang="en-US"/>
                    </a:p>
                  </a:txBody>
                  <a:tcPr/>
                </a:tc>
                <a:tc hMerge="1">
                  <a:txBody>
                    <a:bodyPr/>
                    <a:lstStyle/>
                    <a:p>
                      <a:endParaRPr lang="zh-TW" altLang="en-US"/>
                    </a:p>
                  </a:txBody>
                  <a:tcPr/>
                </a:tc>
              </a:tr>
              <a:tr h="481581">
                <a:tc vMerge="1">
                  <a:txBody>
                    <a:bodyPr/>
                    <a:lstStyle/>
                    <a:p>
                      <a:endParaRPr lang="zh-TW" altLang="en-US"/>
                    </a:p>
                  </a:txBody>
                  <a:tcPr/>
                </a:tc>
                <a:tc>
                  <a:txBody>
                    <a:bodyPr/>
                    <a:lstStyle/>
                    <a:p>
                      <a:pPr algn="ctr" fontAlgn="ctr"/>
                      <a:r>
                        <a:rPr lang="en-US" altLang="zh-TW" sz="2000" b="1" u="none" strike="noStrike" dirty="0">
                          <a:solidFill>
                            <a:srgbClr val="0000FF"/>
                          </a:solidFill>
                          <a:effectLst/>
                        </a:rPr>
                        <a:t>9%</a:t>
                      </a:r>
                      <a:endParaRPr lang="en-US" altLang="zh-TW" sz="2000" b="1" i="0" u="none" strike="noStrike" dirty="0">
                        <a:solidFill>
                          <a:srgbClr val="0000FF"/>
                        </a:solidFill>
                        <a:effectLst/>
                        <a:latin typeface="新細明體"/>
                      </a:endParaRPr>
                    </a:p>
                  </a:txBody>
                  <a:tcPr marL="9525" marR="9525" marT="9525" marB="0" anchor="ctr">
                    <a:lnL w="28575" cap="flat" cmpd="sng" algn="ctr">
                      <a:solidFill>
                        <a:srgbClr val="0000FF"/>
                      </a:solidFill>
                      <a:prstDash val="solid"/>
                      <a:round/>
                      <a:headEnd type="none" w="med" len="med"/>
                      <a:tailEnd type="none" w="med" len="med"/>
                    </a:lnL>
                    <a:lnR w="28575" cap="flat" cmpd="sng" algn="ctr">
                      <a:solidFill>
                        <a:srgbClr val="0000FF"/>
                      </a:solidFill>
                      <a:prstDash val="solid"/>
                      <a:round/>
                      <a:headEnd type="none" w="med" len="med"/>
                      <a:tailEnd type="none" w="med" len="med"/>
                    </a:lnR>
                    <a:lnT w="28575" cap="flat" cmpd="sng" algn="ctr">
                      <a:solidFill>
                        <a:srgbClr val="0000FF"/>
                      </a:solidFill>
                      <a:prstDash val="solid"/>
                      <a:round/>
                      <a:headEnd type="none" w="med" len="med"/>
                      <a:tailEnd type="none" w="med" len="med"/>
                    </a:lnT>
                    <a:lnB w="28575" cap="flat" cmpd="sng" algn="ctr">
                      <a:solidFill>
                        <a:srgbClr val="0000FF"/>
                      </a:solidFill>
                      <a:prstDash val="solid"/>
                      <a:round/>
                      <a:headEnd type="none" w="med" len="med"/>
                      <a:tailEnd type="none" w="med" len="med"/>
                    </a:lnB>
                    <a:solidFill>
                      <a:srgbClr val="E9F7F0"/>
                    </a:solidFill>
                  </a:tcPr>
                </a:tc>
                <a:tc vMerge="1">
                  <a:txBody>
                    <a:bodyPr/>
                    <a:lstStyle/>
                    <a:p>
                      <a:endParaRPr lang="zh-TW" altLang="en-US"/>
                    </a:p>
                  </a:txBody>
                  <a:tcPr/>
                </a:tc>
                <a:tc vMerge="1">
                  <a:txBody>
                    <a:bodyPr/>
                    <a:lstStyle/>
                    <a:p>
                      <a:endParaRPr lang="zh-TW" altLang="en-US"/>
                    </a:p>
                  </a:txBody>
                  <a:tcPr/>
                </a:tc>
                <a:tc>
                  <a:txBody>
                    <a:bodyPr/>
                    <a:lstStyle/>
                    <a:p>
                      <a:pPr algn="ctr" fontAlgn="ctr"/>
                      <a:r>
                        <a:rPr lang="en-US" altLang="zh-TW" sz="2000" b="1" u="none" strike="noStrike" dirty="0">
                          <a:solidFill>
                            <a:srgbClr val="0000FF"/>
                          </a:solidFill>
                          <a:effectLst/>
                        </a:rPr>
                        <a:t>67.5%</a:t>
                      </a:r>
                      <a:endParaRPr lang="en-US" altLang="zh-TW" sz="2000" b="1" i="0" u="none" strike="noStrike" dirty="0">
                        <a:solidFill>
                          <a:srgbClr val="0000FF"/>
                        </a:solidFill>
                        <a:effectLst/>
                        <a:latin typeface="新細明體"/>
                      </a:endParaRPr>
                    </a:p>
                  </a:txBody>
                  <a:tcPr marL="9525" marR="9525" marT="9525" marB="0" anchor="ctr">
                    <a:lnL w="28575" cap="flat" cmpd="sng" algn="ctr">
                      <a:solidFill>
                        <a:srgbClr val="0000FF"/>
                      </a:solidFill>
                      <a:prstDash val="solid"/>
                      <a:round/>
                      <a:headEnd type="none" w="med" len="med"/>
                      <a:tailEnd type="none" w="med" len="med"/>
                    </a:lnL>
                    <a:lnR w="57150" cap="flat" cmpd="sng" algn="ctr">
                      <a:solidFill>
                        <a:srgbClr val="FF00FF"/>
                      </a:solidFill>
                      <a:prstDash val="solid"/>
                      <a:round/>
                      <a:headEnd type="none" w="med" len="med"/>
                      <a:tailEnd type="none" w="med" len="med"/>
                    </a:lnR>
                    <a:lnT w="28575" cap="flat" cmpd="sng" algn="ctr">
                      <a:solidFill>
                        <a:srgbClr val="0000FF"/>
                      </a:solidFill>
                      <a:prstDash val="solid"/>
                      <a:round/>
                      <a:headEnd type="none" w="med" len="med"/>
                      <a:tailEnd type="none" w="med" len="med"/>
                    </a:lnT>
                    <a:lnB w="28575" cap="flat" cmpd="sng" algn="ctr">
                      <a:solidFill>
                        <a:srgbClr val="0000FF"/>
                      </a:solidFill>
                      <a:prstDash val="solid"/>
                      <a:round/>
                      <a:headEnd type="none" w="med" len="med"/>
                      <a:tailEnd type="none" w="med" len="med"/>
                    </a:lnB>
                    <a:solidFill>
                      <a:srgbClr val="E9F7F0"/>
                    </a:solidFill>
                  </a:tcPr>
                </a:tc>
                <a:tc>
                  <a:txBody>
                    <a:bodyPr/>
                    <a:lstStyle/>
                    <a:p>
                      <a:pPr algn="ctr" fontAlgn="ctr"/>
                      <a:r>
                        <a:rPr lang="zh-TW" altLang="en-US" sz="1800" b="1" u="none" strike="noStrike" dirty="0">
                          <a:effectLst/>
                        </a:rPr>
                        <a:t>優存</a:t>
                      </a:r>
                      <a:endParaRPr lang="zh-TW" altLang="en-US" sz="1800" b="1" i="0" u="none" strike="noStrike" dirty="0">
                        <a:solidFill>
                          <a:srgbClr val="000000"/>
                        </a:solidFill>
                        <a:effectLst/>
                        <a:latin typeface="新細明體"/>
                      </a:endParaRPr>
                    </a:p>
                  </a:txBody>
                  <a:tcPr marL="9525" marR="9525" marT="9525" marB="0" anchor="ctr">
                    <a:lnL w="57150" cap="flat" cmpd="sng" algn="ctr">
                      <a:solidFill>
                        <a:srgbClr val="FF00FF"/>
                      </a:solidFill>
                      <a:prstDash val="solid"/>
                      <a:round/>
                      <a:headEnd type="none" w="med" len="med"/>
                      <a:tailEnd type="none" w="med" len="med"/>
                    </a:lnL>
                    <a:solidFill>
                      <a:srgbClr val="E9F7F0"/>
                    </a:solidFill>
                  </a:tcPr>
                </a:tc>
                <a:tc>
                  <a:txBody>
                    <a:bodyPr/>
                    <a:lstStyle/>
                    <a:p>
                      <a:pPr algn="ctr" fontAlgn="ctr"/>
                      <a:r>
                        <a:rPr lang="zh-TW" altLang="en-US" sz="1800" b="1" u="none" strike="noStrike" dirty="0">
                          <a:effectLst/>
                        </a:rPr>
                        <a:t>月退</a:t>
                      </a:r>
                      <a:endParaRPr lang="zh-TW" altLang="en-US" sz="1800" b="1" i="0" u="none" strike="noStrike" dirty="0">
                        <a:solidFill>
                          <a:srgbClr val="000000"/>
                        </a:solidFill>
                        <a:effectLst/>
                        <a:latin typeface="新細明體"/>
                      </a:endParaRPr>
                    </a:p>
                  </a:txBody>
                  <a:tcPr marL="9525" marR="9525" marT="9525" marB="0" anchor="ctr">
                    <a:solidFill>
                      <a:srgbClr val="E9F7F0"/>
                    </a:solidFill>
                  </a:tcPr>
                </a:tc>
                <a:tc>
                  <a:txBody>
                    <a:bodyPr/>
                    <a:lstStyle/>
                    <a:p>
                      <a:pPr algn="ctr" fontAlgn="ctr"/>
                      <a:r>
                        <a:rPr lang="zh-TW" altLang="en-US" sz="1800" b="1" u="none" strike="noStrike" dirty="0">
                          <a:effectLst/>
                        </a:rPr>
                        <a:t>合計</a:t>
                      </a:r>
                      <a:endParaRPr lang="zh-TW" altLang="en-US" sz="1800" b="1" i="0" u="none" strike="noStrike" dirty="0">
                        <a:solidFill>
                          <a:srgbClr val="000000"/>
                        </a:solidFill>
                        <a:effectLst/>
                        <a:latin typeface="新細明體"/>
                      </a:endParaRPr>
                    </a:p>
                  </a:txBody>
                  <a:tcPr marL="9525" marR="9525" marT="9525" marB="0" anchor="ctr">
                    <a:solidFill>
                      <a:srgbClr val="E9F7F0"/>
                    </a:solidFill>
                  </a:tcPr>
                </a:tc>
              </a:tr>
              <a:tr h="481581">
                <a:tc vMerge="1">
                  <a:txBody>
                    <a:bodyPr/>
                    <a:lstStyle/>
                    <a:p>
                      <a:endParaRPr lang="zh-TW" altLang="en-US"/>
                    </a:p>
                  </a:txBody>
                  <a:tcPr/>
                </a:tc>
                <a:tc>
                  <a:txBody>
                    <a:bodyPr/>
                    <a:lstStyle/>
                    <a:p>
                      <a:pPr algn="ctr" fontAlgn="ctr"/>
                      <a:r>
                        <a:rPr lang="en-US" altLang="zh-TW" sz="2000" b="1" u="none" strike="noStrike" dirty="0">
                          <a:effectLst/>
                        </a:rPr>
                        <a:t>4671</a:t>
                      </a:r>
                      <a:endParaRPr lang="en-US" altLang="zh-TW" sz="2000" b="1" i="0" u="none" strike="noStrike" dirty="0">
                        <a:solidFill>
                          <a:srgbClr val="000000"/>
                        </a:solidFill>
                        <a:effectLst/>
                        <a:latin typeface="新細明體"/>
                      </a:endParaRPr>
                    </a:p>
                  </a:txBody>
                  <a:tcPr marL="9525" marR="9525" marT="9525" marB="0" anchor="ctr">
                    <a:lnT w="28575" cap="flat" cmpd="sng" algn="ctr">
                      <a:solidFill>
                        <a:srgbClr val="0000FF"/>
                      </a:solidFill>
                      <a:prstDash val="solid"/>
                      <a:round/>
                      <a:headEnd type="none" w="med" len="med"/>
                      <a:tailEnd type="none" w="med" len="med"/>
                    </a:lnT>
                    <a:solidFill>
                      <a:srgbClr val="E9F7F0"/>
                    </a:solidFill>
                  </a:tcPr>
                </a:tc>
                <a:tc>
                  <a:txBody>
                    <a:bodyPr/>
                    <a:lstStyle/>
                    <a:p>
                      <a:pPr algn="ctr" fontAlgn="ctr"/>
                      <a:r>
                        <a:rPr lang="en-US" altLang="zh-TW" sz="2000" b="1" u="none" strike="noStrike" dirty="0">
                          <a:effectLst/>
                        </a:rPr>
                        <a:t>50575</a:t>
                      </a:r>
                      <a:endParaRPr lang="en-US" altLang="zh-TW" sz="2000" b="1" i="0" u="none" strike="noStrike" dirty="0">
                        <a:solidFill>
                          <a:srgbClr val="000000"/>
                        </a:solidFill>
                        <a:effectLst/>
                        <a:latin typeface="新細明體"/>
                      </a:endParaRPr>
                    </a:p>
                  </a:txBody>
                  <a:tcPr marL="9525" marR="9525" marT="9525" marB="0" anchor="ctr">
                    <a:solidFill>
                      <a:srgbClr val="E9F7F0"/>
                    </a:solidFill>
                  </a:tcPr>
                </a:tc>
                <a:tc>
                  <a:txBody>
                    <a:bodyPr/>
                    <a:lstStyle/>
                    <a:p>
                      <a:pPr algn="ctr" fontAlgn="ctr"/>
                      <a:r>
                        <a:rPr lang="en-US" altLang="zh-TW" sz="2000" b="1" u="none" strike="noStrike" dirty="0">
                          <a:effectLst/>
                        </a:rPr>
                        <a:t>55246</a:t>
                      </a:r>
                      <a:endParaRPr lang="en-US" altLang="zh-TW" sz="2000" b="1" i="0" u="none" strike="noStrike" dirty="0">
                        <a:solidFill>
                          <a:srgbClr val="000000"/>
                        </a:solidFill>
                        <a:effectLst/>
                        <a:latin typeface="新細明體"/>
                      </a:endParaRPr>
                    </a:p>
                  </a:txBody>
                  <a:tcPr marL="9525" marR="9525" marT="9525" marB="0" anchor="ctr">
                    <a:solidFill>
                      <a:srgbClr val="E9F7F0"/>
                    </a:solidFill>
                  </a:tcPr>
                </a:tc>
                <a:tc>
                  <a:txBody>
                    <a:bodyPr/>
                    <a:lstStyle/>
                    <a:p>
                      <a:pPr algn="ctr" fontAlgn="ctr"/>
                      <a:r>
                        <a:rPr lang="en-US" altLang="zh-TW" sz="2000" b="1" u="none" strike="noStrike" dirty="0">
                          <a:effectLst/>
                        </a:rPr>
                        <a:t>52772</a:t>
                      </a:r>
                      <a:endParaRPr lang="en-US" altLang="zh-TW" sz="2000" b="1" i="0" u="none" strike="noStrike" dirty="0">
                        <a:solidFill>
                          <a:srgbClr val="000000"/>
                        </a:solidFill>
                        <a:effectLst/>
                        <a:latin typeface="新細明體"/>
                      </a:endParaRPr>
                    </a:p>
                  </a:txBody>
                  <a:tcPr marL="9525" marR="9525" marT="9525" marB="0" anchor="ctr">
                    <a:lnR w="57150" cap="flat" cmpd="sng" algn="ctr">
                      <a:solidFill>
                        <a:srgbClr val="FF00FF"/>
                      </a:solidFill>
                      <a:prstDash val="solid"/>
                      <a:round/>
                      <a:headEnd type="none" w="med" len="med"/>
                      <a:tailEnd type="none" w="med" len="med"/>
                    </a:lnR>
                    <a:lnT w="28575" cap="flat" cmpd="sng" algn="ctr">
                      <a:solidFill>
                        <a:srgbClr val="0000FF"/>
                      </a:solidFill>
                      <a:prstDash val="solid"/>
                      <a:round/>
                      <a:headEnd type="none" w="med" len="med"/>
                      <a:tailEnd type="none" w="med" len="med"/>
                    </a:lnT>
                    <a:solidFill>
                      <a:srgbClr val="E9F7F0"/>
                    </a:solidFill>
                  </a:tcPr>
                </a:tc>
                <a:tc>
                  <a:txBody>
                    <a:bodyPr/>
                    <a:lstStyle/>
                    <a:p>
                      <a:pPr algn="ctr" fontAlgn="ctr"/>
                      <a:r>
                        <a:rPr lang="en-US" altLang="zh-TW" sz="2200" b="1" u="none" strike="noStrike" dirty="0">
                          <a:solidFill>
                            <a:srgbClr val="C00000"/>
                          </a:solidFill>
                          <a:effectLst/>
                        </a:rPr>
                        <a:t>2197</a:t>
                      </a:r>
                      <a:endParaRPr lang="en-US" altLang="zh-TW" sz="2200" b="1" i="0" u="none" strike="noStrike" dirty="0">
                        <a:solidFill>
                          <a:srgbClr val="C00000"/>
                        </a:solidFill>
                        <a:effectLst/>
                        <a:latin typeface="新細明體"/>
                      </a:endParaRPr>
                    </a:p>
                  </a:txBody>
                  <a:tcPr marL="9525" marR="9525" marT="9525" marB="0" anchor="ctr">
                    <a:lnL w="57150" cap="flat" cmpd="sng" algn="ctr">
                      <a:solidFill>
                        <a:srgbClr val="FF00FF"/>
                      </a:solidFill>
                      <a:prstDash val="solid"/>
                      <a:round/>
                      <a:headEnd type="none" w="med" len="med"/>
                      <a:tailEnd type="none" w="med" len="med"/>
                    </a:lnL>
                    <a:solidFill>
                      <a:srgbClr val="E9F7F0"/>
                    </a:solidFill>
                  </a:tcPr>
                </a:tc>
                <a:tc>
                  <a:txBody>
                    <a:bodyPr/>
                    <a:lstStyle/>
                    <a:p>
                      <a:pPr algn="ctr" fontAlgn="ctr"/>
                      <a:r>
                        <a:rPr lang="en-US" altLang="zh-TW" sz="2200" b="1" u="none" strike="noStrike" dirty="0">
                          <a:solidFill>
                            <a:srgbClr val="C00000"/>
                          </a:solidFill>
                          <a:effectLst/>
                        </a:rPr>
                        <a:t>50575</a:t>
                      </a:r>
                      <a:endParaRPr lang="en-US" altLang="zh-TW" sz="2200" b="1" i="0" u="none" strike="noStrike" dirty="0">
                        <a:solidFill>
                          <a:srgbClr val="C00000"/>
                        </a:solidFill>
                        <a:effectLst/>
                        <a:latin typeface="新細明體"/>
                      </a:endParaRPr>
                    </a:p>
                  </a:txBody>
                  <a:tcPr marL="9525" marR="9525" marT="9525" marB="0" anchor="ctr">
                    <a:solidFill>
                      <a:srgbClr val="E9F7F0"/>
                    </a:solidFill>
                  </a:tcPr>
                </a:tc>
                <a:tc>
                  <a:txBody>
                    <a:bodyPr/>
                    <a:lstStyle/>
                    <a:p>
                      <a:pPr algn="ctr" fontAlgn="ctr"/>
                      <a:r>
                        <a:rPr lang="en-US" altLang="zh-TW" sz="2200" b="1" u="none" strike="noStrike" dirty="0">
                          <a:solidFill>
                            <a:srgbClr val="C00000"/>
                          </a:solidFill>
                          <a:effectLst/>
                        </a:rPr>
                        <a:t>52772</a:t>
                      </a:r>
                      <a:endParaRPr lang="en-US" altLang="zh-TW" sz="2200" b="1" i="0" u="none" strike="noStrike" dirty="0">
                        <a:solidFill>
                          <a:srgbClr val="C00000"/>
                        </a:solidFill>
                        <a:effectLst/>
                        <a:latin typeface="新細明體"/>
                      </a:endParaRPr>
                    </a:p>
                  </a:txBody>
                  <a:tcPr marL="9525" marR="9525" marT="9525" marB="0" anchor="ctr">
                    <a:solidFill>
                      <a:srgbClr val="E9F7F0"/>
                    </a:solidFill>
                  </a:tcPr>
                </a:tc>
              </a:tr>
              <a:tr h="481581">
                <a:tc rowSpan="3">
                  <a:txBody>
                    <a:bodyPr/>
                    <a:lstStyle/>
                    <a:p>
                      <a:pPr marL="0" algn="ctr" defTabSz="914400" rtl="0" eaLnBrk="1" fontAlgn="ctr" latinLnBrk="0" hangingPunct="1"/>
                      <a:r>
                        <a:rPr lang="en-US" altLang="zh-TW" sz="1800" b="1" u="none" strike="noStrike" kern="1200" dirty="0" smtClean="0">
                          <a:solidFill>
                            <a:schemeClr val="dk1"/>
                          </a:solidFill>
                          <a:effectLst/>
                          <a:latin typeface="+mn-lt"/>
                          <a:ea typeface="+mn-ea"/>
                          <a:cs typeface="+mn-cs"/>
                        </a:rPr>
                        <a:t>109.1.1</a:t>
                      </a:r>
                      <a:br>
                        <a:rPr lang="en-US" altLang="zh-TW" sz="1800" b="1" u="none" strike="noStrike" kern="1200" dirty="0" smtClean="0">
                          <a:solidFill>
                            <a:schemeClr val="dk1"/>
                          </a:solidFill>
                          <a:effectLst/>
                          <a:latin typeface="+mn-lt"/>
                          <a:ea typeface="+mn-ea"/>
                          <a:cs typeface="+mn-cs"/>
                        </a:rPr>
                      </a:br>
                      <a:r>
                        <a:rPr lang="zh-TW" altLang="en-US" sz="1800" b="1" u="none" strike="noStrike" kern="1200" dirty="0" smtClean="0">
                          <a:solidFill>
                            <a:schemeClr val="dk1"/>
                          </a:solidFill>
                          <a:effectLst/>
                          <a:latin typeface="+mn-lt"/>
                          <a:ea typeface="+mn-ea"/>
                          <a:cs typeface="+mn-cs"/>
                        </a:rPr>
                        <a:t>至</a:t>
                      </a:r>
                      <a:r>
                        <a:rPr lang="en-US" altLang="zh-TW" sz="1800" b="1" u="none" strike="noStrike" kern="1200" dirty="0" smtClean="0">
                          <a:solidFill>
                            <a:schemeClr val="dk1"/>
                          </a:solidFill>
                          <a:effectLst/>
                          <a:latin typeface="+mn-lt"/>
                          <a:ea typeface="+mn-ea"/>
                          <a:cs typeface="+mn-cs"/>
                        </a:rPr>
                        <a:t/>
                      </a:r>
                      <a:br>
                        <a:rPr lang="en-US" altLang="zh-TW" sz="1800" b="1" u="none" strike="noStrike" kern="1200" dirty="0" smtClean="0">
                          <a:solidFill>
                            <a:schemeClr val="dk1"/>
                          </a:solidFill>
                          <a:effectLst/>
                          <a:latin typeface="+mn-lt"/>
                          <a:ea typeface="+mn-ea"/>
                          <a:cs typeface="+mn-cs"/>
                        </a:rPr>
                      </a:br>
                      <a:r>
                        <a:rPr lang="en-US" altLang="zh-TW" sz="1800" b="1" u="none" strike="noStrike" kern="1200" dirty="0" smtClean="0">
                          <a:solidFill>
                            <a:schemeClr val="dk1"/>
                          </a:solidFill>
                          <a:effectLst/>
                          <a:latin typeface="+mn-lt"/>
                          <a:ea typeface="+mn-ea"/>
                          <a:cs typeface="+mn-cs"/>
                        </a:rPr>
                        <a:t>109.</a:t>
                      </a:r>
                      <a:br>
                        <a:rPr lang="en-US" altLang="zh-TW" sz="1800" b="1" u="none" strike="noStrike" kern="1200" dirty="0" smtClean="0">
                          <a:solidFill>
                            <a:schemeClr val="dk1"/>
                          </a:solidFill>
                          <a:effectLst/>
                          <a:latin typeface="+mn-lt"/>
                          <a:ea typeface="+mn-ea"/>
                          <a:cs typeface="+mn-cs"/>
                        </a:rPr>
                      </a:br>
                      <a:r>
                        <a:rPr lang="en-US" altLang="zh-TW" sz="1800" b="1" u="none" strike="noStrike" kern="1200" dirty="0" smtClean="0">
                          <a:solidFill>
                            <a:schemeClr val="dk1"/>
                          </a:solidFill>
                          <a:effectLst/>
                          <a:latin typeface="+mn-lt"/>
                          <a:ea typeface="+mn-ea"/>
                          <a:cs typeface="+mn-cs"/>
                        </a:rPr>
                        <a:t>12.31</a:t>
                      </a:r>
                    </a:p>
                  </a:txBody>
                  <a:tcPr marL="9525" marR="9525" marT="9525" marB="0" anchor="ctr">
                    <a:lnB w="28575" cap="flat" cmpd="sng" algn="ctr">
                      <a:solidFill>
                        <a:srgbClr val="C00000"/>
                      </a:solidFill>
                      <a:prstDash val="solid"/>
                      <a:round/>
                      <a:headEnd type="none" w="med" len="med"/>
                      <a:tailEnd type="none" w="med" len="med"/>
                    </a:lnB>
                  </a:tcPr>
                </a:tc>
                <a:tc>
                  <a:txBody>
                    <a:bodyPr/>
                    <a:lstStyle/>
                    <a:p>
                      <a:pPr algn="ctr" fontAlgn="ctr"/>
                      <a:r>
                        <a:rPr lang="zh-TW" altLang="en-US" sz="1800" b="1" u="none" strike="noStrike">
                          <a:effectLst/>
                        </a:rPr>
                        <a:t>優存</a:t>
                      </a:r>
                      <a:endParaRPr lang="zh-TW" altLang="en-US" sz="1800" b="1" i="0" u="none" strike="noStrike">
                        <a:solidFill>
                          <a:srgbClr val="000000"/>
                        </a:solidFill>
                        <a:effectLst/>
                        <a:latin typeface="新細明體"/>
                      </a:endParaRPr>
                    </a:p>
                  </a:txBody>
                  <a:tcPr marL="9525" marR="9525" marT="9525" marB="0" anchor="ctr">
                    <a:lnB w="28575" cap="flat" cmpd="sng" algn="ctr">
                      <a:solidFill>
                        <a:srgbClr val="0000FF"/>
                      </a:solidFill>
                      <a:prstDash val="solid"/>
                      <a:round/>
                      <a:headEnd type="none" w="med" len="med"/>
                      <a:tailEnd type="none" w="med" len="med"/>
                    </a:lnB>
                  </a:tcPr>
                </a:tc>
                <a:tc rowSpan="2">
                  <a:txBody>
                    <a:bodyPr/>
                    <a:lstStyle/>
                    <a:p>
                      <a:pPr algn="ctr" fontAlgn="ctr"/>
                      <a:r>
                        <a:rPr lang="zh-TW" altLang="en-US" sz="1800" b="1" u="none" strike="noStrike" dirty="0">
                          <a:effectLst/>
                        </a:rPr>
                        <a:t>月</a:t>
                      </a:r>
                      <a:r>
                        <a:rPr lang="zh-TW" altLang="en-US" sz="1800" b="1" u="none" strike="noStrike" dirty="0" smtClean="0">
                          <a:effectLst/>
                        </a:rPr>
                        <a:t>退</a:t>
                      </a:r>
                      <a:endParaRPr lang="en-US" altLang="zh-TW" sz="1800" b="1" u="none" strike="noStrike" dirty="0" smtClean="0">
                        <a:effectLst/>
                      </a:endParaRPr>
                    </a:p>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1800" b="1" u="none" strike="noStrike" dirty="0" smtClean="0">
                          <a:solidFill>
                            <a:srgbClr val="C00000"/>
                          </a:solidFill>
                          <a:effectLst/>
                        </a:rPr>
                        <a:t>(</a:t>
                      </a:r>
                      <a:r>
                        <a:rPr lang="zh-TW" altLang="en-US" sz="1800" b="1" u="none" strike="noStrike" dirty="0" smtClean="0">
                          <a:solidFill>
                            <a:srgbClr val="C00000"/>
                          </a:solidFill>
                          <a:effectLst/>
                        </a:rPr>
                        <a:t>無均俸</a:t>
                      </a:r>
                      <a:r>
                        <a:rPr lang="en-US" altLang="zh-TW" sz="1800" b="1" u="none" strike="noStrike" dirty="0" smtClean="0">
                          <a:solidFill>
                            <a:srgbClr val="C00000"/>
                          </a:solidFill>
                          <a:effectLst/>
                        </a:rPr>
                        <a:t>)</a:t>
                      </a:r>
                      <a:r>
                        <a:rPr lang="zh-TW" altLang="en-US" sz="1800" b="1" u="none" strike="noStrike" dirty="0">
                          <a:effectLst/>
                        </a:rPr>
                        <a:t>　</a:t>
                      </a:r>
                      <a:endParaRPr lang="zh-TW" altLang="en-US" sz="1800" b="1" i="0" u="none" strike="noStrike" dirty="0">
                        <a:solidFill>
                          <a:srgbClr val="000000"/>
                        </a:solidFill>
                        <a:effectLst/>
                        <a:latin typeface="新細明體"/>
                      </a:endParaRPr>
                    </a:p>
                  </a:txBody>
                  <a:tcPr marL="9525" marR="9525" marT="9525" marB="0" anchor="ctr"/>
                </a:tc>
                <a:tc rowSpan="2">
                  <a:txBody>
                    <a:bodyPr/>
                    <a:lstStyle/>
                    <a:p>
                      <a:pPr algn="ctr" fontAlgn="ctr"/>
                      <a:r>
                        <a:rPr lang="zh-TW" altLang="en-US" sz="1800" b="1" u="none" strike="noStrike" dirty="0" smtClean="0">
                          <a:effectLst/>
                        </a:rPr>
                        <a:t>合計</a:t>
                      </a:r>
                      <a:r>
                        <a:rPr lang="zh-TW" altLang="en-US" sz="1800" b="1" u="none" strike="noStrike" dirty="0">
                          <a:effectLst/>
                        </a:rPr>
                        <a:t>　</a:t>
                      </a:r>
                      <a:endParaRPr lang="zh-TW" altLang="en-US" sz="1800" b="1" i="0" u="none" strike="noStrike" dirty="0">
                        <a:solidFill>
                          <a:srgbClr val="000000"/>
                        </a:solidFill>
                        <a:effectLst/>
                        <a:latin typeface="新細明體"/>
                      </a:endParaRPr>
                    </a:p>
                  </a:txBody>
                  <a:tcPr marL="9525" marR="9525" marT="9525" marB="0" anchor="ctr"/>
                </a:tc>
                <a:tc>
                  <a:txBody>
                    <a:bodyPr/>
                    <a:lstStyle/>
                    <a:p>
                      <a:pPr algn="ctr" fontAlgn="ctr"/>
                      <a:r>
                        <a:rPr lang="zh-TW" altLang="en-US" sz="1800" b="1" u="none" strike="noStrike" dirty="0">
                          <a:effectLst/>
                        </a:rPr>
                        <a:t>替代率上限</a:t>
                      </a:r>
                      <a:endParaRPr lang="zh-TW" altLang="en-US" sz="1800" b="1" i="0" u="none" strike="noStrike" dirty="0">
                        <a:solidFill>
                          <a:srgbClr val="000000"/>
                        </a:solidFill>
                        <a:effectLst/>
                        <a:latin typeface="新細明體"/>
                      </a:endParaRPr>
                    </a:p>
                  </a:txBody>
                  <a:tcPr marL="9525" marR="9525" marT="9525" marB="0" anchor="ctr">
                    <a:lnR w="57150" cap="flat" cmpd="sng" algn="ctr">
                      <a:solidFill>
                        <a:srgbClr val="FF00FF"/>
                      </a:solidFill>
                      <a:prstDash val="solid"/>
                      <a:round/>
                      <a:headEnd type="none" w="med" len="med"/>
                      <a:tailEnd type="none" w="med" len="med"/>
                    </a:lnR>
                    <a:lnB w="28575" cap="flat" cmpd="sng" algn="ctr">
                      <a:solidFill>
                        <a:srgbClr val="0000FF"/>
                      </a:solidFill>
                      <a:prstDash val="solid"/>
                      <a:round/>
                      <a:headEnd type="none" w="med" len="med"/>
                      <a:tailEnd type="none" w="med" len="med"/>
                    </a:lnB>
                  </a:tcPr>
                </a:tc>
                <a:tc gridSpan="3">
                  <a:txBody>
                    <a:bodyPr/>
                    <a:lstStyle/>
                    <a:p>
                      <a:pPr algn="ctr" fontAlgn="ctr"/>
                      <a:r>
                        <a:rPr lang="zh-TW" altLang="en-US" sz="1800" b="1" u="none" strike="noStrike" dirty="0">
                          <a:effectLst/>
                        </a:rPr>
                        <a:t>實際支領月所得</a:t>
                      </a:r>
                      <a:endParaRPr lang="zh-TW" altLang="en-US" sz="1800" b="1" i="0" u="none" strike="noStrike" dirty="0">
                        <a:solidFill>
                          <a:srgbClr val="000000"/>
                        </a:solidFill>
                        <a:effectLst/>
                        <a:latin typeface="新細明體"/>
                      </a:endParaRPr>
                    </a:p>
                  </a:txBody>
                  <a:tcPr marL="9525" marR="9525" marT="9525" marB="0" anchor="ctr">
                    <a:lnL w="57150" cap="flat" cmpd="sng" algn="ctr">
                      <a:solidFill>
                        <a:srgbClr val="FF00FF"/>
                      </a:solidFill>
                      <a:prstDash val="solid"/>
                      <a:round/>
                      <a:headEnd type="none" w="med" len="med"/>
                      <a:tailEnd type="none" w="med" len="med"/>
                    </a:lnL>
                  </a:tcPr>
                </a:tc>
                <a:tc hMerge="1">
                  <a:txBody>
                    <a:bodyPr/>
                    <a:lstStyle/>
                    <a:p>
                      <a:endParaRPr lang="zh-TW" altLang="en-US"/>
                    </a:p>
                  </a:txBody>
                  <a:tcPr/>
                </a:tc>
                <a:tc hMerge="1">
                  <a:txBody>
                    <a:bodyPr/>
                    <a:lstStyle/>
                    <a:p>
                      <a:endParaRPr lang="zh-TW" altLang="en-US"/>
                    </a:p>
                  </a:txBody>
                  <a:tcPr/>
                </a:tc>
              </a:tr>
              <a:tr h="481581">
                <a:tc vMerge="1">
                  <a:txBody>
                    <a:bodyPr/>
                    <a:lstStyle/>
                    <a:p>
                      <a:endParaRPr lang="zh-TW" altLang="en-US"/>
                    </a:p>
                  </a:txBody>
                  <a:tcPr/>
                </a:tc>
                <a:tc>
                  <a:txBody>
                    <a:bodyPr/>
                    <a:lstStyle/>
                    <a:p>
                      <a:pPr algn="ctr" fontAlgn="ctr"/>
                      <a:r>
                        <a:rPr lang="en-US" altLang="zh-TW" sz="2000" b="1" u="none" strike="noStrike" dirty="0">
                          <a:solidFill>
                            <a:srgbClr val="0000FF"/>
                          </a:solidFill>
                          <a:effectLst/>
                        </a:rPr>
                        <a:t>9%</a:t>
                      </a:r>
                      <a:endParaRPr lang="en-US" altLang="zh-TW" sz="2000" b="1" i="0" u="none" strike="noStrike" dirty="0">
                        <a:solidFill>
                          <a:srgbClr val="0000FF"/>
                        </a:solidFill>
                        <a:effectLst/>
                        <a:latin typeface="新細明體"/>
                      </a:endParaRPr>
                    </a:p>
                  </a:txBody>
                  <a:tcPr marL="9525" marR="9525" marT="9525" marB="0" anchor="ctr">
                    <a:lnL w="28575" cap="flat" cmpd="sng" algn="ctr">
                      <a:solidFill>
                        <a:srgbClr val="0000FF"/>
                      </a:solidFill>
                      <a:prstDash val="solid"/>
                      <a:round/>
                      <a:headEnd type="none" w="med" len="med"/>
                      <a:tailEnd type="none" w="med" len="med"/>
                    </a:lnL>
                    <a:lnR w="28575" cap="flat" cmpd="sng" algn="ctr">
                      <a:solidFill>
                        <a:srgbClr val="0000FF"/>
                      </a:solidFill>
                      <a:prstDash val="solid"/>
                      <a:round/>
                      <a:headEnd type="none" w="med" len="med"/>
                      <a:tailEnd type="none" w="med" len="med"/>
                    </a:lnR>
                    <a:lnT w="28575" cap="flat" cmpd="sng" algn="ctr">
                      <a:solidFill>
                        <a:srgbClr val="0000FF"/>
                      </a:solidFill>
                      <a:prstDash val="solid"/>
                      <a:round/>
                      <a:headEnd type="none" w="med" len="med"/>
                      <a:tailEnd type="none" w="med" len="med"/>
                    </a:lnT>
                    <a:lnB w="28575" cap="flat" cmpd="sng" algn="ctr">
                      <a:solidFill>
                        <a:srgbClr val="0000FF"/>
                      </a:solidFill>
                      <a:prstDash val="solid"/>
                      <a:round/>
                      <a:headEnd type="none" w="med" len="med"/>
                      <a:tailEnd type="none" w="med" len="med"/>
                    </a:lnB>
                  </a:tcPr>
                </a:tc>
                <a:tc vMerge="1">
                  <a:txBody>
                    <a:bodyPr/>
                    <a:lstStyle/>
                    <a:p>
                      <a:pPr algn="ctr" fontAlgn="ctr"/>
                      <a:endParaRPr lang="zh-TW" altLang="en-US" sz="1800" b="0" i="0" u="none" strike="noStrike" dirty="0">
                        <a:solidFill>
                          <a:srgbClr val="000000"/>
                        </a:solidFill>
                        <a:effectLst/>
                        <a:latin typeface="新細明體"/>
                      </a:endParaRPr>
                    </a:p>
                  </a:txBody>
                  <a:tcPr marL="9525" marR="9525" marT="9525" marB="0" anchor="ctr"/>
                </a:tc>
                <a:tc vMerge="1">
                  <a:txBody>
                    <a:bodyPr/>
                    <a:lstStyle/>
                    <a:p>
                      <a:pPr algn="ctr" fontAlgn="ctr"/>
                      <a:endParaRPr lang="zh-TW" altLang="en-US" sz="1800" b="0" i="0" u="none" strike="noStrike" dirty="0">
                        <a:solidFill>
                          <a:srgbClr val="000000"/>
                        </a:solidFill>
                        <a:effectLst/>
                        <a:latin typeface="新細明體"/>
                      </a:endParaRPr>
                    </a:p>
                  </a:txBody>
                  <a:tcPr marL="9525" marR="9525" marT="9525" marB="0" anchor="ctr"/>
                </a:tc>
                <a:tc>
                  <a:txBody>
                    <a:bodyPr/>
                    <a:lstStyle/>
                    <a:p>
                      <a:pPr algn="ctr" fontAlgn="ctr"/>
                      <a:r>
                        <a:rPr lang="en-US" altLang="zh-TW" sz="2000" b="1" u="none" strike="noStrike" dirty="0">
                          <a:solidFill>
                            <a:srgbClr val="0000FF"/>
                          </a:solidFill>
                          <a:effectLst/>
                        </a:rPr>
                        <a:t>66%</a:t>
                      </a:r>
                      <a:endParaRPr lang="en-US" altLang="zh-TW" sz="2000" b="1" i="0" u="none" strike="noStrike" dirty="0">
                        <a:solidFill>
                          <a:srgbClr val="0000FF"/>
                        </a:solidFill>
                        <a:effectLst/>
                        <a:latin typeface="新細明體"/>
                      </a:endParaRPr>
                    </a:p>
                  </a:txBody>
                  <a:tcPr marL="9525" marR="9525" marT="9525" marB="0" anchor="ctr">
                    <a:lnL w="28575" cap="flat" cmpd="sng" algn="ctr">
                      <a:solidFill>
                        <a:srgbClr val="0000FF"/>
                      </a:solidFill>
                      <a:prstDash val="solid"/>
                      <a:round/>
                      <a:headEnd type="none" w="med" len="med"/>
                      <a:tailEnd type="none" w="med" len="med"/>
                    </a:lnL>
                    <a:lnR w="57150" cap="flat" cmpd="sng" algn="ctr">
                      <a:solidFill>
                        <a:srgbClr val="FF00FF"/>
                      </a:solidFill>
                      <a:prstDash val="solid"/>
                      <a:round/>
                      <a:headEnd type="none" w="med" len="med"/>
                      <a:tailEnd type="none" w="med" len="med"/>
                    </a:lnR>
                    <a:lnT w="28575" cap="flat" cmpd="sng" algn="ctr">
                      <a:solidFill>
                        <a:srgbClr val="0000FF"/>
                      </a:solidFill>
                      <a:prstDash val="solid"/>
                      <a:round/>
                      <a:headEnd type="none" w="med" len="med"/>
                      <a:tailEnd type="none" w="med" len="med"/>
                    </a:lnT>
                    <a:lnB w="28575" cap="flat" cmpd="sng" algn="ctr">
                      <a:solidFill>
                        <a:srgbClr val="0000FF"/>
                      </a:solidFill>
                      <a:prstDash val="solid"/>
                      <a:round/>
                      <a:headEnd type="none" w="med" len="med"/>
                      <a:tailEnd type="none" w="med" len="med"/>
                    </a:lnB>
                  </a:tcPr>
                </a:tc>
                <a:tc>
                  <a:txBody>
                    <a:bodyPr/>
                    <a:lstStyle/>
                    <a:p>
                      <a:pPr algn="ctr" fontAlgn="ctr"/>
                      <a:r>
                        <a:rPr lang="zh-TW" altLang="en-US" sz="1800" b="1" u="none" strike="noStrike" dirty="0">
                          <a:effectLst/>
                        </a:rPr>
                        <a:t>優存</a:t>
                      </a:r>
                      <a:endParaRPr lang="zh-TW" altLang="en-US" sz="1800" b="1" i="0" u="none" strike="noStrike" dirty="0">
                        <a:solidFill>
                          <a:srgbClr val="000000"/>
                        </a:solidFill>
                        <a:effectLst/>
                        <a:latin typeface="新細明體"/>
                      </a:endParaRPr>
                    </a:p>
                  </a:txBody>
                  <a:tcPr marL="9525" marR="9525" marT="9525" marB="0" anchor="ctr">
                    <a:lnL w="57150" cap="flat" cmpd="sng" algn="ctr">
                      <a:solidFill>
                        <a:srgbClr val="FF00FF"/>
                      </a:solidFill>
                      <a:prstDash val="solid"/>
                      <a:round/>
                      <a:headEnd type="none" w="med" len="med"/>
                      <a:tailEnd type="none" w="med" len="med"/>
                    </a:lnL>
                  </a:tcPr>
                </a:tc>
                <a:tc>
                  <a:txBody>
                    <a:bodyPr/>
                    <a:lstStyle/>
                    <a:p>
                      <a:pPr algn="ctr" fontAlgn="ctr"/>
                      <a:r>
                        <a:rPr lang="zh-TW" altLang="en-US" sz="1800" b="1" u="none" strike="noStrike" dirty="0">
                          <a:effectLst/>
                        </a:rPr>
                        <a:t>月退</a:t>
                      </a:r>
                      <a:endParaRPr lang="zh-TW" altLang="en-US" sz="1800" b="1" i="0" u="none" strike="noStrike" dirty="0">
                        <a:solidFill>
                          <a:srgbClr val="000000"/>
                        </a:solidFill>
                        <a:effectLst/>
                        <a:latin typeface="新細明體"/>
                      </a:endParaRPr>
                    </a:p>
                  </a:txBody>
                  <a:tcPr marL="9525" marR="9525" marT="9525" marB="0" anchor="ctr"/>
                </a:tc>
                <a:tc>
                  <a:txBody>
                    <a:bodyPr/>
                    <a:lstStyle/>
                    <a:p>
                      <a:pPr algn="ctr" fontAlgn="ctr"/>
                      <a:r>
                        <a:rPr lang="zh-TW" altLang="en-US" sz="1800" b="1" u="none" strike="noStrike" dirty="0">
                          <a:effectLst/>
                        </a:rPr>
                        <a:t>合計</a:t>
                      </a:r>
                      <a:endParaRPr lang="zh-TW" altLang="en-US" sz="1800" b="1" i="0" u="none" strike="noStrike" dirty="0">
                        <a:solidFill>
                          <a:srgbClr val="000000"/>
                        </a:solidFill>
                        <a:effectLst/>
                        <a:latin typeface="新細明體"/>
                      </a:endParaRPr>
                    </a:p>
                  </a:txBody>
                  <a:tcPr marL="9525" marR="9525" marT="9525" marB="0" anchor="ctr"/>
                </a:tc>
              </a:tr>
              <a:tr h="481581">
                <a:tc vMerge="1">
                  <a:txBody>
                    <a:bodyPr/>
                    <a:lstStyle/>
                    <a:p>
                      <a:endParaRPr lang="zh-TW" altLang="en-US"/>
                    </a:p>
                  </a:txBody>
                  <a:tcPr/>
                </a:tc>
                <a:tc>
                  <a:txBody>
                    <a:bodyPr/>
                    <a:lstStyle/>
                    <a:p>
                      <a:pPr algn="ctr" fontAlgn="ctr"/>
                      <a:r>
                        <a:rPr lang="en-US" altLang="zh-TW" sz="2000" b="1" u="none" strike="noStrike" dirty="0">
                          <a:effectLst/>
                        </a:rPr>
                        <a:t>2197</a:t>
                      </a:r>
                      <a:endParaRPr lang="en-US" altLang="zh-TW" sz="2000" b="1" i="0" u="none" strike="noStrike" dirty="0">
                        <a:solidFill>
                          <a:srgbClr val="000000"/>
                        </a:solidFill>
                        <a:effectLst/>
                        <a:latin typeface="新細明體"/>
                      </a:endParaRPr>
                    </a:p>
                  </a:txBody>
                  <a:tcPr marL="9525" marR="9525" marT="9525" marB="0" anchor="ctr">
                    <a:lnT w="28575" cap="flat" cmpd="sng" algn="ctr">
                      <a:solidFill>
                        <a:srgbClr val="0000FF"/>
                      </a:solidFill>
                      <a:prstDash val="solid"/>
                      <a:round/>
                      <a:headEnd type="none" w="med" len="med"/>
                      <a:tailEnd type="none" w="med" len="med"/>
                    </a:lnT>
                    <a:lnB w="28575" cap="flat" cmpd="sng" algn="ctr">
                      <a:solidFill>
                        <a:srgbClr val="C00000"/>
                      </a:solidFill>
                      <a:prstDash val="solid"/>
                      <a:round/>
                      <a:headEnd type="none" w="med" len="med"/>
                      <a:tailEnd type="none" w="med" len="med"/>
                    </a:lnB>
                  </a:tcPr>
                </a:tc>
                <a:tc>
                  <a:txBody>
                    <a:bodyPr/>
                    <a:lstStyle/>
                    <a:p>
                      <a:pPr algn="ctr" fontAlgn="ctr"/>
                      <a:r>
                        <a:rPr lang="en-US" altLang="zh-TW" sz="2000" b="1" u="none" strike="noStrike" dirty="0">
                          <a:effectLst/>
                        </a:rPr>
                        <a:t>50575</a:t>
                      </a:r>
                      <a:endParaRPr lang="en-US" altLang="zh-TW" sz="2000" b="1" i="0" u="none" strike="noStrike" dirty="0">
                        <a:solidFill>
                          <a:srgbClr val="000000"/>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tcPr>
                </a:tc>
                <a:tc>
                  <a:txBody>
                    <a:bodyPr/>
                    <a:lstStyle/>
                    <a:p>
                      <a:pPr algn="ctr" fontAlgn="ctr"/>
                      <a:r>
                        <a:rPr lang="en-US" altLang="zh-TW" sz="2000" b="1" u="none" strike="noStrike" dirty="0">
                          <a:effectLst/>
                        </a:rPr>
                        <a:t>52772</a:t>
                      </a:r>
                      <a:endParaRPr lang="en-US" altLang="zh-TW" sz="2000" b="1" i="0" u="none" strike="noStrike" dirty="0">
                        <a:solidFill>
                          <a:srgbClr val="000000"/>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tcPr>
                </a:tc>
                <a:tc>
                  <a:txBody>
                    <a:bodyPr/>
                    <a:lstStyle/>
                    <a:p>
                      <a:pPr algn="ctr" fontAlgn="ctr"/>
                      <a:r>
                        <a:rPr lang="en-US" altLang="zh-TW" sz="2000" b="1" u="none" strike="noStrike" dirty="0">
                          <a:effectLst/>
                        </a:rPr>
                        <a:t>51599</a:t>
                      </a:r>
                      <a:endParaRPr lang="en-US" altLang="zh-TW" sz="2000" b="1" i="0" u="none" strike="noStrike" dirty="0">
                        <a:solidFill>
                          <a:srgbClr val="000000"/>
                        </a:solidFill>
                        <a:effectLst/>
                        <a:latin typeface="新細明體"/>
                      </a:endParaRPr>
                    </a:p>
                  </a:txBody>
                  <a:tcPr marL="9525" marR="9525" marT="9525" marB="0" anchor="ctr">
                    <a:lnR w="57150" cap="flat" cmpd="sng" algn="ctr">
                      <a:solidFill>
                        <a:srgbClr val="FF00FF"/>
                      </a:solidFill>
                      <a:prstDash val="solid"/>
                      <a:round/>
                      <a:headEnd type="none" w="med" len="med"/>
                      <a:tailEnd type="none" w="med" len="med"/>
                    </a:lnR>
                    <a:lnT w="28575" cap="flat" cmpd="sng" algn="ctr">
                      <a:solidFill>
                        <a:srgbClr val="0000FF"/>
                      </a:solidFill>
                      <a:prstDash val="solid"/>
                      <a:round/>
                      <a:headEnd type="none" w="med" len="med"/>
                      <a:tailEnd type="none" w="med" len="med"/>
                    </a:lnT>
                    <a:lnB w="28575" cap="flat" cmpd="sng" algn="ctr">
                      <a:solidFill>
                        <a:srgbClr val="C00000"/>
                      </a:solidFill>
                      <a:prstDash val="solid"/>
                      <a:round/>
                      <a:headEnd type="none" w="med" len="med"/>
                      <a:tailEnd type="none" w="med" len="med"/>
                    </a:lnB>
                  </a:tcPr>
                </a:tc>
                <a:tc>
                  <a:txBody>
                    <a:bodyPr/>
                    <a:lstStyle/>
                    <a:p>
                      <a:pPr algn="ctr" fontAlgn="ctr"/>
                      <a:r>
                        <a:rPr lang="en-US" altLang="zh-TW" sz="2200" b="1" u="none" strike="noStrike" dirty="0">
                          <a:solidFill>
                            <a:srgbClr val="C00000"/>
                          </a:solidFill>
                          <a:effectLst/>
                        </a:rPr>
                        <a:t>1024</a:t>
                      </a:r>
                      <a:endParaRPr lang="en-US" altLang="zh-TW" sz="2200" b="1" i="0" u="none" strike="noStrike" dirty="0">
                        <a:solidFill>
                          <a:srgbClr val="C00000"/>
                        </a:solidFill>
                        <a:effectLst/>
                        <a:latin typeface="新細明體"/>
                      </a:endParaRPr>
                    </a:p>
                  </a:txBody>
                  <a:tcPr marL="9525" marR="9525" marT="9525" marB="0" anchor="ctr">
                    <a:lnL w="57150" cap="flat" cmpd="sng" algn="ctr">
                      <a:solidFill>
                        <a:srgbClr val="FF00FF"/>
                      </a:solidFill>
                      <a:prstDash val="solid"/>
                      <a:round/>
                      <a:headEnd type="none" w="med" len="med"/>
                      <a:tailEnd type="none" w="med" len="med"/>
                    </a:lnL>
                    <a:lnB w="28575" cap="flat" cmpd="sng" algn="ctr">
                      <a:solidFill>
                        <a:srgbClr val="C00000"/>
                      </a:solidFill>
                      <a:prstDash val="solid"/>
                      <a:round/>
                      <a:headEnd type="none" w="med" len="med"/>
                      <a:tailEnd type="none" w="med" len="med"/>
                    </a:lnB>
                  </a:tcPr>
                </a:tc>
                <a:tc>
                  <a:txBody>
                    <a:bodyPr/>
                    <a:lstStyle/>
                    <a:p>
                      <a:pPr algn="ctr" fontAlgn="ctr"/>
                      <a:r>
                        <a:rPr lang="en-US" altLang="zh-TW" sz="2200" b="1" u="none" strike="noStrike" dirty="0">
                          <a:solidFill>
                            <a:srgbClr val="C00000"/>
                          </a:solidFill>
                          <a:effectLst/>
                        </a:rPr>
                        <a:t>50575</a:t>
                      </a:r>
                      <a:endParaRPr lang="en-US" altLang="zh-TW" sz="2200" b="1" i="0" u="none" strike="noStrike" dirty="0">
                        <a:solidFill>
                          <a:srgbClr val="C00000"/>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tcPr>
                </a:tc>
                <a:tc>
                  <a:txBody>
                    <a:bodyPr/>
                    <a:lstStyle/>
                    <a:p>
                      <a:pPr algn="ctr" fontAlgn="ctr"/>
                      <a:r>
                        <a:rPr lang="en-US" altLang="zh-TW" sz="2200" b="1" u="none" strike="noStrike" dirty="0">
                          <a:solidFill>
                            <a:srgbClr val="C00000"/>
                          </a:solidFill>
                          <a:effectLst/>
                        </a:rPr>
                        <a:t>51599</a:t>
                      </a:r>
                      <a:endParaRPr lang="en-US" altLang="zh-TW" sz="2200" b="1" i="0" u="none" strike="noStrike" dirty="0">
                        <a:solidFill>
                          <a:srgbClr val="C00000"/>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tcPr>
                </a:tc>
              </a:tr>
              <a:tr h="481581">
                <a:tc rowSpan="3">
                  <a:txBody>
                    <a:bodyPr/>
                    <a:lstStyle/>
                    <a:p>
                      <a:pPr algn="ctr" fontAlgn="ctr"/>
                      <a:r>
                        <a:rPr lang="en-US" altLang="zh-TW" sz="1800" b="1" u="none" strike="noStrike" kern="1200" dirty="0" smtClean="0">
                          <a:solidFill>
                            <a:schemeClr val="dk1"/>
                          </a:solidFill>
                          <a:effectLst/>
                          <a:latin typeface="+mn-lt"/>
                          <a:ea typeface="+mn-ea"/>
                          <a:cs typeface="+mn-cs"/>
                        </a:rPr>
                        <a:t>118</a:t>
                      </a:r>
                      <a:r>
                        <a:rPr lang="zh-TW" altLang="en-US" sz="1800" b="1" u="none" strike="noStrike" kern="1200" dirty="0" smtClean="0">
                          <a:solidFill>
                            <a:schemeClr val="dk1"/>
                          </a:solidFill>
                          <a:effectLst/>
                          <a:latin typeface="+mn-lt"/>
                          <a:ea typeface="+mn-ea"/>
                          <a:cs typeface="+mn-cs"/>
                        </a:rPr>
                        <a:t>年</a:t>
                      </a:r>
                      <a:r>
                        <a:rPr lang="en-US" altLang="zh-TW" sz="1800" b="1" u="none" strike="noStrike" kern="1200" dirty="0" smtClean="0">
                          <a:solidFill>
                            <a:schemeClr val="dk1"/>
                          </a:solidFill>
                          <a:effectLst/>
                          <a:latin typeface="+mn-lt"/>
                          <a:ea typeface="+mn-ea"/>
                          <a:cs typeface="+mn-cs"/>
                        </a:rPr>
                        <a:t/>
                      </a:r>
                      <a:br>
                        <a:rPr lang="en-US" altLang="zh-TW" sz="1800" b="1" u="none" strike="noStrike" kern="1200" dirty="0" smtClean="0">
                          <a:solidFill>
                            <a:schemeClr val="dk1"/>
                          </a:solidFill>
                          <a:effectLst/>
                          <a:latin typeface="+mn-lt"/>
                          <a:ea typeface="+mn-ea"/>
                          <a:cs typeface="+mn-cs"/>
                        </a:rPr>
                      </a:br>
                      <a:r>
                        <a:rPr lang="zh-TW" altLang="en-US" sz="1800" b="1" u="none" strike="noStrike" kern="1200" dirty="0" smtClean="0">
                          <a:solidFill>
                            <a:schemeClr val="dk1"/>
                          </a:solidFill>
                          <a:effectLst/>
                          <a:latin typeface="+mn-lt"/>
                          <a:ea typeface="+mn-ea"/>
                          <a:cs typeface="+mn-cs"/>
                        </a:rPr>
                        <a:t>以後</a:t>
                      </a:r>
                      <a:endParaRPr lang="zh-TW" altLang="en-US" sz="1800" b="1" u="none" strike="noStrike" kern="1200" dirty="0">
                        <a:solidFill>
                          <a:schemeClr val="dk1"/>
                        </a:solidFill>
                        <a:effectLst/>
                        <a:latin typeface="+mn-lt"/>
                        <a:ea typeface="+mn-ea"/>
                        <a:cs typeface="+mn-cs"/>
                      </a:endParaRPr>
                    </a:p>
                  </a:txBody>
                  <a:tcPr marL="9525" marR="9525" marT="9525" marB="0" anchor="ctr">
                    <a:lnT w="28575" cap="flat" cmpd="sng" algn="ctr">
                      <a:solidFill>
                        <a:srgbClr val="C00000"/>
                      </a:solidFill>
                      <a:prstDash val="solid"/>
                      <a:round/>
                      <a:headEnd type="none" w="med" len="med"/>
                      <a:tailEnd type="none" w="med" len="med"/>
                    </a:lnT>
                    <a:solidFill>
                      <a:srgbClr val="FFFF99"/>
                    </a:solidFill>
                  </a:tcPr>
                </a:tc>
                <a:tc>
                  <a:txBody>
                    <a:bodyPr/>
                    <a:lstStyle/>
                    <a:p>
                      <a:pPr algn="ctr" fontAlgn="ctr"/>
                      <a:r>
                        <a:rPr lang="zh-TW" altLang="en-US" sz="1800" b="1" u="none" strike="noStrike" dirty="0">
                          <a:effectLst/>
                        </a:rPr>
                        <a:t>優存</a:t>
                      </a:r>
                      <a:endParaRPr lang="zh-TW" altLang="en-US" sz="1800" b="1" i="0" u="none" strike="noStrike" dirty="0">
                        <a:solidFill>
                          <a:srgbClr val="000000"/>
                        </a:solidFill>
                        <a:effectLst/>
                        <a:latin typeface="新細明體"/>
                      </a:endParaRPr>
                    </a:p>
                  </a:txBody>
                  <a:tcPr marL="9525" marR="9525" marT="9525" marB="0" anchor="ctr">
                    <a:lnT w="28575" cap="flat" cmpd="sng" algn="ctr">
                      <a:solidFill>
                        <a:srgbClr val="C00000"/>
                      </a:solidFill>
                      <a:prstDash val="solid"/>
                      <a:round/>
                      <a:headEnd type="none" w="med" len="med"/>
                      <a:tailEnd type="none" w="med" len="med"/>
                    </a:lnT>
                    <a:lnB w="28575" cap="flat" cmpd="sng" algn="ctr">
                      <a:solidFill>
                        <a:srgbClr val="0000FF"/>
                      </a:solidFill>
                      <a:prstDash val="solid"/>
                      <a:round/>
                      <a:headEnd type="none" w="med" len="med"/>
                      <a:tailEnd type="none" w="med" len="med"/>
                    </a:lnB>
                    <a:solidFill>
                      <a:srgbClr val="FFFF99"/>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zh-TW" altLang="en-US" sz="1800" b="1" u="none" strike="noStrike" dirty="0">
                          <a:effectLst/>
                        </a:rPr>
                        <a:t>月</a:t>
                      </a:r>
                      <a:r>
                        <a:rPr lang="zh-TW" altLang="en-US" sz="1800" b="1" u="none" strike="noStrike" dirty="0" smtClean="0">
                          <a:effectLst/>
                        </a:rPr>
                        <a:t>退</a:t>
                      </a:r>
                      <a:r>
                        <a:rPr lang="en-US" altLang="zh-TW" sz="1800" b="1" u="none" strike="noStrike" dirty="0" smtClean="0">
                          <a:effectLst/>
                        </a:rPr>
                        <a:t/>
                      </a:r>
                      <a:br>
                        <a:rPr lang="en-US" altLang="zh-TW" sz="1800" b="1" u="none" strike="noStrike" dirty="0" smtClean="0">
                          <a:effectLst/>
                        </a:rPr>
                      </a:br>
                      <a:r>
                        <a:rPr lang="en-US" altLang="zh-TW" sz="1800" b="1" u="none" strike="noStrike" dirty="0" smtClean="0">
                          <a:solidFill>
                            <a:srgbClr val="C00000"/>
                          </a:solidFill>
                          <a:effectLst/>
                        </a:rPr>
                        <a:t>(</a:t>
                      </a:r>
                      <a:r>
                        <a:rPr lang="zh-TW" altLang="en-US" sz="1800" b="1" u="none" strike="noStrike" dirty="0" smtClean="0">
                          <a:solidFill>
                            <a:srgbClr val="C00000"/>
                          </a:solidFill>
                          <a:effectLst/>
                        </a:rPr>
                        <a:t>無均俸</a:t>
                      </a:r>
                      <a:r>
                        <a:rPr lang="en-US" altLang="zh-TW" sz="1800" b="1" u="none" strike="noStrike" dirty="0" smtClean="0">
                          <a:solidFill>
                            <a:srgbClr val="C00000"/>
                          </a:solidFill>
                          <a:effectLst/>
                        </a:rPr>
                        <a:t>)</a:t>
                      </a:r>
                      <a:r>
                        <a:rPr lang="zh-TW" altLang="en-US" sz="1800" b="1" u="none" strike="noStrike" dirty="0">
                          <a:effectLst/>
                        </a:rPr>
                        <a:t>　</a:t>
                      </a:r>
                      <a:endParaRPr lang="zh-TW" altLang="en-US" sz="1800" b="1" i="0" u="none" strike="noStrike" dirty="0">
                        <a:solidFill>
                          <a:srgbClr val="000000"/>
                        </a:solidFill>
                        <a:effectLst/>
                        <a:latin typeface="新細明體"/>
                      </a:endParaRPr>
                    </a:p>
                  </a:txBody>
                  <a:tcPr marL="9525" marR="9525" marT="9525" marB="0" anchor="ctr">
                    <a:lnT w="28575" cap="flat" cmpd="sng" algn="ctr">
                      <a:solidFill>
                        <a:srgbClr val="C00000"/>
                      </a:solidFill>
                      <a:prstDash val="solid"/>
                      <a:round/>
                      <a:headEnd type="none" w="med" len="med"/>
                      <a:tailEnd type="none" w="med" len="med"/>
                    </a:lnT>
                    <a:solidFill>
                      <a:srgbClr val="FFFF99"/>
                    </a:solidFill>
                  </a:tcPr>
                </a:tc>
                <a:tc rowSpan="2">
                  <a:txBody>
                    <a:bodyPr/>
                    <a:lstStyle/>
                    <a:p>
                      <a:pPr algn="ctr" fontAlgn="ctr"/>
                      <a:r>
                        <a:rPr lang="zh-TW" altLang="en-US" sz="1800" b="1" u="none" strike="noStrike" dirty="0">
                          <a:effectLst/>
                        </a:rPr>
                        <a:t>合計</a:t>
                      </a:r>
                      <a:endParaRPr lang="zh-TW" altLang="en-US" sz="1800" b="1" i="0" u="none" strike="noStrike" dirty="0">
                        <a:solidFill>
                          <a:srgbClr val="000000"/>
                        </a:solidFill>
                        <a:effectLst/>
                        <a:latin typeface="新細明體"/>
                      </a:endParaRPr>
                    </a:p>
                  </a:txBody>
                  <a:tcPr marL="9525" marR="9525" marT="9525" marB="0" anchor="ctr">
                    <a:lnT w="28575" cap="flat" cmpd="sng" algn="ctr">
                      <a:solidFill>
                        <a:srgbClr val="C00000"/>
                      </a:solidFill>
                      <a:prstDash val="solid"/>
                      <a:round/>
                      <a:headEnd type="none" w="med" len="med"/>
                      <a:tailEnd type="none" w="med" len="med"/>
                    </a:lnT>
                    <a:solidFill>
                      <a:srgbClr val="FFFF99"/>
                    </a:solidFill>
                  </a:tcPr>
                </a:tc>
                <a:tc>
                  <a:txBody>
                    <a:bodyPr/>
                    <a:lstStyle/>
                    <a:p>
                      <a:pPr algn="ctr" fontAlgn="ctr"/>
                      <a:r>
                        <a:rPr lang="zh-TW" altLang="en-US" sz="1800" b="1" u="none" strike="noStrike">
                          <a:effectLst/>
                        </a:rPr>
                        <a:t>替代率上限</a:t>
                      </a:r>
                      <a:endParaRPr lang="zh-TW" altLang="en-US" sz="1800" b="1" i="0" u="none" strike="noStrike">
                        <a:solidFill>
                          <a:srgbClr val="000000"/>
                        </a:solidFill>
                        <a:effectLst/>
                        <a:latin typeface="新細明體"/>
                      </a:endParaRPr>
                    </a:p>
                  </a:txBody>
                  <a:tcPr marL="9525" marR="9525" marT="9525" marB="0" anchor="ctr">
                    <a:lnR w="57150" cap="flat" cmpd="sng" algn="ctr">
                      <a:solidFill>
                        <a:srgbClr val="FF00FF"/>
                      </a:solidFill>
                      <a:prstDash val="solid"/>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0000FF"/>
                      </a:solidFill>
                      <a:prstDash val="solid"/>
                      <a:round/>
                      <a:headEnd type="none" w="med" len="med"/>
                      <a:tailEnd type="none" w="med" len="med"/>
                    </a:lnB>
                    <a:solidFill>
                      <a:srgbClr val="FFFF99"/>
                    </a:solidFill>
                  </a:tcPr>
                </a:tc>
                <a:tc gridSpan="3">
                  <a:txBody>
                    <a:bodyPr/>
                    <a:lstStyle/>
                    <a:p>
                      <a:pPr algn="ctr" fontAlgn="ctr"/>
                      <a:r>
                        <a:rPr lang="zh-TW" altLang="en-US" sz="1800" b="1" u="none" strike="noStrike" dirty="0">
                          <a:effectLst/>
                        </a:rPr>
                        <a:t>實際支領月所得</a:t>
                      </a:r>
                      <a:endParaRPr lang="zh-TW" altLang="en-US" sz="1800" b="1" i="0" u="none" strike="noStrike" dirty="0">
                        <a:solidFill>
                          <a:srgbClr val="000000"/>
                        </a:solidFill>
                        <a:effectLst/>
                        <a:latin typeface="新細明體"/>
                      </a:endParaRPr>
                    </a:p>
                  </a:txBody>
                  <a:tcPr marL="9525" marR="9525" marT="9525" marB="0" anchor="ctr">
                    <a:lnL w="57150" cap="flat" cmpd="sng" algn="ctr">
                      <a:solidFill>
                        <a:srgbClr val="FF00FF"/>
                      </a:solidFill>
                      <a:prstDash val="solid"/>
                      <a:round/>
                      <a:headEnd type="none" w="med" len="med"/>
                      <a:tailEnd type="none" w="med" len="med"/>
                    </a:lnL>
                    <a:lnT w="28575" cap="flat" cmpd="sng" algn="ctr">
                      <a:solidFill>
                        <a:srgbClr val="C00000"/>
                      </a:solidFill>
                      <a:prstDash val="solid"/>
                      <a:round/>
                      <a:headEnd type="none" w="med" len="med"/>
                      <a:tailEnd type="none" w="med" len="med"/>
                    </a:lnT>
                    <a:solidFill>
                      <a:srgbClr val="FFFF99"/>
                    </a:solidFill>
                  </a:tcPr>
                </a:tc>
                <a:tc hMerge="1">
                  <a:txBody>
                    <a:bodyPr/>
                    <a:lstStyle/>
                    <a:p>
                      <a:endParaRPr lang="zh-TW" altLang="en-US"/>
                    </a:p>
                  </a:txBody>
                  <a:tcPr/>
                </a:tc>
                <a:tc hMerge="1">
                  <a:txBody>
                    <a:bodyPr/>
                    <a:lstStyle/>
                    <a:p>
                      <a:endParaRPr lang="zh-TW" altLang="en-US"/>
                    </a:p>
                  </a:txBody>
                  <a:tcPr/>
                </a:tc>
              </a:tr>
              <a:tr h="481581">
                <a:tc vMerge="1">
                  <a:txBody>
                    <a:bodyPr/>
                    <a:lstStyle/>
                    <a:p>
                      <a:endParaRPr lang="zh-TW" altLang="en-US"/>
                    </a:p>
                  </a:txBody>
                  <a:tcPr/>
                </a:tc>
                <a:tc>
                  <a:txBody>
                    <a:bodyPr/>
                    <a:lstStyle/>
                    <a:p>
                      <a:pPr algn="ctr" fontAlgn="ctr"/>
                      <a:r>
                        <a:rPr lang="en-US" altLang="zh-TW" sz="2000" b="1" u="none" strike="noStrike" dirty="0">
                          <a:solidFill>
                            <a:srgbClr val="0000FF"/>
                          </a:solidFill>
                          <a:effectLst/>
                        </a:rPr>
                        <a:t>0%</a:t>
                      </a:r>
                      <a:endParaRPr lang="en-US" altLang="zh-TW" sz="2000" b="1" i="0" u="none" strike="noStrike" dirty="0">
                        <a:solidFill>
                          <a:srgbClr val="0000FF"/>
                        </a:solidFill>
                        <a:effectLst/>
                        <a:latin typeface="新細明體"/>
                      </a:endParaRPr>
                    </a:p>
                  </a:txBody>
                  <a:tcPr marL="9525" marR="9525" marT="9525" marB="0" anchor="ctr">
                    <a:lnL w="28575" cap="flat" cmpd="sng" algn="ctr">
                      <a:solidFill>
                        <a:srgbClr val="0000FF"/>
                      </a:solidFill>
                      <a:prstDash val="solid"/>
                      <a:round/>
                      <a:headEnd type="none" w="med" len="med"/>
                      <a:tailEnd type="none" w="med" len="med"/>
                    </a:lnL>
                    <a:lnR w="28575" cap="flat" cmpd="sng" algn="ctr">
                      <a:solidFill>
                        <a:srgbClr val="0000FF"/>
                      </a:solidFill>
                      <a:prstDash val="solid"/>
                      <a:round/>
                      <a:headEnd type="none" w="med" len="med"/>
                      <a:tailEnd type="none" w="med" len="med"/>
                    </a:lnR>
                    <a:lnT w="28575" cap="flat" cmpd="sng" algn="ctr">
                      <a:solidFill>
                        <a:srgbClr val="0000FF"/>
                      </a:solidFill>
                      <a:prstDash val="solid"/>
                      <a:round/>
                      <a:headEnd type="none" w="med" len="med"/>
                      <a:tailEnd type="none" w="med" len="med"/>
                    </a:lnT>
                    <a:lnB w="28575" cap="flat" cmpd="sng" algn="ctr">
                      <a:solidFill>
                        <a:srgbClr val="0000FF"/>
                      </a:solidFill>
                      <a:prstDash val="solid"/>
                      <a:round/>
                      <a:headEnd type="none" w="med" len="med"/>
                      <a:tailEnd type="none" w="med" len="med"/>
                    </a:lnB>
                    <a:solidFill>
                      <a:srgbClr val="FFFF99"/>
                    </a:solidFill>
                  </a:tcPr>
                </a:tc>
                <a:tc vMerge="1">
                  <a:txBody>
                    <a:bodyPr/>
                    <a:lstStyle/>
                    <a:p>
                      <a:pPr algn="ctr" fontAlgn="ctr"/>
                      <a:endParaRPr lang="zh-TW" altLang="en-US" sz="1800" b="0" i="0" u="none" strike="noStrike" dirty="0">
                        <a:solidFill>
                          <a:srgbClr val="000000"/>
                        </a:solidFill>
                        <a:effectLst/>
                        <a:latin typeface="新細明體"/>
                      </a:endParaRPr>
                    </a:p>
                  </a:txBody>
                  <a:tcPr marL="9525" marR="9525" marT="9525" marB="0" anchor="ctr"/>
                </a:tc>
                <a:tc vMerge="1">
                  <a:txBody>
                    <a:bodyPr/>
                    <a:lstStyle/>
                    <a:p>
                      <a:pPr algn="ctr" fontAlgn="ctr"/>
                      <a:endParaRPr lang="en-US" altLang="zh-TW" sz="1800" b="0" i="0" u="none" strike="noStrike" dirty="0">
                        <a:solidFill>
                          <a:srgbClr val="000000"/>
                        </a:solidFill>
                        <a:effectLst/>
                        <a:latin typeface="新細明體"/>
                      </a:endParaRPr>
                    </a:p>
                  </a:txBody>
                  <a:tcPr marL="9525" marR="9525" marT="9525" marB="0" anchor="ctr"/>
                </a:tc>
                <a:tc>
                  <a:txBody>
                    <a:bodyPr/>
                    <a:lstStyle/>
                    <a:p>
                      <a:pPr algn="ctr" fontAlgn="ctr"/>
                      <a:r>
                        <a:rPr lang="en-US" altLang="zh-TW" sz="2000" b="1" u="none" strike="noStrike" dirty="0">
                          <a:solidFill>
                            <a:srgbClr val="0000FF"/>
                          </a:solidFill>
                          <a:effectLst/>
                        </a:rPr>
                        <a:t>52.5%</a:t>
                      </a:r>
                      <a:endParaRPr lang="en-US" altLang="zh-TW" sz="2000" b="1" i="0" u="none" strike="noStrike" dirty="0">
                        <a:solidFill>
                          <a:srgbClr val="0000FF"/>
                        </a:solidFill>
                        <a:effectLst/>
                        <a:latin typeface="新細明體"/>
                      </a:endParaRPr>
                    </a:p>
                  </a:txBody>
                  <a:tcPr marL="9525" marR="9525" marT="9525" marB="0" anchor="ctr">
                    <a:lnL w="28575" cap="flat" cmpd="sng" algn="ctr">
                      <a:solidFill>
                        <a:srgbClr val="0000FF"/>
                      </a:solidFill>
                      <a:prstDash val="solid"/>
                      <a:round/>
                      <a:headEnd type="none" w="med" len="med"/>
                      <a:tailEnd type="none" w="med" len="med"/>
                    </a:lnL>
                    <a:lnR w="57150" cap="flat" cmpd="sng" algn="ctr">
                      <a:solidFill>
                        <a:srgbClr val="FF00FF"/>
                      </a:solidFill>
                      <a:prstDash val="solid"/>
                      <a:round/>
                      <a:headEnd type="none" w="med" len="med"/>
                      <a:tailEnd type="none" w="med" len="med"/>
                    </a:lnR>
                    <a:lnT w="28575" cap="flat" cmpd="sng" algn="ctr">
                      <a:solidFill>
                        <a:srgbClr val="0000FF"/>
                      </a:solidFill>
                      <a:prstDash val="solid"/>
                      <a:round/>
                      <a:headEnd type="none" w="med" len="med"/>
                      <a:tailEnd type="none" w="med" len="med"/>
                    </a:lnT>
                    <a:lnB w="28575" cap="flat" cmpd="sng" algn="ctr">
                      <a:solidFill>
                        <a:srgbClr val="0000FF"/>
                      </a:solidFill>
                      <a:prstDash val="solid"/>
                      <a:round/>
                      <a:headEnd type="none" w="med" len="med"/>
                      <a:tailEnd type="none" w="med" len="med"/>
                    </a:lnB>
                    <a:solidFill>
                      <a:srgbClr val="FFFF99"/>
                    </a:solidFill>
                  </a:tcPr>
                </a:tc>
                <a:tc>
                  <a:txBody>
                    <a:bodyPr/>
                    <a:lstStyle/>
                    <a:p>
                      <a:pPr algn="ctr" fontAlgn="ctr"/>
                      <a:r>
                        <a:rPr lang="zh-TW" altLang="en-US" sz="1800" b="1" u="none" strike="noStrike" dirty="0">
                          <a:effectLst/>
                        </a:rPr>
                        <a:t>優存</a:t>
                      </a:r>
                      <a:endParaRPr lang="zh-TW" altLang="en-US" sz="1800" b="1" i="0" u="none" strike="noStrike" dirty="0">
                        <a:solidFill>
                          <a:srgbClr val="000000"/>
                        </a:solidFill>
                        <a:effectLst/>
                        <a:latin typeface="新細明體"/>
                      </a:endParaRPr>
                    </a:p>
                  </a:txBody>
                  <a:tcPr marL="9525" marR="9525" marT="9525" marB="0" anchor="ctr">
                    <a:lnL w="57150" cap="flat" cmpd="sng" algn="ctr">
                      <a:solidFill>
                        <a:srgbClr val="FF00FF"/>
                      </a:solidFill>
                      <a:prstDash val="solid"/>
                      <a:round/>
                      <a:headEnd type="none" w="med" len="med"/>
                      <a:tailEnd type="none" w="med" len="med"/>
                    </a:lnL>
                    <a:solidFill>
                      <a:srgbClr val="FFFF99"/>
                    </a:solidFill>
                  </a:tcPr>
                </a:tc>
                <a:tc>
                  <a:txBody>
                    <a:bodyPr/>
                    <a:lstStyle/>
                    <a:p>
                      <a:pPr algn="ctr" fontAlgn="ctr"/>
                      <a:r>
                        <a:rPr lang="zh-TW" altLang="en-US" sz="1800" b="1" u="none" strike="noStrike" dirty="0">
                          <a:effectLst/>
                        </a:rPr>
                        <a:t>月退</a:t>
                      </a:r>
                      <a:endParaRPr lang="zh-TW" altLang="en-US" sz="1800" b="1" i="0" u="none" strike="noStrike" dirty="0">
                        <a:solidFill>
                          <a:srgbClr val="000000"/>
                        </a:solidFill>
                        <a:effectLst/>
                        <a:latin typeface="新細明體"/>
                      </a:endParaRPr>
                    </a:p>
                  </a:txBody>
                  <a:tcPr marL="9525" marR="9525" marT="9525" marB="0" anchor="ctr">
                    <a:solidFill>
                      <a:srgbClr val="FFFF99"/>
                    </a:solidFill>
                  </a:tcPr>
                </a:tc>
                <a:tc>
                  <a:txBody>
                    <a:bodyPr/>
                    <a:lstStyle/>
                    <a:p>
                      <a:pPr algn="ctr" fontAlgn="ctr"/>
                      <a:r>
                        <a:rPr lang="zh-TW" altLang="en-US" sz="1800" b="1" u="none" strike="noStrike" dirty="0">
                          <a:effectLst/>
                        </a:rPr>
                        <a:t>合計</a:t>
                      </a:r>
                      <a:endParaRPr lang="zh-TW" altLang="en-US" sz="1800" b="1" i="0" u="none" strike="noStrike" dirty="0">
                        <a:solidFill>
                          <a:srgbClr val="000000"/>
                        </a:solidFill>
                        <a:effectLst/>
                        <a:latin typeface="新細明體"/>
                      </a:endParaRPr>
                    </a:p>
                  </a:txBody>
                  <a:tcPr marL="9525" marR="9525" marT="9525" marB="0" anchor="ctr">
                    <a:solidFill>
                      <a:srgbClr val="FFFF99"/>
                    </a:solidFill>
                  </a:tcPr>
                </a:tc>
              </a:tr>
              <a:tr h="530684">
                <a:tc vMerge="1">
                  <a:txBody>
                    <a:bodyPr/>
                    <a:lstStyle/>
                    <a:p>
                      <a:endParaRPr lang="zh-TW" altLang="en-US"/>
                    </a:p>
                  </a:txBody>
                  <a:tcPr/>
                </a:tc>
                <a:tc>
                  <a:txBody>
                    <a:bodyPr/>
                    <a:lstStyle/>
                    <a:p>
                      <a:pPr marL="0" algn="ctr" defTabSz="914400" rtl="0" eaLnBrk="1" fontAlgn="ctr" latinLnBrk="0" hangingPunct="1"/>
                      <a:r>
                        <a:rPr lang="en-US" altLang="zh-TW" sz="2000" b="1" u="none" strike="noStrike" kern="1200" dirty="0" smtClean="0">
                          <a:solidFill>
                            <a:schemeClr val="dk1"/>
                          </a:solidFill>
                          <a:effectLst/>
                          <a:latin typeface="+mn-lt"/>
                          <a:ea typeface="+mn-ea"/>
                          <a:cs typeface="+mn-cs"/>
                        </a:rPr>
                        <a:t>0</a:t>
                      </a:r>
                    </a:p>
                  </a:txBody>
                  <a:tcPr marL="9525" marR="9525" marT="9525" marB="0" anchor="ctr">
                    <a:lnT w="28575" cap="flat" cmpd="sng" algn="ctr">
                      <a:solidFill>
                        <a:srgbClr val="0000FF"/>
                      </a:solidFill>
                      <a:prstDash val="solid"/>
                      <a:round/>
                      <a:headEnd type="none" w="med" len="med"/>
                      <a:tailEnd type="none" w="med" len="med"/>
                    </a:lnT>
                    <a:solidFill>
                      <a:srgbClr val="FFFF99"/>
                    </a:solidFill>
                  </a:tcPr>
                </a:tc>
                <a:tc>
                  <a:txBody>
                    <a:bodyPr/>
                    <a:lstStyle/>
                    <a:p>
                      <a:pPr algn="ctr" fontAlgn="ctr"/>
                      <a:r>
                        <a:rPr lang="en-US" altLang="zh-TW" sz="2000" b="1" i="0" u="none" strike="noStrike" dirty="0" smtClean="0">
                          <a:solidFill>
                            <a:schemeClr val="dk1"/>
                          </a:solidFill>
                          <a:effectLst/>
                          <a:latin typeface="+mn-lt"/>
                        </a:rPr>
                        <a:t>42217</a:t>
                      </a:r>
                      <a:endParaRPr lang="en-US" altLang="zh-TW" sz="2000" b="1" i="0" u="none" strike="noStrike" dirty="0">
                        <a:solidFill>
                          <a:srgbClr val="000000"/>
                        </a:solidFill>
                        <a:effectLst/>
                        <a:latin typeface="新細明體"/>
                      </a:endParaRPr>
                    </a:p>
                  </a:txBody>
                  <a:tcPr marL="9525" marR="9525" marT="9525" marB="0" anchor="ctr">
                    <a:solidFill>
                      <a:srgbClr val="FFFF99"/>
                    </a:solidFill>
                  </a:tcPr>
                </a:tc>
                <a:tc>
                  <a:txBody>
                    <a:bodyPr/>
                    <a:lstStyle/>
                    <a:p>
                      <a:pPr algn="ctr" fontAlgn="ctr"/>
                      <a:r>
                        <a:rPr lang="en-US" altLang="zh-TW" sz="2000" b="1" i="0" u="none" strike="noStrike" dirty="0" smtClean="0">
                          <a:solidFill>
                            <a:schemeClr val="dk1"/>
                          </a:solidFill>
                          <a:effectLst/>
                          <a:latin typeface="+mn-lt"/>
                        </a:rPr>
                        <a:t>42217</a:t>
                      </a:r>
                      <a:endParaRPr lang="en-US" altLang="zh-TW" sz="2000" b="1" i="0" u="none" strike="noStrike" dirty="0">
                        <a:solidFill>
                          <a:srgbClr val="000000"/>
                        </a:solidFill>
                        <a:effectLst/>
                        <a:latin typeface="新細明體"/>
                      </a:endParaRPr>
                    </a:p>
                  </a:txBody>
                  <a:tcPr marL="9525" marR="9525" marT="9525" marB="0" anchor="ctr">
                    <a:solidFill>
                      <a:srgbClr val="FFFF99"/>
                    </a:solidFill>
                  </a:tcPr>
                </a:tc>
                <a:tc>
                  <a:txBody>
                    <a:bodyPr/>
                    <a:lstStyle/>
                    <a:p>
                      <a:pPr algn="ctr" fontAlgn="ctr"/>
                      <a:r>
                        <a:rPr lang="en-US" altLang="zh-TW" sz="2000" b="1" u="none" strike="noStrike" dirty="0">
                          <a:effectLst/>
                        </a:rPr>
                        <a:t>41045</a:t>
                      </a:r>
                      <a:endParaRPr lang="en-US" altLang="zh-TW" sz="2000" b="1" i="0" u="none" strike="noStrike" dirty="0">
                        <a:solidFill>
                          <a:srgbClr val="000000"/>
                        </a:solidFill>
                        <a:effectLst/>
                        <a:latin typeface="新細明體"/>
                      </a:endParaRPr>
                    </a:p>
                  </a:txBody>
                  <a:tcPr marL="9525" marR="9525" marT="9525" marB="0" anchor="ctr">
                    <a:lnR w="57150" cap="flat" cmpd="sng" algn="ctr">
                      <a:solidFill>
                        <a:srgbClr val="FF00FF"/>
                      </a:solidFill>
                      <a:prstDash val="solid"/>
                      <a:round/>
                      <a:headEnd type="none" w="med" len="med"/>
                      <a:tailEnd type="none" w="med" len="med"/>
                    </a:lnR>
                    <a:lnT w="28575" cap="flat" cmpd="sng" algn="ctr">
                      <a:solidFill>
                        <a:srgbClr val="0000FF"/>
                      </a:solidFill>
                      <a:prstDash val="solid"/>
                      <a:round/>
                      <a:headEnd type="none" w="med" len="med"/>
                      <a:tailEnd type="none" w="med" len="med"/>
                    </a:lnT>
                    <a:solidFill>
                      <a:srgbClr val="FFFF99"/>
                    </a:solidFill>
                  </a:tcPr>
                </a:tc>
                <a:tc>
                  <a:txBody>
                    <a:bodyPr/>
                    <a:lstStyle/>
                    <a:p>
                      <a:pPr algn="ctr" fontAlgn="ctr"/>
                      <a:r>
                        <a:rPr lang="en-US" altLang="zh-TW" sz="2200" b="1" u="none" strike="noStrike" dirty="0">
                          <a:solidFill>
                            <a:srgbClr val="C00000"/>
                          </a:solidFill>
                          <a:effectLst/>
                        </a:rPr>
                        <a:t>0</a:t>
                      </a:r>
                      <a:endParaRPr lang="en-US" altLang="zh-TW" sz="2200" b="1" i="0" u="none" strike="noStrike" dirty="0">
                        <a:solidFill>
                          <a:srgbClr val="C00000"/>
                        </a:solidFill>
                        <a:effectLst/>
                        <a:latin typeface="新細明體"/>
                      </a:endParaRPr>
                    </a:p>
                  </a:txBody>
                  <a:tcPr marL="9525" marR="9525" marT="9525" marB="0" anchor="ctr">
                    <a:lnL w="57150" cap="flat" cmpd="sng" algn="ctr">
                      <a:solidFill>
                        <a:srgbClr val="FF00FF"/>
                      </a:solidFill>
                      <a:prstDash val="solid"/>
                      <a:round/>
                      <a:headEnd type="none" w="med" len="med"/>
                      <a:tailEnd type="none" w="med" len="med"/>
                    </a:lnL>
                    <a:solidFill>
                      <a:srgbClr val="FFFF99"/>
                    </a:solidFill>
                  </a:tcPr>
                </a:tc>
                <a:tc>
                  <a:txBody>
                    <a:bodyPr/>
                    <a:lstStyle/>
                    <a:p>
                      <a:pPr algn="ctr" fontAlgn="ctr"/>
                      <a:r>
                        <a:rPr lang="en-US" altLang="zh-TW" sz="2200" b="1" u="none" strike="noStrike" dirty="0">
                          <a:solidFill>
                            <a:srgbClr val="C00000"/>
                          </a:solidFill>
                          <a:effectLst/>
                        </a:rPr>
                        <a:t>41045</a:t>
                      </a:r>
                      <a:endParaRPr lang="en-US" altLang="zh-TW" sz="2200" b="1" i="0" u="none" strike="noStrike" dirty="0">
                        <a:solidFill>
                          <a:srgbClr val="C00000"/>
                        </a:solidFill>
                        <a:effectLst/>
                        <a:latin typeface="新細明體"/>
                      </a:endParaRPr>
                    </a:p>
                  </a:txBody>
                  <a:tcPr marL="9525" marR="9525" marT="9525" marB="0" anchor="ctr">
                    <a:solidFill>
                      <a:srgbClr val="FFFF99"/>
                    </a:solidFill>
                  </a:tcPr>
                </a:tc>
                <a:tc>
                  <a:txBody>
                    <a:bodyPr/>
                    <a:lstStyle/>
                    <a:p>
                      <a:pPr algn="ctr" fontAlgn="ctr"/>
                      <a:r>
                        <a:rPr lang="en-US" altLang="zh-TW" sz="2200" b="1" u="none" strike="noStrike" dirty="0">
                          <a:solidFill>
                            <a:srgbClr val="C00000"/>
                          </a:solidFill>
                          <a:effectLst/>
                        </a:rPr>
                        <a:t>41045</a:t>
                      </a:r>
                      <a:endParaRPr lang="en-US" altLang="zh-TW" sz="2200" b="1" i="0" u="none" strike="noStrike" dirty="0">
                        <a:solidFill>
                          <a:srgbClr val="C00000"/>
                        </a:solidFill>
                        <a:effectLst/>
                        <a:latin typeface="新細明體"/>
                      </a:endParaRPr>
                    </a:p>
                  </a:txBody>
                  <a:tcPr marL="9525" marR="9525" marT="9525" marB="0" anchor="ctr">
                    <a:solidFill>
                      <a:srgbClr val="FFFF99"/>
                    </a:solidFill>
                  </a:tcPr>
                </a:tc>
              </a:tr>
            </a:tbl>
          </a:graphicData>
        </a:graphic>
      </p:graphicFrame>
      <p:sp>
        <p:nvSpPr>
          <p:cNvPr id="6" name="文字方塊 5"/>
          <p:cNvSpPr txBox="1"/>
          <p:nvPr/>
        </p:nvSpPr>
        <p:spPr>
          <a:xfrm>
            <a:off x="179512" y="260648"/>
            <a:ext cx="8784976" cy="461665"/>
          </a:xfrm>
          <a:prstGeom prst="rect">
            <a:avLst/>
          </a:prstGeom>
        </p:spPr>
        <p:style>
          <a:lnRef idx="0">
            <a:schemeClr val="accent4"/>
          </a:lnRef>
          <a:fillRef idx="3">
            <a:schemeClr val="accent4"/>
          </a:fillRef>
          <a:effectRef idx="3">
            <a:schemeClr val="accent4"/>
          </a:effectRef>
          <a:fontRef idx="minor">
            <a:schemeClr val="lt1"/>
          </a:fontRef>
        </p:style>
        <p:txBody>
          <a:bodyPr wrap="square" rtlCol="0">
            <a:spAutoFit/>
          </a:bodyPr>
          <a:lstStyle/>
          <a:p>
            <a:pPr algn="ctr"/>
            <a:r>
              <a:rPr lang="en-US" altLang="zh-TW" sz="2400" b="1" smtClean="0"/>
              <a:t>(</a:t>
            </a:r>
            <a:r>
              <a:rPr lang="zh-TW" altLang="en-US" sz="2400" b="1" smtClean="0"/>
              <a:t>三</a:t>
            </a:r>
            <a:r>
              <a:rPr lang="en-US" altLang="zh-TW" sz="2400" b="1" smtClean="0"/>
              <a:t>)</a:t>
            </a:r>
            <a:r>
              <a:rPr lang="zh-TW" altLang="en-US" sz="2400" b="1" smtClean="0"/>
              <a:t>調降</a:t>
            </a:r>
            <a:r>
              <a:rPr lang="zh-TW" altLang="en-US" sz="2400" b="1" dirty="0" smtClean="0"/>
              <a:t>退休所得替代率案例</a:t>
            </a:r>
            <a:r>
              <a:rPr lang="en-US" altLang="zh-TW" sz="2400" b="1" dirty="0" smtClean="0"/>
              <a:t>-107.6.30</a:t>
            </a:r>
            <a:r>
              <a:rPr lang="zh-TW" altLang="en-US" sz="2400" b="1" dirty="0" smtClean="0"/>
              <a:t>退休新舊年資</a:t>
            </a:r>
            <a:r>
              <a:rPr lang="en-US" altLang="zh-TW" sz="2400" b="1" dirty="0" smtClean="0"/>
              <a:t>30</a:t>
            </a:r>
            <a:r>
              <a:rPr lang="zh-TW" altLang="en-US" sz="2400" b="1" dirty="0" smtClean="0"/>
              <a:t>年</a:t>
            </a:r>
            <a:r>
              <a:rPr lang="en-US" altLang="zh-TW" sz="2400" b="1" dirty="0" smtClean="0"/>
              <a:t>-7</a:t>
            </a:r>
            <a:r>
              <a:rPr lang="zh-TW" altLang="en-US" sz="2400" b="1" dirty="0" smtClean="0"/>
              <a:t>功六</a:t>
            </a:r>
            <a:endParaRPr lang="zh-TW" altLang="en-US" sz="2400" b="1" dirty="0"/>
          </a:p>
        </p:txBody>
      </p:sp>
    </p:spTree>
    <p:extLst>
      <p:ext uri="{BB962C8B-B14F-4D97-AF65-F5344CB8AC3E}">
        <p14:creationId xmlns:p14="http://schemas.microsoft.com/office/powerpoint/2010/main" val="3905789486"/>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投影片編號版面配置區 3"/>
          <p:cNvSpPr>
            <a:spLocks noGrp="1"/>
          </p:cNvSpPr>
          <p:nvPr>
            <p:ph type="sldNum" sz="quarter" idx="12"/>
          </p:nvPr>
        </p:nvSpPr>
        <p:spPr>
          <a:xfrm>
            <a:off x="8316416" y="6525343"/>
            <a:ext cx="720080" cy="216025"/>
          </a:xfrm>
        </p:spPr>
        <p:txBody>
          <a:bodyPr/>
          <a:lstStyle/>
          <a:p>
            <a:pPr>
              <a:defRPr/>
            </a:pPr>
            <a:fld id="{698C5819-3C13-484E-9DE3-FDEAAB928683}" type="slidenum">
              <a:rPr lang="en-US" altLang="zh-TW" sz="1200" smtClean="0">
                <a:solidFill>
                  <a:prstClr val="black"/>
                </a:solidFill>
              </a:rPr>
              <a:pPr>
                <a:defRPr/>
              </a:pPr>
              <a:t>131</a:t>
            </a:fld>
            <a:endParaRPr lang="en-US" altLang="zh-TW" sz="1200">
              <a:solidFill>
                <a:prstClr val="black"/>
              </a:solidFill>
            </a:endParaRPr>
          </a:p>
        </p:txBody>
      </p:sp>
      <p:sp>
        <p:nvSpPr>
          <p:cNvPr id="6" name="文字方塊 5"/>
          <p:cNvSpPr txBox="1"/>
          <p:nvPr/>
        </p:nvSpPr>
        <p:spPr>
          <a:xfrm>
            <a:off x="179512" y="260648"/>
            <a:ext cx="8784976" cy="461665"/>
          </a:xfrm>
          <a:prstGeom prst="rect">
            <a:avLst/>
          </a:prstGeom>
        </p:spPr>
        <p:style>
          <a:lnRef idx="0">
            <a:schemeClr val="accent4"/>
          </a:lnRef>
          <a:fillRef idx="3">
            <a:schemeClr val="accent4"/>
          </a:fillRef>
          <a:effectRef idx="3">
            <a:schemeClr val="accent4"/>
          </a:effectRef>
          <a:fontRef idx="minor">
            <a:schemeClr val="lt1"/>
          </a:fontRef>
        </p:style>
        <p:txBody>
          <a:bodyPr wrap="squar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調降退休所得替代率案例</a:t>
            </a:r>
            <a:r>
              <a:rPr lang="en-US" altLang="zh-TW" sz="2400" b="1" dirty="0" smtClean="0"/>
              <a:t>-114</a:t>
            </a:r>
            <a:r>
              <a:rPr lang="zh-TW" altLang="en-US" sz="2400" b="1" dirty="0" smtClean="0"/>
              <a:t>年退休純新制年資</a:t>
            </a:r>
            <a:r>
              <a:rPr lang="en-US" altLang="zh-TW" sz="2400" b="1" dirty="0" smtClean="0"/>
              <a:t>30</a:t>
            </a:r>
            <a:r>
              <a:rPr lang="zh-TW" altLang="en-US" sz="2400" b="1" dirty="0" smtClean="0"/>
              <a:t>年</a:t>
            </a:r>
            <a:r>
              <a:rPr lang="en-US" altLang="zh-TW" sz="2400" b="1" dirty="0" smtClean="0"/>
              <a:t>-7</a:t>
            </a:r>
            <a:r>
              <a:rPr lang="zh-TW" altLang="en-US" sz="2400" b="1" dirty="0" smtClean="0"/>
              <a:t>功六</a:t>
            </a:r>
            <a:endParaRPr lang="zh-TW" altLang="en-US" sz="2400" b="1" dirty="0"/>
          </a:p>
        </p:txBody>
      </p:sp>
      <p:graphicFrame>
        <p:nvGraphicFramePr>
          <p:cNvPr id="2" name="表格 1"/>
          <p:cNvGraphicFramePr>
            <a:graphicFrameLocks noGrp="1"/>
          </p:cNvGraphicFramePr>
          <p:nvPr>
            <p:extLst>
              <p:ext uri="{D42A27DB-BD31-4B8C-83A1-F6EECF244321}">
                <p14:modId xmlns:p14="http://schemas.microsoft.com/office/powerpoint/2010/main" val="4050256998"/>
              </p:ext>
            </p:extLst>
          </p:nvPr>
        </p:nvGraphicFramePr>
        <p:xfrm>
          <a:off x="175861" y="908720"/>
          <a:ext cx="8784977" cy="1152128"/>
        </p:xfrm>
        <a:graphic>
          <a:graphicData uri="http://schemas.openxmlformats.org/drawingml/2006/table">
            <a:tbl>
              <a:tblPr>
                <a:tableStyleId>{C4B1156A-380E-4F78-BDF5-A606A8083BF9}</a:tableStyleId>
              </a:tblPr>
              <a:tblGrid>
                <a:gridCol w="1155779"/>
                <a:gridCol w="1224136"/>
                <a:gridCol w="1368152"/>
                <a:gridCol w="1224136"/>
                <a:gridCol w="1440160"/>
                <a:gridCol w="2372614"/>
              </a:tblGrid>
              <a:tr h="432051">
                <a:tc>
                  <a:txBody>
                    <a:bodyPr/>
                    <a:lstStyle/>
                    <a:p>
                      <a:pPr algn="ctr" fontAlgn="ctr"/>
                      <a:r>
                        <a:rPr lang="zh-TW" altLang="en-US" sz="1800" b="1" u="none" strike="noStrike" dirty="0">
                          <a:effectLst/>
                        </a:rPr>
                        <a:t>俸點</a:t>
                      </a:r>
                      <a:endParaRPr lang="zh-TW" altLang="en-US" sz="18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c>
                  <a:txBody>
                    <a:bodyPr/>
                    <a:lstStyle/>
                    <a:p>
                      <a:pPr algn="ctr" fontAlgn="ctr"/>
                      <a:r>
                        <a:rPr lang="zh-TW" altLang="en-US" sz="1800" b="1" u="none" strike="noStrike" dirty="0">
                          <a:effectLst/>
                        </a:rPr>
                        <a:t>月俸額</a:t>
                      </a:r>
                      <a:endParaRPr lang="zh-TW" altLang="en-US" sz="18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c>
                  <a:txBody>
                    <a:bodyPr/>
                    <a:lstStyle/>
                    <a:p>
                      <a:pPr algn="ctr" fontAlgn="ctr"/>
                      <a:r>
                        <a:rPr lang="en-US" altLang="zh-TW" sz="1800" b="1" i="0" u="none" strike="noStrike" dirty="0" smtClean="0">
                          <a:solidFill>
                            <a:srgbClr val="000000"/>
                          </a:solidFill>
                          <a:effectLst/>
                          <a:latin typeface="新細明體"/>
                        </a:rPr>
                        <a:t>11</a:t>
                      </a:r>
                      <a:r>
                        <a:rPr lang="zh-TW" altLang="en-US" sz="1800" b="1" i="0" u="none" strike="noStrike" dirty="0" smtClean="0">
                          <a:solidFill>
                            <a:srgbClr val="000000"/>
                          </a:solidFill>
                          <a:effectLst/>
                          <a:latin typeface="新細明體"/>
                        </a:rPr>
                        <a:t>年均俸</a:t>
                      </a:r>
                      <a:endParaRPr lang="zh-TW" altLang="en-US" sz="18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c>
                  <a:txBody>
                    <a:bodyPr/>
                    <a:lstStyle/>
                    <a:p>
                      <a:pPr algn="ctr" fontAlgn="ctr"/>
                      <a:r>
                        <a:rPr lang="zh-TW" altLang="en-US" sz="1800" b="1" u="none" strike="noStrike" dirty="0">
                          <a:effectLst/>
                        </a:rPr>
                        <a:t>年資</a:t>
                      </a:r>
                      <a:endParaRPr lang="zh-TW" altLang="en-US" sz="18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c>
                  <a:txBody>
                    <a:bodyPr/>
                    <a:lstStyle/>
                    <a:p>
                      <a:pPr algn="ctr" fontAlgn="ctr"/>
                      <a:r>
                        <a:rPr lang="zh-TW" altLang="en-US" sz="1800" b="1" u="none" strike="noStrike" dirty="0">
                          <a:effectLst/>
                        </a:rPr>
                        <a:t>月</a:t>
                      </a:r>
                      <a:r>
                        <a:rPr lang="zh-TW" altLang="en-US" sz="1800" b="1" u="none" strike="noStrike" dirty="0" smtClean="0">
                          <a:effectLst/>
                        </a:rPr>
                        <a:t>退休金</a:t>
                      </a:r>
                      <a:r>
                        <a:rPr lang="en-US" altLang="zh-TW" sz="1800" b="1" u="none" strike="noStrike" dirty="0" smtClean="0">
                          <a:effectLst/>
                        </a:rPr>
                        <a:t>%</a:t>
                      </a:r>
                      <a:endParaRPr lang="zh-TW" altLang="en-US" sz="18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c>
                  <a:txBody>
                    <a:bodyPr/>
                    <a:lstStyle/>
                    <a:p>
                      <a:pPr algn="ctr" fontAlgn="ctr"/>
                      <a:r>
                        <a:rPr lang="zh-TW" altLang="en-US" sz="1800" b="1" u="none" strike="noStrike" dirty="0" smtClean="0">
                          <a:effectLst/>
                        </a:rPr>
                        <a:t>原月退休所得</a:t>
                      </a:r>
                      <a:endParaRPr lang="zh-TW" altLang="en-US" sz="18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r>
              <a:tr h="720077">
                <a:tc>
                  <a:txBody>
                    <a:bodyPr/>
                    <a:lstStyle/>
                    <a:p>
                      <a:pPr algn="ctr" fontAlgn="ctr"/>
                      <a:r>
                        <a:rPr lang="en-US" altLang="zh-TW" sz="1800" b="1" u="none" strike="noStrike" dirty="0">
                          <a:effectLst/>
                        </a:rPr>
                        <a:t>590</a:t>
                      </a:r>
                      <a:r>
                        <a:rPr lang="zh-TW" altLang="en-US" sz="1800" b="1" u="none" strike="noStrike" dirty="0">
                          <a:effectLst/>
                        </a:rPr>
                        <a:t>俸點</a:t>
                      </a:r>
                      <a:endParaRPr lang="zh-TW" altLang="en-US" sz="1800" b="1" i="0" u="none" strike="noStrike" dirty="0">
                        <a:solidFill>
                          <a:srgbClr val="000000"/>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solidFill>
                      <a:schemeClr val="accent6">
                        <a:lumMod val="20000"/>
                        <a:lumOff val="80000"/>
                      </a:schemeClr>
                    </a:solidFill>
                  </a:tcPr>
                </a:tc>
                <a:tc>
                  <a:txBody>
                    <a:bodyPr/>
                    <a:lstStyle/>
                    <a:p>
                      <a:pPr algn="ctr" fontAlgn="ctr"/>
                      <a:r>
                        <a:rPr lang="en-US" altLang="zh-TW" sz="2000" b="1" u="none" strike="noStrike" dirty="0">
                          <a:effectLst/>
                        </a:rPr>
                        <a:t>39090</a:t>
                      </a:r>
                      <a:endParaRPr lang="en-US" altLang="zh-TW" sz="2000" b="1" i="0" u="none" strike="noStrike" dirty="0">
                        <a:solidFill>
                          <a:srgbClr val="000000"/>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solidFill>
                      <a:schemeClr val="accent6">
                        <a:lumMod val="20000"/>
                        <a:lumOff val="8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dirty="0" smtClean="0">
                          <a:solidFill>
                            <a:schemeClr val="tx1"/>
                          </a:solidFill>
                        </a:rPr>
                        <a:t>35572</a:t>
                      </a:r>
                      <a:endParaRPr lang="en-US" altLang="zh-TW" sz="2000" b="1" i="0" u="none" strike="noStrike" dirty="0">
                        <a:solidFill>
                          <a:schemeClr val="tx1"/>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solidFill>
                      <a:schemeClr val="accent6">
                        <a:lumMod val="20000"/>
                        <a:lumOff val="8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kern="1200" dirty="0" smtClean="0">
                          <a:solidFill>
                            <a:schemeClr val="tx1"/>
                          </a:solidFill>
                          <a:latin typeface="+mn-lt"/>
                          <a:ea typeface="+mn-ea"/>
                          <a:cs typeface="+mn-cs"/>
                        </a:rPr>
                        <a:t>30</a:t>
                      </a:r>
                      <a:endParaRPr lang="en-US" altLang="zh-TW" sz="2000" b="1" kern="1200" dirty="0">
                        <a:solidFill>
                          <a:schemeClr val="tx1"/>
                        </a:solidFill>
                        <a:latin typeface="+mn-lt"/>
                        <a:ea typeface="+mn-ea"/>
                        <a:cs typeface="+mn-cs"/>
                      </a:endParaRPr>
                    </a:p>
                  </a:txBody>
                  <a:tcPr marL="9525" marR="9525" marT="9525" marB="0" anchor="ctr">
                    <a:lnB w="28575" cap="flat" cmpd="sng" algn="ctr">
                      <a:solidFill>
                        <a:srgbClr val="C00000"/>
                      </a:solidFill>
                      <a:prstDash val="solid"/>
                      <a:round/>
                      <a:headEnd type="none" w="med" len="med"/>
                      <a:tailEnd type="none" w="med" len="med"/>
                    </a:lnB>
                    <a:solidFill>
                      <a:schemeClr val="accent6">
                        <a:lumMod val="20000"/>
                        <a:lumOff val="8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kern="1200" dirty="0" smtClean="0">
                          <a:solidFill>
                            <a:schemeClr val="tx1"/>
                          </a:solidFill>
                          <a:latin typeface="+mn-lt"/>
                          <a:ea typeface="+mn-ea"/>
                          <a:cs typeface="+mn-cs"/>
                        </a:rPr>
                        <a:t>60%</a:t>
                      </a:r>
                      <a:endParaRPr lang="en-US" altLang="zh-TW" sz="2000" b="1" kern="1200" dirty="0">
                        <a:solidFill>
                          <a:schemeClr val="tx1"/>
                        </a:solidFill>
                        <a:latin typeface="+mn-lt"/>
                        <a:ea typeface="+mn-ea"/>
                        <a:cs typeface="+mn-cs"/>
                      </a:endParaRPr>
                    </a:p>
                  </a:txBody>
                  <a:tcPr marL="9525" marR="9525" marT="9525" marB="0" anchor="ctr">
                    <a:lnB w="28575" cap="flat" cmpd="sng" algn="ctr">
                      <a:solidFill>
                        <a:srgbClr val="C00000"/>
                      </a:solidFill>
                      <a:prstDash val="solid"/>
                      <a:round/>
                      <a:headEnd type="none" w="med" len="med"/>
                      <a:tailEnd type="none" w="med" len="med"/>
                    </a:lnB>
                    <a:solidFill>
                      <a:schemeClr val="accent6">
                        <a:lumMod val="20000"/>
                        <a:lumOff val="8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600" b="1" kern="1200" dirty="0" smtClean="0">
                          <a:solidFill>
                            <a:srgbClr val="C00000"/>
                          </a:solidFill>
                          <a:latin typeface="+mn-lt"/>
                          <a:ea typeface="+mn-ea"/>
                          <a:cs typeface="+mn-cs"/>
                        </a:rPr>
                        <a:t>46908</a:t>
                      </a:r>
                      <a:endParaRPr lang="en-US" altLang="zh-TW" sz="2600" b="1" kern="1200" dirty="0">
                        <a:solidFill>
                          <a:srgbClr val="C00000"/>
                        </a:solidFill>
                        <a:latin typeface="+mn-lt"/>
                        <a:ea typeface="+mn-ea"/>
                        <a:cs typeface="+mn-cs"/>
                      </a:endParaRPr>
                    </a:p>
                  </a:txBody>
                  <a:tcPr marL="9525" marR="9525" marT="9525" marB="0" anchor="ctr">
                    <a:lnB w="28575" cap="flat" cmpd="sng" algn="ctr">
                      <a:solidFill>
                        <a:srgbClr val="C00000"/>
                      </a:solidFill>
                      <a:prstDash val="solid"/>
                      <a:round/>
                      <a:headEnd type="none" w="med" len="med"/>
                      <a:tailEnd type="none" w="med" len="med"/>
                    </a:lnB>
                    <a:solidFill>
                      <a:schemeClr val="accent6">
                        <a:lumMod val="20000"/>
                        <a:lumOff val="80000"/>
                      </a:schemeClr>
                    </a:solidFill>
                  </a:tcPr>
                </a:tc>
              </a:tr>
            </a:tbl>
          </a:graphicData>
        </a:graphic>
      </p:graphicFrame>
      <p:graphicFrame>
        <p:nvGraphicFramePr>
          <p:cNvPr id="3" name="表格 2"/>
          <p:cNvGraphicFramePr>
            <a:graphicFrameLocks noGrp="1"/>
          </p:cNvGraphicFramePr>
          <p:nvPr>
            <p:extLst>
              <p:ext uri="{D42A27DB-BD31-4B8C-83A1-F6EECF244321}">
                <p14:modId xmlns:p14="http://schemas.microsoft.com/office/powerpoint/2010/main" val="1032176452"/>
              </p:ext>
            </p:extLst>
          </p:nvPr>
        </p:nvGraphicFramePr>
        <p:xfrm>
          <a:off x="179511" y="2276872"/>
          <a:ext cx="8784976" cy="4401059"/>
        </p:xfrm>
        <a:graphic>
          <a:graphicData uri="http://schemas.openxmlformats.org/drawingml/2006/table">
            <a:tbl>
              <a:tblPr firstRow="1" bandRow="1">
                <a:tableStyleId>{21E4AEA4-8DFA-4A89-87EB-49C32662AFE0}</a:tableStyleId>
              </a:tblPr>
              <a:tblGrid>
                <a:gridCol w="864096"/>
                <a:gridCol w="1008113"/>
                <a:gridCol w="1512168"/>
                <a:gridCol w="1080120"/>
                <a:gridCol w="1728192"/>
                <a:gridCol w="2592287"/>
              </a:tblGrid>
              <a:tr h="720080">
                <a:tc rowSpan="2">
                  <a:txBody>
                    <a:bodyPr/>
                    <a:lstStyle/>
                    <a:p>
                      <a:pPr algn="ctr"/>
                      <a:r>
                        <a:rPr lang="zh-TW" altLang="en-US" sz="2000" b="1" dirty="0" smtClean="0"/>
                        <a:t>年度</a:t>
                      </a:r>
                      <a:endParaRPr lang="zh-TW" altLang="en-US" sz="2000" b="1" dirty="0"/>
                    </a:p>
                  </a:txBody>
                  <a:tcPr anchor="ctr"/>
                </a:tc>
                <a:tc gridSpan="2">
                  <a:txBody>
                    <a:bodyPr/>
                    <a:lstStyle/>
                    <a:p>
                      <a:pPr algn="ctr"/>
                      <a:r>
                        <a:rPr lang="zh-TW" altLang="en-US" sz="2000" b="1" dirty="0" smtClean="0"/>
                        <a:t>月退休金</a:t>
                      </a:r>
                      <a:r>
                        <a:rPr lang="en-US" altLang="zh-TW" sz="2000" b="1" dirty="0" smtClean="0"/>
                        <a:t>(</a:t>
                      </a:r>
                      <a:r>
                        <a:rPr lang="zh-TW" altLang="en-US" sz="2000" b="1" dirty="0" smtClean="0"/>
                        <a:t>有均俸</a:t>
                      </a:r>
                      <a:r>
                        <a:rPr lang="en-US" altLang="zh-TW" sz="2000" b="1" dirty="0" smtClean="0"/>
                        <a:t>)</a:t>
                      </a:r>
                      <a:endParaRPr lang="zh-TW" altLang="en-US" sz="2000" b="1" dirty="0"/>
                    </a:p>
                  </a:txBody>
                  <a:tcPr anchor="ctr">
                    <a:lnB w="28575" cap="flat" cmpd="sng" algn="ctr">
                      <a:solidFill>
                        <a:srgbClr val="0000FF"/>
                      </a:solidFill>
                      <a:prstDash val="solid"/>
                      <a:round/>
                      <a:headEnd type="none" w="med" len="med"/>
                      <a:tailEnd type="none" w="med" len="med"/>
                    </a:lnB>
                  </a:tcPr>
                </a:tc>
                <a:tc hMerge="1">
                  <a:txBody>
                    <a:bodyPr/>
                    <a:lstStyle/>
                    <a:p>
                      <a:endParaRPr lang="zh-TW" altLang="en-US" dirty="0"/>
                    </a:p>
                  </a:txBody>
                  <a:tcPr/>
                </a:tc>
                <a:tc gridSpan="2">
                  <a:txBody>
                    <a:bodyPr/>
                    <a:lstStyle/>
                    <a:p>
                      <a:pPr algn="ctr"/>
                      <a:r>
                        <a:rPr lang="zh-TW" altLang="en-US" sz="2000" b="1" dirty="0" smtClean="0"/>
                        <a:t>退休所得替代率</a:t>
                      </a:r>
                      <a:endParaRPr lang="zh-TW" altLang="en-US" sz="2000" b="1" dirty="0"/>
                    </a:p>
                  </a:txBody>
                  <a:tcPr anchor="ctr">
                    <a:lnB w="28575" cap="flat" cmpd="sng" algn="ctr">
                      <a:solidFill>
                        <a:srgbClr val="0000FF"/>
                      </a:solidFill>
                      <a:prstDash val="solid"/>
                      <a:round/>
                      <a:headEnd type="none" w="med" len="med"/>
                      <a:tailEnd type="none" w="med" len="med"/>
                    </a:lnB>
                  </a:tcPr>
                </a:tc>
                <a:tc hMerge="1">
                  <a:txBody>
                    <a:bodyPr/>
                    <a:lstStyle/>
                    <a:p>
                      <a:endParaRPr lang="zh-TW" altLang="en-US" dirty="0"/>
                    </a:p>
                  </a:txBody>
                  <a:tcPr/>
                </a:tc>
                <a:tc rowSpan="2">
                  <a:txBody>
                    <a:bodyPr/>
                    <a:lstStyle/>
                    <a:p>
                      <a:pPr algn="ctr"/>
                      <a:r>
                        <a:rPr lang="zh-TW" altLang="en-US" sz="2000" b="1" dirty="0" smtClean="0"/>
                        <a:t>實領月退休金金額</a:t>
                      </a:r>
                      <a:endParaRPr lang="zh-TW" altLang="en-US" sz="2000" b="1" dirty="0"/>
                    </a:p>
                  </a:txBody>
                  <a:tcPr anchor="ctr"/>
                </a:tc>
              </a:tr>
              <a:tr h="594337">
                <a:tc vMerge="1">
                  <a:txBody>
                    <a:bodyPr/>
                    <a:lstStyle/>
                    <a:p>
                      <a:endParaRPr lang="zh-TW" altLang="en-US" dirty="0"/>
                    </a:p>
                  </a:txBody>
                  <a:tcPr/>
                </a:tc>
                <a:tc>
                  <a:txBody>
                    <a:bodyPr/>
                    <a:lstStyle/>
                    <a:p>
                      <a:pPr algn="ctr"/>
                      <a:r>
                        <a:rPr lang="zh-TW" altLang="en-US" sz="2000" b="1" dirty="0" smtClean="0"/>
                        <a:t>給付率</a:t>
                      </a:r>
                      <a:endParaRPr lang="zh-TW" altLang="en-US" sz="2000" b="1" dirty="0"/>
                    </a:p>
                  </a:txBody>
                  <a:tcPr anchor="ctr">
                    <a:lnL w="28575" cap="flat" cmpd="sng" algn="ctr">
                      <a:solidFill>
                        <a:srgbClr val="0000FF"/>
                      </a:solidFill>
                      <a:prstDash val="solid"/>
                      <a:round/>
                      <a:headEnd type="none" w="med" len="med"/>
                      <a:tailEnd type="none" w="med" len="med"/>
                    </a:lnL>
                    <a:lnR w="28575" cap="flat" cmpd="sng" algn="ctr">
                      <a:solidFill>
                        <a:srgbClr val="0000FF"/>
                      </a:solidFill>
                      <a:prstDash val="solid"/>
                      <a:round/>
                      <a:headEnd type="none" w="med" len="med"/>
                      <a:tailEnd type="none" w="med" len="med"/>
                    </a:lnR>
                    <a:lnT w="28575" cap="flat" cmpd="sng" algn="ctr">
                      <a:solidFill>
                        <a:srgbClr val="0000FF"/>
                      </a:solidFill>
                      <a:prstDash val="solid"/>
                      <a:round/>
                      <a:headEnd type="none" w="med" len="med"/>
                      <a:tailEnd type="none" w="med" len="med"/>
                    </a:lnT>
                  </a:tcPr>
                </a:tc>
                <a:tc>
                  <a:txBody>
                    <a:bodyPr/>
                    <a:lstStyle/>
                    <a:p>
                      <a:pPr algn="ctr"/>
                      <a:r>
                        <a:rPr lang="zh-TW" altLang="en-US" sz="2000" b="1" dirty="0" smtClean="0"/>
                        <a:t>金額</a:t>
                      </a:r>
                      <a:endParaRPr lang="zh-TW" altLang="en-US" sz="2000" b="1" dirty="0"/>
                    </a:p>
                  </a:txBody>
                  <a:tcPr anchor="ctr">
                    <a:lnL w="28575" cap="flat" cmpd="sng" algn="ctr">
                      <a:solidFill>
                        <a:srgbClr val="0000FF"/>
                      </a:solidFill>
                      <a:prstDash val="solid"/>
                      <a:round/>
                      <a:headEnd type="none" w="med" len="med"/>
                      <a:tailEnd type="none" w="med" len="med"/>
                    </a:lnL>
                    <a:lnR w="28575" cap="flat" cmpd="sng" algn="ctr">
                      <a:solidFill>
                        <a:srgbClr val="0000FF"/>
                      </a:solidFill>
                      <a:prstDash val="solid"/>
                      <a:round/>
                      <a:headEnd type="none" w="med" len="med"/>
                      <a:tailEnd type="none" w="med" len="med"/>
                    </a:lnR>
                  </a:tcPr>
                </a:tc>
                <a:tc>
                  <a:txBody>
                    <a:bodyPr/>
                    <a:lstStyle/>
                    <a:p>
                      <a:pPr algn="ctr"/>
                      <a:r>
                        <a:rPr lang="zh-TW" altLang="en-US" sz="2000" b="1" dirty="0" smtClean="0"/>
                        <a:t>替代率</a:t>
                      </a:r>
                      <a:endParaRPr lang="zh-TW" altLang="en-US" sz="2000" b="1" dirty="0"/>
                    </a:p>
                  </a:txBody>
                  <a:tcPr anchor="ctr">
                    <a:lnL w="28575" cap="flat" cmpd="sng" algn="ctr">
                      <a:solidFill>
                        <a:srgbClr val="0000FF"/>
                      </a:solidFill>
                      <a:prstDash val="solid"/>
                      <a:round/>
                      <a:headEnd type="none" w="med" len="med"/>
                      <a:tailEnd type="none" w="med" len="med"/>
                    </a:lnL>
                    <a:lnR w="28575" cap="flat" cmpd="sng" algn="ctr">
                      <a:solidFill>
                        <a:srgbClr val="0000FF"/>
                      </a:solidFill>
                      <a:prstDash val="solid"/>
                      <a:round/>
                      <a:headEnd type="none" w="med" len="med"/>
                      <a:tailEnd type="none" w="med" len="med"/>
                    </a:lnR>
                    <a:lnT w="28575" cap="flat" cmpd="sng" algn="ctr">
                      <a:solidFill>
                        <a:srgbClr val="0000FF"/>
                      </a:solidFill>
                      <a:prstDash val="solid"/>
                      <a:round/>
                      <a:headEnd type="none" w="med" len="med"/>
                      <a:tailEnd type="none" w="med" len="med"/>
                    </a:lnT>
                  </a:tcPr>
                </a:tc>
                <a:tc>
                  <a:txBody>
                    <a:bodyPr/>
                    <a:lstStyle/>
                    <a:p>
                      <a:pPr algn="ctr"/>
                      <a:r>
                        <a:rPr lang="zh-TW" altLang="en-US" sz="2000" b="1" dirty="0" smtClean="0"/>
                        <a:t>上限金額</a:t>
                      </a:r>
                      <a:endParaRPr lang="zh-TW" altLang="en-US" sz="2000" b="1" dirty="0"/>
                    </a:p>
                  </a:txBody>
                  <a:tcPr anchor="ctr">
                    <a:lnL w="28575" cap="flat" cmpd="sng" algn="ctr">
                      <a:solidFill>
                        <a:srgbClr val="0000FF"/>
                      </a:solidFill>
                      <a:prstDash val="solid"/>
                      <a:round/>
                      <a:headEnd type="none" w="med" len="med"/>
                      <a:tailEnd type="none" w="med" len="med"/>
                    </a:lnL>
                  </a:tcPr>
                </a:tc>
                <a:tc vMerge="1">
                  <a:txBody>
                    <a:bodyPr/>
                    <a:lstStyle/>
                    <a:p>
                      <a:pPr algn="ctr"/>
                      <a:endParaRPr lang="zh-TW" altLang="en-US" sz="2400" dirty="0"/>
                    </a:p>
                  </a:txBody>
                  <a:tcPr anchor="ctr"/>
                </a:tc>
              </a:tr>
              <a:tr h="1529703">
                <a:tc>
                  <a:txBody>
                    <a:bodyPr/>
                    <a:lstStyle/>
                    <a:p>
                      <a:pPr algn="ctr"/>
                      <a:r>
                        <a:rPr lang="en-US" altLang="zh-TW" sz="2000" b="1" dirty="0" smtClean="0"/>
                        <a:t>114</a:t>
                      </a:r>
                      <a:r>
                        <a:rPr lang="zh-TW" altLang="en-US" sz="2000" b="1" dirty="0" smtClean="0"/>
                        <a:t>年退休當年</a:t>
                      </a:r>
                      <a:endParaRPr lang="zh-TW" altLang="en-US" sz="2000" b="1" dirty="0"/>
                    </a:p>
                  </a:txBody>
                  <a:tcPr anchor="ctr">
                    <a:lnR w="28575" cap="flat" cmpd="sng" algn="ctr">
                      <a:solidFill>
                        <a:srgbClr val="0000FF"/>
                      </a:solidFill>
                      <a:prstDash val="solid"/>
                      <a:round/>
                      <a:headEnd type="none" w="med" len="med"/>
                      <a:tailEnd type="none" w="med" len="med"/>
                    </a:lnR>
                  </a:tcPr>
                </a:tc>
                <a:tc>
                  <a:txBody>
                    <a:bodyPr/>
                    <a:lstStyle/>
                    <a:p>
                      <a:pPr algn="ctr"/>
                      <a:r>
                        <a:rPr lang="en-US" altLang="zh-TW" sz="2200" b="1" dirty="0" smtClean="0"/>
                        <a:t>60%</a:t>
                      </a:r>
                      <a:endParaRPr lang="zh-TW" altLang="en-US" sz="2200" b="1" dirty="0"/>
                    </a:p>
                  </a:txBody>
                  <a:tcPr anchor="ctr">
                    <a:lnL w="28575" cap="flat" cmpd="sng" algn="ctr">
                      <a:solidFill>
                        <a:srgbClr val="0000FF"/>
                      </a:solidFill>
                      <a:prstDash val="solid"/>
                      <a:round/>
                      <a:headEnd type="none" w="med" len="med"/>
                      <a:tailEnd type="none" w="med" len="med"/>
                    </a:lnL>
                    <a:lnR w="28575" cap="flat" cmpd="sng" algn="ctr">
                      <a:solidFill>
                        <a:srgbClr val="0000FF"/>
                      </a:solidFill>
                      <a:prstDash val="solid"/>
                      <a:round/>
                      <a:headEnd type="none" w="med" len="med"/>
                      <a:tailEnd type="none" w="med" len="med"/>
                    </a:lnR>
                  </a:tcPr>
                </a:tc>
                <a:tc>
                  <a:txBody>
                    <a:bodyPr/>
                    <a:lstStyle/>
                    <a:p>
                      <a:pPr algn="ctr"/>
                      <a:r>
                        <a:rPr lang="en-US" altLang="zh-TW" sz="2200" b="1" dirty="0" smtClean="0">
                          <a:solidFill>
                            <a:srgbClr val="0000FF"/>
                          </a:solidFill>
                        </a:rPr>
                        <a:t>35572</a:t>
                      </a:r>
                      <a:r>
                        <a:rPr lang="en-US" altLang="zh-TW" sz="2200" b="1" dirty="0" smtClean="0"/>
                        <a:t>X2X</a:t>
                      </a:r>
                    </a:p>
                    <a:p>
                      <a:pPr algn="ctr"/>
                      <a:r>
                        <a:rPr lang="en-US" altLang="zh-TW" sz="2200" b="1" dirty="0" smtClean="0"/>
                        <a:t>60%</a:t>
                      </a:r>
                      <a:br>
                        <a:rPr lang="en-US" altLang="zh-TW" sz="2200" b="1" dirty="0" smtClean="0"/>
                      </a:br>
                      <a:r>
                        <a:rPr lang="en-US" altLang="zh-TW" sz="2200" b="1" dirty="0" smtClean="0">
                          <a:solidFill>
                            <a:srgbClr val="C00000"/>
                          </a:solidFill>
                        </a:rPr>
                        <a:t>=42686</a:t>
                      </a:r>
                      <a:endParaRPr lang="zh-TW" altLang="en-US" sz="2200" b="1" dirty="0">
                        <a:solidFill>
                          <a:srgbClr val="C00000"/>
                        </a:solidFill>
                      </a:endParaRPr>
                    </a:p>
                  </a:txBody>
                  <a:tcPr anchor="ctr">
                    <a:lnL w="28575" cap="flat" cmpd="sng" algn="ctr">
                      <a:solidFill>
                        <a:srgbClr val="0000FF"/>
                      </a:solidFill>
                      <a:prstDash val="solid"/>
                      <a:round/>
                      <a:headEnd type="none" w="med" len="med"/>
                      <a:tailEnd type="none" w="med" len="med"/>
                    </a:lnL>
                    <a:lnR w="28575" cap="flat" cmpd="sng" algn="ctr">
                      <a:solidFill>
                        <a:srgbClr val="0000FF"/>
                      </a:solidFill>
                      <a:prstDash val="solid"/>
                      <a:round/>
                      <a:headEnd type="none" w="med" len="med"/>
                      <a:tailEnd type="none" w="med" len="med"/>
                    </a:lnR>
                  </a:tcPr>
                </a:tc>
                <a:tc>
                  <a:txBody>
                    <a:bodyPr/>
                    <a:lstStyle/>
                    <a:p>
                      <a:pPr algn="ctr"/>
                      <a:r>
                        <a:rPr lang="en-US" altLang="zh-TW" sz="2200" b="1" dirty="0" smtClean="0"/>
                        <a:t>58.5%</a:t>
                      </a:r>
                      <a:endParaRPr lang="zh-TW" altLang="en-US" sz="2200" b="1" dirty="0"/>
                    </a:p>
                  </a:txBody>
                  <a:tcPr anchor="ctr">
                    <a:lnL w="28575" cap="flat" cmpd="sng" algn="ctr">
                      <a:solidFill>
                        <a:srgbClr val="0000FF"/>
                      </a:solidFill>
                      <a:prstDash val="solid"/>
                      <a:round/>
                      <a:headEnd type="none" w="med" len="med"/>
                      <a:tailEnd type="none" w="med" len="med"/>
                    </a:lnL>
                    <a:lnR w="28575" cap="flat" cmpd="sng" algn="ctr">
                      <a:solidFill>
                        <a:srgbClr val="0000FF"/>
                      </a:solidFill>
                      <a:prstDash val="solid"/>
                      <a:round/>
                      <a:headEnd type="none" w="med" len="med"/>
                      <a:tailEnd type="none" w="med" len="med"/>
                    </a:lnR>
                  </a:tcPr>
                </a:tc>
                <a:tc>
                  <a:txBody>
                    <a:bodyPr/>
                    <a:lstStyle/>
                    <a:p>
                      <a:pPr algn="ctr"/>
                      <a:r>
                        <a:rPr lang="en-US" altLang="zh-TW" sz="2200" b="1" dirty="0" smtClean="0">
                          <a:solidFill>
                            <a:srgbClr val="0000FF"/>
                          </a:solidFill>
                        </a:rPr>
                        <a:t>39090</a:t>
                      </a:r>
                      <a:r>
                        <a:rPr lang="en-US" altLang="zh-TW" sz="2200" b="1" dirty="0" smtClean="0"/>
                        <a:t>X2X</a:t>
                      </a:r>
                      <a:br>
                        <a:rPr lang="en-US" altLang="zh-TW" sz="2200" b="1" dirty="0" smtClean="0"/>
                      </a:br>
                      <a:r>
                        <a:rPr lang="en-US" altLang="zh-TW" sz="2200" b="1" dirty="0" smtClean="0"/>
                        <a:t>58.5%</a:t>
                      </a:r>
                      <a:br>
                        <a:rPr lang="en-US" altLang="zh-TW" sz="2200" b="1" dirty="0" smtClean="0"/>
                      </a:br>
                      <a:r>
                        <a:rPr lang="en-US" altLang="zh-TW" sz="2200" b="1" dirty="0" smtClean="0">
                          <a:solidFill>
                            <a:srgbClr val="C00000"/>
                          </a:solidFill>
                        </a:rPr>
                        <a:t>=45735</a:t>
                      </a:r>
                      <a:endParaRPr lang="zh-TW" altLang="en-US" sz="2200" b="1" dirty="0">
                        <a:solidFill>
                          <a:srgbClr val="C00000"/>
                        </a:solidFill>
                      </a:endParaRPr>
                    </a:p>
                  </a:txBody>
                  <a:tcPr anchor="ctr">
                    <a:lnL w="28575" cap="flat" cmpd="sng" algn="ctr">
                      <a:solidFill>
                        <a:srgbClr val="0000FF"/>
                      </a:solidFill>
                      <a:prstDash val="solid"/>
                      <a:round/>
                      <a:headEnd type="none" w="med" len="med"/>
                      <a:tailEnd type="none" w="med" len="med"/>
                    </a:lnL>
                  </a:tcPr>
                </a:tc>
                <a:tc>
                  <a:txBody>
                    <a:bodyPr/>
                    <a:lstStyle/>
                    <a:p>
                      <a:pPr algn="ctr"/>
                      <a:r>
                        <a:rPr lang="en-US" altLang="zh-TW" sz="2200" b="1" dirty="0" smtClean="0"/>
                        <a:t>42686</a:t>
                      </a:r>
                      <a:r>
                        <a:rPr lang="zh-TW" altLang="en-US" sz="2200" b="1" dirty="0" smtClean="0">
                          <a:solidFill>
                            <a:srgbClr val="660066"/>
                          </a:solidFill>
                        </a:rPr>
                        <a:t>低於</a:t>
                      </a:r>
                      <a:r>
                        <a:rPr lang="en-US" altLang="zh-TW" sz="2200" b="1" dirty="0" smtClean="0"/>
                        <a:t/>
                      </a:r>
                      <a:br>
                        <a:rPr lang="en-US" altLang="zh-TW" sz="2200" b="1" dirty="0" smtClean="0"/>
                      </a:br>
                      <a:r>
                        <a:rPr lang="zh-TW" altLang="en-US" sz="2200" b="1" dirty="0" smtClean="0"/>
                        <a:t>上限</a:t>
                      </a:r>
                      <a:r>
                        <a:rPr lang="en-US" altLang="zh-TW" sz="2200" b="1" dirty="0" smtClean="0"/>
                        <a:t>45735</a:t>
                      </a:r>
                    </a:p>
                    <a:p>
                      <a:pPr algn="ctr">
                        <a:spcBef>
                          <a:spcPts val="1200"/>
                        </a:spcBef>
                      </a:pPr>
                      <a:r>
                        <a:rPr lang="zh-TW" altLang="en-US" sz="2600" b="1" dirty="0" smtClean="0">
                          <a:solidFill>
                            <a:srgbClr val="C00000"/>
                          </a:solidFill>
                        </a:rPr>
                        <a:t>實領</a:t>
                      </a:r>
                      <a:r>
                        <a:rPr lang="en-US" altLang="zh-TW" sz="2600" b="1" dirty="0" smtClean="0">
                          <a:solidFill>
                            <a:srgbClr val="C00000"/>
                          </a:solidFill>
                        </a:rPr>
                        <a:t>42686</a:t>
                      </a:r>
                      <a:endParaRPr lang="zh-TW" altLang="en-US" sz="2600" b="1" dirty="0">
                        <a:solidFill>
                          <a:srgbClr val="C00000"/>
                        </a:solidFill>
                      </a:endParaRPr>
                    </a:p>
                  </a:txBody>
                  <a:tcPr anchor="ctr"/>
                </a:tc>
              </a:tr>
              <a:tr h="1556939">
                <a:tc>
                  <a:txBody>
                    <a:bodyPr/>
                    <a:lstStyle/>
                    <a:p>
                      <a:pPr algn="ctr"/>
                      <a:r>
                        <a:rPr lang="en-US" altLang="zh-TW" sz="2000" b="1" dirty="0" smtClean="0"/>
                        <a:t>118</a:t>
                      </a:r>
                      <a:r>
                        <a:rPr lang="zh-TW" altLang="en-US" sz="2000" b="1" dirty="0" smtClean="0"/>
                        <a:t>年以後</a:t>
                      </a:r>
                      <a:endParaRPr lang="zh-TW" altLang="en-US" sz="2000" b="1" dirty="0"/>
                    </a:p>
                  </a:txBody>
                  <a:tcPr anchor="ctr">
                    <a:lnR w="28575" cap="flat" cmpd="sng" algn="ctr">
                      <a:solidFill>
                        <a:srgbClr val="0000FF"/>
                      </a:solidFill>
                      <a:prstDash val="solid"/>
                      <a:round/>
                      <a:headEnd type="none" w="med" len="med"/>
                      <a:tailEnd type="none" w="med" len="med"/>
                    </a:lnR>
                  </a:tcPr>
                </a:tc>
                <a:tc>
                  <a:txBody>
                    <a:bodyPr/>
                    <a:lstStyle/>
                    <a:p>
                      <a:pPr algn="ctr"/>
                      <a:r>
                        <a:rPr lang="en-US" altLang="zh-TW" sz="2200" b="1" dirty="0" smtClean="0"/>
                        <a:t>60%</a:t>
                      </a:r>
                      <a:endParaRPr lang="zh-TW" altLang="en-US" sz="2200" b="1" dirty="0"/>
                    </a:p>
                  </a:txBody>
                  <a:tcPr anchor="ctr">
                    <a:lnL w="28575" cap="flat" cmpd="sng" algn="ctr">
                      <a:solidFill>
                        <a:srgbClr val="0000FF"/>
                      </a:solidFill>
                      <a:prstDash val="solid"/>
                      <a:round/>
                      <a:headEnd type="none" w="med" len="med"/>
                      <a:tailEnd type="none" w="med" len="med"/>
                    </a:lnL>
                    <a:lnR w="28575" cap="flat" cmpd="sng" algn="ctr">
                      <a:solidFill>
                        <a:srgbClr val="0000FF"/>
                      </a:solidFill>
                      <a:prstDash val="solid"/>
                      <a:round/>
                      <a:headEnd type="none" w="med" len="med"/>
                      <a:tailEnd type="none" w="med" len="med"/>
                    </a:lnR>
                    <a:lnB w="28575" cap="flat" cmpd="sng" algn="ctr">
                      <a:solidFill>
                        <a:srgbClr val="0000FF"/>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200" b="1" dirty="0" smtClean="0">
                          <a:solidFill>
                            <a:srgbClr val="0000FF"/>
                          </a:solidFill>
                        </a:rPr>
                        <a:t>35572</a:t>
                      </a:r>
                      <a:r>
                        <a:rPr lang="en-US" altLang="zh-TW" sz="2200" b="1" dirty="0" smtClean="0"/>
                        <a:t>X2X</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200" b="1" dirty="0" smtClean="0"/>
                        <a:t>60%</a:t>
                      </a:r>
                      <a:br>
                        <a:rPr lang="en-US" altLang="zh-TW" sz="2200" b="1" dirty="0" smtClean="0"/>
                      </a:br>
                      <a:r>
                        <a:rPr lang="en-US" altLang="zh-TW" sz="2200" b="1" dirty="0" smtClean="0">
                          <a:solidFill>
                            <a:srgbClr val="C00000"/>
                          </a:solidFill>
                        </a:rPr>
                        <a:t>=42686</a:t>
                      </a:r>
                      <a:endParaRPr lang="zh-TW" altLang="en-US" sz="2200" b="1" dirty="0">
                        <a:solidFill>
                          <a:srgbClr val="C00000"/>
                        </a:solidFill>
                      </a:endParaRPr>
                    </a:p>
                  </a:txBody>
                  <a:tcPr anchor="ctr">
                    <a:lnL w="28575" cap="flat" cmpd="sng" algn="ctr">
                      <a:solidFill>
                        <a:srgbClr val="0000FF"/>
                      </a:solidFill>
                      <a:prstDash val="solid"/>
                      <a:round/>
                      <a:headEnd type="none" w="med" len="med"/>
                      <a:tailEnd type="none" w="med" len="med"/>
                    </a:lnL>
                    <a:lnR w="28575" cap="flat" cmpd="sng" algn="ctr">
                      <a:solidFill>
                        <a:srgbClr val="0000FF"/>
                      </a:solidFill>
                      <a:prstDash val="solid"/>
                      <a:round/>
                      <a:headEnd type="none" w="med" len="med"/>
                      <a:tailEnd type="none" w="med" len="med"/>
                    </a:lnR>
                  </a:tcPr>
                </a:tc>
                <a:tc>
                  <a:txBody>
                    <a:bodyPr/>
                    <a:lstStyle/>
                    <a:p>
                      <a:pPr algn="ctr"/>
                      <a:r>
                        <a:rPr lang="en-US" altLang="zh-TW" sz="2200" b="1" dirty="0" smtClean="0"/>
                        <a:t>52.5%</a:t>
                      </a:r>
                      <a:endParaRPr lang="zh-TW" altLang="en-US" sz="2200" b="1" dirty="0"/>
                    </a:p>
                  </a:txBody>
                  <a:tcPr anchor="ctr">
                    <a:lnL w="28575" cap="flat" cmpd="sng" algn="ctr">
                      <a:solidFill>
                        <a:srgbClr val="0000FF"/>
                      </a:solidFill>
                      <a:prstDash val="solid"/>
                      <a:round/>
                      <a:headEnd type="none" w="med" len="med"/>
                      <a:tailEnd type="none" w="med" len="med"/>
                    </a:lnL>
                    <a:lnR w="28575" cap="flat" cmpd="sng" algn="ctr">
                      <a:solidFill>
                        <a:srgbClr val="0000FF"/>
                      </a:solidFill>
                      <a:prstDash val="solid"/>
                      <a:round/>
                      <a:headEnd type="none" w="med" len="med"/>
                      <a:tailEnd type="none" w="med" len="med"/>
                    </a:lnR>
                    <a:lnB w="28575" cap="flat" cmpd="sng" algn="ctr">
                      <a:solidFill>
                        <a:srgbClr val="0000FF"/>
                      </a:solidFill>
                      <a:prstDash val="solid"/>
                      <a:round/>
                      <a:headEnd type="none" w="med" len="med"/>
                      <a:tailEnd type="none" w="med" len="med"/>
                    </a:lnB>
                  </a:tcPr>
                </a:tc>
                <a:tc>
                  <a:txBody>
                    <a:bodyPr/>
                    <a:lstStyle/>
                    <a:p>
                      <a:pPr algn="ctr"/>
                      <a:r>
                        <a:rPr lang="en-US" altLang="zh-TW" sz="2200" b="1" dirty="0" smtClean="0">
                          <a:solidFill>
                            <a:srgbClr val="0000FF"/>
                          </a:solidFill>
                        </a:rPr>
                        <a:t>39090</a:t>
                      </a:r>
                      <a:r>
                        <a:rPr lang="en-US" altLang="zh-TW" sz="2200" b="1" dirty="0" smtClean="0"/>
                        <a:t>X2X</a:t>
                      </a:r>
                      <a:br>
                        <a:rPr lang="en-US" altLang="zh-TW" sz="2200" b="1" dirty="0" smtClean="0"/>
                      </a:br>
                      <a:r>
                        <a:rPr lang="en-US" altLang="zh-TW" sz="2200" b="1" dirty="0" smtClean="0"/>
                        <a:t>52.5%</a:t>
                      </a:r>
                      <a:br>
                        <a:rPr lang="en-US" altLang="zh-TW" sz="2200" b="1" dirty="0" smtClean="0"/>
                      </a:br>
                      <a:r>
                        <a:rPr lang="en-US" altLang="zh-TW" sz="2200" b="1" dirty="0" smtClean="0">
                          <a:solidFill>
                            <a:srgbClr val="C00000"/>
                          </a:solidFill>
                        </a:rPr>
                        <a:t>=41045</a:t>
                      </a:r>
                      <a:endParaRPr lang="zh-TW" altLang="en-US" sz="2200" b="1" dirty="0">
                        <a:solidFill>
                          <a:srgbClr val="C00000"/>
                        </a:solidFill>
                      </a:endParaRPr>
                    </a:p>
                  </a:txBody>
                  <a:tcPr anchor="ctr">
                    <a:lnL w="28575" cap="flat" cmpd="sng" algn="ctr">
                      <a:solidFill>
                        <a:srgbClr val="0000FF"/>
                      </a:solidFill>
                      <a:prstDash val="solid"/>
                      <a:round/>
                      <a:headEnd type="none" w="med" len="med"/>
                      <a:tailEnd type="none" w="med" len="med"/>
                    </a:lnL>
                  </a:tcPr>
                </a:tc>
                <a:tc>
                  <a:txBody>
                    <a:bodyPr/>
                    <a:lstStyle/>
                    <a:p>
                      <a:pPr algn="ctr"/>
                      <a:r>
                        <a:rPr lang="en-US" altLang="zh-TW" sz="2200" b="1" dirty="0" smtClean="0"/>
                        <a:t>42686</a:t>
                      </a:r>
                      <a:r>
                        <a:rPr lang="zh-TW" altLang="en-US" sz="2200" b="1" dirty="0" smtClean="0">
                          <a:solidFill>
                            <a:srgbClr val="660066"/>
                          </a:solidFill>
                        </a:rPr>
                        <a:t>高於</a:t>
                      </a:r>
                      <a:endParaRPr lang="en-US" altLang="zh-TW" sz="2200" b="1" dirty="0" smtClean="0">
                        <a:solidFill>
                          <a:srgbClr val="660066"/>
                        </a:solidFill>
                      </a:endParaRPr>
                    </a:p>
                    <a:p>
                      <a:pPr algn="ctr"/>
                      <a:r>
                        <a:rPr lang="zh-TW" altLang="en-US" sz="2200" b="1" dirty="0" smtClean="0"/>
                        <a:t>上限</a:t>
                      </a:r>
                      <a:r>
                        <a:rPr lang="en-US" altLang="zh-TW" sz="2200" b="1" dirty="0" smtClean="0"/>
                        <a:t>41045</a:t>
                      </a:r>
                    </a:p>
                    <a:p>
                      <a:pPr algn="ctr">
                        <a:spcBef>
                          <a:spcPts val="1200"/>
                        </a:spcBef>
                      </a:pPr>
                      <a:r>
                        <a:rPr lang="zh-TW" altLang="en-US" sz="2600" b="1" dirty="0" smtClean="0">
                          <a:solidFill>
                            <a:srgbClr val="C00000"/>
                          </a:solidFill>
                        </a:rPr>
                        <a:t>實領</a:t>
                      </a:r>
                      <a:r>
                        <a:rPr lang="en-US" altLang="zh-TW" sz="2600" b="1" dirty="0" smtClean="0">
                          <a:solidFill>
                            <a:srgbClr val="C00000"/>
                          </a:solidFill>
                        </a:rPr>
                        <a:t>41045</a:t>
                      </a:r>
                      <a:endParaRPr lang="zh-TW" altLang="en-US" sz="2600" b="1" dirty="0">
                        <a:solidFill>
                          <a:srgbClr val="C00000"/>
                        </a:solidFill>
                      </a:endParaRPr>
                    </a:p>
                  </a:txBody>
                  <a:tcPr anchor="ctr"/>
                </a:tc>
              </a:tr>
            </a:tbl>
          </a:graphicData>
        </a:graphic>
      </p:graphicFrame>
    </p:spTree>
    <p:extLst>
      <p:ext uri="{BB962C8B-B14F-4D97-AF65-F5344CB8AC3E}">
        <p14:creationId xmlns:p14="http://schemas.microsoft.com/office/powerpoint/2010/main" val="3874047075"/>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字方塊 10"/>
          <p:cNvSpPr txBox="1"/>
          <p:nvPr/>
        </p:nvSpPr>
        <p:spPr>
          <a:xfrm>
            <a:off x="841546" y="1419823"/>
            <a:ext cx="4173921" cy="461665"/>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altLang="zh-TW" sz="2400" b="1" dirty="0" smtClean="0">
                <a:solidFill>
                  <a:srgbClr val="C00000"/>
                </a:solidFill>
                <a:latin typeface="+mj-ea"/>
                <a:ea typeface="+mj-ea"/>
              </a:rPr>
              <a:t>6.</a:t>
            </a:r>
            <a:r>
              <a:rPr lang="zh-TW" altLang="en-US" sz="2400" b="1" dirty="0">
                <a:solidFill>
                  <a:srgbClr val="0000FF"/>
                </a:solidFill>
                <a:latin typeface="+mj-ea"/>
                <a:ea typeface="+mj-ea"/>
              </a:rPr>
              <a:t>計算月退</a:t>
            </a:r>
            <a:r>
              <a:rPr lang="zh-TW" altLang="en-US" sz="2400" b="1" dirty="0" smtClean="0">
                <a:solidFill>
                  <a:srgbClr val="0000FF"/>
                </a:solidFill>
                <a:latin typeface="+mj-ea"/>
                <a:ea typeface="+mj-ea"/>
              </a:rPr>
              <a:t>休所得之</a:t>
            </a:r>
            <a:r>
              <a:rPr lang="zh-TW" altLang="en-US" sz="2400" b="1" dirty="0" smtClean="0">
                <a:solidFill>
                  <a:srgbClr val="C00000"/>
                </a:solidFill>
                <a:latin typeface="+mj-ea"/>
                <a:ea typeface="+mj-ea"/>
              </a:rPr>
              <a:t>待遇標準</a:t>
            </a:r>
            <a:endParaRPr lang="zh-TW" altLang="en-US" sz="2400" b="1" dirty="0">
              <a:solidFill>
                <a:srgbClr val="C00000"/>
              </a:solidFill>
              <a:latin typeface="+mj-ea"/>
              <a:ea typeface="+mj-ea"/>
            </a:endParaRPr>
          </a:p>
        </p:txBody>
      </p:sp>
      <p:grpSp>
        <p:nvGrpSpPr>
          <p:cNvPr id="19" name="群組 18"/>
          <p:cNvGrpSpPr/>
          <p:nvPr/>
        </p:nvGrpSpPr>
        <p:grpSpPr>
          <a:xfrm>
            <a:off x="762721" y="2246566"/>
            <a:ext cx="7683178" cy="4253556"/>
            <a:chOff x="921270" y="2420888"/>
            <a:chExt cx="7683178" cy="4253556"/>
          </a:xfrm>
        </p:grpSpPr>
        <p:sp>
          <p:nvSpPr>
            <p:cNvPr id="5" name="手繪多邊形 4"/>
            <p:cNvSpPr/>
            <p:nvPr/>
          </p:nvSpPr>
          <p:spPr>
            <a:xfrm>
              <a:off x="3331467" y="3068960"/>
              <a:ext cx="2802514" cy="2608768"/>
            </a:xfrm>
            <a:custGeom>
              <a:avLst/>
              <a:gdLst>
                <a:gd name="connsiteX0" fmla="*/ 0 w 2296155"/>
                <a:gd name="connsiteY0" fmla="*/ 1148078 h 2296155"/>
                <a:gd name="connsiteX1" fmla="*/ 1148078 w 2296155"/>
                <a:gd name="connsiteY1" fmla="*/ 0 h 2296155"/>
                <a:gd name="connsiteX2" fmla="*/ 2296156 w 2296155"/>
                <a:gd name="connsiteY2" fmla="*/ 1148078 h 2296155"/>
                <a:gd name="connsiteX3" fmla="*/ 1148078 w 2296155"/>
                <a:gd name="connsiteY3" fmla="*/ 2296156 h 2296155"/>
                <a:gd name="connsiteX4" fmla="*/ 0 w 2296155"/>
                <a:gd name="connsiteY4" fmla="*/ 1148078 h 2296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6155" h="2296155">
                  <a:moveTo>
                    <a:pt x="0" y="1148078"/>
                  </a:moveTo>
                  <a:cubicBezTo>
                    <a:pt x="0" y="514012"/>
                    <a:pt x="514012" y="0"/>
                    <a:pt x="1148078" y="0"/>
                  </a:cubicBezTo>
                  <a:cubicBezTo>
                    <a:pt x="1782144" y="0"/>
                    <a:pt x="2296156" y="514012"/>
                    <a:pt x="2296156" y="1148078"/>
                  </a:cubicBezTo>
                  <a:cubicBezTo>
                    <a:pt x="2296156" y="1782144"/>
                    <a:pt x="1782144" y="2296156"/>
                    <a:pt x="1148078" y="2296156"/>
                  </a:cubicBezTo>
                  <a:cubicBezTo>
                    <a:pt x="514012" y="2296156"/>
                    <a:pt x="0" y="1782144"/>
                    <a:pt x="0" y="1148078"/>
                  </a:cubicBez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spcFirstLastPara="0" vert="horz" wrap="square" lIns="369919" tIns="369919" rIns="369919" bIns="369919" numCol="1" spcCol="1270" anchor="ctr" anchorCtr="0">
              <a:noAutofit/>
            </a:bodyPr>
            <a:lstStyle/>
            <a:p>
              <a:pPr lvl="0" algn="ctr" defTabSz="2355850">
                <a:lnSpc>
                  <a:spcPts val="4000"/>
                </a:lnSpc>
                <a:spcBef>
                  <a:spcPct val="0"/>
                </a:spcBef>
                <a:spcAft>
                  <a:spcPct val="35000"/>
                </a:spcAft>
              </a:pPr>
              <a:r>
                <a:rPr lang="zh-TW" altLang="en-US" sz="4000" b="1" kern="1200" dirty="0" smtClean="0"/>
                <a:t>經審定後</a:t>
              </a:r>
              <a:r>
                <a:rPr lang="en-US" altLang="zh-TW" sz="4000" b="1" kern="1200" dirty="0" smtClean="0"/>
                <a:t/>
              </a:r>
              <a:br>
                <a:rPr lang="en-US" altLang="zh-TW" sz="4000" b="1" kern="1200" dirty="0" smtClean="0"/>
              </a:br>
              <a:r>
                <a:rPr lang="zh-TW" altLang="en-US" sz="3000" b="1" dirty="0" smtClean="0">
                  <a:latin typeface="標楷體"/>
                  <a:ea typeface="標楷體"/>
                </a:rPr>
                <a:t>不再隨現職待遇調整而重新計算</a:t>
              </a:r>
              <a:endParaRPr lang="zh-TW" altLang="en-US" sz="3000" b="1" kern="1200" dirty="0"/>
            </a:p>
          </p:txBody>
        </p:sp>
        <p:sp>
          <p:nvSpPr>
            <p:cNvPr id="6" name="向左箭號 5"/>
            <p:cNvSpPr/>
            <p:nvPr/>
          </p:nvSpPr>
          <p:spPr>
            <a:xfrm rot="12900000">
              <a:off x="2373955" y="3000359"/>
              <a:ext cx="1338370" cy="540312"/>
            </a:xfrm>
            <a:prstGeom prst="leftArrow">
              <a:avLst>
                <a:gd name="adj1" fmla="val 60000"/>
                <a:gd name="adj2" fmla="val 50000"/>
              </a:avLst>
            </a:prstGeom>
            <a:scene3d>
              <a:camera prst="orthographicFront"/>
              <a:lightRig rig="flat" dir="t"/>
            </a:scene3d>
            <a:sp3d z="-190500" prstMaterial="plastic">
              <a:bevelT w="50800" h="50800"/>
              <a:bevelB w="25400" h="2540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hueOff val="0"/>
                <a:satOff val="0"/>
                <a:lumOff val="0"/>
                <a:alphaOff val="0"/>
              </a:schemeClr>
            </a:fontRef>
          </p:style>
        </p:sp>
        <p:sp>
          <p:nvSpPr>
            <p:cNvPr id="12" name="手繪多邊形 11"/>
            <p:cNvSpPr/>
            <p:nvPr/>
          </p:nvSpPr>
          <p:spPr>
            <a:xfrm>
              <a:off x="921270" y="2424758"/>
              <a:ext cx="2181347" cy="2876450"/>
            </a:xfrm>
            <a:custGeom>
              <a:avLst/>
              <a:gdLst>
                <a:gd name="connsiteX0" fmla="*/ 0 w 2181347"/>
                <a:gd name="connsiteY0" fmla="*/ 218135 h 2795039"/>
                <a:gd name="connsiteX1" fmla="*/ 218135 w 2181347"/>
                <a:gd name="connsiteY1" fmla="*/ 0 h 2795039"/>
                <a:gd name="connsiteX2" fmla="*/ 1963212 w 2181347"/>
                <a:gd name="connsiteY2" fmla="*/ 0 h 2795039"/>
                <a:gd name="connsiteX3" fmla="*/ 2181347 w 2181347"/>
                <a:gd name="connsiteY3" fmla="*/ 218135 h 2795039"/>
                <a:gd name="connsiteX4" fmla="*/ 2181347 w 2181347"/>
                <a:gd name="connsiteY4" fmla="*/ 2576904 h 2795039"/>
                <a:gd name="connsiteX5" fmla="*/ 1963212 w 2181347"/>
                <a:gd name="connsiteY5" fmla="*/ 2795039 h 2795039"/>
                <a:gd name="connsiteX6" fmla="*/ 218135 w 2181347"/>
                <a:gd name="connsiteY6" fmla="*/ 2795039 h 2795039"/>
                <a:gd name="connsiteX7" fmla="*/ 0 w 2181347"/>
                <a:gd name="connsiteY7" fmla="*/ 2576904 h 2795039"/>
                <a:gd name="connsiteX8" fmla="*/ 0 w 2181347"/>
                <a:gd name="connsiteY8" fmla="*/ 218135 h 279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1347" h="2795039">
                  <a:moveTo>
                    <a:pt x="0" y="218135"/>
                  </a:moveTo>
                  <a:cubicBezTo>
                    <a:pt x="0" y="97662"/>
                    <a:pt x="97662" y="0"/>
                    <a:pt x="218135" y="0"/>
                  </a:cubicBezTo>
                  <a:lnTo>
                    <a:pt x="1963212" y="0"/>
                  </a:lnTo>
                  <a:cubicBezTo>
                    <a:pt x="2083685" y="0"/>
                    <a:pt x="2181347" y="97662"/>
                    <a:pt x="2181347" y="218135"/>
                  </a:cubicBezTo>
                  <a:lnTo>
                    <a:pt x="2181347" y="2576904"/>
                  </a:lnTo>
                  <a:cubicBezTo>
                    <a:pt x="2181347" y="2697377"/>
                    <a:pt x="2083685" y="2795039"/>
                    <a:pt x="1963212" y="2795039"/>
                  </a:cubicBezTo>
                  <a:lnTo>
                    <a:pt x="218135" y="2795039"/>
                  </a:lnTo>
                  <a:cubicBezTo>
                    <a:pt x="97662" y="2795039"/>
                    <a:pt x="0" y="2697377"/>
                    <a:pt x="0" y="2576904"/>
                  </a:cubicBezTo>
                  <a:lnTo>
                    <a:pt x="0" y="218135"/>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txBody>
            <a:bodyPr spcFirstLastPara="0" vert="horz" wrap="square" lIns="181999" tIns="181999" rIns="181999" bIns="181999" numCol="1" spcCol="1270" anchor="t" anchorCtr="0">
              <a:noAutofit/>
            </a:bodyPr>
            <a:lstStyle/>
            <a:p>
              <a:pPr lvl="0" algn="ctr" defTabSz="2755900">
                <a:lnSpc>
                  <a:spcPct val="90000"/>
                </a:lnSpc>
                <a:spcBef>
                  <a:spcPct val="0"/>
                </a:spcBef>
                <a:spcAft>
                  <a:spcPct val="35000"/>
                </a:spcAft>
              </a:pPr>
              <a:r>
                <a:rPr lang="zh-TW" altLang="en-US" sz="4000" b="1" kern="1200" dirty="0" smtClean="0"/>
                <a:t>已退者</a:t>
              </a:r>
              <a:endParaRPr lang="en-US" altLang="zh-TW" sz="4000" b="1" kern="1200" dirty="0" smtClean="0"/>
            </a:p>
            <a:p>
              <a:pPr lvl="0" algn="ctr" defTabSz="2755900">
                <a:lnSpc>
                  <a:spcPct val="90000"/>
                </a:lnSpc>
                <a:spcBef>
                  <a:spcPct val="0"/>
                </a:spcBef>
                <a:spcAft>
                  <a:spcPct val="35000"/>
                </a:spcAft>
              </a:pPr>
              <a:r>
                <a:rPr lang="zh-TW" altLang="en-US" sz="3000" b="1" dirty="0" smtClean="0"/>
                <a:t>以</a:t>
              </a:r>
              <a:r>
                <a:rPr lang="en-US" altLang="zh-TW" sz="3000" b="1" dirty="0" smtClean="0"/>
                <a:t>107.7.1</a:t>
              </a:r>
              <a:r>
                <a:rPr lang="zh-TW" altLang="en-US" sz="3000" b="1" dirty="0" smtClean="0"/>
                <a:t>之待遇標準計算</a:t>
              </a:r>
              <a:endParaRPr lang="en-US" altLang="zh-TW" sz="3000" b="1" dirty="0" smtClean="0"/>
            </a:p>
            <a:p>
              <a:pPr lvl="0" algn="ctr" defTabSz="2755900">
                <a:lnSpc>
                  <a:spcPct val="90000"/>
                </a:lnSpc>
                <a:spcBef>
                  <a:spcPct val="0"/>
                </a:spcBef>
                <a:spcAft>
                  <a:spcPct val="35000"/>
                </a:spcAft>
              </a:pPr>
              <a:r>
                <a:rPr lang="en-US" altLang="zh-TW" sz="3000" b="1" kern="1200" dirty="0" smtClean="0"/>
                <a:t>(</a:t>
              </a:r>
              <a:r>
                <a:rPr lang="zh-TW" altLang="en-US" sz="3000" b="1" kern="1200" dirty="0" smtClean="0"/>
                <a:t>第</a:t>
              </a:r>
              <a:r>
                <a:rPr lang="en-US" altLang="zh-TW" sz="3000" b="1" kern="1200" dirty="0" smtClean="0"/>
                <a:t>37</a:t>
              </a:r>
              <a:r>
                <a:rPr lang="zh-TW" altLang="en-US" sz="3000" b="1" kern="1200" dirty="0" smtClean="0"/>
                <a:t>條</a:t>
              </a:r>
              <a:r>
                <a:rPr lang="en-US" altLang="zh-TW" sz="3000" b="1" kern="1200" dirty="0" smtClean="0"/>
                <a:t>)</a:t>
              </a:r>
            </a:p>
            <a:p>
              <a:pPr lvl="0" algn="ctr" defTabSz="2755900">
                <a:lnSpc>
                  <a:spcPct val="90000"/>
                </a:lnSpc>
                <a:spcBef>
                  <a:spcPct val="0"/>
                </a:spcBef>
                <a:spcAft>
                  <a:spcPct val="35000"/>
                </a:spcAft>
              </a:pPr>
              <a:endParaRPr lang="zh-TW" altLang="en-US" sz="3000" b="1" kern="1200" dirty="0"/>
            </a:p>
          </p:txBody>
        </p:sp>
        <p:sp>
          <p:nvSpPr>
            <p:cNvPr id="13" name="向左箭號 12"/>
            <p:cNvSpPr/>
            <p:nvPr/>
          </p:nvSpPr>
          <p:spPr>
            <a:xfrm rot="19500000">
              <a:off x="5763506" y="3141453"/>
              <a:ext cx="846396" cy="540312"/>
            </a:xfrm>
            <a:prstGeom prst="leftArrow">
              <a:avLst>
                <a:gd name="adj1" fmla="val 60000"/>
                <a:gd name="adj2" fmla="val 50000"/>
              </a:avLst>
            </a:prstGeom>
            <a:scene3d>
              <a:camera prst="orthographicFront"/>
              <a:lightRig rig="flat" dir="t"/>
            </a:scene3d>
            <a:sp3d z="-190500" prstMaterial="plastic">
              <a:bevelT w="50800" h="50800"/>
              <a:bevelB w="25400" h="25400" prst="angle"/>
            </a:sp3d>
          </p:spPr>
          <p:style>
            <a:lnRef idx="0">
              <a:schemeClr val="lt1">
                <a:hueOff val="0"/>
                <a:satOff val="0"/>
                <a:lumOff val="0"/>
                <a:alphaOff val="0"/>
              </a:schemeClr>
            </a:lnRef>
            <a:fillRef idx="3">
              <a:schemeClr val="accent5">
                <a:hueOff val="-9933876"/>
                <a:satOff val="39811"/>
                <a:lumOff val="8628"/>
                <a:alphaOff val="0"/>
              </a:schemeClr>
            </a:fillRef>
            <a:effectRef idx="2">
              <a:schemeClr val="accent5">
                <a:hueOff val="-9933876"/>
                <a:satOff val="39811"/>
                <a:lumOff val="8628"/>
                <a:alphaOff val="0"/>
              </a:schemeClr>
            </a:effectRef>
            <a:fontRef idx="minor">
              <a:schemeClr val="lt1">
                <a:hueOff val="0"/>
                <a:satOff val="0"/>
                <a:lumOff val="0"/>
                <a:alphaOff val="0"/>
              </a:schemeClr>
            </a:fontRef>
          </p:style>
        </p:sp>
        <p:sp>
          <p:nvSpPr>
            <p:cNvPr id="14" name="手繪多邊形 13"/>
            <p:cNvSpPr/>
            <p:nvPr/>
          </p:nvSpPr>
          <p:spPr>
            <a:xfrm>
              <a:off x="6271098" y="2420888"/>
              <a:ext cx="2333350" cy="2880320"/>
            </a:xfrm>
            <a:custGeom>
              <a:avLst/>
              <a:gdLst>
                <a:gd name="connsiteX0" fmla="*/ 0 w 2181347"/>
                <a:gd name="connsiteY0" fmla="*/ 218135 h 2804410"/>
                <a:gd name="connsiteX1" fmla="*/ 218135 w 2181347"/>
                <a:gd name="connsiteY1" fmla="*/ 0 h 2804410"/>
                <a:gd name="connsiteX2" fmla="*/ 1963212 w 2181347"/>
                <a:gd name="connsiteY2" fmla="*/ 0 h 2804410"/>
                <a:gd name="connsiteX3" fmla="*/ 2181347 w 2181347"/>
                <a:gd name="connsiteY3" fmla="*/ 218135 h 2804410"/>
                <a:gd name="connsiteX4" fmla="*/ 2181347 w 2181347"/>
                <a:gd name="connsiteY4" fmla="*/ 2586275 h 2804410"/>
                <a:gd name="connsiteX5" fmla="*/ 1963212 w 2181347"/>
                <a:gd name="connsiteY5" fmla="*/ 2804410 h 2804410"/>
                <a:gd name="connsiteX6" fmla="*/ 218135 w 2181347"/>
                <a:gd name="connsiteY6" fmla="*/ 2804410 h 2804410"/>
                <a:gd name="connsiteX7" fmla="*/ 0 w 2181347"/>
                <a:gd name="connsiteY7" fmla="*/ 2586275 h 2804410"/>
                <a:gd name="connsiteX8" fmla="*/ 0 w 2181347"/>
                <a:gd name="connsiteY8" fmla="*/ 218135 h 2804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1347" h="2804410">
                  <a:moveTo>
                    <a:pt x="0" y="218135"/>
                  </a:moveTo>
                  <a:cubicBezTo>
                    <a:pt x="0" y="97662"/>
                    <a:pt x="97662" y="0"/>
                    <a:pt x="218135" y="0"/>
                  </a:cubicBezTo>
                  <a:lnTo>
                    <a:pt x="1963212" y="0"/>
                  </a:lnTo>
                  <a:cubicBezTo>
                    <a:pt x="2083685" y="0"/>
                    <a:pt x="2181347" y="97662"/>
                    <a:pt x="2181347" y="218135"/>
                  </a:cubicBezTo>
                  <a:lnTo>
                    <a:pt x="2181347" y="2586275"/>
                  </a:lnTo>
                  <a:cubicBezTo>
                    <a:pt x="2181347" y="2706748"/>
                    <a:pt x="2083685" y="2804410"/>
                    <a:pt x="1963212" y="2804410"/>
                  </a:cubicBezTo>
                  <a:lnTo>
                    <a:pt x="218135" y="2804410"/>
                  </a:lnTo>
                  <a:cubicBezTo>
                    <a:pt x="97662" y="2804410"/>
                    <a:pt x="0" y="2706748"/>
                    <a:pt x="0" y="2586275"/>
                  </a:cubicBezTo>
                  <a:lnTo>
                    <a:pt x="0" y="218135"/>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9933876"/>
                <a:satOff val="39811"/>
                <a:lumOff val="8628"/>
                <a:alphaOff val="0"/>
              </a:schemeClr>
            </a:fillRef>
            <a:effectRef idx="2">
              <a:schemeClr val="accent5">
                <a:hueOff val="-9933876"/>
                <a:satOff val="39811"/>
                <a:lumOff val="8628"/>
                <a:alphaOff val="0"/>
              </a:schemeClr>
            </a:effectRef>
            <a:fontRef idx="minor">
              <a:schemeClr val="lt1"/>
            </a:fontRef>
          </p:style>
          <p:txBody>
            <a:bodyPr spcFirstLastPara="0" vert="horz" wrap="square" lIns="181999" tIns="181999" rIns="181999" bIns="181999" numCol="1" spcCol="1270" anchor="t" anchorCtr="0">
              <a:noAutofit/>
            </a:bodyPr>
            <a:lstStyle/>
            <a:p>
              <a:pPr lvl="0" algn="ctr" defTabSz="2755900">
                <a:lnSpc>
                  <a:spcPct val="90000"/>
                </a:lnSpc>
                <a:spcBef>
                  <a:spcPct val="0"/>
                </a:spcBef>
                <a:spcAft>
                  <a:spcPct val="35000"/>
                </a:spcAft>
              </a:pPr>
              <a:r>
                <a:rPr lang="zh-TW" altLang="en-US" sz="4000" b="1" kern="1200" dirty="0" smtClean="0"/>
                <a:t>新退者</a:t>
              </a:r>
              <a:endParaRPr lang="en-US" altLang="zh-TW" sz="4000" b="1" kern="1200" dirty="0" smtClean="0"/>
            </a:p>
            <a:p>
              <a:pPr lvl="0" algn="ctr" defTabSz="2755900">
                <a:lnSpc>
                  <a:spcPct val="90000"/>
                </a:lnSpc>
                <a:spcBef>
                  <a:spcPct val="0"/>
                </a:spcBef>
                <a:spcAft>
                  <a:spcPct val="35000"/>
                </a:spcAft>
              </a:pPr>
              <a:r>
                <a:rPr lang="zh-TW" altLang="en-US" sz="3000" b="1" kern="1200" dirty="0" smtClean="0"/>
                <a:t>以退休生效時之待遇標準計算</a:t>
              </a:r>
              <a:endParaRPr lang="en-US" altLang="zh-TW" sz="3000" b="1" kern="1200" dirty="0" smtClean="0"/>
            </a:p>
            <a:p>
              <a:pPr lvl="0" algn="ctr" defTabSz="2755900">
                <a:lnSpc>
                  <a:spcPct val="90000"/>
                </a:lnSpc>
                <a:spcBef>
                  <a:spcPct val="0"/>
                </a:spcBef>
                <a:spcAft>
                  <a:spcPct val="35000"/>
                </a:spcAft>
              </a:pPr>
              <a:r>
                <a:rPr lang="en-US" altLang="zh-TW" sz="3000" b="1" kern="1200" dirty="0" smtClean="0"/>
                <a:t>(</a:t>
              </a:r>
              <a:r>
                <a:rPr lang="zh-TW" altLang="en-US" sz="3000" b="1" kern="1200" dirty="0" smtClean="0"/>
                <a:t>第</a:t>
              </a:r>
              <a:r>
                <a:rPr lang="en-US" altLang="zh-TW" sz="3000" b="1" kern="1200" dirty="0" smtClean="0"/>
                <a:t>38</a:t>
              </a:r>
              <a:r>
                <a:rPr lang="zh-TW" altLang="en-US" sz="3000" b="1" kern="1200" dirty="0" smtClean="0"/>
                <a:t>條</a:t>
              </a:r>
              <a:r>
                <a:rPr lang="en-US" altLang="zh-TW" sz="3000" b="1" kern="1200" dirty="0" smtClean="0"/>
                <a:t>)</a:t>
              </a:r>
              <a:endParaRPr lang="zh-TW" altLang="en-US" sz="3000" b="1" kern="1200" dirty="0"/>
            </a:p>
          </p:txBody>
        </p:sp>
        <p:sp>
          <p:nvSpPr>
            <p:cNvPr id="18" name="圓角矩形圖說文字 17"/>
            <p:cNvSpPr/>
            <p:nvPr/>
          </p:nvSpPr>
          <p:spPr>
            <a:xfrm>
              <a:off x="1204332" y="6061796"/>
              <a:ext cx="7056784" cy="612648"/>
            </a:xfrm>
            <a:prstGeom prst="wedgeRoundRectCallout">
              <a:avLst>
                <a:gd name="adj1" fmla="val -12202"/>
                <a:gd name="adj2" fmla="val -159308"/>
                <a:gd name="adj3" fmla="val 16667"/>
              </a:avLst>
            </a:prstGeom>
            <a:ln w="38100"/>
          </p:spPr>
          <p:style>
            <a:lnRef idx="2">
              <a:schemeClr val="accent6"/>
            </a:lnRef>
            <a:fillRef idx="1">
              <a:schemeClr val="lt1"/>
            </a:fillRef>
            <a:effectRef idx="0">
              <a:schemeClr val="accent6"/>
            </a:effectRef>
            <a:fontRef idx="minor">
              <a:schemeClr val="dk1"/>
            </a:fontRef>
          </p:style>
          <p:txBody>
            <a:bodyPr rtlCol="0" anchor="ctr"/>
            <a:lstStyle/>
            <a:p>
              <a:pPr algn="ctr"/>
              <a:r>
                <a:rPr lang="zh-TW" altLang="en-US" sz="3000" b="1" dirty="0" smtClean="0">
                  <a:ln w="1905"/>
                  <a:solidFill>
                    <a:srgbClr val="C00000"/>
                  </a:solidFill>
                  <a:effectLst>
                    <a:innerShdw blurRad="69850" dist="43180" dir="5400000">
                      <a:srgbClr val="000000">
                        <a:alpha val="65000"/>
                      </a:srgbClr>
                    </a:innerShdw>
                  </a:effectLst>
                </a:rPr>
                <a:t>月退休金之調整</a:t>
              </a:r>
              <a:r>
                <a:rPr lang="zh-TW" altLang="en-US" sz="3000" b="1" dirty="0" smtClean="0">
                  <a:ln w="1905"/>
                  <a:solidFill>
                    <a:srgbClr val="C00000"/>
                  </a:solidFill>
                  <a:effectLst>
                    <a:innerShdw blurRad="69850" dist="43180" dir="5400000">
                      <a:srgbClr val="000000">
                        <a:alpha val="65000"/>
                      </a:srgbClr>
                    </a:innerShdw>
                  </a:effectLst>
                  <a:latin typeface="標楷體"/>
                  <a:ea typeface="標楷體"/>
                </a:rPr>
                <a:t>，</a:t>
              </a:r>
              <a:r>
                <a:rPr lang="zh-TW" altLang="en-US" sz="3000" b="1" dirty="0" smtClean="0">
                  <a:ln w="1905"/>
                  <a:solidFill>
                    <a:srgbClr val="C00000"/>
                  </a:solidFill>
                  <a:effectLst>
                    <a:innerShdw blurRad="69850" dist="43180" dir="5400000">
                      <a:srgbClr val="000000">
                        <a:alpha val="65000"/>
                      </a:srgbClr>
                    </a:innerShdw>
                  </a:effectLst>
                </a:rPr>
                <a:t>另依第</a:t>
              </a:r>
              <a:r>
                <a:rPr lang="en-US" altLang="zh-TW" sz="3000" b="1" dirty="0" smtClean="0">
                  <a:ln w="1905"/>
                  <a:solidFill>
                    <a:srgbClr val="C00000"/>
                  </a:solidFill>
                  <a:effectLst>
                    <a:innerShdw blurRad="69850" dist="43180" dir="5400000">
                      <a:srgbClr val="000000">
                        <a:alpha val="65000"/>
                      </a:srgbClr>
                    </a:innerShdw>
                  </a:effectLst>
                </a:rPr>
                <a:t>67</a:t>
              </a:r>
              <a:r>
                <a:rPr lang="zh-TW" altLang="en-US" sz="3000" b="1" dirty="0" smtClean="0">
                  <a:ln w="1905"/>
                  <a:solidFill>
                    <a:srgbClr val="C00000"/>
                  </a:solidFill>
                  <a:effectLst>
                    <a:innerShdw blurRad="69850" dist="43180" dir="5400000">
                      <a:srgbClr val="000000">
                        <a:alpha val="65000"/>
                      </a:srgbClr>
                    </a:innerShdw>
                  </a:effectLst>
                </a:rPr>
                <a:t>條規定處理</a:t>
              </a:r>
              <a:endParaRPr lang="zh-TW" altLang="en-US" sz="3000" b="1" dirty="0">
                <a:ln w="1905"/>
                <a:solidFill>
                  <a:srgbClr val="C00000"/>
                </a:solidFill>
                <a:effectLst>
                  <a:innerShdw blurRad="69850" dist="43180" dir="5400000">
                    <a:srgbClr val="000000">
                      <a:alpha val="65000"/>
                    </a:srgbClr>
                  </a:innerShdw>
                </a:effectLst>
              </a:endParaRPr>
            </a:p>
          </p:txBody>
        </p:sp>
      </p:grpSp>
      <p:sp>
        <p:nvSpPr>
          <p:cNvPr id="15" name="投影片編號版面配置區 2"/>
          <p:cNvSpPr>
            <a:spLocks noGrp="1"/>
          </p:cNvSpPr>
          <p:nvPr>
            <p:ph type="sldNum" sz="quarter" idx="12"/>
          </p:nvPr>
        </p:nvSpPr>
        <p:spPr>
          <a:xfrm>
            <a:off x="8532440" y="6507050"/>
            <a:ext cx="552509"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132</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6"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20" name="文字方塊 19"/>
          <p:cNvSpPr txBox="1"/>
          <p:nvPr/>
        </p:nvSpPr>
        <p:spPr>
          <a:xfrm>
            <a:off x="762721" y="855116"/>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(6)</a:t>
            </a:r>
            <a:endParaRPr lang="zh-TW" altLang="en-US" sz="2400" b="1" dirty="0"/>
          </a:p>
        </p:txBody>
      </p:sp>
    </p:spTree>
    <p:extLst>
      <p:ext uri="{BB962C8B-B14F-4D97-AF65-F5344CB8AC3E}">
        <p14:creationId xmlns:p14="http://schemas.microsoft.com/office/powerpoint/2010/main" val="3055636028"/>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字方塊 9"/>
          <p:cNvSpPr txBox="1"/>
          <p:nvPr/>
        </p:nvSpPr>
        <p:spPr>
          <a:xfrm>
            <a:off x="738410" y="1248147"/>
            <a:ext cx="5654113" cy="461665"/>
          </a:xfrm>
          <a:prstGeom prst="rect">
            <a:avLst/>
          </a:prstGeom>
        </p:spPr>
        <p:style>
          <a:lnRef idx="0">
            <a:schemeClr val="accent4"/>
          </a:lnRef>
          <a:fillRef idx="1001">
            <a:schemeClr val="lt1"/>
          </a:fillRef>
          <a:effectRef idx="3">
            <a:schemeClr val="accent4"/>
          </a:effectRef>
          <a:fontRef idx="minor">
            <a:schemeClr val="lt1"/>
          </a:fontRef>
        </p:style>
        <p:txBody>
          <a:bodyPr wrap="none" rtlCol="0">
            <a:spAutoFit/>
          </a:bodyPr>
          <a:lstStyle/>
          <a:p>
            <a:pPr algn="ctr"/>
            <a:r>
              <a:rPr lang="en-US" altLang="zh-TW" sz="2400" b="1" dirty="0" smtClean="0">
                <a:solidFill>
                  <a:schemeClr val="tx1"/>
                </a:solidFill>
              </a:rPr>
              <a:t>7.</a:t>
            </a:r>
            <a:r>
              <a:rPr lang="zh-TW" altLang="en-US" sz="2400" b="1" dirty="0" smtClean="0">
                <a:solidFill>
                  <a:srgbClr val="0000FF"/>
                </a:solidFill>
              </a:rPr>
              <a:t>兼</a:t>
            </a:r>
            <a:r>
              <a:rPr lang="zh-TW" altLang="en-US" sz="2400" b="1" dirty="0">
                <a:solidFill>
                  <a:srgbClr val="0000FF"/>
                </a:solidFill>
              </a:rPr>
              <a:t>領月退休金</a:t>
            </a:r>
            <a:r>
              <a:rPr lang="zh-TW" altLang="en-US" sz="2400" b="1" dirty="0">
                <a:solidFill>
                  <a:schemeClr val="tx1"/>
                </a:solidFill>
              </a:rPr>
              <a:t>與一次</a:t>
            </a:r>
            <a:r>
              <a:rPr lang="zh-TW" altLang="en-US" sz="2400" b="1" dirty="0" smtClean="0">
                <a:solidFill>
                  <a:schemeClr val="tx1"/>
                </a:solidFill>
              </a:rPr>
              <a:t>退休金者調降方式</a:t>
            </a:r>
            <a:endParaRPr lang="zh-TW" altLang="en-US" sz="2400" b="1" dirty="0">
              <a:solidFill>
                <a:schemeClr val="tx1"/>
              </a:solidFill>
            </a:endParaRPr>
          </a:p>
        </p:txBody>
      </p:sp>
      <p:sp>
        <p:nvSpPr>
          <p:cNvPr id="15" name="投影片編號版面配置區 2"/>
          <p:cNvSpPr>
            <a:spLocks noGrp="1"/>
          </p:cNvSpPr>
          <p:nvPr>
            <p:ph type="sldNum" sz="quarter" idx="12"/>
          </p:nvPr>
        </p:nvSpPr>
        <p:spPr>
          <a:xfrm>
            <a:off x="8460432" y="6507050"/>
            <a:ext cx="624517"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133</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21" name="文字方塊 20"/>
          <p:cNvSpPr txBox="1"/>
          <p:nvPr/>
        </p:nvSpPr>
        <p:spPr>
          <a:xfrm>
            <a:off x="611560" y="1772816"/>
            <a:ext cx="7632848" cy="461665"/>
          </a:xfrm>
          <a:prstGeom prst="rect">
            <a:avLst/>
          </a:prstGeom>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pPr algn="ctr"/>
            <a:r>
              <a:rPr lang="zh-TW" altLang="en-US" sz="2400" b="1" dirty="0" smtClean="0">
                <a:ln w="1905"/>
                <a:solidFill>
                  <a:srgbClr val="C00000"/>
                </a:solidFill>
                <a:effectLst>
                  <a:innerShdw blurRad="69850" dist="43180" dir="5400000">
                    <a:srgbClr val="000000">
                      <a:alpha val="65000"/>
                    </a:srgbClr>
                  </a:innerShdw>
                </a:effectLst>
                <a:latin typeface="標楷體"/>
                <a:ea typeface="標楷體"/>
              </a:rPr>
              <a:t>★</a:t>
            </a:r>
            <a:r>
              <a:rPr lang="zh-TW" altLang="en-US" sz="2400" b="1" dirty="0" smtClean="0">
                <a:ln w="1905"/>
                <a:solidFill>
                  <a:srgbClr val="C00000"/>
                </a:solidFill>
                <a:effectLst>
                  <a:innerShdw blurRad="69850" dist="43180" dir="5400000">
                    <a:srgbClr val="000000">
                      <a:alpha val="65000"/>
                    </a:srgbClr>
                  </a:innerShdw>
                </a:effectLst>
                <a:latin typeface="+mj-ea"/>
                <a:ea typeface="+mj-ea"/>
              </a:rPr>
              <a:t>按兼領月退休金及一次退休金比率分別計算</a:t>
            </a:r>
            <a:r>
              <a:rPr lang="zh-TW" altLang="en-US" sz="2400" b="1" dirty="0" smtClean="0">
                <a:ln w="1905"/>
                <a:solidFill>
                  <a:srgbClr val="C00000"/>
                </a:solidFill>
                <a:effectLst>
                  <a:innerShdw blurRad="69850" dist="43180" dir="5400000">
                    <a:srgbClr val="000000">
                      <a:alpha val="65000"/>
                    </a:srgbClr>
                  </a:innerShdw>
                </a:effectLst>
                <a:latin typeface="標楷體"/>
                <a:ea typeface="標楷體"/>
              </a:rPr>
              <a:t>，再合計</a:t>
            </a:r>
            <a:endParaRPr lang="zh-TW" altLang="en-US" sz="2400" b="1" dirty="0">
              <a:ln w="1905"/>
              <a:solidFill>
                <a:srgbClr val="C00000"/>
              </a:solidFill>
              <a:effectLst>
                <a:innerShdw blurRad="69850" dist="43180" dir="5400000">
                  <a:srgbClr val="000000">
                    <a:alpha val="65000"/>
                  </a:srgbClr>
                </a:innerShdw>
              </a:effectLst>
              <a:latin typeface="+mj-ea"/>
              <a:ea typeface="+mj-ea"/>
            </a:endParaRPr>
          </a:p>
        </p:txBody>
      </p:sp>
      <p:grpSp>
        <p:nvGrpSpPr>
          <p:cNvPr id="25" name="群組 24"/>
          <p:cNvGrpSpPr/>
          <p:nvPr/>
        </p:nvGrpSpPr>
        <p:grpSpPr>
          <a:xfrm>
            <a:off x="364231" y="2348880"/>
            <a:ext cx="8321916" cy="4093604"/>
            <a:chOff x="364231" y="2235045"/>
            <a:chExt cx="8321916" cy="4207439"/>
          </a:xfrm>
        </p:grpSpPr>
        <p:sp>
          <p:nvSpPr>
            <p:cNvPr id="4" name="手繪多邊形 3"/>
            <p:cNvSpPr/>
            <p:nvPr/>
          </p:nvSpPr>
          <p:spPr>
            <a:xfrm>
              <a:off x="1462880" y="2383068"/>
              <a:ext cx="2855104" cy="2908991"/>
            </a:xfrm>
            <a:custGeom>
              <a:avLst/>
              <a:gdLst>
                <a:gd name="connsiteX0" fmla="*/ 0 w 1904255"/>
                <a:gd name="connsiteY0" fmla="*/ 0 h 1270138"/>
                <a:gd name="connsiteX1" fmla="*/ 1904255 w 1904255"/>
                <a:gd name="connsiteY1" fmla="*/ 0 h 1270138"/>
                <a:gd name="connsiteX2" fmla="*/ 1904255 w 1904255"/>
                <a:gd name="connsiteY2" fmla="*/ 1270138 h 1270138"/>
                <a:gd name="connsiteX3" fmla="*/ 0 w 1904255"/>
                <a:gd name="connsiteY3" fmla="*/ 1270138 h 1270138"/>
                <a:gd name="connsiteX4" fmla="*/ 0 w 1904255"/>
                <a:gd name="connsiteY4" fmla="*/ 0 h 1270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255" h="1270138">
                  <a:moveTo>
                    <a:pt x="0" y="0"/>
                  </a:moveTo>
                  <a:lnTo>
                    <a:pt x="1904255" y="0"/>
                  </a:lnTo>
                  <a:lnTo>
                    <a:pt x="1904255" y="1270138"/>
                  </a:lnTo>
                  <a:lnTo>
                    <a:pt x="0" y="1270138"/>
                  </a:lnTo>
                  <a:lnTo>
                    <a:pt x="0" y="0"/>
                  </a:lnTo>
                  <a:close/>
                </a:path>
              </a:pathLst>
            </a:custGeom>
            <a:scene3d>
              <a:camera prst="orthographicFront"/>
              <a:lightRig rig="flat" dir="t"/>
            </a:scene3d>
            <a:sp3d z="-190500" extrusionH="12700" prstMaterial="plastic">
              <a:bevelT w="50800" h="50800"/>
            </a:sp3d>
          </p:spPr>
          <p:style>
            <a:lnRef idx="1">
              <a:schemeClr val="accent5">
                <a:tint val="40000"/>
                <a:alpha val="90000"/>
                <a:hueOff val="0"/>
                <a:satOff val="0"/>
                <a:lumOff val="0"/>
                <a:alphaOff val="0"/>
              </a:schemeClr>
            </a:lnRef>
            <a:fillRef idx="1">
              <a:schemeClr val="accent5">
                <a:tint val="40000"/>
                <a:alpha val="90000"/>
                <a:hueOff val="0"/>
                <a:satOff val="0"/>
                <a:lumOff val="0"/>
                <a:alphaOff val="0"/>
              </a:schemeClr>
            </a:fillRef>
            <a:effectRef idx="2">
              <a:schemeClr val="accent5">
                <a:tint val="40000"/>
                <a:alpha val="90000"/>
                <a:hueOff val="0"/>
                <a:satOff val="0"/>
                <a:lumOff val="0"/>
                <a:alphaOff val="0"/>
              </a:schemeClr>
            </a:effectRef>
            <a:fontRef idx="minor">
              <a:schemeClr val="dk1">
                <a:hueOff val="0"/>
                <a:satOff val="0"/>
                <a:lumOff val="0"/>
                <a:alphaOff val="0"/>
              </a:schemeClr>
            </a:fontRef>
          </p:style>
          <p:txBody>
            <a:bodyPr spcFirstLastPara="0" vert="horz" wrap="square" lIns="72000" tIns="277368" rIns="72000" bIns="277368" numCol="1" spcCol="1270" anchor="ctr" anchorCtr="0">
              <a:noAutofit/>
            </a:bodyPr>
            <a:lstStyle/>
            <a:p>
              <a:pPr marL="360363" indent="-271463" algn="just" defTabSz="1733550">
                <a:lnSpc>
                  <a:spcPct val="90000"/>
                </a:lnSpc>
                <a:spcBef>
                  <a:spcPct val="0"/>
                </a:spcBef>
                <a:spcAft>
                  <a:spcPct val="35000"/>
                </a:spcAft>
                <a:buFont typeface="+mj-lt"/>
                <a:buAutoNum type="arabicPeriod"/>
              </a:pPr>
              <a:r>
                <a:rPr lang="zh-TW" altLang="en-US" sz="2000" b="1" dirty="0"/>
                <a:t>按兼領月退比率計得之公保優存本金，</a:t>
              </a:r>
              <a:r>
                <a:rPr lang="en-US" altLang="zh-TW" sz="2000" b="1" dirty="0"/>
                <a:t>2</a:t>
              </a:r>
              <a:r>
                <a:rPr lang="zh-TW" altLang="en-US" sz="2000" b="1" dirty="0"/>
                <a:t>年半歸零</a:t>
              </a:r>
              <a:endParaRPr lang="en-US" altLang="zh-TW" sz="2000" b="1" dirty="0"/>
            </a:p>
            <a:p>
              <a:pPr marL="360363" indent="-271463" algn="just" defTabSz="1733550">
                <a:lnSpc>
                  <a:spcPct val="90000"/>
                </a:lnSpc>
                <a:spcBef>
                  <a:spcPct val="0"/>
                </a:spcBef>
                <a:spcAft>
                  <a:spcPct val="35000"/>
                </a:spcAft>
                <a:buFont typeface="+mj-lt"/>
                <a:buAutoNum type="arabicPeriod"/>
              </a:pPr>
              <a:r>
                <a:rPr lang="zh-TW" altLang="en-US" sz="2000" b="1" dirty="0"/>
                <a:t>替代率上限按兼領月退比率計算</a:t>
              </a:r>
              <a:endParaRPr lang="en-US" altLang="zh-TW" sz="2000" b="1" dirty="0"/>
            </a:p>
            <a:p>
              <a:pPr marL="360363" indent="-271463" algn="just" defTabSz="1733550">
                <a:lnSpc>
                  <a:spcPct val="90000"/>
                </a:lnSpc>
                <a:spcBef>
                  <a:spcPct val="0"/>
                </a:spcBef>
                <a:spcAft>
                  <a:spcPct val="35000"/>
                </a:spcAft>
                <a:buFont typeface="+mj-lt"/>
                <a:buAutoNum type="arabicPeriod"/>
              </a:pPr>
              <a:r>
                <a:rPr lang="zh-TW" altLang="en-US" sz="2000" b="1" dirty="0"/>
                <a:t>最低保障金額按兼領月退比率計算</a:t>
              </a:r>
            </a:p>
          </p:txBody>
        </p:sp>
        <p:sp>
          <p:nvSpPr>
            <p:cNvPr id="7" name="手繪多邊形 6"/>
            <p:cNvSpPr/>
            <p:nvPr/>
          </p:nvSpPr>
          <p:spPr>
            <a:xfrm>
              <a:off x="1462880" y="5661248"/>
              <a:ext cx="2855104" cy="648072"/>
            </a:xfrm>
            <a:custGeom>
              <a:avLst/>
              <a:gdLst>
                <a:gd name="connsiteX0" fmla="*/ 0 w 1904255"/>
                <a:gd name="connsiteY0" fmla="*/ 0 h 1270138"/>
                <a:gd name="connsiteX1" fmla="*/ 1904255 w 1904255"/>
                <a:gd name="connsiteY1" fmla="*/ 0 h 1270138"/>
                <a:gd name="connsiteX2" fmla="*/ 1904255 w 1904255"/>
                <a:gd name="connsiteY2" fmla="*/ 1270138 h 1270138"/>
                <a:gd name="connsiteX3" fmla="*/ 0 w 1904255"/>
                <a:gd name="connsiteY3" fmla="*/ 1270138 h 1270138"/>
                <a:gd name="connsiteX4" fmla="*/ 0 w 1904255"/>
                <a:gd name="connsiteY4" fmla="*/ 0 h 1270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255" h="1270138">
                  <a:moveTo>
                    <a:pt x="0" y="0"/>
                  </a:moveTo>
                  <a:lnTo>
                    <a:pt x="1904255" y="0"/>
                  </a:lnTo>
                  <a:lnTo>
                    <a:pt x="1904255" y="1270138"/>
                  </a:lnTo>
                  <a:lnTo>
                    <a:pt x="0" y="1270138"/>
                  </a:lnTo>
                  <a:lnTo>
                    <a:pt x="0" y="0"/>
                  </a:lnTo>
                  <a:close/>
                </a:path>
              </a:pathLst>
            </a:custGeom>
            <a:scene3d>
              <a:camera prst="orthographicFront"/>
              <a:lightRig rig="flat" dir="t"/>
            </a:scene3d>
            <a:sp3d z="-190500" extrusionH="12700" prstMaterial="plastic">
              <a:bevelT w="50800" h="50800"/>
            </a:sp3d>
          </p:spPr>
          <p:style>
            <a:lnRef idx="1">
              <a:schemeClr val="accent5">
                <a:tint val="40000"/>
                <a:alpha val="90000"/>
                <a:hueOff val="-3580161"/>
                <a:satOff val="16084"/>
                <a:lumOff val="1106"/>
                <a:alphaOff val="0"/>
              </a:schemeClr>
            </a:lnRef>
            <a:fillRef idx="1">
              <a:schemeClr val="accent5">
                <a:tint val="40000"/>
                <a:alpha val="90000"/>
                <a:hueOff val="-3580161"/>
                <a:satOff val="16084"/>
                <a:lumOff val="1106"/>
                <a:alphaOff val="0"/>
              </a:schemeClr>
            </a:fillRef>
            <a:effectRef idx="2">
              <a:schemeClr val="accent5">
                <a:tint val="40000"/>
                <a:alpha val="90000"/>
                <a:hueOff val="-3580161"/>
                <a:satOff val="16084"/>
                <a:lumOff val="1106"/>
                <a:alphaOff val="0"/>
              </a:schemeClr>
            </a:effectRef>
            <a:fontRef idx="minor">
              <a:schemeClr val="dk1">
                <a:hueOff val="0"/>
                <a:satOff val="0"/>
                <a:lumOff val="0"/>
                <a:alphaOff val="0"/>
              </a:schemeClr>
            </a:fontRef>
          </p:style>
          <p:txBody>
            <a:bodyPr spcFirstLastPara="0" vert="horz" wrap="square" lIns="304681" tIns="277368" rIns="277368" bIns="277368" numCol="1" spcCol="1270" anchor="ctr"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ctr" defTabSz="1733550">
                <a:lnSpc>
                  <a:spcPct val="90000"/>
                </a:lnSpc>
                <a:spcBef>
                  <a:spcPct val="0"/>
                </a:spcBef>
                <a:spcAft>
                  <a:spcPct val="35000"/>
                </a:spcAft>
              </a:pPr>
              <a:r>
                <a:rPr lang="zh-TW" altLang="en-US" sz="2400" b="1" kern="1200" spc="50" dirty="0" smtClean="0">
                  <a:ln w="11430"/>
                  <a:solidFill>
                    <a:srgbClr val="0000CC"/>
                  </a:solidFill>
                  <a:effectLst>
                    <a:outerShdw blurRad="76200" dist="50800" dir="5400000" algn="tl" rotWithShape="0">
                      <a:srgbClr val="000000">
                        <a:alpha val="65000"/>
                      </a:srgbClr>
                    </a:outerShdw>
                  </a:effectLst>
                </a:rPr>
                <a:t>兼領月退所得</a:t>
              </a:r>
              <a:endParaRPr lang="zh-TW" altLang="en-US" sz="2400" b="1" kern="1200" spc="50" dirty="0">
                <a:ln w="11430"/>
                <a:solidFill>
                  <a:srgbClr val="0000CC"/>
                </a:solidFill>
                <a:effectLst>
                  <a:outerShdw blurRad="76200" dist="50800" dir="5400000" algn="tl" rotWithShape="0">
                    <a:srgbClr val="000000">
                      <a:alpha val="65000"/>
                    </a:srgbClr>
                  </a:outerShdw>
                </a:effectLst>
              </a:endParaRPr>
            </a:p>
          </p:txBody>
        </p:sp>
        <p:sp>
          <p:nvSpPr>
            <p:cNvPr id="8" name="手繪多邊形 7"/>
            <p:cNvSpPr/>
            <p:nvPr/>
          </p:nvSpPr>
          <p:spPr>
            <a:xfrm>
              <a:off x="364231" y="2235046"/>
              <a:ext cx="1269503" cy="1269503"/>
            </a:xfrm>
            <a:custGeom>
              <a:avLst/>
              <a:gdLst>
                <a:gd name="connsiteX0" fmla="*/ 0 w 1269503"/>
                <a:gd name="connsiteY0" fmla="*/ 634752 h 1269503"/>
                <a:gd name="connsiteX1" fmla="*/ 634752 w 1269503"/>
                <a:gd name="connsiteY1" fmla="*/ 0 h 1269503"/>
                <a:gd name="connsiteX2" fmla="*/ 1269504 w 1269503"/>
                <a:gd name="connsiteY2" fmla="*/ 634752 h 1269503"/>
                <a:gd name="connsiteX3" fmla="*/ 634752 w 1269503"/>
                <a:gd name="connsiteY3" fmla="*/ 1269504 h 1269503"/>
                <a:gd name="connsiteX4" fmla="*/ 0 w 1269503"/>
                <a:gd name="connsiteY4" fmla="*/ 634752 h 1269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03" h="1269503">
                  <a:moveTo>
                    <a:pt x="0" y="634752"/>
                  </a:moveTo>
                  <a:cubicBezTo>
                    <a:pt x="0" y="284188"/>
                    <a:pt x="284188" y="0"/>
                    <a:pt x="634752" y="0"/>
                  </a:cubicBezTo>
                  <a:cubicBezTo>
                    <a:pt x="985316" y="0"/>
                    <a:pt x="1269504" y="284188"/>
                    <a:pt x="1269504" y="634752"/>
                  </a:cubicBezTo>
                  <a:cubicBezTo>
                    <a:pt x="1269504" y="985316"/>
                    <a:pt x="985316" y="1269504"/>
                    <a:pt x="634752" y="1269504"/>
                  </a:cubicBezTo>
                  <a:cubicBezTo>
                    <a:pt x="284188" y="1269504"/>
                    <a:pt x="0" y="985316"/>
                    <a:pt x="0" y="634752"/>
                  </a:cubicBez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txBody>
            <a:bodyPr spcFirstLastPara="0" vert="horz" wrap="square" lIns="185914" tIns="185914" rIns="185914" bIns="185914" numCol="1" spcCol="1270" anchor="ctr" anchorCtr="0">
              <a:noAutofit/>
            </a:bodyPr>
            <a:lstStyle/>
            <a:p>
              <a:pPr lvl="0" algn="ctr" defTabSz="1289050">
                <a:lnSpc>
                  <a:spcPct val="90000"/>
                </a:lnSpc>
                <a:spcBef>
                  <a:spcPct val="0"/>
                </a:spcBef>
                <a:spcAft>
                  <a:spcPct val="35000"/>
                </a:spcAft>
              </a:pPr>
              <a:r>
                <a:rPr lang="zh-TW" altLang="en-US" sz="2900" kern="1200" dirty="0" smtClean="0"/>
                <a:t>兼領月退</a:t>
              </a:r>
              <a:endParaRPr lang="zh-TW" altLang="en-US" sz="2900" kern="1200" dirty="0"/>
            </a:p>
          </p:txBody>
        </p:sp>
        <p:sp>
          <p:nvSpPr>
            <p:cNvPr id="9" name="手繪多邊形 8"/>
            <p:cNvSpPr/>
            <p:nvPr/>
          </p:nvSpPr>
          <p:spPr>
            <a:xfrm>
              <a:off x="5728338" y="2383067"/>
              <a:ext cx="2854800" cy="2908586"/>
            </a:xfrm>
            <a:custGeom>
              <a:avLst/>
              <a:gdLst>
                <a:gd name="connsiteX0" fmla="*/ 0 w 1904255"/>
                <a:gd name="connsiteY0" fmla="*/ 0 h 1270138"/>
                <a:gd name="connsiteX1" fmla="*/ 1904255 w 1904255"/>
                <a:gd name="connsiteY1" fmla="*/ 0 h 1270138"/>
                <a:gd name="connsiteX2" fmla="*/ 1904255 w 1904255"/>
                <a:gd name="connsiteY2" fmla="*/ 1270138 h 1270138"/>
                <a:gd name="connsiteX3" fmla="*/ 0 w 1904255"/>
                <a:gd name="connsiteY3" fmla="*/ 1270138 h 1270138"/>
                <a:gd name="connsiteX4" fmla="*/ 0 w 1904255"/>
                <a:gd name="connsiteY4" fmla="*/ 0 h 1270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255" h="1270138">
                  <a:moveTo>
                    <a:pt x="0" y="0"/>
                  </a:moveTo>
                  <a:lnTo>
                    <a:pt x="1904255" y="0"/>
                  </a:lnTo>
                  <a:lnTo>
                    <a:pt x="1904255" y="1270138"/>
                  </a:lnTo>
                  <a:lnTo>
                    <a:pt x="0" y="1270138"/>
                  </a:lnTo>
                  <a:lnTo>
                    <a:pt x="0" y="0"/>
                  </a:lnTo>
                  <a:close/>
                </a:path>
              </a:pathLst>
            </a:custGeom>
            <a:scene3d>
              <a:camera prst="orthographicFront"/>
              <a:lightRig rig="flat" dir="t"/>
            </a:scene3d>
            <a:sp3d z="-190500" extrusionH="12700" prstMaterial="plastic">
              <a:bevelT w="50800" h="50800"/>
            </a:sp3d>
          </p:spPr>
          <p:style>
            <a:lnRef idx="1">
              <a:schemeClr val="accent5">
                <a:tint val="40000"/>
                <a:alpha val="90000"/>
                <a:hueOff val="-7160321"/>
                <a:satOff val="32169"/>
                <a:lumOff val="2211"/>
                <a:alphaOff val="0"/>
              </a:schemeClr>
            </a:lnRef>
            <a:fillRef idx="1">
              <a:schemeClr val="accent5">
                <a:tint val="40000"/>
                <a:alpha val="90000"/>
                <a:hueOff val="-7160321"/>
                <a:satOff val="32169"/>
                <a:lumOff val="2211"/>
                <a:alphaOff val="0"/>
              </a:schemeClr>
            </a:fillRef>
            <a:effectRef idx="2">
              <a:schemeClr val="accent5">
                <a:tint val="40000"/>
                <a:alpha val="90000"/>
                <a:hueOff val="-7160321"/>
                <a:satOff val="32169"/>
                <a:lumOff val="2211"/>
                <a:alphaOff val="0"/>
              </a:schemeClr>
            </a:effectRef>
            <a:fontRef idx="minor">
              <a:schemeClr val="dk1">
                <a:hueOff val="0"/>
                <a:satOff val="0"/>
                <a:lumOff val="0"/>
                <a:alphaOff val="0"/>
              </a:schemeClr>
            </a:fontRef>
          </p:style>
          <p:txBody>
            <a:bodyPr spcFirstLastPara="0" vert="horz" wrap="square" lIns="72000" tIns="277368" rIns="72000" bIns="277368" numCol="1" spcCol="1270" anchor="ctr" anchorCtr="0">
              <a:noAutofit/>
            </a:bodyPr>
            <a:lstStyle/>
            <a:p>
              <a:pPr marL="358775" lvl="0" indent="-269875" algn="just" defTabSz="1733550">
                <a:lnSpc>
                  <a:spcPct val="90000"/>
                </a:lnSpc>
                <a:spcBef>
                  <a:spcPct val="0"/>
                </a:spcBef>
                <a:spcAft>
                  <a:spcPts val="600"/>
                </a:spcAft>
                <a:buFont typeface="+mj-lt"/>
                <a:buAutoNum type="arabicPeriod"/>
              </a:pPr>
              <a:r>
                <a:rPr lang="zh-TW" altLang="en-US" sz="1900" b="1" dirty="0" smtClean="0"/>
                <a:t>按</a:t>
              </a:r>
              <a:r>
                <a:rPr lang="zh-TW" altLang="en-US" sz="1900" b="1" dirty="0"/>
                <a:t>兼領一次退比率計得之公保優存本金，加計兼領一次退休金優存本金，再依一次退休金者逐年調降優存利率規定</a:t>
              </a:r>
              <a:r>
                <a:rPr lang="zh-TW" altLang="en-US" sz="1900" b="1" dirty="0" smtClean="0"/>
                <a:t>辦理</a:t>
              </a:r>
              <a:endParaRPr lang="en-US" altLang="zh-TW" sz="1900" b="1" dirty="0" smtClean="0"/>
            </a:p>
            <a:p>
              <a:pPr marL="358775" indent="-269875" algn="just" defTabSz="1733550">
                <a:lnSpc>
                  <a:spcPct val="90000"/>
                </a:lnSpc>
                <a:spcBef>
                  <a:spcPct val="0"/>
                </a:spcBef>
                <a:spcAft>
                  <a:spcPts val="600"/>
                </a:spcAft>
                <a:buFont typeface="+mj-lt"/>
                <a:buAutoNum type="arabicPeriod"/>
              </a:pPr>
              <a:r>
                <a:rPr lang="zh-TW" altLang="en-US" sz="1900" b="1" dirty="0"/>
                <a:t>替代率上限按</a:t>
              </a:r>
              <a:r>
                <a:rPr lang="zh-TW" altLang="en-US" sz="1900" b="1"/>
                <a:t>兼</a:t>
              </a:r>
              <a:r>
                <a:rPr lang="zh-TW" altLang="en-US" sz="1900" b="1" smtClean="0"/>
                <a:t>領一次退</a:t>
              </a:r>
              <a:r>
                <a:rPr lang="zh-TW" altLang="en-US" sz="1900" b="1" dirty="0"/>
                <a:t>比率計算</a:t>
              </a:r>
              <a:endParaRPr lang="en-US" altLang="zh-TW" sz="1900" b="1" dirty="0"/>
            </a:p>
            <a:p>
              <a:pPr marL="358775" lvl="0" indent="-269875" algn="just" defTabSz="1733550">
                <a:lnSpc>
                  <a:spcPct val="90000"/>
                </a:lnSpc>
                <a:spcBef>
                  <a:spcPct val="0"/>
                </a:spcBef>
                <a:spcAft>
                  <a:spcPts val="600"/>
                </a:spcAft>
                <a:buFont typeface="+mj-lt"/>
                <a:buAutoNum type="arabicPeriod"/>
              </a:pPr>
              <a:r>
                <a:rPr lang="zh-TW" altLang="en-US" sz="1900" b="1" dirty="0" smtClean="0"/>
                <a:t>最低</a:t>
              </a:r>
              <a:r>
                <a:rPr lang="zh-TW" altLang="en-US" sz="1900" b="1" dirty="0"/>
                <a:t>保障金額按兼領一次退比率計算</a:t>
              </a:r>
            </a:p>
          </p:txBody>
        </p:sp>
        <p:sp>
          <p:nvSpPr>
            <p:cNvPr id="17" name="手繪多邊形 16"/>
            <p:cNvSpPr/>
            <p:nvPr/>
          </p:nvSpPr>
          <p:spPr>
            <a:xfrm>
              <a:off x="5742239" y="5661248"/>
              <a:ext cx="2943908" cy="648072"/>
            </a:xfrm>
            <a:custGeom>
              <a:avLst/>
              <a:gdLst>
                <a:gd name="connsiteX0" fmla="*/ 0 w 1904255"/>
                <a:gd name="connsiteY0" fmla="*/ 0 h 1270138"/>
                <a:gd name="connsiteX1" fmla="*/ 1904255 w 1904255"/>
                <a:gd name="connsiteY1" fmla="*/ 0 h 1270138"/>
                <a:gd name="connsiteX2" fmla="*/ 1904255 w 1904255"/>
                <a:gd name="connsiteY2" fmla="*/ 1270138 h 1270138"/>
                <a:gd name="connsiteX3" fmla="*/ 0 w 1904255"/>
                <a:gd name="connsiteY3" fmla="*/ 1270138 h 1270138"/>
                <a:gd name="connsiteX4" fmla="*/ 0 w 1904255"/>
                <a:gd name="connsiteY4" fmla="*/ 0 h 1270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255" h="1270138">
                  <a:moveTo>
                    <a:pt x="0" y="0"/>
                  </a:moveTo>
                  <a:lnTo>
                    <a:pt x="1904255" y="0"/>
                  </a:lnTo>
                  <a:lnTo>
                    <a:pt x="1904255" y="1270138"/>
                  </a:lnTo>
                  <a:lnTo>
                    <a:pt x="0" y="1270138"/>
                  </a:lnTo>
                  <a:lnTo>
                    <a:pt x="0" y="0"/>
                  </a:lnTo>
                  <a:close/>
                </a:path>
              </a:pathLst>
            </a:custGeom>
            <a:scene3d>
              <a:camera prst="orthographicFront"/>
              <a:lightRig rig="flat" dir="t"/>
            </a:scene3d>
            <a:sp3d z="-190500" extrusionH="12700" prstMaterial="plastic">
              <a:bevelT w="50800" h="50800"/>
            </a:sp3d>
          </p:spPr>
          <p:style>
            <a:lnRef idx="1">
              <a:schemeClr val="accent5">
                <a:tint val="40000"/>
                <a:alpha val="90000"/>
                <a:hueOff val="-10740482"/>
                <a:satOff val="48253"/>
                <a:lumOff val="3317"/>
                <a:alphaOff val="0"/>
              </a:schemeClr>
            </a:lnRef>
            <a:fillRef idx="1">
              <a:schemeClr val="accent5">
                <a:tint val="40000"/>
                <a:alpha val="90000"/>
                <a:hueOff val="-10740482"/>
                <a:satOff val="48253"/>
                <a:lumOff val="3317"/>
                <a:alphaOff val="0"/>
              </a:schemeClr>
            </a:fillRef>
            <a:effectRef idx="2">
              <a:schemeClr val="accent5">
                <a:tint val="40000"/>
                <a:alpha val="90000"/>
                <a:hueOff val="-10740482"/>
                <a:satOff val="48253"/>
                <a:lumOff val="3317"/>
                <a:alphaOff val="0"/>
              </a:schemeClr>
            </a:effectRef>
            <a:fontRef idx="minor">
              <a:schemeClr val="dk1">
                <a:hueOff val="0"/>
                <a:satOff val="0"/>
                <a:lumOff val="0"/>
                <a:alphaOff val="0"/>
              </a:schemeClr>
            </a:fontRef>
          </p:style>
          <p:txBody>
            <a:bodyPr spcFirstLastPara="0" vert="horz" wrap="square" lIns="304681" tIns="305816" rIns="305816" bIns="305816" numCol="1" spcCol="1270" anchor="ctr"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ctr" defTabSz="1911350">
                <a:lnSpc>
                  <a:spcPct val="90000"/>
                </a:lnSpc>
                <a:spcBef>
                  <a:spcPct val="0"/>
                </a:spcBef>
                <a:spcAft>
                  <a:spcPct val="35000"/>
                </a:spcAft>
              </a:pPr>
              <a:r>
                <a:rPr lang="zh-TW" altLang="en-US" sz="2400" b="1" kern="1200" spc="50" dirty="0" smtClean="0">
                  <a:ln w="11430"/>
                  <a:solidFill>
                    <a:srgbClr val="C00000"/>
                  </a:solidFill>
                  <a:effectLst>
                    <a:outerShdw blurRad="76200" dist="50800" dir="5400000" algn="tl" rotWithShape="0">
                      <a:srgbClr val="000000">
                        <a:alpha val="65000"/>
                      </a:srgbClr>
                    </a:outerShdw>
                  </a:effectLst>
                </a:rPr>
                <a:t>兼領一次退所得</a:t>
              </a:r>
              <a:endParaRPr lang="zh-TW" altLang="en-US" sz="2400" b="1" kern="1200" spc="50" dirty="0">
                <a:ln w="11430"/>
                <a:solidFill>
                  <a:srgbClr val="C00000"/>
                </a:solidFill>
                <a:effectLst>
                  <a:outerShdw blurRad="76200" dist="50800" dir="5400000" algn="tl" rotWithShape="0">
                    <a:srgbClr val="000000">
                      <a:alpha val="65000"/>
                    </a:srgbClr>
                  </a:outerShdw>
                </a:effectLst>
              </a:endParaRPr>
            </a:p>
          </p:txBody>
        </p:sp>
        <p:sp>
          <p:nvSpPr>
            <p:cNvPr id="20" name="手繪多邊形 19"/>
            <p:cNvSpPr/>
            <p:nvPr/>
          </p:nvSpPr>
          <p:spPr>
            <a:xfrm>
              <a:off x="4629923" y="2235045"/>
              <a:ext cx="1269503" cy="1269503"/>
            </a:xfrm>
            <a:custGeom>
              <a:avLst/>
              <a:gdLst>
                <a:gd name="connsiteX0" fmla="*/ 0 w 1269503"/>
                <a:gd name="connsiteY0" fmla="*/ 634752 h 1269503"/>
                <a:gd name="connsiteX1" fmla="*/ 634752 w 1269503"/>
                <a:gd name="connsiteY1" fmla="*/ 0 h 1269503"/>
                <a:gd name="connsiteX2" fmla="*/ 1269504 w 1269503"/>
                <a:gd name="connsiteY2" fmla="*/ 634752 h 1269503"/>
                <a:gd name="connsiteX3" fmla="*/ 634752 w 1269503"/>
                <a:gd name="connsiteY3" fmla="*/ 1269504 h 1269503"/>
                <a:gd name="connsiteX4" fmla="*/ 0 w 1269503"/>
                <a:gd name="connsiteY4" fmla="*/ 634752 h 1269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03" h="1269503">
                  <a:moveTo>
                    <a:pt x="0" y="634752"/>
                  </a:moveTo>
                  <a:cubicBezTo>
                    <a:pt x="0" y="284188"/>
                    <a:pt x="284188" y="0"/>
                    <a:pt x="634752" y="0"/>
                  </a:cubicBezTo>
                  <a:cubicBezTo>
                    <a:pt x="985316" y="0"/>
                    <a:pt x="1269504" y="284188"/>
                    <a:pt x="1269504" y="634752"/>
                  </a:cubicBezTo>
                  <a:cubicBezTo>
                    <a:pt x="1269504" y="985316"/>
                    <a:pt x="985316" y="1269504"/>
                    <a:pt x="634752" y="1269504"/>
                  </a:cubicBezTo>
                  <a:cubicBezTo>
                    <a:pt x="284188" y="1269504"/>
                    <a:pt x="0" y="985316"/>
                    <a:pt x="0" y="634752"/>
                  </a:cubicBez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9933876"/>
                <a:satOff val="39811"/>
                <a:lumOff val="8628"/>
                <a:alphaOff val="0"/>
              </a:schemeClr>
            </a:fillRef>
            <a:effectRef idx="2">
              <a:schemeClr val="accent5">
                <a:hueOff val="-9933876"/>
                <a:satOff val="39811"/>
                <a:lumOff val="8628"/>
                <a:alphaOff val="0"/>
              </a:schemeClr>
            </a:effectRef>
            <a:fontRef idx="minor">
              <a:schemeClr val="lt1"/>
            </a:fontRef>
          </p:style>
          <p:txBody>
            <a:bodyPr spcFirstLastPara="0" vert="horz" wrap="square" lIns="185914" tIns="185914" rIns="185914" bIns="185914" numCol="1" spcCol="1270" anchor="ctr" anchorCtr="0">
              <a:noAutofit/>
            </a:bodyPr>
            <a:lstStyle/>
            <a:p>
              <a:pPr lvl="0" algn="ctr" defTabSz="1289050">
                <a:lnSpc>
                  <a:spcPct val="90000"/>
                </a:lnSpc>
                <a:spcBef>
                  <a:spcPct val="0"/>
                </a:spcBef>
                <a:spcAft>
                  <a:spcPct val="35000"/>
                </a:spcAft>
              </a:pPr>
              <a:r>
                <a:rPr lang="zh-TW" altLang="en-US" sz="2900" kern="1200" dirty="0" smtClean="0"/>
                <a:t>兼領一次</a:t>
              </a:r>
              <a:endParaRPr lang="zh-TW" altLang="en-US" sz="2900" kern="1200" dirty="0"/>
            </a:p>
          </p:txBody>
        </p:sp>
        <p:sp>
          <p:nvSpPr>
            <p:cNvPr id="22" name="向下箭號 21"/>
            <p:cNvSpPr/>
            <p:nvPr/>
          </p:nvSpPr>
          <p:spPr>
            <a:xfrm>
              <a:off x="2457476" y="5185856"/>
              <a:ext cx="484632" cy="475392"/>
            </a:xfrm>
            <a:prstGeom prst="downArrow">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lang="zh-TW" altLang="en-US"/>
            </a:p>
          </p:txBody>
        </p:sp>
        <p:sp>
          <p:nvSpPr>
            <p:cNvPr id="23" name="向下箭號 22"/>
            <p:cNvSpPr/>
            <p:nvPr/>
          </p:nvSpPr>
          <p:spPr>
            <a:xfrm>
              <a:off x="7016062" y="5272325"/>
              <a:ext cx="484632" cy="456126"/>
            </a:xfrm>
            <a:prstGeom prst="downArrow">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lang="zh-TW" altLang="en-US"/>
            </a:p>
          </p:txBody>
        </p:sp>
        <p:sp>
          <p:nvSpPr>
            <p:cNvPr id="24" name="十字形 23"/>
            <p:cNvSpPr/>
            <p:nvPr/>
          </p:nvSpPr>
          <p:spPr>
            <a:xfrm>
              <a:off x="4572000" y="5528084"/>
              <a:ext cx="914400" cy="914400"/>
            </a:xfrm>
            <a:prstGeom prst="plus">
              <a:avLst>
                <a:gd name="adj" fmla="val 32018"/>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lang="zh-TW" altLang="en-US"/>
            </a:p>
          </p:txBody>
        </p:sp>
      </p:grpSp>
      <p:sp>
        <p:nvSpPr>
          <p:cNvPr id="16"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9" name="文字方塊 18"/>
          <p:cNvSpPr txBox="1"/>
          <p:nvPr/>
        </p:nvSpPr>
        <p:spPr>
          <a:xfrm>
            <a:off x="769356" y="786482"/>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(7)</a:t>
            </a:r>
            <a:endParaRPr lang="zh-TW" altLang="en-US" sz="2400" b="1" dirty="0"/>
          </a:p>
        </p:txBody>
      </p:sp>
    </p:spTree>
    <p:extLst>
      <p:ext uri="{BB962C8B-B14F-4D97-AF65-F5344CB8AC3E}">
        <p14:creationId xmlns:p14="http://schemas.microsoft.com/office/powerpoint/2010/main" val="1785352507"/>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字方塊 9"/>
          <p:cNvSpPr txBox="1"/>
          <p:nvPr/>
        </p:nvSpPr>
        <p:spPr>
          <a:xfrm>
            <a:off x="796393" y="1292473"/>
            <a:ext cx="4423006" cy="461665"/>
          </a:xfrm>
          <a:prstGeom prst="rect">
            <a:avLst/>
          </a:prstGeom>
        </p:spPr>
        <p:style>
          <a:lnRef idx="0">
            <a:schemeClr val="accent4"/>
          </a:lnRef>
          <a:fillRef idx="1001">
            <a:schemeClr val="lt1"/>
          </a:fillRef>
          <a:effectRef idx="3">
            <a:schemeClr val="accent4"/>
          </a:effectRef>
          <a:fontRef idx="minor">
            <a:schemeClr val="lt1"/>
          </a:fontRef>
        </p:style>
        <p:txBody>
          <a:bodyPr wrap="none" rtlCol="0">
            <a:spAutoFit/>
          </a:bodyPr>
          <a:lstStyle/>
          <a:p>
            <a:pPr algn="ctr"/>
            <a:r>
              <a:rPr lang="en-US" altLang="zh-TW" sz="2400" b="1" dirty="0">
                <a:solidFill>
                  <a:schemeClr val="tx1"/>
                </a:solidFill>
              </a:rPr>
              <a:t>8</a:t>
            </a:r>
            <a:r>
              <a:rPr lang="en-US" altLang="zh-TW" sz="2400" b="1" dirty="0" smtClean="0">
                <a:solidFill>
                  <a:schemeClr val="tx1"/>
                </a:solidFill>
              </a:rPr>
              <a:t>.</a:t>
            </a:r>
            <a:r>
              <a:rPr lang="zh-TW" altLang="en-US" sz="2400" b="1" dirty="0">
                <a:solidFill>
                  <a:srgbClr val="0000FF"/>
                </a:solidFill>
              </a:rPr>
              <a:t>擇</a:t>
            </a:r>
            <a:r>
              <a:rPr lang="zh-TW" altLang="en-US" sz="2400" b="1" dirty="0" smtClean="0">
                <a:solidFill>
                  <a:srgbClr val="0000FF"/>
                </a:solidFill>
              </a:rPr>
              <a:t>領展期月退休金</a:t>
            </a:r>
            <a:r>
              <a:rPr lang="zh-TW" altLang="en-US" sz="2400" b="1" dirty="0" smtClean="0">
                <a:solidFill>
                  <a:schemeClr val="tx1"/>
                </a:solidFill>
              </a:rPr>
              <a:t>者調降方式</a:t>
            </a:r>
            <a:endParaRPr lang="zh-TW" altLang="en-US" sz="2400" b="1" dirty="0">
              <a:solidFill>
                <a:schemeClr val="tx1"/>
              </a:solidFill>
            </a:endParaRPr>
          </a:p>
        </p:txBody>
      </p:sp>
      <p:sp>
        <p:nvSpPr>
          <p:cNvPr id="15" name="投影片編號版面配置區 2"/>
          <p:cNvSpPr>
            <a:spLocks noGrp="1"/>
          </p:cNvSpPr>
          <p:nvPr>
            <p:ph type="sldNum" sz="quarter" idx="12"/>
          </p:nvPr>
        </p:nvSpPr>
        <p:spPr>
          <a:xfrm>
            <a:off x="8316416" y="6597352"/>
            <a:ext cx="768533"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6"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9" name="文字方塊 18"/>
          <p:cNvSpPr txBox="1"/>
          <p:nvPr/>
        </p:nvSpPr>
        <p:spPr>
          <a:xfrm>
            <a:off x="769356" y="786482"/>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(8)</a:t>
            </a:r>
            <a:endParaRPr lang="zh-TW" altLang="en-US" sz="2400" b="1" dirty="0"/>
          </a:p>
        </p:txBody>
      </p:sp>
      <p:sp>
        <p:nvSpPr>
          <p:cNvPr id="2" name="矩形 1"/>
          <p:cNvSpPr/>
          <p:nvPr/>
        </p:nvSpPr>
        <p:spPr>
          <a:xfrm>
            <a:off x="819585" y="1848962"/>
            <a:ext cx="7776852" cy="4737964"/>
          </a:xfrm>
          <a:prstGeom prst="rect">
            <a:avLst/>
          </a:prstGeom>
        </p:spPr>
        <p:style>
          <a:lnRef idx="2">
            <a:schemeClr val="accent5"/>
          </a:lnRef>
          <a:fillRef idx="1">
            <a:schemeClr val="lt1"/>
          </a:fillRef>
          <a:effectRef idx="0">
            <a:schemeClr val="accent5"/>
          </a:effectRef>
          <a:fontRef idx="minor">
            <a:schemeClr val="dk1"/>
          </a:fontRef>
        </p:style>
        <p:txBody>
          <a:bodyPr wrap="square">
            <a:spAutoFit/>
          </a:bodyPr>
          <a:lstStyle/>
          <a:p>
            <a:pPr marL="180975" lvl="2" indent="-180975">
              <a:lnSpc>
                <a:spcPts val="2800"/>
              </a:lnSpc>
              <a:buFont typeface="+mj-lt"/>
              <a:buAutoNum type="arabicParenR"/>
            </a:pPr>
            <a:r>
              <a:rPr lang="en-US" altLang="zh-TW" sz="2200" b="1" u="sng" dirty="0" smtClean="0">
                <a:latin typeface="+mn-ea"/>
              </a:rPr>
              <a:t>107</a:t>
            </a:r>
            <a:r>
              <a:rPr lang="zh-TW" altLang="zh-TW" sz="2200" b="1" u="sng" dirty="0">
                <a:latin typeface="+mn-ea"/>
              </a:rPr>
              <a:t>年</a:t>
            </a:r>
            <a:r>
              <a:rPr lang="en-US" altLang="zh-TW" sz="2200" b="1" u="sng" dirty="0">
                <a:latin typeface="+mn-ea"/>
              </a:rPr>
              <a:t>6</a:t>
            </a:r>
            <a:r>
              <a:rPr lang="zh-TW" altLang="zh-TW" sz="2200" b="1" u="sng" dirty="0">
                <a:latin typeface="+mn-ea"/>
              </a:rPr>
              <a:t>月</a:t>
            </a:r>
            <a:r>
              <a:rPr lang="en-US" altLang="zh-TW" sz="2200" b="1" u="sng" dirty="0">
                <a:latin typeface="+mn-ea"/>
              </a:rPr>
              <a:t>30</a:t>
            </a:r>
            <a:r>
              <a:rPr lang="zh-TW" altLang="zh-TW" sz="2200" b="1" u="sng" dirty="0">
                <a:latin typeface="+mn-ea"/>
              </a:rPr>
              <a:t>日以前退休生效</a:t>
            </a:r>
            <a:r>
              <a:rPr lang="zh-TW" altLang="zh-TW" sz="2200" b="1" u="sng" dirty="0" smtClean="0">
                <a:latin typeface="+mn-ea"/>
              </a:rPr>
              <a:t>者</a:t>
            </a:r>
            <a:endParaRPr lang="en-US" altLang="zh-TW" sz="2200" b="1" dirty="0">
              <a:latin typeface="+mn-ea"/>
            </a:endParaRPr>
          </a:p>
          <a:p>
            <a:pPr marL="447675" lvl="3" indent="-266700">
              <a:lnSpc>
                <a:spcPts val="2800"/>
              </a:lnSpc>
              <a:buFont typeface="Wingdings" panose="05000000000000000000" pitchFamily="2" charset="2"/>
              <a:buAutoNum type="circleNumWdWhitePlain"/>
            </a:pPr>
            <a:r>
              <a:rPr lang="en-US" altLang="zh-TW" sz="2200" b="1" dirty="0" smtClean="0">
                <a:solidFill>
                  <a:srgbClr val="C00000"/>
                </a:solidFill>
                <a:latin typeface="+mn-ea"/>
              </a:rPr>
              <a:t>107</a:t>
            </a:r>
            <a:r>
              <a:rPr lang="zh-TW" altLang="zh-TW" sz="2200" b="1" dirty="0">
                <a:solidFill>
                  <a:srgbClr val="C00000"/>
                </a:solidFill>
                <a:latin typeface="+mn-ea"/>
              </a:rPr>
              <a:t>年</a:t>
            </a:r>
            <a:r>
              <a:rPr lang="en-US" altLang="zh-TW" sz="2200" b="1" dirty="0">
                <a:solidFill>
                  <a:srgbClr val="C00000"/>
                </a:solidFill>
                <a:latin typeface="+mn-ea"/>
              </a:rPr>
              <a:t>7</a:t>
            </a:r>
            <a:r>
              <a:rPr lang="zh-TW" altLang="zh-TW" sz="2200" b="1" dirty="0">
                <a:solidFill>
                  <a:srgbClr val="C00000"/>
                </a:solidFill>
                <a:latin typeface="+mn-ea"/>
              </a:rPr>
              <a:t>月</a:t>
            </a:r>
            <a:r>
              <a:rPr lang="en-US" altLang="zh-TW" sz="2200" b="1" dirty="0">
                <a:solidFill>
                  <a:srgbClr val="C00000"/>
                </a:solidFill>
                <a:latin typeface="+mn-ea"/>
              </a:rPr>
              <a:t>1</a:t>
            </a:r>
            <a:r>
              <a:rPr lang="zh-TW" altLang="zh-TW" sz="2200" b="1" dirty="0">
                <a:solidFill>
                  <a:srgbClr val="C00000"/>
                </a:solidFill>
                <a:latin typeface="+mn-ea"/>
              </a:rPr>
              <a:t>日至開始領取全額月退休金之前：</a:t>
            </a:r>
            <a:r>
              <a:rPr lang="en-US" altLang="zh-TW" sz="2200" b="1" dirty="0">
                <a:solidFill>
                  <a:srgbClr val="C00000"/>
                </a:solidFill>
                <a:latin typeface="+mn-ea"/>
              </a:rPr>
              <a:t/>
            </a:r>
            <a:br>
              <a:rPr lang="en-US" altLang="zh-TW" sz="2200" b="1" dirty="0">
                <a:solidFill>
                  <a:srgbClr val="C00000"/>
                </a:solidFill>
                <a:latin typeface="+mn-ea"/>
              </a:rPr>
            </a:br>
            <a:r>
              <a:rPr lang="zh-TW" altLang="zh-TW" sz="2200" b="1" dirty="0" smtClean="0">
                <a:solidFill>
                  <a:srgbClr val="0000FF"/>
                </a:solidFill>
                <a:latin typeface="+mn-ea"/>
              </a:rPr>
              <a:t>按</a:t>
            </a:r>
            <a:r>
              <a:rPr lang="zh-TW" altLang="zh-TW" sz="2200" b="1" dirty="0">
                <a:solidFill>
                  <a:srgbClr val="0000FF"/>
                </a:solidFill>
                <a:latin typeface="+mn-ea"/>
              </a:rPr>
              <a:t>其</a:t>
            </a:r>
            <a:r>
              <a:rPr lang="zh-TW" altLang="zh-TW" sz="2200" b="1" dirty="0">
                <a:solidFill>
                  <a:srgbClr val="FF00FF"/>
                </a:solidFill>
                <a:latin typeface="+mn-ea"/>
              </a:rPr>
              <a:t>審定之退休年資</a:t>
            </a:r>
            <a:r>
              <a:rPr lang="zh-TW" altLang="zh-TW" sz="2200" b="1" dirty="0">
                <a:solidFill>
                  <a:srgbClr val="0000FF"/>
                </a:solidFill>
                <a:latin typeface="+mn-ea"/>
              </a:rPr>
              <a:t>、</a:t>
            </a:r>
            <a:r>
              <a:rPr lang="zh-TW" altLang="zh-TW" sz="2200" b="1" dirty="0">
                <a:solidFill>
                  <a:srgbClr val="FF00FF"/>
                </a:solidFill>
                <a:latin typeface="+mn-ea"/>
              </a:rPr>
              <a:t>退休金計算基準</a:t>
            </a:r>
            <a:r>
              <a:rPr lang="zh-TW" altLang="zh-TW" sz="2200" b="1" dirty="0" smtClean="0">
                <a:solidFill>
                  <a:srgbClr val="0000FF"/>
                </a:solidFill>
                <a:latin typeface="+mn-ea"/>
              </a:rPr>
              <a:t>及</a:t>
            </a:r>
            <a:r>
              <a:rPr lang="en-US" altLang="zh-TW" sz="2200" b="1" dirty="0" smtClean="0">
                <a:solidFill>
                  <a:srgbClr val="FF00FF"/>
                </a:solidFill>
                <a:latin typeface="+mn-ea"/>
              </a:rPr>
              <a:t>107</a:t>
            </a:r>
            <a:r>
              <a:rPr lang="zh-TW" altLang="zh-TW" sz="2200" b="1" dirty="0" smtClean="0">
                <a:solidFill>
                  <a:srgbClr val="FF00FF"/>
                </a:solidFill>
                <a:latin typeface="+mn-ea"/>
              </a:rPr>
              <a:t>年度待遇標準</a:t>
            </a:r>
            <a:r>
              <a:rPr lang="zh-TW" altLang="zh-TW" sz="2200" b="1" dirty="0" smtClean="0">
                <a:solidFill>
                  <a:srgbClr val="0000FF"/>
                </a:solidFill>
                <a:latin typeface="+mn-ea"/>
              </a:rPr>
              <a:t>計算</a:t>
            </a:r>
            <a:r>
              <a:rPr lang="zh-TW" altLang="zh-TW" sz="2200" b="1" dirty="0">
                <a:solidFill>
                  <a:srgbClr val="0000FF"/>
                </a:solidFill>
                <a:latin typeface="+mn-ea"/>
              </a:rPr>
              <a:t>每月月退休金（含月補償金）後，再依前開調降方案辦理</a:t>
            </a:r>
            <a:r>
              <a:rPr lang="zh-TW" altLang="zh-TW" sz="2200" b="1" dirty="0" smtClean="0">
                <a:solidFill>
                  <a:srgbClr val="0000FF"/>
                </a:solidFill>
                <a:latin typeface="+mn-ea"/>
              </a:rPr>
              <a:t>。</a:t>
            </a:r>
            <a:endParaRPr lang="en-US" altLang="zh-TW" sz="2200" b="1" dirty="0" smtClean="0">
              <a:solidFill>
                <a:srgbClr val="0000FF"/>
              </a:solidFill>
              <a:latin typeface="+mn-ea"/>
            </a:endParaRPr>
          </a:p>
          <a:p>
            <a:pPr marL="447675" lvl="3" indent="-266700">
              <a:lnSpc>
                <a:spcPts val="2800"/>
              </a:lnSpc>
              <a:buFont typeface="Wingdings" panose="05000000000000000000" pitchFamily="2" charset="2"/>
              <a:buAutoNum type="circleNumWdWhitePlain"/>
            </a:pPr>
            <a:r>
              <a:rPr lang="zh-TW" altLang="zh-TW" sz="2200" b="1" dirty="0" smtClean="0">
                <a:solidFill>
                  <a:srgbClr val="C00000"/>
                </a:solidFill>
                <a:latin typeface="+mn-ea"/>
              </a:rPr>
              <a:t>開始</a:t>
            </a:r>
            <a:r>
              <a:rPr lang="zh-TW" altLang="zh-TW" sz="2200" b="1" dirty="0">
                <a:solidFill>
                  <a:srgbClr val="C00000"/>
                </a:solidFill>
                <a:latin typeface="+mn-ea"/>
              </a:rPr>
              <a:t>領取全額月退休金以後</a:t>
            </a:r>
            <a:r>
              <a:rPr lang="zh-TW" altLang="zh-TW" sz="2200" b="1" dirty="0" smtClean="0">
                <a:solidFill>
                  <a:srgbClr val="C00000"/>
                </a:solidFill>
                <a:latin typeface="+mn-ea"/>
              </a:rPr>
              <a:t>：</a:t>
            </a:r>
            <a:r>
              <a:rPr lang="zh-TW" altLang="en-US" sz="2200" b="1" dirty="0" smtClean="0">
                <a:solidFill>
                  <a:srgbClr val="0000FF"/>
                </a:solidFill>
                <a:latin typeface="+mn-ea"/>
              </a:rPr>
              <a:t>按</a:t>
            </a:r>
            <a:r>
              <a:rPr lang="en-US" altLang="zh-TW" sz="2200" b="1" dirty="0" smtClean="0">
                <a:solidFill>
                  <a:srgbClr val="FF00FF"/>
                </a:solidFill>
                <a:latin typeface="+mn-ea"/>
              </a:rPr>
              <a:t>107</a:t>
            </a:r>
            <a:r>
              <a:rPr lang="zh-TW" altLang="en-US" sz="2200" b="1" dirty="0">
                <a:solidFill>
                  <a:srgbClr val="FF00FF"/>
                </a:solidFill>
                <a:latin typeface="+mn-ea"/>
              </a:rPr>
              <a:t>年度待遇</a:t>
            </a:r>
            <a:r>
              <a:rPr lang="zh-TW" altLang="en-US" sz="2200" b="1" dirty="0" smtClean="0">
                <a:solidFill>
                  <a:srgbClr val="FF00FF"/>
                </a:solidFill>
                <a:latin typeface="+mn-ea"/>
              </a:rPr>
              <a:t>標準</a:t>
            </a:r>
            <a:r>
              <a:rPr lang="zh-TW" altLang="en-US" sz="2200" b="1" dirty="0" smtClean="0">
                <a:solidFill>
                  <a:srgbClr val="0000FF"/>
                </a:solidFill>
                <a:latin typeface="+mn-ea"/>
              </a:rPr>
              <a:t>，再依</a:t>
            </a:r>
            <a:r>
              <a:rPr lang="zh-TW" altLang="zh-TW" sz="2200" b="1" dirty="0" smtClean="0">
                <a:solidFill>
                  <a:srgbClr val="0000FF"/>
                </a:solidFill>
                <a:latin typeface="+mn-ea"/>
              </a:rPr>
              <a:t>前</a:t>
            </a:r>
            <a:r>
              <a:rPr lang="zh-TW" altLang="zh-TW" sz="2200" b="1" dirty="0">
                <a:solidFill>
                  <a:srgbClr val="0000FF"/>
                </a:solidFill>
                <a:latin typeface="+mn-ea"/>
              </a:rPr>
              <a:t>開調降方案辦理</a:t>
            </a:r>
            <a:r>
              <a:rPr lang="zh-TW" altLang="zh-TW" sz="2200" b="1" dirty="0" smtClean="0">
                <a:solidFill>
                  <a:srgbClr val="0000FF"/>
                </a:solidFill>
                <a:latin typeface="+mn-ea"/>
              </a:rPr>
              <a:t>。</a:t>
            </a:r>
            <a:endParaRPr lang="en-US" altLang="zh-TW" sz="2200" b="1" dirty="0">
              <a:solidFill>
                <a:srgbClr val="0000FF"/>
              </a:solidFill>
              <a:latin typeface="+mn-ea"/>
            </a:endParaRPr>
          </a:p>
          <a:p>
            <a:pPr marL="66675" lvl="2" indent="-342900">
              <a:lnSpc>
                <a:spcPts val="2800"/>
              </a:lnSpc>
              <a:buFont typeface="Wingdings" panose="05000000000000000000" pitchFamily="2" charset="2"/>
              <a:buAutoNum type="arabicParenR"/>
            </a:pPr>
            <a:r>
              <a:rPr lang="en-US" altLang="zh-TW" sz="2200" b="1" u="sng" dirty="0" smtClean="0">
                <a:latin typeface="+mn-ea"/>
              </a:rPr>
              <a:t>107</a:t>
            </a:r>
            <a:r>
              <a:rPr lang="zh-TW" altLang="zh-TW" sz="2200" b="1" u="sng" dirty="0">
                <a:latin typeface="+mn-ea"/>
              </a:rPr>
              <a:t>年</a:t>
            </a:r>
            <a:r>
              <a:rPr lang="en-US" altLang="zh-TW" sz="2200" b="1" u="sng" dirty="0">
                <a:latin typeface="+mn-ea"/>
              </a:rPr>
              <a:t>7</a:t>
            </a:r>
            <a:r>
              <a:rPr lang="zh-TW" altLang="zh-TW" sz="2200" b="1" u="sng" dirty="0">
                <a:latin typeface="+mn-ea"/>
              </a:rPr>
              <a:t>月</a:t>
            </a:r>
            <a:r>
              <a:rPr lang="en-US" altLang="zh-TW" sz="2200" b="1" u="sng" dirty="0">
                <a:latin typeface="+mn-ea"/>
              </a:rPr>
              <a:t>1</a:t>
            </a:r>
            <a:r>
              <a:rPr lang="zh-TW" altLang="zh-TW" sz="2200" b="1" u="sng" dirty="0">
                <a:latin typeface="+mn-ea"/>
              </a:rPr>
              <a:t>日以後退休生效</a:t>
            </a:r>
            <a:r>
              <a:rPr lang="zh-TW" altLang="zh-TW" sz="2200" b="1" u="sng" dirty="0" smtClean="0">
                <a:latin typeface="+mn-ea"/>
              </a:rPr>
              <a:t>者</a:t>
            </a:r>
            <a:endParaRPr lang="en-US" altLang="zh-TW" sz="2200" b="1" dirty="0">
              <a:latin typeface="+mn-ea"/>
            </a:endParaRPr>
          </a:p>
          <a:p>
            <a:pPr marL="447675" lvl="3" indent="-266700">
              <a:lnSpc>
                <a:spcPts val="2800"/>
              </a:lnSpc>
              <a:buFont typeface="Wingdings" panose="05000000000000000000" pitchFamily="2" charset="2"/>
              <a:buAutoNum type="circleNumWdWhitePlain"/>
            </a:pPr>
            <a:r>
              <a:rPr lang="zh-TW" altLang="zh-TW" sz="2200" b="1" dirty="0" smtClean="0">
                <a:solidFill>
                  <a:srgbClr val="C00000"/>
                </a:solidFill>
                <a:latin typeface="+mn-ea"/>
              </a:rPr>
              <a:t>於</a:t>
            </a:r>
            <a:r>
              <a:rPr lang="zh-TW" altLang="zh-TW" sz="2200" b="1" dirty="0">
                <a:solidFill>
                  <a:srgbClr val="C00000"/>
                </a:solidFill>
                <a:latin typeface="+mn-ea"/>
              </a:rPr>
              <a:t>開始領取全額月退休金</a:t>
            </a:r>
            <a:r>
              <a:rPr lang="zh-TW" altLang="zh-TW" sz="2200" b="1" dirty="0" smtClean="0">
                <a:solidFill>
                  <a:srgbClr val="C00000"/>
                </a:solidFill>
                <a:latin typeface="+mn-ea"/>
              </a:rPr>
              <a:t>前</a:t>
            </a:r>
            <a:r>
              <a:rPr lang="zh-TW" altLang="en-US" sz="2200" b="1" dirty="0" smtClean="0">
                <a:solidFill>
                  <a:srgbClr val="C00000"/>
                </a:solidFill>
                <a:latin typeface="+mn-ea"/>
              </a:rPr>
              <a:t>：</a:t>
            </a:r>
            <a:r>
              <a:rPr lang="zh-TW" altLang="zh-TW" sz="2200" b="1" dirty="0" smtClean="0">
                <a:solidFill>
                  <a:srgbClr val="0000FF"/>
                </a:solidFill>
                <a:latin typeface="+mn-ea"/>
              </a:rPr>
              <a:t>按</a:t>
            </a:r>
            <a:r>
              <a:rPr lang="zh-TW" altLang="zh-TW" sz="2200" b="1" dirty="0">
                <a:solidFill>
                  <a:srgbClr val="0000FF"/>
                </a:solidFill>
                <a:latin typeface="+mn-ea"/>
              </a:rPr>
              <a:t>其</a:t>
            </a:r>
            <a:r>
              <a:rPr lang="zh-TW" altLang="zh-TW" sz="2200" b="1" dirty="0">
                <a:solidFill>
                  <a:srgbClr val="FF00FF"/>
                </a:solidFill>
                <a:latin typeface="+mn-ea"/>
              </a:rPr>
              <a:t>審定之退休年資</a:t>
            </a:r>
            <a:r>
              <a:rPr lang="zh-TW" altLang="zh-TW" sz="2200" b="1" dirty="0">
                <a:solidFill>
                  <a:srgbClr val="0000FF"/>
                </a:solidFill>
                <a:latin typeface="+mn-ea"/>
              </a:rPr>
              <a:t>、</a:t>
            </a:r>
            <a:r>
              <a:rPr lang="zh-TW" altLang="zh-TW" sz="2200" b="1" dirty="0">
                <a:solidFill>
                  <a:srgbClr val="FF00FF"/>
                </a:solidFill>
                <a:latin typeface="+mn-ea"/>
              </a:rPr>
              <a:t>退休金計算基準</a:t>
            </a:r>
            <a:r>
              <a:rPr lang="zh-TW" altLang="zh-TW" sz="2200" b="1" dirty="0">
                <a:solidFill>
                  <a:srgbClr val="0000FF"/>
                </a:solidFill>
                <a:latin typeface="+mn-ea"/>
              </a:rPr>
              <a:t>及</a:t>
            </a:r>
            <a:r>
              <a:rPr lang="zh-TW" altLang="zh-TW" sz="2200" b="1" dirty="0">
                <a:solidFill>
                  <a:srgbClr val="FF00FF"/>
                </a:solidFill>
                <a:latin typeface="+mn-ea"/>
              </a:rPr>
              <a:t>退休生效時待遇標準</a:t>
            </a:r>
            <a:r>
              <a:rPr lang="zh-TW" altLang="zh-TW" sz="2200" b="1" dirty="0">
                <a:solidFill>
                  <a:srgbClr val="0000FF"/>
                </a:solidFill>
                <a:latin typeface="+mn-ea"/>
              </a:rPr>
              <a:t>計算每月月退休金（含月補償金）後，再依前開調降方案辦理</a:t>
            </a:r>
            <a:r>
              <a:rPr lang="zh-TW" altLang="zh-TW" sz="2200" b="1" dirty="0" smtClean="0">
                <a:solidFill>
                  <a:srgbClr val="0000FF"/>
                </a:solidFill>
                <a:latin typeface="+mn-ea"/>
              </a:rPr>
              <a:t>。</a:t>
            </a:r>
            <a:endParaRPr lang="en-US" altLang="zh-TW" sz="2200" b="1" dirty="0" smtClean="0">
              <a:solidFill>
                <a:srgbClr val="0000FF"/>
              </a:solidFill>
              <a:latin typeface="+mn-ea"/>
            </a:endParaRPr>
          </a:p>
          <a:p>
            <a:pPr marL="447675" lvl="3" indent="-266700">
              <a:lnSpc>
                <a:spcPts val="2800"/>
              </a:lnSpc>
              <a:buFont typeface="Wingdings" panose="05000000000000000000" pitchFamily="2" charset="2"/>
              <a:buAutoNum type="circleNumWdWhitePlain"/>
            </a:pPr>
            <a:r>
              <a:rPr lang="zh-TW" altLang="zh-TW" sz="2200" b="1" dirty="0" smtClean="0">
                <a:solidFill>
                  <a:srgbClr val="C00000"/>
                </a:solidFill>
                <a:latin typeface="+mn-ea"/>
              </a:rPr>
              <a:t>自</a:t>
            </a:r>
            <a:r>
              <a:rPr lang="zh-TW" altLang="zh-TW" sz="2200" b="1" dirty="0">
                <a:solidFill>
                  <a:srgbClr val="C00000"/>
                </a:solidFill>
                <a:latin typeface="+mn-ea"/>
              </a:rPr>
              <a:t>開始領取全額月退休金</a:t>
            </a:r>
            <a:r>
              <a:rPr lang="zh-TW" altLang="zh-TW" sz="2200" b="1" dirty="0" smtClean="0">
                <a:solidFill>
                  <a:srgbClr val="C00000"/>
                </a:solidFill>
                <a:latin typeface="+mn-ea"/>
              </a:rPr>
              <a:t>以後</a:t>
            </a:r>
            <a:r>
              <a:rPr lang="zh-TW" altLang="en-US" sz="2200" b="1" dirty="0" smtClean="0">
                <a:solidFill>
                  <a:srgbClr val="C00000"/>
                </a:solidFill>
                <a:latin typeface="+mn-ea"/>
              </a:rPr>
              <a:t>：</a:t>
            </a:r>
            <a:r>
              <a:rPr lang="zh-TW" altLang="zh-TW" sz="2200" b="1" dirty="0" smtClean="0">
                <a:solidFill>
                  <a:srgbClr val="0000FF"/>
                </a:solidFill>
                <a:latin typeface="+mn-ea"/>
              </a:rPr>
              <a:t>按</a:t>
            </a:r>
            <a:r>
              <a:rPr lang="zh-TW" altLang="zh-TW" sz="2200" b="1" dirty="0">
                <a:solidFill>
                  <a:srgbClr val="FF00FF"/>
                </a:solidFill>
                <a:latin typeface="+mn-ea"/>
              </a:rPr>
              <a:t>退休生效時待遇標準</a:t>
            </a:r>
            <a:r>
              <a:rPr lang="zh-TW" altLang="zh-TW" sz="2200" b="1" smtClean="0">
                <a:solidFill>
                  <a:srgbClr val="0000FF"/>
                </a:solidFill>
                <a:latin typeface="+mn-ea"/>
              </a:rPr>
              <a:t>，</a:t>
            </a:r>
            <a:r>
              <a:rPr lang="zh-TW" altLang="en-US" sz="2200" b="1" smtClean="0">
                <a:solidFill>
                  <a:srgbClr val="0000FF"/>
                </a:solidFill>
                <a:latin typeface="+mn-ea"/>
              </a:rPr>
              <a:t>再</a:t>
            </a:r>
            <a:r>
              <a:rPr lang="zh-TW" altLang="zh-TW" sz="2200" b="1" smtClean="0">
                <a:solidFill>
                  <a:srgbClr val="0000FF"/>
                </a:solidFill>
                <a:latin typeface="+mn-ea"/>
              </a:rPr>
              <a:t>依</a:t>
            </a:r>
            <a:r>
              <a:rPr lang="zh-TW" altLang="zh-TW" sz="2200" b="1" dirty="0">
                <a:solidFill>
                  <a:srgbClr val="0000FF"/>
                </a:solidFill>
                <a:latin typeface="+mn-ea"/>
              </a:rPr>
              <a:t>前開調降方案辦理。</a:t>
            </a:r>
          </a:p>
        </p:txBody>
      </p:sp>
    </p:spTree>
    <p:extLst>
      <p:ext uri="{BB962C8B-B14F-4D97-AF65-F5344CB8AC3E}">
        <p14:creationId xmlns:p14="http://schemas.microsoft.com/office/powerpoint/2010/main" val="2424970750"/>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字方塊 9"/>
          <p:cNvSpPr txBox="1"/>
          <p:nvPr/>
        </p:nvSpPr>
        <p:spPr>
          <a:xfrm>
            <a:off x="769356" y="1520378"/>
            <a:ext cx="4423007" cy="461665"/>
          </a:xfrm>
          <a:prstGeom prst="rect">
            <a:avLst/>
          </a:prstGeom>
        </p:spPr>
        <p:style>
          <a:lnRef idx="0">
            <a:schemeClr val="accent4"/>
          </a:lnRef>
          <a:fillRef idx="1001">
            <a:schemeClr val="lt1"/>
          </a:fillRef>
          <a:effectRef idx="3">
            <a:schemeClr val="accent4"/>
          </a:effectRef>
          <a:fontRef idx="minor">
            <a:schemeClr val="lt1"/>
          </a:fontRef>
        </p:style>
        <p:txBody>
          <a:bodyPr wrap="none" rtlCol="0">
            <a:spAutoFit/>
          </a:bodyPr>
          <a:lstStyle/>
          <a:p>
            <a:pPr algn="ctr"/>
            <a:r>
              <a:rPr lang="en-US" altLang="zh-TW" sz="2400" b="1" dirty="0" smtClean="0">
                <a:solidFill>
                  <a:schemeClr val="tx1"/>
                </a:solidFill>
              </a:rPr>
              <a:t>9.</a:t>
            </a:r>
            <a:r>
              <a:rPr lang="zh-TW" altLang="en-US" sz="2400" b="1" dirty="0">
                <a:solidFill>
                  <a:srgbClr val="0000FF"/>
                </a:solidFill>
              </a:rPr>
              <a:t>擇</a:t>
            </a:r>
            <a:r>
              <a:rPr lang="zh-TW" altLang="en-US" sz="2400" b="1" dirty="0" smtClean="0">
                <a:solidFill>
                  <a:srgbClr val="0000FF"/>
                </a:solidFill>
              </a:rPr>
              <a:t>領減額月退休金</a:t>
            </a:r>
            <a:r>
              <a:rPr lang="zh-TW" altLang="en-US" sz="2400" b="1" dirty="0" smtClean="0">
                <a:solidFill>
                  <a:schemeClr val="tx1"/>
                </a:solidFill>
              </a:rPr>
              <a:t>者調降方式</a:t>
            </a:r>
            <a:endParaRPr lang="zh-TW" altLang="en-US" sz="2400" b="1" dirty="0">
              <a:solidFill>
                <a:schemeClr val="tx1"/>
              </a:solidFill>
            </a:endParaRPr>
          </a:p>
        </p:txBody>
      </p:sp>
      <p:sp>
        <p:nvSpPr>
          <p:cNvPr id="15" name="投影片編號版面配置區 2"/>
          <p:cNvSpPr>
            <a:spLocks noGrp="1"/>
          </p:cNvSpPr>
          <p:nvPr>
            <p:ph type="sldNum" sz="quarter" idx="12"/>
          </p:nvPr>
        </p:nvSpPr>
        <p:spPr>
          <a:xfrm>
            <a:off x="8316416" y="6597352"/>
            <a:ext cx="768533"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135</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6"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9" name="文字方塊 18"/>
          <p:cNvSpPr txBox="1"/>
          <p:nvPr/>
        </p:nvSpPr>
        <p:spPr>
          <a:xfrm>
            <a:off x="769356" y="786482"/>
            <a:ext cx="380264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逐年調降月退休所得</a:t>
            </a:r>
            <a:r>
              <a:rPr lang="en-US" altLang="zh-TW" sz="2400" b="1" dirty="0" smtClean="0"/>
              <a:t>(9)</a:t>
            </a:r>
            <a:endParaRPr lang="zh-TW" altLang="en-US" sz="2400" b="1" dirty="0"/>
          </a:p>
        </p:txBody>
      </p:sp>
      <p:sp>
        <p:nvSpPr>
          <p:cNvPr id="2" name="矩形 1"/>
          <p:cNvSpPr/>
          <p:nvPr/>
        </p:nvSpPr>
        <p:spPr>
          <a:xfrm>
            <a:off x="794458" y="2209453"/>
            <a:ext cx="7305934" cy="3477875"/>
          </a:xfrm>
          <a:prstGeom prst="rect">
            <a:avLst/>
          </a:prstGeom>
        </p:spPr>
        <p:style>
          <a:lnRef idx="2">
            <a:schemeClr val="accent5"/>
          </a:lnRef>
          <a:fillRef idx="1">
            <a:schemeClr val="lt1"/>
          </a:fillRef>
          <a:effectRef idx="0">
            <a:schemeClr val="accent5"/>
          </a:effectRef>
          <a:fontRef idx="minor">
            <a:schemeClr val="dk1"/>
          </a:fontRef>
        </p:style>
        <p:txBody>
          <a:bodyPr wrap="square">
            <a:spAutoFit/>
          </a:bodyPr>
          <a:lstStyle/>
          <a:p>
            <a:pPr marL="0" lvl="2">
              <a:lnSpc>
                <a:spcPts val="4000"/>
              </a:lnSpc>
            </a:pPr>
            <a:r>
              <a:rPr lang="en-US" altLang="zh-TW" sz="2400" b="1" u="sng" dirty="0" smtClean="0">
                <a:latin typeface="標楷體"/>
                <a:ea typeface="標楷體"/>
              </a:rPr>
              <a:t>◎</a:t>
            </a:r>
            <a:r>
              <a:rPr lang="zh-TW" altLang="en-US" sz="2400" b="1" u="sng" dirty="0" smtClean="0">
                <a:latin typeface="標楷體"/>
                <a:ea typeface="標楷體"/>
              </a:rPr>
              <a:t>先減額再調降月退休所得</a:t>
            </a:r>
            <a:endParaRPr lang="en-US" altLang="zh-TW" sz="2400" b="1" u="sng" dirty="0" smtClean="0">
              <a:latin typeface="+mn-ea"/>
            </a:endParaRPr>
          </a:p>
          <a:p>
            <a:pPr marL="0" lvl="2">
              <a:lnSpc>
                <a:spcPts val="4000"/>
              </a:lnSpc>
              <a:spcBef>
                <a:spcPts val="600"/>
              </a:spcBef>
            </a:pPr>
            <a:r>
              <a:rPr lang="zh-TW" altLang="en-US" sz="2400" b="1" u="sng" dirty="0" smtClean="0">
                <a:solidFill>
                  <a:srgbClr val="0000FF"/>
                </a:solidFill>
                <a:latin typeface="+mn-ea"/>
              </a:rPr>
              <a:t>自</a:t>
            </a:r>
            <a:r>
              <a:rPr lang="en-US" altLang="zh-TW" sz="2400" b="1" u="sng" dirty="0">
                <a:solidFill>
                  <a:srgbClr val="0000FF"/>
                </a:solidFill>
                <a:latin typeface="+mn-ea"/>
              </a:rPr>
              <a:t>107</a:t>
            </a:r>
            <a:r>
              <a:rPr lang="zh-TW" altLang="en-US" sz="2400" b="1" u="sng" dirty="0">
                <a:solidFill>
                  <a:srgbClr val="0000FF"/>
                </a:solidFill>
                <a:latin typeface="+mn-ea"/>
              </a:rPr>
              <a:t>年</a:t>
            </a:r>
            <a:r>
              <a:rPr lang="en-US" altLang="zh-TW" sz="2400" b="1" u="sng" dirty="0">
                <a:solidFill>
                  <a:srgbClr val="0000FF"/>
                </a:solidFill>
                <a:latin typeface="+mn-ea"/>
              </a:rPr>
              <a:t>7</a:t>
            </a:r>
            <a:r>
              <a:rPr lang="zh-TW" altLang="en-US" sz="2400" b="1" u="sng" dirty="0">
                <a:solidFill>
                  <a:srgbClr val="0000FF"/>
                </a:solidFill>
                <a:latin typeface="+mn-ea"/>
              </a:rPr>
              <a:t>月</a:t>
            </a:r>
            <a:r>
              <a:rPr lang="en-US" altLang="zh-TW" sz="2400" b="1" u="sng" dirty="0">
                <a:solidFill>
                  <a:srgbClr val="0000FF"/>
                </a:solidFill>
                <a:latin typeface="+mn-ea"/>
              </a:rPr>
              <a:t>1</a:t>
            </a:r>
            <a:r>
              <a:rPr lang="zh-TW" altLang="en-US" sz="2400" b="1" u="sng" dirty="0">
                <a:solidFill>
                  <a:srgbClr val="0000FF"/>
                </a:solidFill>
                <a:latin typeface="+mn-ea"/>
              </a:rPr>
              <a:t>日</a:t>
            </a:r>
            <a:r>
              <a:rPr lang="zh-TW" altLang="en-US" sz="2400" b="1" u="sng" dirty="0" smtClean="0">
                <a:solidFill>
                  <a:srgbClr val="0000FF"/>
                </a:solidFill>
                <a:latin typeface="+mn-ea"/>
              </a:rPr>
              <a:t>起</a:t>
            </a:r>
            <a:r>
              <a:rPr lang="zh-TW" altLang="en-US" sz="2400" b="1" u="sng" dirty="0" smtClean="0">
                <a:solidFill>
                  <a:srgbClr val="0000FF"/>
                </a:solidFill>
                <a:latin typeface="標楷體"/>
                <a:ea typeface="標楷體"/>
              </a:rPr>
              <a:t>，</a:t>
            </a:r>
            <a:r>
              <a:rPr lang="zh-TW" altLang="en-US" sz="2400" b="1" u="sng" dirty="0" smtClean="0">
                <a:solidFill>
                  <a:srgbClr val="0000FF"/>
                </a:solidFill>
                <a:latin typeface="+mn-ea"/>
              </a:rPr>
              <a:t>各</a:t>
            </a:r>
            <a:r>
              <a:rPr lang="zh-TW" altLang="en-US" sz="2400" b="1" u="sng" dirty="0">
                <a:solidFill>
                  <a:srgbClr val="0000FF"/>
                </a:solidFill>
                <a:latin typeface="+mn-ea"/>
              </a:rPr>
              <a:t>年度可辦理優惠存款金額、利率及每月退休所得，由審定機關</a:t>
            </a:r>
            <a:r>
              <a:rPr lang="zh-TW" altLang="en-US" sz="2400" b="1" u="sng" dirty="0">
                <a:solidFill>
                  <a:srgbClr val="C00000"/>
                </a:solidFill>
                <a:latin typeface="+mn-ea"/>
              </a:rPr>
              <a:t>按所領減額月退休金</a:t>
            </a:r>
            <a:r>
              <a:rPr lang="zh-TW" altLang="en-US" sz="2400" b="1" u="sng" dirty="0">
                <a:solidFill>
                  <a:srgbClr val="0000FF"/>
                </a:solidFill>
                <a:latin typeface="+mn-ea"/>
              </a:rPr>
              <a:t>，依前開調降方案辦理</a:t>
            </a:r>
            <a:r>
              <a:rPr lang="zh-TW" altLang="en-US" sz="2400" b="1" u="sng" dirty="0" smtClean="0">
                <a:solidFill>
                  <a:srgbClr val="0000FF"/>
                </a:solidFill>
                <a:latin typeface="+mn-ea"/>
              </a:rPr>
              <a:t>。</a:t>
            </a:r>
            <a:endParaRPr lang="en-US" altLang="zh-TW" sz="2400" b="1" u="sng" dirty="0" smtClean="0">
              <a:solidFill>
                <a:srgbClr val="0000FF"/>
              </a:solidFill>
              <a:latin typeface="+mn-ea"/>
            </a:endParaRPr>
          </a:p>
          <a:p>
            <a:pPr marL="266700" lvl="2" indent="-266700">
              <a:lnSpc>
                <a:spcPts val="4000"/>
              </a:lnSpc>
              <a:spcBef>
                <a:spcPts val="1800"/>
              </a:spcBef>
            </a:pPr>
            <a:r>
              <a:rPr lang="zh-TW" altLang="zh-TW" sz="2400" b="1" u="sng" dirty="0" smtClean="0">
                <a:solidFill>
                  <a:srgbClr val="FF0066"/>
                </a:solidFill>
                <a:latin typeface="+mn-ea"/>
              </a:rPr>
              <a:t>★</a:t>
            </a:r>
            <a:r>
              <a:rPr lang="zh-TW" altLang="en-US" sz="2400" b="1" u="sng" dirty="0" smtClean="0">
                <a:solidFill>
                  <a:srgbClr val="FF0066"/>
                </a:solidFill>
                <a:latin typeface="+mn-ea"/>
              </a:rPr>
              <a:t>不按退休所得上限金額</a:t>
            </a:r>
            <a:r>
              <a:rPr lang="zh-TW" altLang="en-US" sz="2400" b="1" u="sng" dirty="0" smtClean="0">
                <a:solidFill>
                  <a:srgbClr val="FF0066"/>
                </a:solidFill>
                <a:latin typeface="標楷體"/>
                <a:ea typeface="標楷體"/>
              </a:rPr>
              <a:t>，再照減額月退休金比率扣減</a:t>
            </a:r>
            <a:r>
              <a:rPr lang="zh-TW" altLang="en-US" sz="2400" b="1" u="sng" dirty="0">
                <a:solidFill>
                  <a:srgbClr val="FF0066"/>
                </a:solidFill>
                <a:latin typeface="標楷體"/>
                <a:ea typeface="標楷體"/>
              </a:rPr>
              <a:t>。</a:t>
            </a:r>
            <a:endParaRPr lang="zh-TW" altLang="zh-TW" sz="2400" b="1" u="sng" dirty="0">
              <a:solidFill>
                <a:srgbClr val="FF0066"/>
              </a:solidFill>
              <a:latin typeface="標楷體"/>
              <a:ea typeface="標楷體"/>
            </a:endParaRPr>
          </a:p>
        </p:txBody>
      </p:sp>
    </p:spTree>
    <p:extLst>
      <p:ext uri="{BB962C8B-B14F-4D97-AF65-F5344CB8AC3E}">
        <p14:creationId xmlns:p14="http://schemas.microsoft.com/office/powerpoint/2010/main" val="666682546"/>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投影片編號版面配置區 3"/>
          <p:cNvSpPr>
            <a:spLocks noGrp="1"/>
          </p:cNvSpPr>
          <p:nvPr>
            <p:ph type="sldNum" sz="quarter" idx="12"/>
          </p:nvPr>
        </p:nvSpPr>
        <p:spPr>
          <a:xfrm>
            <a:off x="8316416" y="6525343"/>
            <a:ext cx="720080" cy="216025"/>
          </a:xfrm>
        </p:spPr>
        <p:txBody>
          <a:bodyPr/>
          <a:lstStyle/>
          <a:p>
            <a:pPr>
              <a:defRPr/>
            </a:pPr>
            <a:fld id="{698C5819-3C13-484E-9DE3-FDEAAB928683}" type="slidenum">
              <a:rPr lang="en-US" altLang="zh-TW" sz="1200" smtClean="0">
                <a:solidFill>
                  <a:prstClr val="black"/>
                </a:solidFill>
              </a:rPr>
              <a:pPr>
                <a:defRPr/>
              </a:pPr>
              <a:t>136</a:t>
            </a:fld>
            <a:endParaRPr lang="en-US" altLang="zh-TW" sz="1200">
              <a:solidFill>
                <a:prstClr val="black"/>
              </a:solidFill>
            </a:endParaRPr>
          </a:p>
        </p:txBody>
      </p:sp>
      <p:graphicFrame>
        <p:nvGraphicFramePr>
          <p:cNvPr id="5" name="表格 4"/>
          <p:cNvGraphicFramePr>
            <a:graphicFrameLocks noGrp="1"/>
          </p:cNvGraphicFramePr>
          <p:nvPr>
            <p:extLst>
              <p:ext uri="{D42A27DB-BD31-4B8C-83A1-F6EECF244321}">
                <p14:modId xmlns:p14="http://schemas.microsoft.com/office/powerpoint/2010/main" val="2802430407"/>
              </p:ext>
            </p:extLst>
          </p:nvPr>
        </p:nvGraphicFramePr>
        <p:xfrm>
          <a:off x="179511" y="764701"/>
          <a:ext cx="8784977" cy="5904659"/>
        </p:xfrm>
        <a:graphic>
          <a:graphicData uri="http://schemas.openxmlformats.org/drawingml/2006/table">
            <a:tbl>
              <a:tblPr>
                <a:tableStyleId>{C4B1156A-380E-4F78-BDF5-A606A8083BF9}</a:tableStyleId>
              </a:tblPr>
              <a:tblGrid>
                <a:gridCol w="910939"/>
                <a:gridCol w="898288"/>
                <a:gridCol w="927078"/>
                <a:gridCol w="1008112"/>
                <a:gridCol w="1368152"/>
                <a:gridCol w="1152128"/>
                <a:gridCol w="1080121"/>
                <a:gridCol w="1440159"/>
              </a:tblGrid>
              <a:tr h="432051">
                <a:tc>
                  <a:txBody>
                    <a:bodyPr/>
                    <a:lstStyle/>
                    <a:p>
                      <a:pPr algn="ctr" fontAlgn="ctr"/>
                      <a:r>
                        <a:rPr lang="zh-TW" altLang="en-US" sz="1800" b="1" u="none" strike="noStrike" dirty="0">
                          <a:effectLst/>
                        </a:rPr>
                        <a:t>俸點</a:t>
                      </a:r>
                      <a:endParaRPr lang="zh-TW" altLang="en-US" sz="18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c>
                  <a:txBody>
                    <a:bodyPr/>
                    <a:lstStyle/>
                    <a:p>
                      <a:pPr algn="ctr" fontAlgn="ctr"/>
                      <a:r>
                        <a:rPr lang="zh-TW" altLang="en-US" sz="1800" b="1" u="none" strike="noStrike" dirty="0">
                          <a:effectLst/>
                        </a:rPr>
                        <a:t>月俸額</a:t>
                      </a:r>
                      <a:endParaRPr lang="zh-TW" altLang="en-US" sz="18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c gridSpan="2">
                  <a:txBody>
                    <a:bodyPr/>
                    <a:lstStyle/>
                    <a:p>
                      <a:pPr algn="ctr" fontAlgn="ctr"/>
                      <a:r>
                        <a:rPr lang="zh-TW" altLang="en-US" sz="1800" b="1" u="none" strike="noStrike" dirty="0">
                          <a:effectLst/>
                        </a:rPr>
                        <a:t>年資</a:t>
                      </a:r>
                      <a:endParaRPr lang="zh-TW" altLang="en-US" sz="18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c hMerge="1">
                  <a:txBody>
                    <a:bodyPr/>
                    <a:lstStyle/>
                    <a:p>
                      <a:endParaRPr lang="zh-TW" altLang="en-US"/>
                    </a:p>
                  </a:txBody>
                  <a:tcPr/>
                </a:tc>
                <a:tc>
                  <a:txBody>
                    <a:bodyPr/>
                    <a:lstStyle/>
                    <a:p>
                      <a:pPr algn="ctr" fontAlgn="ctr"/>
                      <a:r>
                        <a:rPr lang="zh-TW" altLang="en-US" sz="1800" b="1" u="none" strike="noStrike">
                          <a:effectLst/>
                        </a:rPr>
                        <a:t>月退休金</a:t>
                      </a:r>
                      <a:endParaRPr lang="zh-TW" altLang="en-US" sz="1800" b="1" i="0" u="none" strike="noStrike">
                        <a:solidFill>
                          <a:srgbClr val="000000"/>
                        </a:solidFill>
                        <a:effectLst/>
                        <a:latin typeface="新細明體"/>
                      </a:endParaRPr>
                    </a:p>
                  </a:txBody>
                  <a:tcPr marL="9525" marR="9525" marT="9525" marB="0" anchor="ctr">
                    <a:solidFill>
                      <a:schemeClr val="accent6">
                        <a:lumMod val="20000"/>
                        <a:lumOff val="80000"/>
                      </a:schemeClr>
                    </a:solidFill>
                  </a:tcPr>
                </a:tc>
                <a:tc>
                  <a:txBody>
                    <a:bodyPr/>
                    <a:lstStyle/>
                    <a:p>
                      <a:pPr algn="ctr" fontAlgn="ctr"/>
                      <a:r>
                        <a:rPr lang="zh-TW" altLang="en-US" sz="1800" b="1" u="none" strike="noStrike" dirty="0">
                          <a:effectLst/>
                        </a:rPr>
                        <a:t>月退休金合計</a:t>
                      </a:r>
                      <a:endParaRPr lang="zh-TW" altLang="en-US" sz="18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c>
                  <a:txBody>
                    <a:bodyPr/>
                    <a:lstStyle/>
                    <a:p>
                      <a:pPr algn="ctr" fontAlgn="ctr"/>
                      <a:r>
                        <a:rPr lang="zh-TW" altLang="en-US" sz="1800" b="1" u="none" strike="noStrike" dirty="0">
                          <a:effectLst/>
                        </a:rPr>
                        <a:t>優存利息</a:t>
                      </a:r>
                      <a:endParaRPr lang="zh-TW" altLang="en-US" sz="18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c>
                  <a:txBody>
                    <a:bodyPr/>
                    <a:lstStyle/>
                    <a:p>
                      <a:pPr algn="ctr" fontAlgn="ctr"/>
                      <a:r>
                        <a:rPr lang="zh-TW" altLang="en-US" sz="1800" b="1" u="none" strike="noStrike" dirty="0">
                          <a:effectLst/>
                        </a:rPr>
                        <a:t>月退休所得</a:t>
                      </a:r>
                      <a:endParaRPr lang="zh-TW" altLang="en-US" sz="18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r>
              <a:tr h="481581">
                <a:tc rowSpan="2">
                  <a:txBody>
                    <a:bodyPr/>
                    <a:lstStyle/>
                    <a:p>
                      <a:pPr algn="ctr" fontAlgn="ctr"/>
                      <a:r>
                        <a:rPr lang="en-US" altLang="zh-TW" sz="1800" b="1" u="none" strike="noStrike" dirty="0">
                          <a:effectLst/>
                        </a:rPr>
                        <a:t>590</a:t>
                      </a:r>
                      <a:r>
                        <a:rPr lang="zh-TW" altLang="en-US" sz="1800" b="1" u="none" strike="noStrike" dirty="0">
                          <a:effectLst/>
                        </a:rPr>
                        <a:t>俸點</a:t>
                      </a:r>
                      <a:endParaRPr lang="zh-TW" altLang="en-US" sz="1800" b="1" i="0" u="none" strike="noStrike" dirty="0">
                        <a:solidFill>
                          <a:srgbClr val="000000"/>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en-US" altLang="zh-TW" sz="2000" b="1" u="none" strike="noStrike" dirty="0">
                          <a:effectLst/>
                        </a:rPr>
                        <a:t>39090</a:t>
                      </a:r>
                      <a:endParaRPr lang="en-US" altLang="zh-TW" sz="2000" b="1" i="0" u="none" strike="noStrike" dirty="0">
                        <a:solidFill>
                          <a:srgbClr val="000000"/>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solidFill>
                      <a:schemeClr val="accent6">
                        <a:lumMod val="20000"/>
                        <a:lumOff val="80000"/>
                      </a:schemeClr>
                    </a:solidFill>
                  </a:tcPr>
                </a:tc>
                <a:tc>
                  <a:txBody>
                    <a:bodyPr/>
                    <a:lstStyle/>
                    <a:p>
                      <a:pPr algn="ctr" fontAlgn="ctr"/>
                      <a:r>
                        <a:rPr lang="zh-TW" altLang="en-US" sz="1800" b="1" u="none" strike="noStrike" dirty="0">
                          <a:effectLst/>
                        </a:rPr>
                        <a:t>舊制</a:t>
                      </a:r>
                      <a:endParaRPr lang="zh-TW" altLang="en-US" sz="18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c>
                  <a:txBody>
                    <a:bodyPr/>
                    <a:lstStyle/>
                    <a:p>
                      <a:pPr algn="ctr" fontAlgn="ctr"/>
                      <a:r>
                        <a:rPr lang="en-US" altLang="zh-TW" sz="2000" b="1" u="none" strike="noStrike" dirty="0">
                          <a:effectLst/>
                        </a:rPr>
                        <a:t>7</a:t>
                      </a:r>
                      <a:endParaRPr lang="en-US" altLang="zh-TW" sz="20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c>
                  <a:txBody>
                    <a:bodyPr/>
                    <a:lstStyle/>
                    <a:p>
                      <a:pPr algn="ctr" fontAlgn="ctr"/>
                      <a:r>
                        <a:rPr lang="en-US" altLang="zh-TW" sz="2000" b="1" u="none" strike="noStrike" dirty="0">
                          <a:effectLst/>
                        </a:rPr>
                        <a:t>14612</a:t>
                      </a:r>
                      <a:endParaRPr lang="en-US" altLang="zh-TW" sz="2000" b="1" i="0" u="none" strike="noStrike" dirty="0">
                        <a:solidFill>
                          <a:srgbClr val="000000"/>
                        </a:solidFill>
                        <a:effectLst/>
                        <a:latin typeface="新細明體"/>
                      </a:endParaRPr>
                    </a:p>
                  </a:txBody>
                  <a:tcPr marL="9525" marR="9525" marT="9525" marB="0" anchor="ctr">
                    <a:solidFill>
                      <a:schemeClr val="accent6">
                        <a:lumMod val="20000"/>
                        <a:lumOff val="80000"/>
                      </a:schemeClr>
                    </a:solidFill>
                  </a:tcPr>
                </a:tc>
                <a:tc rowSpan="2">
                  <a:txBody>
                    <a:bodyPr/>
                    <a:lstStyle/>
                    <a:p>
                      <a:pPr algn="ctr" fontAlgn="ctr"/>
                      <a:r>
                        <a:rPr lang="en-US" altLang="zh-TW" sz="2200" b="1" u="none" strike="noStrike" dirty="0" smtClean="0">
                          <a:solidFill>
                            <a:srgbClr val="C00000"/>
                          </a:solidFill>
                          <a:effectLst/>
                        </a:rPr>
                        <a:t>50575</a:t>
                      </a:r>
                      <a:r>
                        <a:rPr lang="en-US" altLang="zh-TW" sz="1600" b="1" u="none" strike="noStrike" dirty="0" smtClean="0">
                          <a:solidFill>
                            <a:srgbClr val="0000FF"/>
                          </a:solidFill>
                          <a:effectLst/>
                        </a:rPr>
                        <a:t>(</a:t>
                      </a:r>
                      <a:r>
                        <a:rPr lang="zh-TW" altLang="en-US" sz="1600" b="1" u="none" strike="noStrike" dirty="0" smtClean="0">
                          <a:solidFill>
                            <a:srgbClr val="0000FF"/>
                          </a:solidFill>
                          <a:effectLst/>
                        </a:rPr>
                        <a:t>全</a:t>
                      </a:r>
                      <a:r>
                        <a:rPr lang="en-US" altLang="zh-TW" sz="1600" b="1" u="none" strike="noStrike" kern="1200" dirty="0" smtClean="0">
                          <a:solidFill>
                            <a:srgbClr val="0000FF"/>
                          </a:solidFill>
                          <a:effectLst/>
                          <a:latin typeface="+mn-lt"/>
                          <a:ea typeface="+mn-ea"/>
                          <a:cs typeface="+mn-cs"/>
                        </a:rPr>
                        <a:t>)</a:t>
                      </a:r>
                      <a:r>
                        <a:rPr lang="en-US" altLang="zh-TW" sz="2200" b="1" u="none" strike="noStrike" dirty="0" smtClean="0">
                          <a:solidFill>
                            <a:srgbClr val="C00000"/>
                          </a:solidFill>
                          <a:effectLst/>
                        </a:rPr>
                        <a:t/>
                      </a:r>
                      <a:br>
                        <a:rPr lang="en-US" altLang="zh-TW" sz="2200" b="1" u="none" strike="noStrike" dirty="0" smtClean="0">
                          <a:solidFill>
                            <a:srgbClr val="C00000"/>
                          </a:solidFill>
                          <a:effectLst/>
                        </a:rPr>
                      </a:br>
                      <a:r>
                        <a:rPr lang="en-US" altLang="zh-TW" sz="2200" b="1" u="none" strike="noStrike" dirty="0" smtClean="0">
                          <a:solidFill>
                            <a:srgbClr val="C00000"/>
                          </a:solidFill>
                          <a:effectLst/>
                        </a:rPr>
                        <a:t>40460</a:t>
                      </a:r>
                      <a:br>
                        <a:rPr lang="en-US" altLang="zh-TW" sz="2200" b="1" u="none" strike="noStrike" dirty="0" smtClean="0">
                          <a:solidFill>
                            <a:srgbClr val="C00000"/>
                          </a:solidFill>
                          <a:effectLst/>
                        </a:rPr>
                      </a:br>
                      <a:r>
                        <a:rPr lang="en-US" altLang="zh-TW" sz="1800" b="1" u="none" strike="noStrike" dirty="0" smtClean="0">
                          <a:solidFill>
                            <a:srgbClr val="0000FF"/>
                          </a:solidFill>
                          <a:effectLst/>
                        </a:rPr>
                        <a:t>(-20%)</a:t>
                      </a:r>
                      <a:endParaRPr lang="en-US" altLang="zh-TW" sz="1800" b="1" i="0" u="none" strike="noStrike" dirty="0">
                        <a:solidFill>
                          <a:srgbClr val="0000FF"/>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en-US" altLang="zh-TW" sz="2200" b="1" u="none" strike="noStrike" dirty="0">
                          <a:solidFill>
                            <a:srgbClr val="C00000"/>
                          </a:solidFill>
                          <a:effectLst/>
                        </a:rPr>
                        <a:t>9342</a:t>
                      </a:r>
                      <a:endParaRPr lang="en-US" altLang="zh-TW" sz="2200" b="1" i="0" u="none" strike="noStrike" dirty="0">
                        <a:solidFill>
                          <a:srgbClr val="C00000"/>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en-US" altLang="zh-TW" sz="2200" b="1" i="0" u="none" strike="noStrike" dirty="0" smtClean="0">
                          <a:solidFill>
                            <a:srgbClr val="C00000"/>
                          </a:solidFill>
                          <a:effectLst/>
                          <a:latin typeface="+mn-lt"/>
                        </a:rPr>
                        <a:t>49802</a:t>
                      </a:r>
                      <a:endParaRPr lang="en-US" altLang="zh-TW" sz="2200" b="1" i="0" u="none" strike="noStrike" dirty="0">
                        <a:solidFill>
                          <a:srgbClr val="C00000"/>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solidFill>
                      <a:schemeClr val="accent6">
                        <a:lumMod val="20000"/>
                        <a:lumOff val="80000"/>
                      </a:schemeClr>
                    </a:solidFill>
                  </a:tcPr>
                </a:tc>
              </a:tr>
              <a:tr h="481581">
                <a:tc vMerge="1">
                  <a:txBody>
                    <a:bodyPr/>
                    <a:lstStyle/>
                    <a:p>
                      <a:endParaRPr lang="zh-TW" altLang="en-US"/>
                    </a:p>
                  </a:txBody>
                  <a:tcPr/>
                </a:tc>
                <a:tc vMerge="1">
                  <a:txBody>
                    <a:bodyPr/>
                    <a:lstStyle/>
                    <a:p>
                      <a:endParaRPr lang="zh-TW" altLang="en-US"/>
                    </a:p>
                  </a:txBody>
                  <a:tcPr/>
                </a:tc>
                <a:tc>
                  <a:txBody>
                    <a:bodyPr/>
                    <a:lstStyle/>
                    <a:p>
                      <a:pPr algn="ctr" fontAlgn="ctr"/>
                      <a:r>
                        <a:rPr lang="zh-TW" altLang="en-US" sz="1800" b="1" u="none" strike="noStrike" dirty="0">
                          <a:effectLst/>
                        </a:rPr>
                        <a:t>新制</a:t>
                      </a:r>
                      <a:endParaRPr lang="zh-TW" altLang="en-US" sz="1800" b="1" i="0" u="none" strike="noStrike" dirty="0">
                        <a:solidFill>
                          <a:srgbClr val="000000"/>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solidFill>
                      <a:schemeClr val="accent6">
                        <a:lumMod val="20000"/>
                        <a:lumOff val="80000"/>
                      </a:schemeClr>
                    </a:solidFill>
                  </a:tcPr>
                </a:tc>
                <a:tc>
                  <a:txBody>
                    <a:bodyPr/>
                    <a:lstStyle/>
                    <a:p>
                      <a:pPr algn="ctr" fontAlgn="ctr"/>
                      <a:r>
                        <a:rPr lang="en-US" altLang="zh-TW" sz="2000" b="1" u="none" strike="noStrike" dirty="0">
                          <a:effectLst/>
                        </a:rPr>
                        <a:t>23</a:t>
                      </a:r>
                      <a:endParaRPr lang="en-US" altLang="zh-TW" sz="2000" b="1" i="0" u="none" strike="noStrike" dirty="0">
                        <a:solidFill>
                          <a:srgbClr val="000000"/>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solidFill>
                      <a:schemeClr val="accent6">
                        <a:lumMod val="20000"/>
                        <a:lumOff val="80000"/>
                      </a:schemeClr>
                    </a:solidFill>
                  </a:tcPr>
                </a:tc>
                <a:tc>
                  <a:txBody>
                    <a:bodyPr/>
                    <a:lstStyle/>
                    <a:p>
                      <a:pPr algn="ctr" fontAlgn="ctr"/>
                      <a:r>
                        <a:rPr lang="en-US" altLang="zh-TW" sz="2000" b="1" u="none" strike="noStrike" dirty="0">
                          <a:effectLst/>
                        </a:rPr>
                        <a:t>35963</a:t>
                      </a:r>
                      <a:endParaRPr lang="en-US" altLang="zh-TW" sz="2000" b="1" i="0" u="none" strike="noStrike" dirty="0">
                        <a:solidFill>
                          <a:srgbClr val="000000"/>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solidFill>
                      <a:schemeClr val="accent6">
                        <a:lumMod val="20000"/>
                        <a:lumOff val="80000"/>
                      </a:schemeClr>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r>
              <a:tr h="481581">
                <a:tc rowSpan="3">
                  <a:txBody>
                    <a:bodyPr/>
                    <a:lstStyle/>
                    <a:p>
                      <a:pPr algn="ctr" fontAlgn="ctr"/>
                      <a:r>
                        <a:rPr lang="en-US" altLang="zh-TW" sz="1800" b="1" u="none" strike="noStrike" dirty="0" smtClean="0">
                          <a:effectLst/>
                        </a:rPr>
                        <a:t>107.7.1</a:t>
                      </a:r>
                      <a:br>
                        <a:rPr lang="en-US" altLang="zh-TW" sz="1800" b="1" u="none" strike="noStrike" dirty="0" smtClean="0">
                          <a:effectLst/>
                        </a:rPr>
                      </a:br>
                      <a:r>
                        <a:rPr lang="zh-TW" altLang="en-US" sz="1800" b="1" u="none" strike="noStrike" dirty="0" smtClean="0">
                          <a:effectLst/>
                        </a:rPr>
                        <a:t>至</a:t>
                      </a:r>
                      <a:endParaRPr lang="en-US" altLang="zh-TW" sz="1800" b="1" u="none" strike="noStrike" dirty="0" smtClean="0">
                        <a:effectLst/>
                      </a:endParaRPr>
                    </a:p>
                    <a:p>
                      <a:pPr algn="ctr" fontAlgn="ctr"/>
                      <a:r>
                        <a:rPr lang="en-US" altLang="zh-TW" sz="1800" b="1" u="none" strike="noStrike" dirty="0" smtClean="0">
                          <a:effectLst/>
                        </a:rPr>
                        <a:t>108.</a:t>
                      </a:r>
                      <a:br>
                        <a:rPr lang="en-US" altLang="zh-TW" sz="1800" b="1" u="none" strike="noStrike" dirty="0" smtClean="0">
                          <a:effectLst/>
                        </a:rPr>
                      </a:br>
                      <a:r>
                        <a:rPr lang="en-US" altLang="zh-TW" sz="1800" b="1" u="none" strike="noStrike" dirty="0" smtClean="0">
                          <a:effectLst/>
                        </a:rPr>
                        <a:t>12.31</a:t>
                      </a:r>
                      <a:endParaRPr lang="zh-TW" altLang="en-US" sz="1800" b="1" i="0" u="none" strike="noStrike" dirty="0">
                        <a:solidFill>
                          <a:srgbClr val="000000"/>
                        </a:solidFill>
                        <a:effectLst/>
                        <a:latin typeface="新細明體"/>
                      </a:endParaRPr>
                    </a:p>
                  </a:txBody>
                  <a:tcPr marL="9525" marR="9525" marT="9525" marB="0" anchor="ctr">
                    <a:lnT w="28575" cap="flat" cmpd="sng" algn="ctr">
                      <a:solidFill>
                        <a:srgbClr val="C00000"/>
                      </a:solidFill>
                      <a:prstDash val="solid"/>
                      <a:round/>
                      <a:headEnd type="none" w="med" len="med"/>
                      <a:tailEnd type="none" w="med" len="med"/>
                    </a:lnT>
                    <a:solidFill>
                      <a:srgbClr val="E9F7F0"/>
                    </a:solidFill>
                  </a:tcPr>
                </a:tc>
                <a:tc>
                  <a:txBody>
                    <a:bodyPr/>
                    <a:lstStyle/>
                    <a:p>
                      <a:pPr algn="ctr" fontAlgn="ctr"/>
                      <a:r>
                        <a:rPr lang="zh-TW" altLang="en-US" sz="1800" b="1" u="none" strike="noStrike" dirty="0">
                          <a:effectLst/>
                        </a:rPr>
                        <a:t>優存</a:t>
                      </a:r>
                      <a:endParaRPr lang="zh-TW" altLang="en-US" sz="1800" b="1" i="0" u="none" strike="noStrike" dirty="0">
                        <a:solidFill>
                          <a:srgbClr val="000000"/>
                        </a:solidFill>
                        <a:effectLst/>
                        <a:latin typeface="新細明體"/>
                      </a:endParaRPr>
                    </a:p>
                  </a:txBody>
                  <a:tcPr marL="9525" marR="9525" marT="9525" marB="0" anchor="ctr">
                    <a:lnT w="28575" cap="flat" cmpd="sng" algn="ctr">
                      <a:solidFill>
                        <a:srgbClr val="C00000"/>
                      </a:solidFill>
                      <a:prstDash val="solid"/>
                      <a:round/>
                      <a:headEnd type="none" w="med" len="med"/>
                      <a:tailEnd type="none" w="med" len="med"/>
                    </a:lnT>
                    <a:lnB w="28575" cap="flat" cmpd="sng" algn="ctr">
                      <a:solidFill>
                        <a:srgbClr val="0000FF"/>
                      </a:solidFill>
                      <a:prstDash val="solid"/>
                      <a:round/>
                      <a:headEnd type="none" w="med" len="med"/>
                      <a:tailEnd type="none" w="med" len="med"/>
                    </a:lnB>
                    <a:solidFill>
                      <a:srgbClr val="E9F7F0"/>
                    </a:solidFill>
                  </a:tcPr>
                </a:tc>
                <a:tc rowSpan="2">
                  <a:txBody>
                    <a:bodyPr/>
                    <a:lstStyle/>
                    <a:p>
                      <a:pPr algn="ctr" fontAlgn="ctr"/>
                      <a:r>
                        <a:rPr lang="zh-TW" altLang="en-US" sz="1800" b="1" u="none" strike="noStrike" dirty="0">
                          <a:effectLst/>
                        </a:rPr>
                        <a:t>月</a:t>
                      </a:r>
                      <a:r>
                        <a:rPr lang="zh-TW" altLang="en-US" sz="1800" b="1" u="none" strike="noStrike" dirty="0" smtClean="0">
                          <a:effectLst/>
                        </a:rPr>
                        <a:t>退</a:t>
                      </a:r>
                      <a:r>
                        <a:rPr lang="en-US" altLang="zh-TW" sz="1800" b="1" u="none" strike="noStrike" dirty="0" smtClean="0">
                          <a:effectLst/>
                        </a:rPr>
                        <a:t/>
                      </a:r>
                      <a:br>
                        <a:rPr lang="en-US" altLang="zh-TW" sz="1800" b="1" u="none" strike="noStrike" dirty="0" smtClean="0">
                          <a:effectLst/>
                        </a:rPr>
                      </a:br>
                      <a:r>
                        <a:rPr lang="en-US" altLang="zh-TW" sz="1800" b="1" u="none" strike="noStrike" dirty="0" smtClean="0">
                          <a:solidFill>
                            <a:srgbClr val="C00000"/>
                          </a:solidFill>
                          <a:effectLst/>
                        </a:rPr>
                        <a:t>(</a:t>
                      </a:r>
                      <a:r>
                        <a:rPr lang="zh-TW" altLang="en-US" sz="1800" b="1" u="none" strike="noStrike" dirty="0" smtClean="0">
                          <a:solidFill>
                            <a:srgbClr val="C00000"/>
                          </a:solidFill>
                          <a:effectLst/>
                        </a:rPr>
                        <a:t>無均俸</a:t>
                      </a:r>
                      <a:r>
                        <a:rPr lang="en-US" altLang="zh-TW" sz="1800" b="1" u="none" strike="noStrike" dirty="0" smtClean="0">
                          <a:solidFill>
                            <a:srgbClr val="C00000"/>
                          </a:solidFill>
                          <a:effectLst/>
                        </a:rPr>
                        <a:t>)</a:t>
                      </a:r>
                      <a:endParaRPr lang="zh-TW" altLang="en-US" sz="1800" b="1" i="0" u="none" strike="noStrike" dirty="0">
                        <a:solidFill>
                          <a:srgbClr val="C00000"/>
                        </a:solidFill>
                        <a:effectLst/>
                        <a:latin typeface="新細明體"/>
                      </a:endParaRPr>
                    </a:p>
                  </a:txBody>
                  <a:tcPr marL="9525" marR="9525" marT="9525" marB="0" anchor="ctr">
                    <a:lnT w="28575" cap="flat" cmpd="sng" algn="ctr">
                      <a:solidFill>
                        <a:srgbClr val="C00000"/>
                      </a:solidFill>
                      <a:prstDash val="solid"/>
                      <a:round/>
                      <a:headEnd type="none" w="med" len="med"/>
                      <a:tailEnd type="none" w="med" len="med"/>
                    </a:lnT>
                    <a:solidFill>
                      <a:srgbClr val="E9F7F0"/>
                    </a:solidFill>
                  </a:tcPr>
                </a:tc>
                <a:tc rowSpan="2">
                  <a:txBody>
                    <a:bodyPr/>
                    <a:lstStyle/>
                    <a:p>
                      <a:pPr algn="ctr" fontAlgn="ctr"/>
                      <a:r>
                        <a:rPr lang="zh-TW" altLang="en-US" sz="1800" b="1" u="none" strike="noStrike">
                          <a:effectLst/>
                        </a:rPr>
                        <a:t>合計</a:t>
                      </a:r>
                      <a:endParaRPr lang="zh-TW" altLang="en-US" sz="1800" b="1" i="0" u="none" strike="noStrike">
                        <a:solidFill>
                          <a:srgbClr val="000000"/>
                        </a:solidFill>
                        <a:effectLst/>
                        <a:latin typeface="新細明體"/>
                      </a:endParaRPr>
                    </a:p>
                  </a:txBody>
                  <a:tcPr marL="9525" marR="9525" marT="9525" marB="0" anchor="ctr">
                    <a:lnT w="28575" cap="flat" cmpd="sng" algn="ctr">
                      <a:solidFill>
                        <a:srgbClr val="C00000"/>
                      </a:solidFill>
                      <a:prstDash val="solid"/>
                      <a:round/>
                      <a:headEnd type="none" w="med" len="med"/>
                      <a:tailEnd type="none" w="med" len="med"/>
                    </a:lnT>
                    <a:solidFill>
                      <a:srgbClr val="E9F7F0"/>
                    </a:solidFill>
                  </a:tcPr>
                </a:tc>
                <a:tc>
                  <a:txBody>
                    <a:bodyPr/>
                    <a:lstStyle/>
                    <a:p>
                      <a:pPr algn="ctr" fontAlgn="ctr"/>
                      <a:r>
                        <a:rPr lang="zh-TW" altLang="en-US" sz="1800" b="1" u="none" strike="noStrike" dirty="0">
                          <a:effectLst/>
                        </a:rPr>
                        <a:t>替代率上限</a:t>
                      </a:r>
                      <a:endParaRPr lang="zh-TW" altLang="en-US" sz="1800" b="1" i="0" u="none" strike="noStrike" dirty="0">
                        <a:solidFill>
                          <a:srgbClr val="000000"/>
                        </a:solidFill>
                        <a:effectLst/>
                        <a:latin typeface="新細明體"/>
                      </a:endParaRPr>
                    </a:p>
                  </a:txBody>
                  <a:tcPr marL="9525" marR="9525" marT="9525" marB="0" anchor="ctr">
                    <a:lnR w="57150" cap="flat" cmpd="sng" algn="ctr">
                      <a:solidFill>
                        <a:srgbClr val="FF00FF"/>
                      </a:solidFill>
                      <a:prstDash val="solid"/>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0000FF"/>
                      </a:solidFill>
                      <a:prstDash val="solid"/>
                      <a:round/>
                      <a:headEnd type="none" w="med" len="med"/>
                      <a:tailEnd type="none" w="med" len="med"/>
                    </a:lnB>
                    <a:solidFill>
                      <a:srgbClr val="E9F7F0"/>
                    </a:solidFill>
                  </a:tcPr>
                </a:tc>
                <a:tc gridSpan="3">
                  <a:txBody>
                    <a:bodyPr/>
                    <a:lstStyle/>
                    <a:p>
                      <a:pPr algn="ctr" fontAlgn="ctr"/>
                      <a:r>
                        <a:rPr lang="zh-TW" altLang="en-US" sz="1800" b="1" u="none" strike="noStrike" dirty="0">
                          <a:effectLst/>
                        </a:rPr>
                        <a:t>實際支領月所得</a:t>
                      </a:r>
                      <a:endParaRPr lang="zh-TW" altLang="en-US" sz="1800" b="1" i="0" u="none" strike="noStrike" dirty="0">
                        <a:solidFill>
                          <a:srgbClr val="000000"/>
                        </a:solidFill>
                        <a:effectLst/>
                        <a:latin typeface="新細明體"/>
                      </a:endParaRPr>
                    </a:p>
                  </a:txBody>
                  <a:tcPr marL="9525" marR="9525" marT="9525" marB="0" anchor="ctr">
                    <a:lnL w="57150" cap="flat" cmpd="sng" algn="ctr">
                      <a:solidFill>
                        <a:srgbClr val="FF00FF"/>
                      </a:solidFill>
                      <a:prstDash val="solid"/>
                      <a:round/>
                      <a:headEnd type="none" w="med" len="med"/>
                      <a:tailEnd type="none" w="med" len="med"/>
                    </a:lnL>
                    <a:lnT w="28575" cap="flat" cmpd="sng" algn="ctr">
                      <a:solidFill>
                        <a:srgbClr val="C00000"/>
                      </a:solidFill>
                      <a:prstDash val="solid"/>
                      <a:round/>
                      <a:headEnd type="none" w="med" len="med"/>
                      <a:tailEnd type="none" w="med" len="med"/>
                    </a:lnT>
                    <a:solidFill>
                      <a:srgbClr val="E9F7F0"/>
                    </a:solidFill>
                  </a:tcPr>
                </a:tc>
                <a:tc hMerge="1">
                  <a:txBody>
                    <a:bodyPr/>
                    <a:lstStyle/>
                    <a:p>
                      <a:endParaRPr lang="zh-TW" altLang="en-US"/>
                    </a:p>
                  </a:txBody>
                  <a:tcPr/>
                </a:tc>
                <a:tc hMerge="1">
                  <a:txBody>
                    <a:bodyPr/>
                    <a:lstStyle/>
                    <a:p>
                      <a:endParaRPr lang="zh-TW" altLang="en-US"/>
                    </a:p>
                  </a:txBody>
                  <a:tcPr/>
                </a:tc>
              </a:tr>
              <a:tr h="481581">
                <a:tc vMerge="1">
                  <a:txBody>
                    <a:bodyPr/>
                    <a:lstStyle/>
                    <a:p>
                      <a:endParaRPr lang="zh-TW" altLang="en-US"/>
                    </a:p>
                  </a:txBody>
                  <a:tcPr/>
                </a:tc>
                <a:tc>
                  <a:txBody>
                    <a:bodyPr/>
                    <a:lstStyle/>
                    <a:p>
                      <a:pPr algn="ctr" fontAlgn="ctr"/>
                      <a:r>
                        <a:rPr lang="en-US" altLang="zh-TW" sz="2000" b="1" u="none" strike="noStrike" dirty="0">
                          <a:solidFill>
                            <a:srgbClr val="0000FF"/>
                          </a:solidFill>
                          <a:effectLst/>
                        </a:rPr>
                        <a:t>9%</a:t>
                      </a:r>
                      <a:endParaRPr lang="en-US" altLang="zh-TW" sz="2000" b="1" i="0" u="none" strike="noStrike" dirty="0">
                        <a:solidFill>
                          <a:srgbClr val="0000FF"/>
                        </a:solidFill>
                        <a:effectLst/>
                        <a:latin typeface="新細明體"/>
                      </a:endParaRPr>
                    </a:p>
                  </a:txBody>
                  <a:tcPr marL="9525" marR="9525" marT="9525" marB="0" anchor="ctr">
                    <a:lnL w="28575" cap="flat" cmpd="sng" algn="ctr">
                      <a:solidFill>
                        <a:srgbClr val="0000FF"/>
                      </a:solidFill>
                      <a:prstDash val="solid"/>
                      <a:round/>
                      <a:headEnd type="none" w="med" len="med"/>
                      <a:tailEnd type="none" w="med" len="med"/>
                    </a:lnL>
                    <a:lnR w="28575" cap="flat" cmpd="sng" algn="ctr">
                      <a:solidFill>
                        <a:srgbClr val="0000FF"/>
                      </a:solidFill>
                      <a:prstDash val="solid"/>
                      <a:round/>
                      <a:headEnd type="none" w="med" len="med"/>
                      <a:tailEnd type="none" w="med" len="med"/>
                    </a:lnR>
                    <a:lnT w="28575" cap="flat" cmpd="sng" algn="ctr">
                      <a:solidFill>
                        <a:srgbClr val="0000FF"/>
                      </a:solidFill>
                      <a:prstDash val="solid"/>
                      <a:round/>
                      <a:headEnd type="none" w="med" len="med"/>
                      <a:tailEnd type="none" w="med" len="med"/>
                    </a:lnT>
                    <a:lnB w="28575" cap="flat" cmpd="sng" algn="ctr">
                      <a:solidFill>
                        <a:srgbClr val="0000FF"/>
                      </a:solidFill>
                      <a:prstDash val="solid"/>
                      <a:round/>
                      <a:headEnd type="none" w="med" len="med"/>
                      <a:tailEnd type="none" w="med" len="med"/>
                    </a:lnB>
                    <a:solidFill>
                      <a:srgbClr val="E9F7F0"/>
                    </a:solidFill>
                  </a:tcPr>
                </a:tc>
                <a:tc vMerge="1">
                  <a:txBody>
                    <a:bodyPr/>
                    <a:lstStyle/>
                    <a:p>
                      <a:endParaRPr lang="zh-TW" altLang="en-US"/>
                    </a:p>
                  </a:txBody>
                  <a:tcPr/>
                </a:tc>
                <a:tc vMerge="1">
                  <a:txBody>
                    <a:bodyPr/>
                    <a:lstStyle/>
                    <a:p>
                      <a:endParaRPr lang="zh-TW" altLang="en-US"/>
                    </a:p>
                  </a:txBody>
                  <a:tcPr/>
                </a:tc>
                <a:tc>
                  <a:txBody>
                    <a:bodyPr/>
                    <a:lstStyle/>
                    <a:p>
                      <a:pPr algn="ctr" fontAlgn="ctr"/>
                      <a:r>
                        <a:rPr lang="en-US" altLang="zh-TW" sz="2000" b="1" u="none" strike="noStrike" dirty="0">
                          <a:solidFill>
                            <a:srgbClr val="0000FF"/>
                          </a:solidFill>
                          <a:effectLst/>
                        </a:rPr>
                        <a:t>67.5%</a:t>
                      </a:r>
                      <a:endParaRPr lang="en-US" altLang="zh-TW" sz="2000" b="1" i="0" u="none" strike="noStrike" dirty="0">
                        <a:solidFill>
                          <a:srgbClr val="0000FF"/>
                        </a:solidFill>
                        <a:effectLst/>
                        <a:latin typeface="新細明體"/>
                      </a:endParaRPr>
                    </a:p>
                  </a:txBody>
                  <a:tcPr marL="9525" marR="9525" marT="9525" marB="0" anchor="ctr">
                    <a:lnL w="28575" cap="flat" cmpd="sng" algn="ctr">
                      <a:solidFill>
                        <a:srgbClr val="0000FF"/>
                      </a:solidFill>
                      <a:prstDash val="solid"/>
                      <a:round/>
                      <a:headEnd type="none" w="med" len="med"/>
                      <a:tailEnd type="none" w="med" len="med"/>
                    </a:lnL>
                    <a:lnR w="57150" cap="flat" cmpd="sng" algn="ctr">
                      <a:solidFill>
                        <a:srgbClr val="FF00FF"/>
                      </a:solidFill>
                      <a:prstDash val="solid"/>
                      <a:round/>
                      <a:headEnd type="none" w="med" len="med"/>
                      <a:tailEnd type="none" w="med" len="med"/>
                    </a:lnR>
                    <a:lnT w="28575" cap="flat" cmpd="sng" algn="ctr">
                      <a:solidFill>
                        <a:srgbClr val="0000FF"/>
                      </a:solidFill>
                      <a:prstDash val="solid"/>
                      <a:round/>
                      <a:headEnd type="none" w="med" len="med"/>
                      <a:tailEnd type="none" w="med" len="med"/>
                    </a:lnT>
                    <a:lnB w="28575" cap="flat" cmpd="sng" algn="ctr">
                      <a:solidFill>
                        <a:srgbClr val="0000FF"/>
                      </a:solidFill>
                      <a:prstDash val="solid"/>
                      <a:round/>
                      <a:headEnd type="none" w="med" len="med"/>
                      <a:tailEnd type="none" w="med" len="med"/>
                    </a:lnB>
                    <a:solidFill>
                      <a:srgbClr val="E9F7F0"/>
                    </a:solidFill>
                  </a:tcPr>
                </a:tc>
                <a:tc>
                  <a:txBody>
                    <a:bodyPr/>
                    <a:lstStyle/>
                    <a:p>
                      <a:pPr algn="ctr" fontAlgn="ctr"/>
                      <a:r>
                        <a:rPr lang="zh-TW" altLang="en-US" sz="1800" b="1" u="none" strike="noStrike" dirty="0">
                          <a:effectLst/>
                        </a:rPr>
                        <a:t>優存</a:t>
                      </a:r>
                      <a:endParaRPr lang="zh-TW" altLang="en-US" sz="1800" b="1" i="0" u="none" strike="noStrike" dirty="0">
                        <a:solidFill>
                          <a:srgbClr val="000000"/>
                        </a:solidFill>
                        <a:effectLst/>
                        <a:latin typeface="新細明體"/>
                      </a:endParaRPr>
                    </a:p>
                  </a:txBody>
                  <a:tcPr marL="9525" marR="9525" marT="9525" marB="0" anchor="ctr">
                    <a:lnL w="57150" cap="flat" cmpd="sng" algn="ctr">
                      <a:solidFill>
                        <a:srgbClr val="FF00FF"/>
                      </a:solidFill>
                      <a:prstDash val="solid"/>
                      <a:round/>
                      <a:headEnd type="none" w="med" len="med"/>
                      <a:tailEnd type="none" w="med" len="med"/>
                    </a:lnL>
                    <a:solidFill>
                      <a:srgbClr val="E9F7F0"/>
                    </a:solidFill>
                  </a:tcPr>
                </a:tc>
                <a:tc>
                  <a:txBody>
                    <a:bodyPr/>
                    <a:lstStyle/>
                    <a:p>
                      <a:pPr algn="ctr" fontAlgn="ctr"/>
                      <a:r>
                        <a:rPr lang="zh-TW" altLang="en-US" sz="1800" b="1" u="none" strike="noStrike" dirty="0">
                          <a:effectLst/>
                        </a:rPr>
                        <a:t>月退</a:t>
                      </a:r>
                      <a:endParaRPr lang="zh-TW" altLang="en-US" sz="1800" b="1" i="0" u="none" strike="noStrike" dirty="0">
                        <a:solidFill>
                          <a:srgbClr val="000000"/>
                        </a:solidFill>
                        <a:effectLst/>
                        <a:latin typeface="新細明體"/>
                      </a:endParaRPr>
                    </a:p>
                  </a:txBody>
                  <a:tcPr marL="9525" marR="9525" marT="9525" marB="0" anchor="ctr">
                    <a:solidFill>
                      <a:srgbClr val="E9F7F0"/>
                    </a:solidFill>
                  </a:tcPr>
                </a:tc>
                <a:tc>
                  <a:txBody>
                    <a:bodyPr/>
                    <a:lstStyle/>
                    <a:p>
                      <a:pPr algn="ctr" fontAlgn="ctr"/>
                      <a:r>
                        <a:rPr lang="zh-TW" altLang="en-US" sz="1800" b="1" u="none" strike="noStrike" dirty="0">
                          <a:effectLst/>
                        </a:rPr>
                        <a:t>合計</a:t>
                      </a:r>
                      <a:endParaRPr lang="zh-TW" altLang="en-US" sz="1800" b="1" i="0" u="none" strike="noStrike" dirty="0">
                        <a:solidFill>
                          <a:srgbClr val="000000"/>
                        </a:solidFill>
                        <a:effectLst/>
                        <a:latin typeface="新細明體"/>
                      </a:endParaRPr>
                    </a:p>
                  </a:txBody>
                  <a:tcPr marL="9525" marR="9525" marT="9525" marB="0" anchor="ctr">
                    <a:solidFill>
                      <a:srgbClr val="E9F7F0"/>
                    </a:solidFill>
                  </a:tcPr>
                </a:tc>
              </a:tr>
              <a:tr h="481581">
                <a:tc vMerge="1">
                  <a:txBody>
                    <a:bodyPr/>
                    <a:lstStyle/>
                    <a:p>
                      <a:endParaRPr lang="zh-TW" altLang="en-US"/>
                    </a:p>
                  </a:txBody>
                  <a:tcPr/>
                </a:tc>
                <a:tc>
                  <a:txBody>
                    <a:bodyPr/>
                    <a:lstStyle/>
                    <a:p>
                      <a:pPr algn="ctr" fontAlgn="ctr"/>
                      <a:r>
                        <a:rPr lang="en-US" altLang="zh-TW" sz="2000" b="1" u="none" strike="noStrike" dirty="0">
                          <a:effectLst/>
                        </a:rPr>
                        <a:t>4671</a:t>
                      </a:r>
                      <a:endParaRPr lang="en-US" altLang="zh-TW" sz="2000" b="1" i="0" u="none" strike="noStrike" dirty="0">
                        <a:solidFill>
                          <a:srgbClr val="000000"/>
                        </a:solidFill>
                        <a:effectLst/>
                        <a:latin typeface="新細明體"/>
                      </a:endParaRPr>
                    </a:p>
                  </a:txBody>
                  <a:tcPr marL="9525" marR="9525" marT="9525" marB="0" anchor="ctr">
                    <a:lnT w="28575" cap="flat" cmpd="sng" algn="ctr">
                      <a:solidFill>
                        <a:srgbClr val="0000FF"/>
                      </a:solidFill>
                      <a:prstDash val="solid"/>
                      <a:round/>
                      <a:headEnd type="none" w="med" len="med"/>
                      <a:tailEnd type="none" w="med" len="med"/>
                    </a:lnT>
                    <a:solidFill>
                      <a:srgbClr val="E9F7F0"/>
                    </a:solidFill>
                  </a:tcPr>
                </a:tc>
                <a:tc>
                  <a:txBody>
                    <a:bodyPr/>
                    <a:lstStyle/>
                    <a:p>
                      <a:pPr marL="0" algn="ctr" defTabSz="914400" rtl="0" eaLnBrk="1" fontAlgn="ctr" latinLnBrk="0" hangingPunct="1"/>
                      <a:r>
                        <a:rPr lang="en-US" altLang="zh-TW" sz="2000" b="1" u="none" strike="noStrike" kern="1200" dirty="0" smtClean="0">
                          <a:solidFill>
                            <a:schemeClr val="bg1"/>
                          </a:solidFill>
                          <a:effectLst/>
                          <a:latin typeface="+mn-lt"/>
                          <a:ea typeface="+mn-ea"/>
                          <a:cs typeface="+mn-cs"/>
                        </a:rPr>
                        <a:t>40460</a:t>
                      </a:r>
                      <a:endParaRPr lang="en-US" altLang="zh-TW" sz="2000" b="1" u="none" strike="noStrike" kern="1200" dirty="0">
                        <a:solidFill>
                          <a:schemeClr val="bg1"/>
                        </a:solidFill>
                        <a:effectLst/>
                        <a:latin typeface="+mn-lt"/>
                        <a:ea typeface="+mn-ea"/>
                        <a:cs typeface="+mn-cs"/>
                      </a:endParaRPr>
                    </a:p>
                  </a:txBody>
                  <a:tcPr marL="9525" marR="9525" marT="9525" marB="0" anchor="ctr">
                    <a:solidFill>
                      <a:srgbClr val="00B0F0"/>
                    </a:solidFill>
                  </a:tcPr>
                </a:tc>
                <a:tc>
                  <a:txBody>
                    <a:bodyPr/>
                    <a:lstStyle/>
                    <a:p>
                      <a:pPr algn="ctr" fontAlgn="ctr"/>
                      <a:r>
                        <a:rPr lang="en-US" altLang="zh-TW" sz="2000" b="1" u="none" strike="noStrike" kern="1200" dirty="0" smtClean="0">
                          <a:solidFill>
                            <a:schemeClr val="dk1"/>
                          </a:solidFill>
                          <a:effectLst/>
                          <a:latin typeface="+mn-lt"/>
                          <a:ea typeface="+mn-ea"/>
                          <a:cs typeface="+mn-cs"/>
                        </a:rPr>
                        <a:t>45131</a:t>
                      </a:r>
                      <a:endParaRPr lang="en-US" altLang="zh-TW" sz="2000" b="1" u="none" strike="noStrike" kern="1200" dirty="0">
                        <a:solidFill>
                          <a:schemeClr val="dk1"/>
                        </a:solidFill>
                        <a:effectLst/>
                        <a:latin typeface="+mn-lt"/>
                        <a:ea typeface="+mn-ea"/>
                        <a:cs typeface="+mn-cs"/>
                      </a:endParaRPr>
                    </a:p>
                  </a:txBody>
                  <a:tcPr marL="9525" marR="9525" marT="9525" marB="0" anchor="ctr">
                    <a:solidFill>
                      <a:srgbClr val="E9F7F0"/>
                    </a:solidFill>
                  </a:tcPr>
                </a:tc>
                <a:tc>
                  <a:txBody>
                    <a:bodyPr/>
                    <a:lstStyle/>
                    <a:p>
                      <a:pPr algn="ctr" fontAlgn="ctr"/>
                      <a:r>
                        <a:rPr lang="en-US" altLang="zh-TW" sz="2000" b="1" u="none" strike="noStrike" dirty="0" smtClean="0">
                          <a:effectLst/>
                        </a:rPr>
                        <a:t>52772</a:t>
                      </a:r>
                      <a:endParaRPr lang="en-US" altLang="zh-TW" sz="2000" b="1" i="0" u="none" strike="noStrike" dirty="0">
                        <a:solidFill>
                          <a:srgbClr val="000000"/>
                        </a:solidFill>
                        <a:effectLst/>
                        <a:latin typeface="新細明體"/>
                      </a:endParaRPr>
                    </a:p>
                  </a:txBody>
                  <a:tcPr marL="9525" marR="9525" marT="9525" marB="0" anchor="ctr">
                    <a:lnR w="57150" cap="flat" cmpd="sng" algn="ctr">
                      <a:solidFill>
                        <a:srgbClr val="FF00FF"/>
                      </a:solidFill>
                      <a:prstDash val="solid"/>
                      <a:round/>
                      <a:headEnd type="none" w="med" len="med"/>
                      <a:tailEnd type="none" w="med" len="med"/>
                    </a:lnR>
                    <a:lnT w="28575" cap="flat" cmpd="sng" algn="ctr">
                      <a:solidFill>
                        <a:srgbClr val="0000FF"/>
                      </a:solidFill>
                      <a:prstDash val="solid"/>
                      <a:round/>
                      <a:headEnd type="none" w="med" len="med"/>
                      <a:tailEnd type="none" w="med" len="med"/>
                    </a:lnT>
                    <a:solidFill>
                      <a:srgbClr val="E9F7F0"/>
                    </a:solidFill>
                  </a:tcPr>
                </a:tc>
                <a:tc>
                  <a:txBody>
                    <a:bodyPr/>
                    <a:lstStyle/>
                    <a:p>
                      <a:pPr algn="ctr" fontAlgn="ctr"/>
                      <a:r>
                        <a:rPr lang="en-US" altLang="zh-TW" sz="2200" b="1" i="0" u="none" strike="noStrike" dirty="0" smtClean="0">
                          <a:solidFill>
                            <a:srgbClr val="C00000"/>
                          </a:solidFill>
                          <a:effectLst/>
                          <a:latin typeface="+mn-lt"/>
                        </a:rPr>
                        <a:t>4671</a:t>
                      </a:r>
                      <a:endParaRPr lang="en-US" altLang="zh-TW" sz="2200" b="1" i="0" u="none" strike="noStrike" dirty="0">
                        <a:solidFill>
                          <a:srgbClr val="C00000"/>
                        </a:solidFill>
                        <a:effectLst/>
                        <a:latin typeface="新細明體"/>
                      </a:endParaRPr>
                    </a:p>
                  </a:txBody>
                  <a:tcPr marL="9525" marR="9525" marT="9525" marB="0" anchor="ctr">
                    <a:lnL w="57150" cap="flat" cmpd="sng" algn="ctr">
                      <a:solidFill>
                        <a:srgbClr val="FF00FF"/>
                      </a:solidFill>
                      <a:prstDash val="solid"/>
                      <a:round/>
                      <a:headEnd type="none" w="med" len="med"/>
                      <a:tailEnd type="none" w="med" len="med"/>
                    </a:lnL>
                    <a:solidFill>
                      <a:srgbClr val="E9F7F0"/>
                    </a:solidFill>
                  </a:tcPr>
                </a:tc>
                <a:tc>
                  <a:txBody>
                    <a:bodyPr/>
                    <a:lstStyle/>
                    <a:p>
                      <a:pPr marL="0" algn="ctr" defTabSz="914400" rtl="0" eaLnBrk="1" fontAlgn="ctr" latinLnBrk="0" hangingPunct="1"/>
                      <a:r>
                        <a:rPr lang="en-US" altLang="zh-TW" sz="2200" b="1" i="0" u="none" strike="noStrike" kern="1200" dirty="0" smtClean="0">
                          <a:solidFill>
                            <a:srgbClr val="C00000"/>
                          </a:solidFill>
                          <a:effectLst/>
                          <a:latin typeface="+mn-lt"/>
                          <a:ea typeface="+mn-ea"/>
                          <a:cs typeface="+mn-cs"/>
                        </a:rPr>
                        <a:t>40460</a:t>
                      </a:r>
                      <a:endParaRPr lang="en-US" altLang="zh-TW" sz="2200" b="1" i="0" u="none" strike="noStrike" kern="1200" dirty="0">
                        <a:solidFill>
                          <a:srgbClr val="C00000"/>
                        </a:solidFill>
                        <a:effectLst/>
                        <a:latin typeface="+mn-lt"/>
                        <a:ea typeface="+mn-ea"/>
                        <a:cs typeface="+mn-cs"/>
                      </a:endParaRPr>
                    </a:p>
                  </a:txBody>
                  <a:tcPr marL="9525" marR="9525" marT="9525" marB="0" anchor="ctr">
                    <a:solidFill>
                      <a:srgbClr val="00B0F0"/>
                    </a:solidFill>
                  </a:tcPr>
                </a:tc>
                <a:tc>
                  <a:txBody>
                    <a:bodyPr/>
                    <a:lstStyle/>
                    <a:p>
                      <a:pPr algn="ctr" fontAlgn="ctr"/>
                      <a:r>
                        <a:rPr lang="en-US" altLang="zh-TW" sz="2200" b="1" u="none" strike="noStrike" dirty="0" smtClean="0">
                          <a:solidFill>
                            <a:srgbClr val="C00000"/>
                          </a:solidFill>
                          <a:effectLst/>
                        </a:rPr>
                        <a:t>45131</a:t>
                      </a:r>
                      <a:endParaRPr lang="en-US" altLang="zh-TW" sz="2200" b="1" i="0" u="none" strike="noStrike" dirty="0">
                        <a:solidFill>
                          <a:srgbClr val="C00000"/>
                        </a:solidFill>
                        <a:effectLst/>
                        <a:latin typeface="新細明體"/>
                      </a:endParaRPr>
                    </a:p>
                  </a:txBody>
                  <a:tcPr marL="9525" marR="9525" marT="9525" marB="0" anchor="ctr">
                    <a:solidFill>
                      <a:srgbClr val="E9F7F0"/>
                    </a:solidFill>
                  </a:tcPr>
                </a:tc>
              </a:tr>
              <a:tr h="481581">
                <a:tc rowSpan="3">
                  <a:txBody>
                    <a:bodyPr/>
                    <a:lstStyle/>
                    <a:p>
                      <a:pPr marL="0" algn="ctr" defTabSz="914400" rtl="0" eaLnBrk="1" fontAlgn="ctr" latinLnBrk="0" hangingPunct="1"/>
                      <a:r>
                        <a:rPr lang="en-US" altLang="zh-TW" sz="1800" b="1" u="none" strike="noStrike" kern="1200" dirty="0" smtClean="0">
                          <a:solidFill>
                            <a:schemeClr val="dk1"/>
                          </a:solidFill>
                          <a:effectLst/>
                          <a:latin typeface="+mn-lt"/>
                          <a:ea typeface="+mn-ea"/>
                          <a:cs typeface="+mn-cs"/>
                        </a:rPr>
                        <a:t>109.1.1</a:t>
                      </a:r>
                      <a:br>
                        <a:rPr lang="en-US" altLang="zh-TW" sz="1800" b="1" u="none" strike="noStrike" kern="1200" dirty="0" smtClean="0">
                          <a:solidFill>
                            <a:schemeClr val="dk1"/>
                          </a:solidFill>
                          <a:effectLst/>
                          <a:latin typeface="+mn-lt"/>
                          <a:ea typeface="+mn-ea"/>
                          <a:cs typeface="+mn-cs"/>
                        </a:rPr>
                      </a:br>
                      <a:r>
                        <a:rPr lang="zh-TW" altLang="en-US" sz="1800" b="1" u="none" strike="noStrike" kern="1200" dirty="0" smtClean="0">
                          <a:solidFill>
                            <a:schemeClr val="dk1"/>
                          </a:solidFill>
                          <a:effectLst/>
                          <a:latin typeface="+mn-lt"/>
                          <a:ea typeface="+mn-ea"/>
                          <a:cs typeface="+mn-cs"/>
                        </a:rPr>
                        <a:t>至</a:t>
                      </a:r>
                      <a:r>
                        <a:rPr lang="en-US" altLang="zh-TW" sz="1800" b="1" u="none" strike="noStrike" kern="1200" dirty="0" smtClean="0">
                          <a:solidFill>
                            <a:schemeClr val="dk1"/>
                          </a:solidFill>
                          <a:effectLst/>
                          <a:latin typeface="+mn-lt"/>
                          <a:ea typeface="+mn-ea"/>
                          <a:cs typeface="+mn-cs"/>
                        </a:rPr>
                        <a:t/>
                      </a:r>
                      <a:br>
                        <a:rPr lang="en-US" altLang="zh-TW" sz="1800" b="1" u="none" strike="noStrike" kern="1200" dirty="0" smtClean="0">
                          <a:solidFill>
                            <a:schemeClr val="dk1"/>
                          </a:solidFill>
                          <a:effectLst/>
                          <a:latin typeface="+mn-lt"/>
                          <a:ea typeface="+mn-ea"/>
                          <a:cs typeface="+mn-cs"/>
                        </a:rPr>
                      </a:br>
                      <a:r>
                        <a:rPr lang="en-US" altLang="zh-TW" sz="1800" b="1" u="none" strike="noStrike" kern="1200" dirty="0" smtClean="0">
                          <a:solidFill>
                            <a:schemeClr val="dk1"/>
                          </a:solidFill>
                          <a:effectLst/>
                          <a:latin typeface="+mn-lt"/>
                          <a:ea typeface="+mn-ea"/>
                          <a:cs typeface="+mn-cs"/>
                        </a:rPr>
                        <a:t>109.</a:t>
                      </a:r>
                      <a:br>
                        <a:rPr lang="en-US" altLang="zh-TW" sz="1800" b="1" u="none" strike="noStrike" kern="1200" dirty="0" smtClean="0">
                          <a:solidFill>
                            <a:schemeClr val="dk1"/>
                          </a:solidFill>
                          <a:effectLst/>
                          <a:latin typeface="+mn-lt"/>
                          <a:ea typeface="+mn-ea"/>
                          <a:cs typeface="+mn-cs"/>
                        </a:rPr>
                      </a:br>
                      <a:r>
                        <a:rPr lang="en-US" altLang="zh-TW" sz="1800" b="1" u="none" strike="noStrike" kern="1200" dirty="0" smtClean="0">
                          <a:solidFill>
                            <a:schemeClr val="dk1"/>
                          </a:solidFill>
                          <a:effectLst/>
                          <a:latin typeface="+mn-lt"/>
                          <a:ea typeface="+mn-ea"/>
                          <a:cs typeface="+mn-cs"/>
                        </a:rPr>
                        <a:t>12.31</a:t>
                      </a:r>
                    </a:p>
                  </a:txBody>
                  <a:tcPr marL="9525" marR="9525" marT="9525" marB="0" anchor="ctr">
                    <a:lnB w="28575" cap="flat" cmpd="sng" algn="ctr">
                      <a:solidFill>
                        <a:srgbClr val="C00000"/>
                      </a:solidFill>
                      <a:prstDash val="solid"/>
                      <a:round/>
                      <a:headEnd type="none" w="med" len="med"/>
                      <a:tailEnd type="none" w="med" len="med"/>
                    </a:lnB>
                  </a:tcPr>
                </a:tc>
                <a:tc>
                  <a:txBody>
                    <a:bodyPr/>
                    <a:lstStyle/>
                    <a:p>
                      <a:pPr algn="ctr" fontAlgn="ctr"/>
                      <a:r>
                        <a:rPr lang="zh-TW" altLang="en-US" sz="1800" b="1" u="none" strike="noStrike">
                          <a:effectLst/>
                        </a:rPr>
                        <a:t>優存</a:t>
                      </a:r>
                      <a:endParaRPr lang="zh-TW" altLang="en-US" sz="1800" b="1" i="0" u="none" strike="noStrike">
                        <a:solidFill>
                          <a:srgbClr val="000000"/>
                        </a:solidFill>
                        <a:effectLst/>
                        <a:latin typeface="新細明體"/>
                      </a:endParaRPr>
                    </a:p>
                  </a:txBody>
                  <a:tcPr marL="9525" marR="9525" marT="9525" marB="0" anchor="ctr">
                    <a:lnB w="28575" cap="flat" cmpd="sng" algn="ctr">
                      <a:solidFill>
                        <a:srgbClr val="0000FF"/>
                      </a:solidFill>
                      <a:prstDash val="solid"/>
                      <a:round/>
                      <a:headEnd type="none" w="med" len="med"/>
                      <a:tailEnd type="none" w="med" len="med"/>
                    </a:lnB>
                  </a:tcPr>
                </a:tc>
                <a:tc rowSpan="2">
                  <a:txBody>
                    <a:bodyPr/>
                    <a:lstStyle/>
                    <a:p>
                      <a:pPr algn="ctr" fontAlgn="ctr"/>
                      <a:r>
                        <a:rPr lang="zh-TW" altLang="en-US" sz="1800" b="1" u="none" strike="noStrike" dirty="0">
                          <a:effectLst/>
                        </a:rPr>
                        <a:t>月</a:t>
                      </a:r>
                      <a:r>
                        <a:rPr lang="zh-TW" altLang="en-US" sz="1800" b="1" u="none" strike="noStrike" dirty="0" smtClean="0">
                          <a:effectLst/>
                        </a:rPr>
                        <a:t>退</a:t>
                      </a:r>
                      <a:endParaRPr lang="en-US" altLang="zh-TW" sz="1800" b="1" u="none" strike="noStrike" dirty="0" smtClean="0">
                        <a:effectLst/>
                      </a:endParaRPr>
                    </a:p>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1800" b="1" u="none" strike="noStrike" dirty="0" smtClean="0">
                          <a:solidFill>
                            <a:srgbClr val="C00000"/>
                          </a:solidFill>
                          <a:effectLst/>
                        </a:rPr>
                        <a:t>(</a:t>
                      </a:r>
                      <a:r>
                        <a:rPr lang="zh-TW" altLang="en-US" sz="1800" b="1" u="none" strike="noStrike" dirty="0" smtClean="0">
                          <a:solidFill>
                            <a:srgbClr val="C00000"/>
                          </a:solidFill>
                          <a:effectLst/>
                        </a:rPr>
                        <a:t>無均俸</a:t>
                      </a:r>
                      <a:r>
                        <a:rPr lang="en-US" altLang="zh-TW" sz="1800" b="1" u="none" strike="noStrike" dirty="0" smtClean="0">
                          <a:solidFill>
                            <a:srgbClr val="C00000"/>
                          </a:solidFill>
                          <a:effectLst/>
                        </a:rPr>
                        <a:t>)</a:t>
                      </a:r>
                      <a:r>
                        <a:rPr lang="zh-TW" altLang="en-US" sz="1800" b="1" u="none" strike="noStrike" dirty="0">
                          <a:effectLst/>
                        </a:rPr>
                        <a:t>　</a:t>
                      </a:r>
                      <a:endParaRPr lang="zh-TW" altLang="en-US" sz="1800" b="1" i="0" u="none" strike="noStrike" dirty="0">
                        <a:solidFill>
                          <a:srgbClr val="000000"/>
                        </a:solidFill>
                        <a:effectLst/>
                        <a:latin typeface="新細明體"/>
                      </a:endParaRPr>
                    </a:p>
                  </a:txBody>
                  <a:tcPr marL="9525" marR="9525" marT="9525" marB="0" anchor="ctr"/>
                </a:tc>
                <a:tc rowSpan="2">
                  <a:txBody>
                    <a:bodyPr/>
                    <a:lstStyle/>
                    <a:p>
                      <a:pPr algn="ctr" fontAlgn="ctr"/>
                      <a:r>
                        <a:rPr lang="zh-TW" altLang="en-US" sz="1800" b="1" u="none" strike="noStrike" dirty="0" smtClean="0">
                          <a:effectLst/>
                        </a:rPr>
                        <a:t>合計</a:t>
                      </a:r>
                      <a:r>
                        <a:rPr lang="zh-TW" altLang="en-US" sz="1800" b="1" u="none" strike="noStrike" dirty="0">
                          <a:effectLst/>
                        </a:rPr>
                        <a:t>　</a:t>
                      </a:r>
                      <a:endParaRPr lang="zh-TW" altLang="en-US" sz="1800" b="1" i="0" u="none" strike="noStrike" dirty="0">
                        <a:solidFill>
                          <a:srgbClr val="000000"/>
                        </a:solidFill>
                        <a:effectLst/>
                        <a:latin typeface="新細明體"/>
                      </a:endParaRPr>
                    </a:p>
                  </a:txBody>
                  <a:tcPr marL="9525" marR="9525" marT="9525" marB="0" anchor="ctr"/>
                </a:tc>
                <a:tc>
                  <a:txBody>
                    <a:bodyPr/>
                    <a:lstStyle/>
                    <a:p>
                      <a:pPr algn="ctr" fontAlgn="ctr"/>
                      <a:r>
                        <a:rPr lang="zh-TW" altLang="en-US" sz="1800" b="1" u="none" strike="noStrike" dirty="0">
                          <a:effectLst/>
                        </a:rPr>
                        <a:t>替代率上限</a:t>
                      </a:r>
                      <a:endParaRPr lang="zh-TW" altLang="en-US" sz="1800" b="1" i="0" u="none" strike="noStrike" dirty="0">
                        <a:solidFill>
                          <a:srgbClr val="000000"/>
                        </a:solidFill>
                        <a:effectLst/>
                        <a:latin typeface="新細明體"/>
                      </a:endParaRPr>
                    </a:p>
                  </a:txBody>
                  <a:tcPr marL="9525" marR="9525" marT="9525" marB="0" anchor="ctr">
                    <a:lnR w="57150" cap="flat" cmpd="sng" algn="ctr">
                      <a:solidFill>
                        <a:srgbClr val="FF00FF"/>
                      </a:solidFill>
                      <a:prstDash val="solid"/>
                      <a:round/>
                      <a:headEnd type="none" w="med" len="med"/>
                      <a:tailEnd type="none" w="med" len="med"/>
                    </a:lnR>
                    <a:lnB w="28575" cap="flat" cmpd="sng" algn="ctr">
                      <a:solidFill>
                        <a:srgbClr val="0000FF"/>
                      </a:solidFill>
                      <a:prstDash val="solid"/>
                      <a:round/>
                      <a:headEnd type="none" w="med" len="med"/>
                      <a:tailEnd type="none" w="med" len="med"/>
                    </a:lnB>
                  </a:tcPr>
                </a:tc>
                <a:tc gridSpan="3">
                  <a:txBody>
                    <a:bodyPr/>
                    <a:lstStyle/>
                    <a:p>
                      <a:pPr algn="ctr" fontAlgn="ctr"/>
                      <a:r>
                        <a:rPr lang="zh-TW" altLang="en-US" sz="1800" b="1" u="none" strike="noStrike" dirty="0">
                          <a:effectLst/>
                        </a:rPr>
                        <a:t>實際支領月所得</a:t>
                      </a:r>
                      <a:endParaRPr lang="zh-TW" altLang="en-US" sz="1800" b="1" i="0" u="none" strike="noStrike" dirty="0">
                        <a:solidFill>
                          <a:srgbClr val="000000"/>
                        </a:solidFill>
                        <a:effectLst/>
                        <a:latin typeface="新細明體"/>
                      </a:endParaRPr>
                    </a:p>
                  </a:txBody>
                  <a:tcPr marL="9525" marR="9525" marT="9525" marB="0" anchor="ctr">
                    <a:lnL w="57150" cap="flat" cmpd="sng" algn="ctr">
                      <a:solidFill>
                        <a:srgbClr val="FF00FF"/>
                      </a:solidFill>
                      <a:prstDash val="solid"/>
                      <a:round/>
                      <a:headEnd type="none" w="med" len="med"/>
                      <a:tailEnd type="none" w="med" len="med"/>
                    </a:lnL>
                  </a:tcPr>
                </a:tc>
                <a:tc hMerge="1">
                  <a:txBody>
                    <a:bodyPr/>
                    <a:lstStyle/>
                    <a:p>
                      <a:endParaRPr lang="zh-TW" altLang="en-US"/>
                    </a:p>
                  </a:txBody>
                  <a:tcPr/>
                </a:tc>
                <a:tc hMerge="1">
                  <a:txBody>
                    <a:bodyPr/>
                    <a:lstStyle/>
                    <a:p>
                      <a:endParaRPr lang="zh-TW" altLang="en-US"/>
                    </a:p>
                  </a:txBody>
                  <a:tcPr/>
                </a:tc>
              </a:tr>
              <a:tr h="481581">
                <a:tc vMerge="1">
                  <a:txBody>
                    <a:bodyPr/>
                    <a:lstStyle/>
                    <a:p>
                      <a:endParaRPr lang="zh-TW" altLang="en-US"/>
                    </a:p>
                  </a:txBody>
                  <a:tcPr/>
                </a:tc>
                <a:tc>
                  <a:txBody>
                    <a:bodyPr/>
                    <a:lstStyle/>
                    <a:p>
                      <a:pPr algn="ctr" fontAlgn="ctr"/>
                      <a:r>
                        <a:rPr lang="en-US" altLang="zh-TW" sz="2000" b="1" u="none" strike="noStrike" dirty="0">
                          <a:solidFill>
                            <a:srgbClr val="0000FF"/>
                          </a:solidFill>
                          <a:effectLst/>
                        </a:rPr>
                        <a:t>9%</a:t>
                      </a:r>
                      <a:endParaRPr lang="en-US" altLang="zh-TW" sz="2000" b="1" i="0" u="none" strike="noStrike" dirty="0">
                        <a:solidFill>
                          <a:srgbClr val="0000FF"/>
                        </a:solidFill>
                        <a:effectLst/>
                        <a:latin typeface="新細明體"/>
                      </a:endParaRPr>
                    </a:p>
                  </a:txBody>
                  <a:tcPr marL="9525" marR="9525" marT="9525" marB="0" anchor="ctr">
                    <a:lnL w="28575" cap="flat" cmpd="sng" algn="ctr">
                      <a:solidFill>
                        <a:srgbClr val="0000FF"/>
                      </a:solidFill>
                      <a:prstDash val="solid"/>
                      <a:round/>
                      <a:headEnd type="none" w="med" len="med"/>
                      <a:tailEnd type="none" w="med" len="med"/>
                    </a:lnL>
                    <a:lnR w="28575" cap="flat" cmpd="sng" algn="ctr">
                      <a:solidFill>
                        <a:srgbClr val="0000FF"/>
                      </a:solidFill>
                      <a:prstDash val="solid"/>
                      <a:round/>
                      <a:headEnd type="none" w="med" len="med"/>
                      <a:tailEnd type="none" w="med" len="med"/>
                    </a:lnR>
                    <a:lnT w="28575" cap="flat" cmpd="sng" algn="ctr">
                      <a:solidFill>
                        <a:srgbClr val="0000FF"/>
                      </a:solidFill>
                      <a:prstDash val="solid"/>
                      <a:round/>
                      <a:headEnd type="none" w="med" len="med"/>
                      <a:tailEnd type="none" w="med" len="med"/>
                    </a:lnT>
                    <a:lnB w="28575" cap="flat" cmpd="sng" algn="ctr">
                      <a:solidFill>
                        <a:srgbClr val="0000FF"/>
                      </a:solidFill>
                      <a:prstDash val="solid"/>
                      <a:round/>
                      <a:headEnd type="none" w="med" len="med"/>
                      <a:tailEnd type="none" w="med" len="med"/>
                    </a:lnB>
                  </a:tcPr>
                </a:tc>
                <a:tc vMerge="1">
                  <a:txBody>
                    <a:bodyPr/>
                    <a:lstStyle/>
                    <a:p>
                      <a:pPr algn="ctr" fontAlgn="ctr"/>
                      <a:endParaRPr lang="zh-TW" altLang="en-US" sz="1800" b="0" i="0" u="none" strike="noStrike" dirty="0">
                        <a:solidFill>
                          <a:srgbClr val="000000"/>
                        </a:solidFill>
                        <a:effectLst/>
                        <a:latin typeface="新細明體"/>
                      </a:endParaRPr>
                    </a:p>
                  </a:txBody>
                  <a:tcPr marL="9525" marR="9525" marT="9525" marB="0" anchor="ctr"/>
                </a:tc>
                <a:tc vMerge="1">
                  <a:txBody>
                    <a:bodyPr/>
                    <a:lstStyle/>
                    <a:p>
                      <a:pPr algn="ctr" fontAlgn="ctr"/>
                      <a:endParaRPr lang="zh-TW" altLang="en-US" sz="1800" b="0" i="0" u="none" strike="noStrike" dirty="0">
                        <a:solidFill>
                          <a:srgbClr val="000000"/>
                        </a:solidFill>
                        <a:effectLst/>
                        <a:latin typeface="新細明體"/>
                      </a:endParaRPr>
                    </a:p>
                  </a:txBody>
                  <a:tcPr marL="9525" marR="9525" marT="9525" marB="0" anchor="ctr"/>
                </a:tc>
                <a:tc>
                  <a:txBody>
                    <a:bodyPr/>
                    <a:lstStyle/>
                    <a:p>
                      <a:pPr algn="ctr" fontAlgn="ctr"/>
                      <a:r>
                        <a:rPr lang="en-US" altLang="zh-TW" sz="2000" b="1" u="none" strike="noStrike" dirty="0">
                          <a:solidFill>
                            <a:srgbClr val="0000FF"/>
                          </a:solidFill>
                          <a:effectLst/>
                        </a:rPr>
                        <a:t>66%</a:t>
                      </a:r>
                      <a:endParaRPr lang="en-US" altLang="zh-TW" sz="2000" b="1" i="0" u="none" strike="noStrike" dirty="0">
                        <a:solidFill>
                          <a:srgbClr val="0000FF"/>
                        </a:solidFill>
                        <a:effectLst/>
                        <a:latin typeface="新細明體"/>
                      </a:endParaRPr>
                    </a:p>
                  </a:txBody>
                  <a:tcPr marL="9525" marR="9525" marT="9525" marB="0" anchor="ctr">
                    <a:lnL w="28575" cap="flat" cmpd="sng" algn="ctr">
                      <a:solidFill>
                        <a:srgbClr val="0000FF"/>
                      </a:solidFill>
                      <a:prstDash val="solid"/>
                      <a:round/>
                      <a:headEnd type="none" w="med" len="med"/>
                      <a:tailEnd type="none" w="med" len="med"/>
                    </a:lnL>
                    <a:lnR w="57150" cap="flat" cmpd="sng" algn="ctr">
                      <a:solidFill>
                        <a:srgbClr val="FF00FF"/>
                      </a:solidFill>
                      <a:prstDash val="solid"/>
                      <a:round/>
                      <a:headEnd type="none" w="med" len="med"/>
                      <a:tailEnd type="none" w="med" len="med"/>
                    </a:lnR>
                    <a:lnT w="28575" cap="flat" cmpd="sng" algn="ctr">
                      <a:solidFill>
                        <a:srgbClr val="0000FF"/>
                      </a:solidFill>
                      <a:prstDash val="solid"/>
                      <a:round/>
                      <a:headEnd type="none" w="med" len="med"/>
                      <a:tailEnd type="none" w="med" len="med"/>
                    </a:lnT>
                    <a:lnB w="28575" cap="flat" cmpd="sng" algn="ctr">
                      <a:solidFill>
                        <a:srgbClr val="0000FF"/>
                      </a:solidFill>
                      <a:prstDash val="solid"/>
                      <a:round/>
                      <a:headEnd type="none" w="med" len="med"/>
                      <a:tailEnd type="none" w="med" len="med"/>
                    </a:lnB>
                  </a:tcPr>
                </a:tc>
                <a:tc>
                  <a:txBody>
                    <a:bodyPr/>
                    <a:lstStyle/>
                    <a:p>
                      <a:pPr algn="ctr" fontAlgn="ctr"/>
                      <a:r>
                        <a:rPr lang="zh-TW" altLang="en-US" sz="1800" b="1" u="none" strike="noStrike" dirty="0">
                          <a:effectLst/>
                        </a:rPr>
                        <a:t>優存</a:t>
                      </a:r>
                      <a:endParaRPr lang="zh-TW" altLang="en-US" sz="1800" b="1" i="0" u="none" strike="noStrike" dirty="0">
                        <a:solidFill>
                          <a:srgbClr val="000000"/>
                        </a:solidFill>
                        <a:effectLst/>
                        <a:latin typeface="新細明體"/>
                      </a:endParaRPr>
                    </a:p>
                  </a:txBody>
                  <a:tcPr marL="9525" marR="9525" marT="9525" marB="0" anchor="ctr">
                    <a:lnL w="57150" cap="flat" cmpd="sng" algn="ctr">
                      <a:solidFill>
                        <a:srgbClr val="FF00FF"/>
                      </a:solidFill>
                      <a:prstDash val="solid"/>
                      <a:round/>
                      <a:headEnd type="none" w="med" len="med"/>
                      <a:tailEnd type="none" w="med" len="med"/>
                    </a:lnL>
                  </a:tcPr>
                </a:tc>
                <a:tc>
                  <a:txBody>
                    <a:bodyPr/>
                    <a:lstStyle/>
                    <a:p>
                      <a:pPr algn="ctr" fontAlgn="ctr"/>
                      <a:r>
                        <a:rPr lang="zh-TW" altLang="en-US" sz="1800" b="1" u="none" strike="noStrike" dirty="0">
                          <a:effectLst/>
                        </a:rPr>
                        <a:t>月退</a:t>
                      </a:r>
                      <a:endParaRPr lang="zh-TW" altLang="en-US" sz="1800" b="1" i="0" u="none" strike="noStrike" dirty="0">
                        <a:solidFill>
                          <a:srgbClr val="000000"/>
                        </a:solidFill>
                        <a:effectLst/>
                        <a:latin typeface="新細明體"/>
                      </a:endParaRPr>
                    </a:p>
                  </a:txBody>
                  <a:tcPr marL="9525" marR="9525" marT="9525" marB="0" anchor="ctr"/>
                </a:tc>
                <a:tc>
                  <a:txBody>
                    <a:bodyPr/>
                    <a:lstStyle/>
                    <a:p>
                      <a:pPr algn="ctr" fontAlgn="ctr"/>
                      <a:r>
                        <a:rPr lang="zh-TW" altLang="en-US" sz="1800" b="1" u="none" strike="noStrike" dirty="0">
                          <a:effectLst/>
                        </a:rPr>
                        <a:t>合計</a:t>
                      </a:r>
                      <a:endParaRPr lang="zh-TW" altLang="en-US" sz="1800" b="1" i="0" u="none" strike="noStrike" dirty="0">
                        <a:solidFill>
                          <a:srgbClr val="000000"/>
                        </a:solidFill>
                        <a:effectLst/>
                        <a:latin typeface="新細明體"/>
                      </a:endParaRPr>
                    </a:p>
                  </a:txBody>
                  <a:tcPr marL="9525" marR="9525" marT="9525" marB="0" anchor="ctr"/>
                </a:tc>
              </a:tr>
              <a:tr h="481581">
                <a:tc vMerge="1">
                  <a:txBody>
                    <a:bodyPr/>
                    <a:lstStyle/>
                    <a:p>
                      <a:endParaRPr lang="zh-TW" altLang="en-US"/>
                    </a:p>
                  </a:txBody>
                  <a:tcPr/>
                </a:tc>
                <a:tc>
                  <a:txBody>
                    <a:bodyPr/>
                    <a:lstStyle/>
                    <a:p>
                      <a:pPr algn="ctr" fontAlgn="ctr"/>
                      <a:r>
                        <a:rPr lang="en-US" altLang="zh-TW" sz="2000" b="1" i="0" u="none" strike="noStrike" dirty="0" smtClean="0">
                          <a:solidFill>
                            <a:schemeClr val="dk1"/>
                          </a:solidFill>
                          <a:effectLst/>
                          <a:latin typeface="+mn-lt"/>
                        </a:rPr>
                        <a:t>4671</a:t>
                      </a:r>
                      <a:endParaRPr lang="en-US" altLang="zh-TW" sz="2000" b="1" i="0" u="none" strike="noStrike" dirty="0">
                        <a:solidFill>
                          <a:srgbClr val="000000"/>
                        </a:solidFill>
                        <a:effectLst/>
                        <a:latin typeface="新細明體"/>
                      </a:endParaRPr>
                    </a:p>
                  </a:txBody>
                  <a:tcPr marL="9525" marR="9525" marT="9525" marB="0" anchor="ctr">
                    <a:lnT w="28575" cap="flat" cmpd="sng" algn="ctr">
                      <a:solidFill>
                        <a:srgbClr val="0000FF"/>
                      </a:solidFill>
                      <a:prstDash val="solid"/>
                      <a:round/>
                      <a:headEnd type="none" w="med" len="med"/>
                      <a:tailEnd type="none" w="med" len="med"/>
                    </a:lnT>
                    <a:lnB w="28575" cap="flat" cmpd="sng" algn="ctr">
                      <a:solidFill>
                        <a:srgbClr val="C00000"/>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TW" sz="2000" b="1" u="none" strike="noStrike" kern="1200" dirty="0" smtClean="0">
                          <a:solidFill>
                            <a:schemeClr val="bg1"/>
                          </a:solidFill>
                          <a:effectLst/>
                          <a:latin typeface="+mn-lt"/>
                          <a:ea typeface="+mn-ea"/>
                          <a:cs typeface="+mn-cs"/>
                        </a:rPr>
                        <a:t>40460</a:t>
                      </a:r>
                    </a:p>
                  </a:txBody>
                  <a:tcPr marL="9525" marR="9525" marT="9525" marB="0" anchor="ctr">
                    <a:lnB w="28575" cap="flat" cmpd="sng" algn="ctr">
                      <a:solidFill>
                        <a:srgbClr val="C00000"/>
                      </a:solidFill>
                      <a:prstDash val="solid"/>
                      <a:round/>
                      <a:headEnd type="none" w="med" len="med"/>
                      <a:tailEnd type="none" w="med" len="med"/>
                    </a:lnB>
                    <a:solidFill>
                      <a:srgbClr val="00B0F0"/>
                    </a:solidFill>
                  </a:tcPr>
                </a:tc>
                <a:tc>
                  <a:txBody>
                    <a:bodyPr/>
                    <a:lstStyle/>
                    <a:p>
                      <a:pPr marL="0" algn="ctr" defTabSz="914400" rtl="0" eaLnBrk="1" fontAlgn="ctr" latinLnBrk="0" hangingPunct="1"/>
                      <a:r>
                        <a:rPr lang="en-US" altLang="zh-TW" sz="2000" b="1" u="none" strike="noStrike" kern="1200" dirty="0" smtClean="0">
                          <a:solidFill>
                            <a:schemeClr val="dk1"/>
                          </a:solidFill>
                          <a:effectLst/>
                          <a:latin typeface="+mn-lt"/>
                          <a:ea typeface="+mn-ea"/>
                          <a:cs typeface="+mn-cs"/>
                        </a:rPr>
                        <a:t>45131</a:t>
                      </a:r>
                      <a:endParaRPr lang="en-US" altLang="zh-TW" sz="2000" b="1" u="none" strike="noStrike" kern="1200" dirty="0">
                        <a:solidFill>
                          <a:schemeClr val="dk1"/>
                        </a:solidFill>
                        <a:effectLst/>
                        <a:latin typeface="+mn-lt"/>
                        <a:ea typeface="+mn-ea"/>
                        <a:cs typeface="+mn-cs"/>
                      </a:endParaRPr>
                    </a:p>
                  </a:txBody>
                  <a:tcPr marL="9525" marR="9525" marT="9525" marB="0" anchor="ctr">
                    <a:lnB w="28575" cap="flat" cmpd="sng" algn="ctr">
                      <a:solidFill>
                        <a:srgbClr val="C00000"/>
                      </a:solidFill>
                      <a:prstDash val="solid"/>
                      <a:round/>
                      <a:headEnd type="none" w="med" len="med"/>
                      <a:tailEnd type="none" w="med" len="med"/>
                    </a:lnB>
                  </a:tcPr>
                </a:tc>
                <a:tc>
                  <a:txBody>
                    <a:bodyPr/>
                    <a:lstStyle/>
                    <a:p>
                      <a:pPr algn="ctr" fontAlgn="ctr"/>
                      <a:r>
                        <a:rPr lang="en-US" altLang="zh-TW" sz="2000" b="1" u="none" strike="noStrike" dirty="0">
                          <a:effectLst/>
                        </a:rPr>
                        <a:t>51599</a:t>
                      </a:r>
                      <a:endParaRPr lang="en-US" altLang="zh-TW" sz="2000" b="1" i="0" u="none" strike="noStrike" dirty="0">
                        <a:solidFill>
                          <a:srgbClr val="000000"/>
                        </a:solidFill>
                        <a:effectLst/>
                        <a:latin typeface="新細明體"/>
                      </a:endParaRPr>
                    </a:p>
                  </a:txBody>
                  <a:tcPr marL="9525" marR="9525" marT="9525" marB="0" anchor="ctr">
                    <a:lnR w="57150" cap="flat" cmpd="sng" algn="ctr">
                      <a:solidFill>
                        <a:srgbClr val="FF00FF"/>
                      </a:solidFill>
                      <a:prstDash val="solid"/>
                      <a:round/>
                      <a:headEnd type="none" w="med" len="med"/>
                      <a:tailEnd type="none" w="med" len="med"/>
                    </a:lnR>
                    <a:lnT w="28575" cap="flat" cmpd="sng" algn="ctr">
                      <a:solidFill>
                        <a:srgbClr val="0000FF"/>
                      </a:solidFill>
                      <a:prstDash val="solid"/>
                      <a:round/>
                      <a:headEnd type="none" w="med" len="med"/>
                      <a:tailEnd type="none" w="med" len="med"/>
                    </a:lnT>
                    <a:lnB w="28575" cap="flat" cmpd="sng" algn="ctr">
                      <a:solidFill>
                        <a:srgbClr val="C00000"/>
                      </a:solidFill>
                      <a:prstDash val="solid"/>
                      <a:round/>
                      <a:headEnd type="none" w="med" len="med"/>
                      <a:tailEnd type="none" w="med" len="med"/>
                    </a:lnB>
                  </a:tcPr>
                </a:tc>
                <a:tc>
                  <a:txBody>
                    <a:bodyPr/>
                    <a:lstStyle/>
                    <a:p>
                      <a:pPr algn="ctr" fontAlgn="ctr"/>
                      <a:r>
                        <a:rPr lang="en-US" altLang="zh-TW" sz="2200" b="1" i="0" u="none" strike="noStrike" dirty="0" smtClean="0">
                          <a:solidFill>
                            <a:srgbClr val="C00000"/>
                          </a:solidFill>
                          <a:effectLst/>
                          <a:latin typeface="+mn-lt"/>
                        </a:rPr>
                        <a:t>4671</a:t>
                      </a:r>
                      <a:endParaRPr lang="en-US" altLang="zh-TW" sz="2200" b="1" i="0" u="none" strike="noStrike" dirty="0">
                        <a:solidFill>
                          <a:srgbClr val="C00000"/>
                        </a:solidFill>
                        <a:effectLst/>
                        <a:latin typeface="新細明體"/>
                      </a:endParaRPr>
                    </a:p>
                  </a:txBody>
                  <a:tcPr marL="9525" marR="9525" marT="9525" marB="0" anchor="ctr">
                    <a:lnL w="57150" cap="flat" cmpd="sng" algn="ctr">
                      <a:solidFill>
                        <a:srgbClr val="FF00FF"/>
                      </a:solidFill>
                      <a:prstDash val="solid"/>
                      <a:round/>
                      <a:headEnd type="none" w="med" len="med"/>
                      <a:tailEnd type="none" w="med" len="med"/>
                    </a:lnL>
                    <a:lnB w="28575" cap="flat" cmpd="sng" algn="ctr">
                      <a:solidFill>
                        <a:srgbClr val="C00000"/>
                      </a:solidFill>
                      <a:prstDash val="solid"/>
                      <a:round/>
                      <a:headEnd type="none" w="med" len="med"/>
                      <a:tailEnd type="none" w="med" len="med"/>
                    </a:lnB>
                  </a:tcPr>
                </a:tc>
                <a:tc>
                  <a:txBody>
                    <a:bodyPr/>
                    <a:lstStyle/>
                    <a:p>
                      <a:pPr marL="0" algn="ctr" defTabSz="914400" rtl="0" eaLnBrk="1" fontAlgn="ctr" latinLnBrk="0" hangingPunct="1"/>
                      <a:r>
                        <a:rPr lang="en-US" altLang="zh-TW" sz="2200" b="1" i="0" u="none" strike="noStrike" kern="1200" dirty="0" smtClean="0">
                          <a:solidFill>
                            <a:srgbClr val="C00000"/>
                          </a:solidFill>
                          <a:effectLst/>
                          <a:latin typeface="+mn-lt"/>
                          <a:ea typeface="+mn-ea"/>
                          <a:cs typeface="+mn-cs"/>
                        </a:rPr>
                        <a:t>40460</a:t>
                      </a:r>
                      <a:endParaRPr lang="en-US" altLang="zh-TW" sz="2200" b="1" i="0" u="none" strike="noStrike" kern="1200" dirty="0">
                        <a:solidFill>
                          <a:srgbClr val="C00000"/>
                        </a:solidFill>
                        <a:effectLst/>
                        <a:latin typeface="+mn-lt"/>
                        <a:ea typeface="+mn-ea"/>
                        <a:cs typeface="+mn-cs"/>
                      </a:endParaRPr>
                    </a:p>
                  </a:txBody>
                  <a:tcPr marL="9525" marR="9525" marT="9525" marB="0" anchor="ctr">
                    <a:lnB w="28575" cap="flat" cmpd="sng" algn="ctr">
                      <a:solidFill>
                        <a:srgbClr val="C00000"/>
                      </a:solidFill>
                      <a:prstDash val="solid"/>
                      <a:round/>
                      <a:headEnd type="none" w="med" len="med"/>
                      <a:tailEnd type="none" w="med" len="med"/>
                    </a:lnB>
                    <a:solidFill>
                      <a:srgbClr val="00B0F0"/>
                    </a:solidFill>
                  </a:tcPr>
                </a:tc>
                <a:tc>
                  <a:txBody>
                    <a:bodyPr/>
                    <a:lstStyle/>
                    <a:p>
                      <a:pPr algn="ctr" fontAlgn="ctr"/>
                      <a:r>
                        <a:rPr lang="en-US" altLang="zh-TW" sz="2200" b="1" u="none" strike="noStrike" dirty="0" smtClean="0">
                          <a:solidFill>
                            <a:srgbClr val="C00000"/>
                          </a:solidFill>
                          <a:effectLst/>
                        </a:rPr>
                        <a:t>45131</a:t>
                      </a:r>
                      <a:endParaRPr lang="en-US" altLang="zh-TW" sz="2200" b="1" i="0" u="none" strike="noStrike" dirty="0">
                        <a:solidFill>
                          <a:srgbClr val="C00000"/>
                        </a:solidFill>
                        <a:effectLst/>
                        <a:latin typeface="新細明體"/>
                      </a:endParaRPr>
                    </a:p>
                  </a:txBody>
                  <a:tcPr marL="9525" marR="9525" marT="9525" marB="0" anchor="ctr">
                    <a:lnB w="28575" cap="flat" cmpd="sng" algn="ctr">
                      <a:solidFill>
                        <a:srgbClr val="C00000"/>
                      </a:solidFill>
                      <a:prstDash val="solid"/>
                      <a:round/>
                      <a:headEnd type="none" w="med" len="med"/>
                      <a:tailEnd type="none" w="med" len="med"/>
                    </a:lnB>
                  </a:tcPr>
                </a:tc>
              </a:tr>
              <a:tr h="481581">
                <a:tc rowSpan="3">
                  <a:txBody>
                    <a:bodyPr/>
                    <a:lstStyle/>
                    <a:p>
                      <a:pPr algn="ctr" fontAlgn="ctr"/>
                      <a:r>
                        <a:rPr lang="en-US" altLang="zh-TW" sz="1800" b="1" u="none" strike="noStrike" kern="1200" dirty="0" smtClean="0">
                          <a:solidFill>
                            <a:schemeClr val="dk1"/>
                          </a:solidFill>
                          <a:effectLst/>
                          <a:latin typeface="+mn-lt"/>
                          <a:ea typeface="+mn-ea"/>
                          <a:cs typeface="+mn-cs"/>
                        </a:rPr>
                        <a:t>118</a:t>
                      </a:r>
                      <a:r>
                        <a:rPr lang="zh-TW" altLang="en-US" sz="1800" b="1" u="none" strike="noStrike" kern="1200" dirty="0" smtClean="0">
                          <a:solidFill>
                            <a:schemeClr val="dk1"/>
                          </a:solidFill>
                          <a:effectLst/>
                          <a:latin typeface="+mn-lt"/>
                          <a:ea typeface="+mn-ea"/>
                          <a:cs typeface="+mn-cs"/>
                        </a:rPr>
                        <a:t>年</a:t>
                      </a:r>
                      <a:r>
                        <a:rPr lang="en-US" altLang="zh-TW" sz="1800" b="1" u="none" strike="noStrike" kern="1200" dirty="0" smtClean="0">
                          <a:solidFill>
                            <a:schemeClr val="dk1"/>
                          </a:solidFill>
                          <a:effectLst/>
                          <a:latin typeface="+mn-lt"/>
                          <a:ea typeface="+mn-ea"/>
                          <a:cs typeface="+mn-cs"/>
                        </a:rPr>
                        <a:t/>
                      </a:r>
                      <a:br>
                        <a:rPr lang="en-US" altLang="zh-TW" sz="1800" b="1" u="none" strike="noStrike" kern="1200" dirty="0" smtClean="0">
                          <a:solidFill>
                            <a:schemeClr val="dk1"/>
                          </a:solidFill>
                          <a:effectLst/>
                          <a:latin typeface="+mn-lt"/>
                          <a:ea typeface="+mn-ea"/>
                          <a:cs typeface="+mn-cs"/>
                        </a:rPr>
                      </a:br>
                      <a:r>
                        <a:rPr lang="zh-TW" altLang="en-US" sz="1800" b="1" u="none" strike="noStrike" kern="1200" dirty="0" smtClean="0">
                          <a:solidFill>
                            <a:schemeClr val="dk1"/>
                          </a:solidFill>
                          <a:effectLst/>
                          <a:latin typeface="+mn-lt"/>
                          <a:ea typeface="+mn-ea"/>
                          <a:cs typeface="+mn-cs"/>
                        </a:rPr>
                        <a:t>以後</a:t>
                      </a:r>
                      <a:endParaRPr lang="zh-TW" altLang="en-US" sz="1800" b="1" u="none" strike="noStrike" kern="1200" dirty="0">
                        <a:solidFill>
                          <a:schemeClr val="dk1"/>
                        </a:solidFill>
                        <a:effectLst/>
                        <a:latin typeface="+mn-lt"/>
                        <a:ea typeface="+mn-ea"/>
                        <a:cs typeface="+mn-cs"/>
                      </a:endParaRPr>
                    </a:p>
                  </a:txBody>
                  <a:tcPr marL="9525" marR="9525" marT="9525" marB="0" anchor="ctr">
                    <a:lnT w="28575" cap="flat" cmpd="sng" algn="ctr">
                      <a:solidFill>
                        <a:srgbClr val="C00000"/>
                      </a:solidFill>
                      <a:prstDash val="solid"/>
                      <a:round/>
                      <a:headEnd type="none" w="med" len="med"/>
                      <a:tailEnd type="none" w="med" len="med"/>
                    </a:lnT>
                    <a:solidFill>
                      <a:srgbClr val="FFFF99"/>
                    </a:solidFill>
                  </a:tcPr>
                </a:tc>
                <a:tc>
                  <a:txBody>
                    <a:bodyPr/>
                    <a:lstStyle/>
                    <a:p>
                      <a:pPr algn="ctr" fontAlgn="ctr"/>
                      <a:r>
                        <a:rPr lang="zh-TW" altLang="en-US" sz="1800" b="1" u="none" strike="noStrike" dirty="0">
                          <a:effectLst/>
                        </a:rPr>
                        <a:t>優存</a:t>
                      </a:r>
                      <a:endParaRPr lang="zh-TW" altLang="en-US" sz="1800" b="1" i="0" u="none" strike="noStrike" dirty="0">
                        <a:solidFill>
                          <a:srgbClr val="000000"/>
                        </a:solidFill>
                        <a:effectLst/>
                        <a:latin typeface="新細明體"/>
                      </a:endParaRPr>
                    </a:p>
                  </a:txBody>
                  <a:tcPr marL="9525" marR="9525" marT="9525" marB="0" anchor="ctr">
                    <a:lnT w="28575" cap="flat" cmpd="sng" algn="ctr">
                      <a:solidFill>
                        <a:srgbClr val="C00000"/>
                      </a:solidFill>
                      <a:prstDash val="solid"/>
                      <a:round/>
                      <a:headEnd type="none" w="med" len="med"/>
                      <a:tailEnd type="none" w="med" len="med"/>
                    </a:lnT>
                    <a:lnB w="28575" cap="flat" cmpd="sng" algn="ctr">
                      <a:solidFill>
                        <a:srgbClr val="0000FF"/>
                      </a:solidFill>
                      <a:prstDash val="solid"/>
                      <a:round/>
                      <a:headEnd type="none" w="med" len="med"/>
                      <a:tailEnd type="none" w="med" len="med"/>
                    </a:lnB>
                    <a:solidFill>
                      <a:srgbClr val="FFFF99"/>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zh-TW" altLang="en-US" sz="1800" b="1" u="none" strike="noStrike" dirty="0">
                          <a:effectLst/>
                        </a:rPr>
                        <a:t>月</a:t>
                      </a:r>
                      <a:r>
                        <a:rPr lang="zh-TW" altLang="en-US" sz="1800" b="1" u="none" strike="noStrike" dirty="0" smtClean="0">
                          <a:effectLst/>
                        </a:rPr>
                        <a:t>退</a:t>
                      </a:r>
                      <a:r>
                        <a:rPr lang="en-US" altLang="zh-TW" sz="1800" b="1" u="none" strike="noStrike" dirty="0" smtClean="0">
                          <a:effectLst/>
                        </a:rPr>
                        <a:t/>
                      </a:r>
                      <a:br>
                        <a:rPr lang="en-US" altLang="zh-TW" sz="1800" b="1" u="none" strike="noStrike" dirty="0" smtClean="0">
                          <a:effectLst/>
                        </a:rPr>
                      </a:br>
                      <a:r>
                        <a:rPr lang="en-US" altLang="zh-TW" sz="1800" b="1" u="none" strike="noStrike" dirty="0" smtClean="0">
                          <a:solidFill>
                            <a:srgbClr val="C00000"/>
                          </a:solidFill>
                          <a:effectLst/>
                        </a:rPr>
                        <a:t>(</a:t>
                      </a:r>
                      <a:r>
                        <a:rPr lang="zh-TW" altLang="en-US" sz="1800" b="1" u="none" strike="noStrike" dirty="0" smtClean="0">
                          <a:solidFill>
                            <a:srgbClr val="C00000"/>
                          </a:solidFill>
                          <a:effectLst/>
                        </a:rPr>
                        <a:t>無均俸</a:t>
                      </a:r>
                      <a:r>
                        <a:rPr lang="en-US" altLang="zh-TW" sz="1800" b="1" u="none" strike="noStrike" dirty="0" smtClean="0">
                          <a:solidFill>
                            <a:srgbClr val="C00000"/>
                          </a:solidFill>
                          <a:effectLst/>
                        </a:rPr>
                        <a:t>)</a:t>
                      </a:r>
                      <a:r>
                        <a:rPr lang="zh-TW" altLang="en-US" sz="1800" b="1" u="none" strike="noStrike" dirty="0">
                          <a:effectLst/>
                        </a:rPr>
                        <a:t>　</a:t>
                      </a:r>
                      <a:endParaRPr lang="zh-TW" altLang="en-US" sz="1800" b="1" i="0" u="none" strike="noStrike" dirty="0">
                        <a:solidFill>
                          <a:srgbClr val="000000"/>
                        </a:solidFill>
                        <a:effectLst/>
                        <a:latin typeface="新細明體"/>
                      </a:endParaRPr>
                    </a:p>
                  </a:txBody>
                  <a:tcPr marL="9525" marR="9525" marT="9525" marB="0" anchor="ctr">
                    <a:lnT w="28575" cap="flat" cmpd="sng" algn="ctr">
                      <a:solidFill>
                        <a:srgbClr val="C00000"/>
                      </a:solidFill>
                      <a:prstDash val="solid"/>
                      <a:round/>
                      <a:headEnd type="none" w="med" len="med"/>
                      <a:tailEnd type="none" w="med" len="med"/>
                    </a:lnT>
                    <a:solidFill>
                      <a:srgbClr val="FFFF99"/>
                    </a:solidFill>
                  </a:tcPr>
                </a:tc>
                <a:tc rowSpan="2">
                  <a:txBody>
                    <a:bodyPr/>
                    <a:lstStyle/>
                    <a:p>
                      <a:pPr algn="ctr" fontAlgn="ctr"/>
                      <a:r>
                        <a:rPr lang="zh-TW" altLang="en-US" sz="1800" b="1" u="none" strike="noStrike" dirty="0">
                          <a:effectLst/>
                        </a:rPr>
                        <a:t>合計</a:t>
                      </a:r>
                      <a:endParaRPr lang="zh-TW" altLang="en-US" sz="1800" b="1" i="0" u="none" strike="noStrike" dirty="0">
                        <a:solidFill>
                          <a:srgbClr val="000000"/>
                        </a:solidFill>
                        <a:effectLst/>
                        <a:latin typeface="新細明體"/>
                      </a:endParaRPr>
                    </a:p>
                  </a:txBody>
                  <a:tcPr marL="9525" marR="9525" marT="9525" marB="0" anchor="ctr">
                    <a:lnT w="28575" cap="flat" cmpd="sng" algn="ctr">
                      <a:solidFill>
                        <a:srgbClr val="C00000"/>
                      </a:solidFill>
                      <a:prstDash val="solid"/>
                      <a:round/>
                      <a:headEnd type="none" w="med" len="med"/>
                      <a:tailEnd type="none" w="med" len="med"/>
                    </a:lnT>
                    <a:solidFill>
                      <a:srgbClr val="FFFF99"/>
                    </a:solidFill>
                  </a:tcPr>
                </a:tc>
                <a:tc>
                  <a:txBody>
                    <a:bodyPr/>
                    <a:lstStyle/>
                    <a:p>
                      <a:pPr algn="ctr" fontAlgn="ctr"/>
                      <a:r>
                        <a:rPr lang="zh-TW" altLang="en-US" sz="1800" b="1" u="none" strike="noStrike">
                          <a:effectLst/>
                        </a:rPr>
                        <a:t>替代率上限</a:t>
                      </a:r>
                      <a:endParaRPr lang="zh-TW" altLang="en-US" sz="1800" b="1" i="0" u="none" strike="noStrike">
                        <a:solidFill>
                          <a:srgbClr val="000000"/>
                        </a:solidFill>
                        <a:effectLst/>
                        <a:latin typeface="新細明體"/>
                      </a:endParaRPr>
                    </a:p>
                  </a:txBody>
                  <a:tcPr marL="9525" marR="9525" marT="9525" marB="0" anchor="ctr">
                    <a:lnR w="57150" cap="flat" cmpd="sng" algn="ctr">
                      <a:solidFill>
                        <a:srgbClr val="FF00FF"/>
                      </a:solidFill>
                      <a:prstDash val="solid"/>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0000FF"/>
                      </a:solidFill>
                      <a:prstDash val="solid"/>
                      <a:round/>
                      <a:headEnd type="none" w="med" len="med"/>
                      <a:tailEnd type="none" w="med" len="med"/>
                    </a:lnB>
                    <a:solidFill>
                      <a:srgbClr val="FFFF99"/>
                    </a:solidFill>
                  </a:tcPr>
                </a:tc>
                <a:tc gridSpan="3">
                  <a:txBody>
                    <a:bodyPr/>
                    <a:lstStyle/>
                    <a:p>
                      <a:pPr algn="ctr" fontAlgn="ctr"/>
                      <a:r>
                        <a:rPr lang="zh-TW" altLang="en-US" sz="1800" b="1" u="none" strike="noStrike" dirty="0">
                          <a:effectLst/>
                        </a:rPr>
                        <a:t>實際支領月所得</a:t>
                      </a:r>
                      <a:endParaRPr lang="zh-TW" altLang="en-US" sz="1800" b="1" i="0" u="none" strike="noStrike" dirty="0">
                        <a:solidFill>
                          <a:srgbClr val="000000"/>
                        </a:solidFill>
                        <a:effectLst/>
                        <a:latin typeface="新細明體"/>
                      </a:endParaRPr>
                    </a:p>
                  </a:txBody>
                  <a:tcPr marL="9525" marR="9525" marT="9525" marB="0" anchor="ctr">
                    <a:lnL w="57150" cap="flat" cmpd="sng" algn="ctr">
                      <a:solidFill>
                        <a:srgbClr val="FF00FF"/>
                      </a:solidFill>
                      <a:prstDash val="solid"/>
                      <a:round/>
                      <a:headEnd type="none" w="med" len="med"/>
                      <a:tailEnd type="none" w="med" len="med"/>
                    </a:lnL>
                    <a:lnT w="28575" cap="flat" cmpd="sng" algn="ctr">
                      <a:solidFill>
                        <a:srgbClr val="C00000"/>
                      </a:solidFill>
                      <a:prstDash val="solid"/>
                      <a:round/>
                      <a:headEnd type="none" w="med" len="med"/>
                      <a:tailEnd type="none" w="med" len="med"/>
                    </a:lnT>
                    <a:solidFill>
                      <a:srgbClr val="FFFF99"/>
                    </a:solidFill>
                  </a:tcPr>
                </a:tc>
                <a:tc hMerge="1">
                  <a:txBody>
                    <a:bodyPr/>
                    <a:lstStyle/>
                    <a:p>
                      <a:endParaRPr lang="zh-TW" altLang="en-US"/>
                    </a:p>
                  </a:txBody>
                  <a:tcPr/>
                </a:tc>
                <a:tc hMerge="1">
                  <a:txBody>
                    <a:bodyPr/>
                    <a:lstStyle/>
                    <a:p>
                      <a:endParaRPr lang="zh-TW" altLang="en-US"/>
                    </a:p>
                  </a:txBody>
                  <a:tcPr/>
                </a:tc>
              </a:tr>
              <a:tr h="481581">
                <a:tc vMerge="1">
                  <a:txBody>
                    <a:bodyPr/>
                    <a:lstStyle/>
                    <a:p>
                      <a:endParaRPr lang="zh-TW" altLang="en-US"/>
                    </a:p>
                  </a:txBody>
                  <a:tcPr/>
                </a:tc>
                <a:tc>
                  <a:txBody>
                    <a:bodyPr/>
                    <a:lstStyle/>
                    <a:p>
                      <a:pPr algn="ctr" fontAlgn="ctr"/>
                      <a:r>
                        <a:rPr lang="en-US" altLang="zh-TW" sz="2000" b="1" u="none" strike="noStrike" dirty="0">
                          <a:solidFill>
                            <a:srgbClr val="0000FF"/>
                          </a:solidFill>
                          <a:effectLst/>
                        </a:rPr>
                        <a:t>0%</a:t>
                      </a:r>
                      <a:endParaRPr lang="en-US" altLang="zh-TW" sz="2000" b="1" i="0" u="none" strike="noStrike" dirty="0">
                        <a:solidFill>
                          <a:srgbClr val="0000FF"/>
                        </a:solidFill>
                        <a:effectLst/>
                        <a:latin typeface="新細明體"/>
                      </a:endParaRPr>
                    </a:p>
                  </a:txBody>
                  <a:tcPr marL="9525" marR="9525" marT="9525" marB="0" anchor="ctr">
                    <a:lnL w="28575" cap="flat" cmpd="sng" algn="ctr">
                      <a:solidFill>
                        <a:srgbClr val="0000FF"/>
                      </a:solidFill>
                      <a:prstDash val="solid"/>
                      <a:round/>
                      <a:headEnd type="none" w="med" len="med"/>
                      <a:tailEnd type="none" w="med" len="med"/>
                    </a:lnL>
                    <a:lnR w="28575" cap="flat" cmpd="sng" algn="ctr">
                      <a:solidFill>
                        <a:srgbClr val="0000FF"/>
                      </a:solidFill>
                      <a:prstDash val="solid"/>
                      <a:round/>
                      <a:headEnd type="none" w="med" len="med"/>
                      <a:tailEnd type="none" w="med" len="med"/>
                    </a:lnR>
                    <a:lnT w="28575" cap="flat" cmpd="sng" algn="ctr">
                      <a:solidFill>
                        <a:srgbClr val="0000FF"/>
                      </a:solidFill>
                      <a:prstDash val="solid"/>
                      <a:round/>
                      <a:headEnd type="none" w="med" len="med"/>
                      <a:tailEnd type="none" w="med" len="med"/>
                    </a:lnT>
                    <a:lnB w="28575" cap="flat" cmpd="sng" algn="ctr">
                      <a:solidFill>
                        <a:srgbClr val="0000FF"/>
                      </a:solidFill>
                      <a:prstDash val="solid"/>
                      <a:round/>
                      <a:headEnd type="none" w="med" len="med"/>
                      <a:tailEnd type="none" w="med" len="med"/>
                    </a:lnB>
                    <a:solidFill>
                      <a:srgbClr val="FFFF99"/>
                    </a:solidFill>
                  </a:tcPr>
                </a:tc>
                <a:tc vMerge="1">
                  <a:txBody>
                    <a:bodyPr/>
                    <a:lstStyle/>
                    <a:p>
                      <a:pPr algn="ctr" fontAlgn="ctr"/>
                      <a:endParaRPr lang="zh-TW" altLang="en-US" sz="1800" b="0" i="0" u="none" strike="noStrike" dirty="0">
                        <a:solidFill>
                          <a:srgbClr val="000000"/>
                        </a:solidFill>
                        <a:effectLst/>
                        <a:latin typeface="新細明體"/>
                      </a:endParaRPr>
                    </a:p>
                  </a:txBody>
                  <a:tcPr marL="9525" marR="9525" marT="9525" marB="0" anchor="ctr"/>
                </a:tc>
                <a:tc vMerge="1">
                  <a:txBody>
                    <a:bodyPr/>
                    <a:lstStyle/>
                    <a:p>
                      <a:pPr algn="ctr" fontAlgn="ctr"/>
                      <a:endParaRPr lang="en-US" altLang="zh-TW" sz="1800" b="0" i="0" u="none" strike="noStrike" dirty="0">
                        <a:solidFill>
                          <a:srgbClr val="000000"/>
                        </a:solidFill>
                        <a:effectLst/>
                        <a:latin typeface="新細明體"/>
                      </a:endParaRPr>
                    </a:p>
                  </a:txBody>
                  <a:tcPr marL="9525" marR="9525" marT="9525" marB="0" anchor="ctr"/>
                </a:tc>
                <a:tc>
                  <a:txBody>
                    <a:bodyPr/>
                    <a:lstStyle/>
                    <a:p>
                      <a:pPr algn="ctr" fontAlgn="ctr"/>
                      <a:r>
                        <a:rPr lang="en-US" altLang="zh-TW" sz="2000" b="1" u="none" strike="noStrike" dirty="0">
                          <a:solidFill>
                            <a:srgbClr val="0000FF"/>
                          </a:solidFill>
                          <a:effectLst/>
                        </a:rPr>
                        <a:t>52.5%</a:t>
                      </a:r>
                      <a:endParaRPr lang="en-US" altLang="zh-TW" sz="2000" b="1" i="0" u="none" strike="noStrike" dirty="0">
                        <a:solidFill>
                          <a:srgbClr val="0000FF"/>
                        </a:solidFill>
                        <a:effectLst/>
                        <a:latin typeface="新細明體"/>
                      </a:endParaRPr>
                    </a:p>
                  </a:txBody>
                  <a:tcPr marL="9525" marR="9525" marT="9525" marB="0" anchor="ctr">
                    <a:lnL w="28575" cap="flat" cmpd="sng" algn="ctr">
                      <a:solidFill>
                        <a:srgbClr val="0000FF"/>
                      </a:solidFill>
                      <a:prstDash val="solid"/>
                      <a:round/>
                      <a:headEnd type="none" w="med" len="med"/>
                      <a:tailEnd type="none" w="med" len="med"/>
                    </a:lnL>
                    <a:lnR w="57150" cap="flat" cmpd="sng" algn="ctr">
                      <a:solidFill>
                        <a:srgbClr val="FF00FF"/>
                      </a:solidFill>
                      <a:prstDash val="solid"/>
                      <a:round/>
                      <a:headEnd type="none" w="med" len="med"/>
                      <a:tailEnd type="none" w="med" len="med"/>
                    </a:lnR>
                    <a:lnT w="28575" cap="flat" cmpd="sng" algn="ctr">
                      <a:solidFill>
                        <a:srgbClr val="0000FF"/>
                      </a:solidFill>
                      <a:prstDash val="solid"/>
                      <a:round/>
                      <a:headEnd type="none" w="med" len="med"/>
                      <a:tailEnd type="none" w="med" len="med"/>
                    </a:lnT>
                    <a:lnB w="28575" cap="flat" cmpd="sng" algn="ctr">
                      <a:solidFill>
                        <a:srgbClr val="0000FF"/>
                      </a:solidFill>
                      <a:prstDash val="solid"/>
                      <a:round/>
                      <a:headEnd type="none" w="med" len="med"/>
                      <a:tailEnd type="none" w="med" len="med"/>
                    </a:lnB>
                    <a:solidFill>
                      <a:srgbClr val="FFFF99"/>
                    </a:solidFill>
                  </a:tcPr>
                </a:tc>
                <a:tc>
                  <a:txBody>
                    <a:bodyPr/>
                    <a:lstStyle/>
                    <a:p>
                      <a:pPr algn="ctr" fontAlgn="ctr"/>
                      <a:r>
                        <a:rPr lang="zh-TW" altLang="en-US" sz="1800" b="1" u="none" strike="noStrike" dirty="0">
                          <a:effectLst/>
                        </a:rPr>
                        <a:t>優存</a:t>
                      </a:r>
                      <a:endParaRPr lang="zh-TW" altLang="en-US" sz="1800" b="1" i="0" u="none" strike="noStrike" dirty="0">
                        <a:solidFill>
                          <a:srgbClr val="000000"/>
                        </a:solidFill>
                        <a:effectLst/>
                        <a:latin typeface="新細明體"/>
                      </a:endParaRPr>
                    </a:p>
                  </a:txBody>
                  <a:tcPr marL="9525" marR="9525" marT="9525" marB="0" anchor="ctr">
                    <a:lnL w="57150" cap="flat" cmpd="sng" algn="ctr">
                      <a:solidFill>
                        <a:srgbClr val="FF00FF"/>
                      </a:solidFill>
                      <a:prstDash val="solid"/>
                      <a:round/>
                      <a:headEnd type="none" w="med" len="med"/>
                      <a:tailEnd type="none" w="med" len="med"/>
                    </a:lnL>
                    <a:solidFill>
                      <a:srgbClr val="FFFF99"/>
                    </a:solidFill>
                  </a:tcPr>
                </a:tc>
                <a:tc>
                  <a:txBody>
                    <a:bodyPr/>
                    <a:lstStyle/>
                    <a:p>
                      <a:pPr algn="ctr" fontAlgn="ctr"/>
                      <a:r>
                        <a:rPr lang="zh-TW" altLang="en-US" sz="1800" b="1" u="none" strike="noStrike" dirty="0">
                          <a:effectLst/>
                        </a:rPr>
                        <a:t>月退</a:t>
                      </a:r>
                      <a:endParaRPr lang="zh-TW" altLang="en-US" sz="1800" b="1" i="0" u="none" strike="noStrike" dirty="0">
                        <a:solidFill>
                          <a:srgbClr val="000000"/>
                        </a:solidFill>
                        <a:effectLst/>
                        <a:latin typeface="新細明體"/>
                      </a:endParaRPr>
                    </a:p>
                  </a:txBody>
                  <a:tcPr marL="9525" marR="9525" marT="9525" marB="0" anchor="ctr">
                    <a:solidFill>
                      <a:srgbClr val="FFFF99"/>
                    </a:solidFill>
                  </a:tcPr>
                </a:tc>
                <a:tc>
                  <a:txBody>
                    <a:bodyPr/>
                    <a:lstStyle/>
                    <a:p>
                      <a:pPr algn="ctr" fontAlgn="ctr"/>
                      <a:r>
                        <a:rPr lang="zh-TW" altLang="en-US" sz="1800" b="1" u="none" strike="noStrike" dirty="0">
                          <a:effectLst/>
                        </a:rPr>
                        <a:t>合計</a:t>
                      </a:r>
                      <a:endParaRPr lang="zh-TW" altLang="en-US" sz="1800" b="1" i="0" u="none" strike="noStrike" dirty="0">
                        <a:solidFill>
                          <a:srgbClr val="000000"/>
                        </a:solidFill>
                        <a:effectLst/>
                        <a:latin typeface="新細明體"/>
                      </a:endParaRPr>
                    </a:p>
                  </a:txBody>
                  <a:tcPr marL="9525" marR="9525" marT="9525" marB="0" anchor="ctr">
                    <a:solidFill>
                      <a:srgbClr val="FFFF99"/>
                    </a:solidFill>
                  </a:tcPr>
                </a:tc>
              </a:tr>
              <a:tr h="530684">
                <a:tc vMerge="1">
                  <a:txBody>
                    <a:bodyPr/>
                    <a:lstStyle/>
                    <a:p>
                      <a:endParaRPr lang="zh-TW" altLang="en-US"/>
                    </a:p>
                  </a:txBody>
                  <a:tcPr/>
                </a:tc>
                <a:tc>
                  <a:txBody>
                    <a:bodyPr/>
                    <a:lstStyle/>
                    <a:p>
                      <a:pPr marL="0" algn="ctr" defTabSz="914400" rtl="0" eaLnBrk="1" fontAlgn="ctr" latinLnBrk="0" hangingPunct="1"/>
                      <a:r>
                        <a:rPr lang="en-US" altLang="zh-TW" sz="2000" b="1" u="none" strike="noStrike" kern="1200" dirty="0" smtClean="0">
                          <a:solidFill>
                            <a:schemeClr val="dk1"/>
                          </a:solidFill>
                          <a:effectLst/>
                          <a:latin typeface="+mn-lt"/>
                          <a:ea typeface="+mn-ea"/>
                          <a:cs typeface="+mn-cs"/>
                        </a:rPr>
                        <a:t>0</a:t>
                      </a:r>
                    </a:p>
                  </a:txBody>
                  <a:tcPr marL="9525" marR="9525" marT="9525" marB="0" anchor="ctr">
                    <a:lnT w="28575" cap="flat" cmpd="sng" algn="ctr">
                      <a:solidFill>
                        <a:srgbClr val="0000FF"/>
                      </a:solidFill>
                      <a:prstDash val="solid"/>
                      <a:round/>
                      <a:headEnd type="none" w="med" len="med"/>
                      <a:tailEnd type="none" w="med" len="med"/>
                    </a:lnT>
                    <a:solidFill>
                      <a:srgbClr val="FFFF99"/>
                    </a:solidFill>
                  </a:tcPr>
                </a:tc>
                <a:tc>
                  <a:txBody>
                    <a:bodyPr/>
                    <a:lstStyle/>
                    <a:p>
                      <a:pPr marL="0" algn="ctr" defTabSz="914400" rtl="0" eaLnBrk="1" fontAlgn="ctr" latinLnBrk="0" hangingPunct="1"/>
                      <a:r>
                        <a:rPr lang="en-US" altLang="zh-TW" sz="2000" b="1" i="0" u="none" strike="noStrike" kern="1200" dirty="0" smtClean="0">
                          <a:solidFill>
                            <a:schemeClr val="bg1"/>
                          </a:solidFill>
                          <a:effectLst/>
                          <a:latin typeface="+mn-lt"/>
                          <a:ea typeface="+mn-ea"/>
                          <a:cs typeface="+mn-cs"/>
                        </a:rPr>
                        <a:t>40460</a:t>
                      </a:r>
                      <a:endParaRPr lang="en-US" altLang="zh-TW" sz="2000" b="1" i="0" u="none" strike="noStrike" kern="1200" dirty="0">
                        <a:solidFill>
                          <a:schemeClr val="bg1"/>
                        </a:solidFill>
                        <a:effectLst/>
                        <a:latin typeface="+mn-lt"/>
                        <a:ea typeface="+mn-ea"/>
                        <a:cs typeface="+mn-cs"/>
                      </a:endParaRPr>
                    </a:p>
                  </a:txBody>
                  <a:tcPr marL="9525" marR="9525" marT="9525" marB="0" anchor="ctr">
                    <a:solidFill>
                      <a:srgbClr val="00B0F0"/>
                    </a:solidFill>
                  </a:tcPr>
                </a:tc>
                <a:tc>
                  <a:txBody>
                    <a:bodyPr/>
                    <a:lstStyle/>
                    <a:p>
                      <a:pPr marL="0" algn="ctr" defTabSz="914400" rtl="0" eaLnBrk="1" fontAlgn="ctr" latinLnBrk="0" hangingPunct="1"/>
                      <a:r>
                        <a:rPr lang="en-US" altLang="zh-TW" sz="2000" b="1" i="0" u="none" strike="noStrike" kern="1200" dirty="0" smtClean="0">
                          <a:solidFill>
                            <a:schemeClr val="dk1"/>
                          </a:solidFill>
                          <a:effectLst/>
                          <a:latin typeface="+mn-lt"/>
                          <a:ea typeface="+mn-ea"/>
                          <a:cs typeface="+mn-cs"/>
                        </a:rPr>
                        <a:t>40642</a:t>
                      </a:r>
                      <a:endParaRPr lang="en-US" altLang="zh-TW" sz="2000" b="1" i="0" u="none" strike="noStrike" kern="1200" dirty="0">
                        <a:solidFill>
                          <a:schemeClr val="dk1"/>
                        </a:solidFill>
                        <a:effectLst/>
                        <a:latin typeface="+mn-lt"/>
                        <a:ea typeface="+mn-ea"/>
                        <a:cs typeface="+mn-cs"/>
                      </a:endParaRPr>
                    </a:p>
                  </a:txBody>
                  <a:tcPr marL="9525" marR="9525" marT="9525" marB="0" anchor="ctr">
                    <a:solidFill>
                      <a:srgbClr val="FFFF99"/>
                    </a:solidFill>
                  </a:tcPr>
                </a:tc>
                <a:tc>
                  <a:txBody>
                    <a:bodyPr/>
                    <a:lstStyle/>
                    <a:p>
                      <a:pPr algn="ctr" fontAlgn="ctr"/>
                      <a:r>
                        <a:rPr lang="en-US" altLang="zh-TW" sz="2000" b="1" u="none" strike="noStrike" dirty="0">
                          <a:effectLst/>
                        </a:rPr>
                        <a:t>41045</a:t>
                      </a:r>
                      <a:endParaRPr lang="en-US" altLang="zh-TW" sz="2000" b="1" i="0" u="none" strike="noStrike" dirty="0">
                        <a:solidFill>
                          <a:srgbClr val="000000"/>
                        </a:solidFill>
                        <a:effectLst/>
                        <a:latin typeface="新細明體"/>
                      </a:endParaRPr>
                    </a:p>
                  </a:txBody>
                  <a:tcPr marL="9525" marR="9525" marT="9525" marB="0" anchor="ctr">
                    <a:lnR w="57150" cap="flat" cmpd="sng" algn="ctr">
                      <a:solidFill>
                        <a:srgbClr val="FF00FF"/>
                      </a:solidFill>
                      <a:prstDash val="solid"/>
                      <a:round/>
                      <a:headEnd type="none" w="med" len="med"/>
                      <a:tailEnd type="none" w="med" len="med"/>
                    </a:lnR>
                    <a:lnT w="28575" cap="flat" cmpd="sng" algn="ctr">
                      <a:solidFill>
                        <a:srgbClr val="0000FF"/>
                      </a:solidFill>
                      <a:prstDash val="solid"/>
                      <a:round/>
                      <a:headEnd type="none" w="med" len="med"/>
                      <a:tailEnd type="none" w="med" len="med"/>
                    </a:lnT>
                    <a:solidFill>
                      <a:srgbClr val="FFFF99"/>
                    </a:solidFill>
                  </a:tcPr>
                </a:tc>
                <a:tc>
                  <a:txBody>
                    <a:bodyPr/>
                    <a:lstStyle/>
                    <a:p>
                      <a:pPr algn="ctr" fontAlgn="ctr"/>
                      <a:r>
                        <a:rPr lang="en-US" altLang="zh-TW" sz="2200" b="1" u="none" strike="noStrike" dirty="0">
                          <a:solidFill>
                            <a:srgbClr val="C00000"/>
                          </a:solidFill>
                          <a:effectLst/>
                        </a:rPr>
                        <a:t>0</a:t>
                      </a:r>
                      <a:endParaRPr lang="en-US" altLang="zh-TW" sz="2200" b="1" i="0" u="none" strike="noStrike" dirty="0">
                        <a:solidFill>
                          <a:srgbClr val="C00000"/>
                        </a:solidFill>
                        <a:effectLst/>
                        <a:latin typeface="新細明體"/>
                      </a:endParaRPr>
                    </a:p>
                  </a:txBody>
                  <a:tcPr marL="9525" marR="9525" marT="9525" marB="0" anchor="ctr">
                    <a:lnL w="57150" cap="flat" cmpd="sng" algn="ctr">
                      <a:solidFill>
                        <a:srgbClr val="FF00FF"/>
                      </a:solidFill>
                      <a:prstDash val="solid"/>
                      <a:round/>
                      <a:headEnd type="none" w="med" len="med"/>
                      <a:tailEnd type="none" w="med" len="med"/>
                    </a:lnL>
                    <a:solidFill>
                      <a:srgbClr val="FFFF99"/>
                    </a:solidFill>
                  </a:tcPr>
                </a:tc>
                <a:tc>
                  <a:txBody>
                    <a:bodyPr/>
                    <a:lstStyle/>
                    <a:p>
                      <a:pPr algn="ctr" fontAlgn="ctr"/>
                      <a:r>
                        <a:rPr lang="en-US" altLang="zh-TW" sz="2200" b="1" u="none" strike="noStrike" dirty="0" smtClean="0">
                          <a:solidFill>
                            <a:srgbClr val="C00000"/>
                          </a:solidFill>
                          <a:effectLst/>
                        </a:rPr>
                        <a:t>40460</a:t>
                      </a:r>
                      <a:endParaRPr lang="en-US" altLang="zh-TW" sz="2200" b="1" i="0" u="none" strike="noStrike" dirty="0">
                        <a:solidFill>
                          <a:srgbClr val="C00000"/>
                        </a:solidFill>
                        <a:effectLst/>
                        <a:latin typeface="新細明體"/>
                      </a:endParaRPr>
                    </a:p>
                  </a:txBody>
                  <a:tcPr marL="9525" marR="9525" marT="9525" marB="0" anchor="ctr">
                    <a:solidFill>
                      <a:srgbClr val="00B0F0"/>
                    </a:solidFill>
                  </a:tcPr>
                </a:tc>
                <a:tc>
                  <a:txBody>
                    <a:bodyPr/>
                    <a:lstStyle/>
                    <a:p>
                      <a:pPr marL="0" algn="ctr" defTabSz="914400" rtl="0" eaLnBrk="1" fontAlgn="ctr" latinLnBrk="0" hangingPunct="1"/>
                      <a:r>
                        <a:rPr lang="en-US" altLang="zh-TW" sz="2200" b="1" u="none" strike="noStrike" kern="1200" dirty="0" smtClean="0">
                          <a:solidFill>
                            <a:srgbClr val="C00000"/>
                          </a:solidFill>
                          <a:effectLst/>
                          <a:latin typeface="+mn-lt"/>
                          <a:ea typeface="+mn-ea"/>
                          <a:cs typeface="+mn-cs"/>
                        </a:rPr>
                        <a:t>40460</a:t>
                      </a:r>
                      <a:endParaRPr lang="en-US" altLang="zh-TW" sz="2200" b="1" u="none" strike="noStrike" kern="1200" dirty="0">
                        <a:solidFill>
                          <a:srgbClr val="C00000"/>
                        </a:solidFill>
                        <a:effectLst/>
                        <a:latin typeface="+mn-lt"/>
                        <a:ea typeface="+mn-ea"/>
                        <a:cs typeface="+mn-cs"/>
                      </a:endParaRPr>
                    </a:p>
                  </a:txBody>
                  <a:tcPr marL="9525" marR="9525" marT="9525" marB="0" anchor="ctr">
                    <a:solidFill>
                      <a:srgbClr val="FFFF99"/>
                    </a:solidFill>
                  </a:tcPr>
                </a:tc>
              </a:tr>
            </a:tbl>
          </a:graphicData>
        </a:graphic>
      </p:graphicFrame>
      <p:sp>
        <p:nvSpPr>
          <p:cNvPr id="6" name="文字方塊 5"/>
          <p:cNvSpPr txBox="1"/>
          <p:nvPr/>
        </p:nvSpPr>
        <p:spPr>
          <a:xfrm>
            <a:off x="179512" y="260648"/>
            <a:ext cx="8784976" cy="461665"/>
          </a:xfrm>
          <a:prstGeom prst="rect">
            <a:avLst/>
          </a:prstGeom>
        </p:spPr>
        <p:style>
          <a:lnRef idx="0">
            <a:schemeClr val="accent4"/>
          </a:lnRef>
          <a:fillRef idx="3">
            <a:schemeClr val="accent4"/>
          </a:fillRef>
          <a:effectRef idx="3">
            <a:schemeClr val="accent4"/>
          </a:effectRef>
          <a:fontRef idx="minor">
            <a:schemeClr val="lt1"/>
          </a:fontRef>
        </p:style>
        <p:txBody>
          <a:bodyPr wrap="square" rtlCol="0">
            <a:sp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調降退休所得替代率案例</a:t>
            </a:r>
            <a:r>
              <a:rPr lang="en-US" altLang="zh-TW" sz="2400" b="1" dirty="0" smtClean="0"/>
              <a:t>-107.6.30</a:t>
            </a:r>
            <a:r>
              <a:rPr lang="zh-TW" altLang="en-US" sz="2400" b="1" dirty="0" smtClean="0"/>
              <a:t>退休年資</a:t>
            </a:r>
            <a:r>
              <a:rPr lang="en-US" altLang="zh-TW" sz="2400" b="1" dirty="0" smtClean="0"/>
              <a:t>30</a:t>
            </a:r>
            <a:r>
              <a:rPr lang="zh-TW" altLang="en-US" sz="2400" b="1" dirty="0" smtClean="0"/>
              <a:t>年</a:t>
            </a:r>
            <a:r>
              <a:rPr lang="en-US" altLang="zh-TW" sz="2400" b="1" dirty="0" smtClean="0"/>
              <a:t>-7</a:t>
            </a:r>
            <a:r>
              <a:rPr lang="zh-TW" altLang="en-US" sz="2400" b="1" dirty="0" smtClean="0"/>
              <a:t>功六</a:t>
            </a:r>
            <a:r>
              <a:rPr lang="en-US" altLang="zh-TW" sz="2400" b="1" dirty="0" smtClean="0"/>
              <a:t>(</a:t>
            </a:r>
            <a:r>
              <a:rPr lang="zh-TW" altLang="en-US" sz="2400" b="1" dirty="0" smtClean="0"/>
              <a:t>減額</a:t>
            </a:r>
            <a:r>
              <a:rPr lang="en-US" altLang="zh-TW" sz="2400" b="1" dirty="0" smtClean="0"/>
              <a:t>)</a:t>
            </a:r>
            <a:endParaRPr lang="zh-TW" altLang="en-US" sz="2400" b="1" dirty="0"/>
          </a:p>
        </p:txBody>
      </p:sp>
    </p:spTree>
    <p:extLst>
      <p:ext uri="{BB962C8B-B14F-4D97-AF65-F5344CB8AC3E}">
        <p14:creationId xmlns:p14="http://schemas.microsoft.com/office/powerpoint/2010/main" val="38263948"/>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字方塊 9"/>
          <p:cNvSpPr txBox="1"/>
          <p:nvPr/>
        </p:nvSpPr>
        <p:spPr>
          <a:xfrm>
            <a:off x="827584" y="980728"/>
            <a:ext cx="4993675"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四</a:t>
            </a:r>
            <a:r>
              <a:rPr lang="en-US" altLang="zh-TW" sz="2400" b="1" dirty="0" smtClean="0"/>
              <a:t>)</a:t>
            </a:r>
            <a:r>
              <a:rPr lang="zh-TW" altLang="en-US" sz="2400" b="1" dirty="0" smtClean="0"/>
              <a:t>月退休所得調降規定之排除對象</a:t>
            </a:r>
            <a:endParaRPr lang="zh-TW" altLang="en-US" sz="2400" b="1" dirty="0"/>
          </a:p>
        </p:txBody>
      </p:sp>
      <p:sp>
        <p:nvSpPr>
          <p:cNvPr id="15" name="投影片編號版面配置區 2"/>
          <p:cNvSpPr>
            <a:spLocks noGrp="1"/>
          </p:cNvSpPr>
          <p:nvPr>
            <p:ph type="sldNum" sz="quarter" idx="12"/>
          </p:nvPr>
        </p:nvSpPr>
        <p:spPr>
          <a:xfrm>
            <a:off x="8388424" y="6597352"/>
            <a:ext cx="696525" cy="260648"/>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137</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6" name="AutoShape 3"/>
          <p:cNvSpPr>
            <a:spLocks noChangeArrowheads="1"/>
          </p:cNvSpPr>
          <p:nvPr/>
        </p:nvSpPr>
        <p:spPr bwMode="gray">
          <a:xfrm>
            <a:off x="980701" y="1844824"/>
            <a:ext cx="7047684" cy="3960440"/>
          </a:xfrm>
          <a:prstGeom prst="roundRect">
            <a:avLst>
              <a:gd name="adj" fmla="val 10347"/>
            </a:avLst>
          </a:prstGeom>
          <a:gradFill rotWithShape="1">
            <a:gsLst>
              <a:gs pos="0">
                <a:srgbClr val="EBD3AD"/>
              </a:gs>
              <a:gs pos="100000">
                <a:srgbClr val="EBD3AD">
                  <a:gamma/>
                  <a:tint val="0"/>
                  <a:invGamma/>
                </a:srgbClr>
              </a:gs>
            </a:gsLst>
            <a:lin ang="18900000" scaled="1"/>
          </a:gradFill>
          <a:ln w="50800">
            <a:solidFill>
              <a:srgbClr val="FF9933"/>
            </a:solidFill>
            <a:round/>
            <a:headEnd/>
            <a:tailEnd/>
          </a:ln>
          <a:effectLst>
            <a:outerShdw dist="107763" dir="2700000" algn="ctr" rotWithShape="0">
              <a:srgbClr val="000000">
                <a:alpha val="50000"/>
              </a:srgbClr>
            </a:outerShdw>
          </a:effectLst>
        </p:spPr>
        <p:txBody>
          <a:bodyPr/>
          <a:lstStyle/>
          <a:p>
            <a:pPr marL="287338" indent="-307975">
              <a:lnSpc>
                <a:spcPts val="4000"/>
              </a:lnSpc>
              <a:defRPr/>
            </a:pPr>
            <a:r>
              <a:rPr lang="zh-TW" altLang="en-US" sz="2600" b="1" dirty="0" smtClean="0">
                <a:ln w="1905"/>
                <a:effectLst>
                  <a:innerShdw blurRad="69850" dist="43180" dir="5400000">
                    <a:srgbClr val="000000">
                      <a:alpha val="65000"/>
                    </a:srgbClr>
                  </a:innerShdw>
                </a:effectLst>
              </a:rPr>
              <a:t>◎法案公布</a:t>
            </a:r>
            <a:r>
              <a:rPr lang="zh-TW" altLang="en-US" sz="2600" b="1" dirty="0">
                <a:ln w="1905"/>
                <a:effectLst>
                  <a:innerShdw blurRad="69850" dist="43180" dir="5400000">
                    <a:srgbClr val="000000">
                      <a:alpha val="65000"/>
                    </a:srgbClr>
                  </a:innerShdw>
                </a:effectLst>
              </a:rPr>
              <a:t>施行前、後</a:t>
            </a:r>
            <a:r>
              <a:rPr lang="zh-TW" altLang="en-US" sz="2600" b="1" dirty="0">
                <a:ln w="1905"/>
                <a:solidFill>
                  <a:srgbClr val="C00000"/>
                </a:solidFill>
                <a:effectLst>
                  <a:innerShdw blurRad="69850" dist="43180" dir="5400000">
                    <a:srgbClr val="000000">
                      <a:alpha val="65000"/>
                    </a:srgbClr>
                  </a:innerShdw>
                </a:effectLst>
              </a:rPr>
              <a:t>因公傷病命令退休</a:t>
            </a:r>
            <a:r>
              <a:rPr lang="zh-TW" altLang="en-US" sz="2600" b="1" dirty="0">
                <a:ln w="1905"/>
                <a:effectLst>
                  <a:innerShdw blurRad="69850" dist="43180" dir="5400000">
                    <a:srgbClr val="000000">
                      <a:alpha val="65000"/>
                    </a:srgbClr>
                  </a:innerShdw>
                </a:effectLst>
              </a:rPr>
              <a:t>人員，有下列情形之一者，</a:t>
            </a:r>
            <a:r>
              <a:rPr lang="zh-TW" altLang="en-US" sz="2600" b="1" dirty="0" smtClean="0">
                <a:ln w="1905"/>
                <a:effectLst>
                  <a:innerShdw blurRad="69850" dist="43180" dir="5400000">
                    <a:srgbClr val="000000">
                      <a:alpha val="65000"/>
                    </a:srgbClr>
                  </a:innerShdw>
                </a:effectLst>
              </a:rPr>
              <a:t>不適用替代率調降規定：</a:t>
            </a:r>
            <a:endParaRPr lang="en-US" altLang="zh-TW" sz="2600" b="1" dirty="0" smtClean="0">
              <a:ln w="1905"/>
              <a:effectLst>
                <a:innerShdw blurRad="69850" dist="43180" dir="5400000">
                  <a:srgbClr val="000000">
                    <a:alpha val="65000"/>
                  </a:srgbClr>
                </a:innerShdw>
              </a:effectLst>
            </a:endParaRPr>
          </a:p>
          <a:p>
            <a:pPr marL="541338" indent="-284163">
              <a:lnSpc>
                <a:spcPts val="4000"/>
              </a:lnSpc>
              <a:spcBef>
                <a:spcPts val="600"/>
              </a:spcBef>
              <a:defRPr/>
            </a:pPr>
            <a:r>
              <a:rPr lang="en-US" altLang="zh-TW" sz="2600" b="1" dirty="0" smtClean="0">
                <a:solidFill>
                  <a:srgbClr val="0000FF"/>
                </a:solidFill>
                <a:latin typeface="+mn-ea"/>
              </a:rPr>
              <a:t>1.</a:t>
            </a:r>
            <a:r>
              <a:rPr lang="zh-TW" altLang="en-US" sz="2600" b="1" dirty="0" smtClean="0">
                <a:solidFill>
                  <a:srgbClr val="0000FF"/>
                </a:solidFill>
                <a:latin typeface="+mn-ea"/>
              </a:rPr>
              <a:t>因</a:t>
            </a:r>
            <a:r>
              <a:rPr lang="zh-TW" altLang="en-US" sz="2600" b="1" dirty="0" smtClean="0">
                <a:solidFill>
                  <a:srgbClr val="C00000"/>
                </a:solidFill>
                <a:latin typeface="+mn-ea"/>
              </a:rPr>
              <a:t>執行</a:t>
            </a:r>
            <a:r>
              <a:rPr lang="zh-TW" altLang="en-US" sz="2600" b="1" dirty="0">
                <a:solidFill>
                  <a:srgbClr val="C00000"/>
                </a:solidFill>
                <a:latin typeface="+mn-ea"/>
              </a:rPr>
              <a:t>職務時</a:t>
            </a:r>
            <a:r>
              <a:rPr lang="zh-TW" altLang="en-US" sz="2600" b="1" dirty="0">
                <a:solidFill>
                  <a:srgbClr val="0000FF"/>
                </a:solidFill>
                <a:latin typeface="+mn-ea"/>
              </a:rPr>
              <a:t>，發生意外危險事故、遭受暴力事件或罹患疾病，以致傷病</a:t>
            </a:r>
            <a:r>
              <a:rPr lang="zh-TW" altLang="en-US" sz="2600" b="1" dirty="0" smtClean="0">
                <a:solidFill>
                  <a:srgbClr val="0000FF"/>
                </a:solidFill>
                <a:latin typeface="+mn-ea"/>
              </a:rPr>
              <a:t>。</a:t>
            </a:r>
            <a:endParaRPr lang="en-US" altLang="zh-TW" sz="2600" b="1" dirty="0" smtClean="0">
              <a:solidFill>
                <a:srgbClr val="0000FF"/>
              </a:solidFill>
              <a:latin typeface="+mn-ea"/>
            </a:endParaRPr>
          </a:p>
          <a:p>
            <a:pPr marL="541338" indent="-284163">
              <a:lnSpc>
                <a:spcPts val="4000"/>
              </a:lnSpc>
              <a:spcBef>
                <a:spcPts val="600"/>
              </a:spcBef>
              <a:defRPr/>
            </a:pPr>
            <a:r>
              <a:rPr lang="en-US" altLang="zh-TW" sz="2600" b="1" dirty="0" smtClean="0">
                <a:solidFill>
                  <a:srgbClr val="0000FF"/>
                </a:solidFill>
                <a:latin typeface="+mn-ea"/>
              </a:rPr>
              <a:t>2.</a:t>
            </a:r>
            <a:r>
              <a:rPr lang="zh-TW" altLang="en-US" sz="2600" b="1" dirty="0" smtClean="0">
                <a:solidFill>
                  <a:srgbClr val="0000FF"/>
                </a:solidFill>
                <a:latin typeface="+mn-ea"/>
              </a:rPr>
              <a:t>因前</a:t>
            </a:r>
            <a:r>
              <a:rPr lang="zh-TW" altLang="en-US" sz="2600" b="1" dirty="0">
                <a:solidFill>
                  <a:srgbClr val="0000FF"/>
                </a:solidFill>
                <a:latin typeface="+mn-ea"/>
              </a:rPr>
              <a:t>款以外之情形，以致傷病且</a:t>
            </a:r>
            <a:r>
              <a:rPr lang="zh-TW" altLang="en-US" sz="2600" b="1" dirty="0">
                <a:solidFill>
                  <a:srgbClr val="C00000"/>
                </a:solidFill>
                <a:latin typeface="+mn-ea"/>
              </a:rPr>
              <a:t>致全身癱瘓或致日常生活無法自理</a:t>
            </a:r>
            <a:r>
              <a:rPr lang="zh-TW" altLang="en-US" sz="2600" b="1" dirty="0">
                <a:latin typeface="+mn-ea"/>
              </a:rPr>
              <a:t>。</a:t>
            </a:r>
            <a:endParaRPr lang="zh-TW" altLang="en-US" sz="2600" dirty="0">
              <a:latin typeface="+mn-ea"/>
            </a:endParaRPr>
          </a:p>
        </p:txBody>
      </p:sp>
      <p:sp>
        <p:nvSpPr>
          <p:cNvPr id="6"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2052270828"/>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字方塊 5"/>
          <p:cNvSpPr txBox="1"/>
          <p:nvPr/>
        </p:nvSpPr>
        <p:spPr>
          <a:xfrm>
            <a:off x="568896" y="755576"/>
            <a:ext cx="7503504" cy="430887"/>
          </a:xfrm>
          <a:prstGeom prst="rect">
            <a:avLst/>
          </a:prstGeom>
          <a:noFill/>
        </p:spPr>
        <p:txBody>
          <a:bodyPr wrap="square" rtlCol="0">
            <a:spAutoFit/>
          </a:bodyPr>
          <a:lstStyle/>
          <a:p>
            <a:r>
              <a:rPr lang="zh-TW" altLang="en-US" sz="2200" b="1" dirty="0" smtClean="0">
                <a:solidFill>
                  <a:srgbClr val="C00000"/>
                </a:solidFill>
              </a:rPr>
              <a:t>個人所得調降情形概況表</a:t>
            </a:r>
            <a:r>
              <a:rPr lang="zh-TW" altLang="en-US" sz="2200" b="1" dirty="0" smtClean="0">
                <a:solidFill>
                  <a:srgbClr val="C00000"/>
                </a:solidFill>
                <a:latin typeface="標楷體"/>
                <a:ea typeface="標楷體"/>
              </a:rPr>
              <a:t>：</a:t>
            </a:r>
            <a:r>
              <a:rPr lang="zh-TW" altLang="en-US" sz="2200" b="1" dirty="0" smtClean="0">
                <a:solidFill>
                  <a:srgbClr val="0000FF"/>
                </a:solidFill>
                <a:latin typeface="標楷體"/>
              </a:rPr>
              <a:t>新</a:t>
            </a:r>
            <a:r>
              <a:rPr lang="zh-TW" altLang="en-US" sz="2200" b="1" dirty="0">
                <a:solidFill>
                  <a:srgbClr val="0000FF"/>
                </a:solidFill>
                <a:latin typeface="新細明體"/>
                <a:ea typeface="新細明體"/>
              </a:rPr>
              <a:t>、</a:t>
            </a:r>
            <a:r>
              <a:rPr lang="zh-TW" altLang="en-US" sz="2200" b="1" dirty="0" smtClean="0">
                <a:solidFill>
                  <a:srgbClr val="0000FF"/>
                </a:solidFill>
                <a:latin typeface="標楷體"/>
              </a:rPr>
              <a:t>舊制</a:t>
            </a:r>
            <a:r>
              <a:rPr lang="en-US" altLang="zh-TW" sz="2200" b="1" dirty="0" smtClean="0">
                <a:solidFill>
                  <a:srgbClr val="0000FF"/>
                </a:solidFill>
                <a:latin typeface="標楷體"/>
              </a:rPr>
              <a:t>(30</a:t>
            </a:r>
            <a:r>
              <a:rPr lang="zh-TW" altLang="en-US" sz="2200" b="1" dirty="0" smtClean="0">
                <a:solidFill>
                  <a:srgbClr val="0000FF"/>
                </a:solidFill>
                <a:latin typeface="標楷體"/>
              </a:rPr>
              <a:t>年為例</a:t>
            </a:r>
            <a:r>
              <a:rPr lang="en-US" altLang="zh-TW" sz="2200" b="1" dirty="0" smtClean="0">
                <a:solidFill>
                  <a:srgbClr val="0000FF"/>
                </a:solidFill>
                <a:latin typeface="標楷體"/>
              </a:rPr>
              <a:t>)</a:t>
            </a:r>
            <a:endParaRPr lang="zh-TW" altLang="en-US" sz="2200" b="1" dirty="0">
              <a:solidFill>
                <a:srgbClr val="C00000"/>
              </a:solidFill>
            </a:endParaRPr>
          </a:p>
        </p:txBody>
      </p:sp>
      <p:graphicFrame>
        <p:nvGraphicFramePr>
          <p:cNvPr id="2" name="表格 1"/>
          <p:cNvGraphicFramePr>
            <a:graphicFrameLocks noGrp="1"/>
          </p:cNvGraphicFramePr>
          <p:nvPr>
            <p:extLst>
              <p:ext uri="{D42A27DB-BD31-4B8C-83A1-F6EECF244321}">
                <p14:modId xmlns:p14="http://schemas.microsoft.com/office/powerpoint/2010/main" val="1937322680"/>
              </p:ext>
            </p:extLst>
          </p:nvPr>
        </p:nvGraphicFramePr>
        <p:xfrm>
          <a:off x="179511" y="1219255"/>
          <a:ext cx="8856984" cy="5431992"/>
        </p:xfrm>
        <a:graphic>
          <a:graphicData uri="http://schemas.openxmlformats.org/drawingml/2006/table">
            <a:tbl>
              <a:tblPr firstRow="1" firstCol="1" bandRow="1"/>
              <a:tblGrid>
                <a:gridCol w="864097"/>
                <a:gridCol w="576064"/>
                <a:gridCol w="842165"/>
                <a:gridCol w="725420"/>
                <a:gridCol w="725420"/>
                <a:gridCol w="725420"/>
                <a:gridCol w="725420"/>
                <a:gridCol w="725420"/>
                <a:gridCol w="725420"/>
                <a:gridCol w="725420"/>
                <a:gridCol w="725420"/>
                <a:gridCol w="45878"/>
                <a:gridCol w="725420"/>
              </a:tblGrid>
              <a:tr h="297588">
                <a:tc gridSpan="11">
                  <a:txBody>
                    <a:bodyPr/>
                    <a:lstStyle/>
                    <a:p>
                      <a:pPr>
                        <a:lnSpc>
                          <a:spcPct val="115000"/>
                        </a:lnSpc>
                        <a:spcAft>
                          <a:spcPts val="0"/>
                        </a:spcAft>
                      </a:pPr>
                      <a:r>
                        <a:rPr lang="zh-TW" sz="1400" b="1" kern="100" dirty="0">
                          <a:effectLst/>
                          <a:latin typeface="Calibri"/>
                          <a:ea typeface="標楷體"/>
                          <a:cs typeface="Times New Roman"/>
                        </a:rPr>
                        <a:t>表</a:t>
                      </a:r>
                      <a:r>
                        <a:rPr lang="en-US" sz="1400" b="1" kern="100" dirty="0">
                          <a:effectLst/>
                          <a:latin typeface="Calibri"/>
                          <a:ea typeface="標楷體"/>
                          <a:cs typeface="Times New Roman"/>
                        </a:rPr>
                        <a:t>1</a:t>
                      </a:r>
                      <a:r>
                        <a:rPr lang="zh-TW" sz="1400" b="1" kern="100" dirty="0">
                          <a:effectLst/>
                          <a:latin typeface="Calibri"/>
                          <a:ea typeface="標楷體"/>
                          <a:cs typeface="Times New Roman"/>
                        </a:rPr>
                        <a:t>：公務人員</a:t>
                      </a:r>
                      <a:r>
                        <a:rPr lang="en-US" sz="1400" b="1" kern="100" dirty="0">
                          <a:effectLst/>
                          <a:latin typeface="Calibri"/>
                          <a:ea typeface="標楷體"/>
                          <a:cs typeface="Times New Roman"/>
                        </a:rPr>
                        <a:t>-</a:t>
                      </a:r>
                      <a:r>
                        <a:rPr lang="zh-TW" sz="1400" b="1" kern="100" dirty="0">
                          <a:solidFill>
                            <a:srgbClr val="FF0000"/>
                          </a:solidFill>
                          <a:effectLst/>
                          <a:latin typeface="Calibri"/>
                          <a:ea typeface="標楷體"/>
                          <a:cs typeface="Times New Roman"/>
                        </a:rPr>
                        <a:t>新舊制，任職</a:t>
                      </a:r>
                      <a:r>
                        <a:rPr lang="en-US" sz="1400" b="1" kern="100" dirty="0">
                          <a:solidFill>
                            <a:srgbClr val="FF0000"/>
                          </a:solidFill>
                          <a:effectLst/>
                          <a:latin typeface="Calibri"/>
                          <a:ea typeface="標楷體"/>
                          <a:cs typeface="Times New Roman"/>
                        </a:rPr>
                        <a:t>30</a:t>
                      </a:r>
                      <a:r>
                        <a:rPr lang="zh-TW" sz="1400" b="1" kern="100" dirty="0">
                          <a:solidFill>
                            <a:srgbClr val="FF0000"/>
                          </a:solidFill>
                          <a:effectLst/>
                          <a:latin typeface="Calibri"/>
                          <a:ea typeface="標楷體"/>
                          <a:cs typeface="Times New Roman"/>
                        </a:rPr>
                        <a:t>年：採</a:t>
                      </a:r>
                      <a:r>
                        <a:rPr lang="en-US" sz="1400" b="1" kern="100" dirty="0">
                          <a:solidFill>
                            <a:srgbClr val="FF0000"/>
                          </a:solidFill>
                          <a:effectLst/>
                          <a:latin typeface="Calibri"/>
                          <a:ea typeface="標楷體"/>
                          <a:cs typeface="Times New Roman"/>
                        </a:rPr>
                        <a:t>10</a:t>
                      </a:r>
                      <a:r>
                        <a:rPr lang="zh-TW" sz="1400" b="1" kern="100" dirty="0">
                          <a:solidFill>
                            <a:srgbClr val="FF0000"/>
                          </a:solidFill>
                          <a:effectLst/>
                          <a:latin typeface="Calibri"/>
                          <a:ea typeface="標楷體"/>
                          <a:cs typeface="Times New Roman"/>
                        </a:rPr>
                        <a:t>年調降</a:t>
                      </a:r>
                      <a:r>
                        <a:rPr lang="en-US" sz="1400" b="1" kern="100" dirty="0">
                          <a:solidFill>
                            <a:srgbClr val="FF0000"/>
                          </a:solidFill>
                          <a:effectLst/>
                          <a:latin typeface="Calibri"/>
                          <a:ea typeface="標楷體"/>
                          <a:cs typeface="Times New Roman"/>
                        </a:rPr>
                        <a:t>67.5%</a:t>
                      </a:r>
                      <a:r>
                        <a:rPr lang="zh-TW" sz="1400" b="1" kern="100" dirty="0">
                          <a:solidFill>
                            <a:srgbClr val="FF0000"/>
                          </a:solidFill>
                          <a:effectLst/>
                          <a:latin typeface="Calibri"/>
                          <a:ea typeface="標楷體"/>
                          <a:cs typeface="Times New Roman"/>
                        </a:rPr>
                        <a:t>→</a:t>
                      </a:r>
                      <a:r>
                        <a:rPr lang="en-US" sz="1400" b="1" kern="100" dirty="0">
                          <a:solidFill>
                            <a:srgbClr val="FF0000"/>
                          </a:solidFill>
                          <a:effectLst/>
                          <a:latin typeface="Calibri"/>
                          <a:ea typeface="標楷體"/>
                          <a:cs typeface="Times New Roman"/>
                        </a:rPr>
                        <a:t>52.5% (105.7.1</a:t>
                      </a:r>
                      <a:r>
                        <a:rPr lang="zh-TW" sz="1400" b="1" kern="100" dirty="0">
                          <a:solidFill>
                            <a:srgbClr val="FF0000"/>
                          </a:solidFill>
                          <a:effectLst/>
                          <a:latin typeface="Calibri"/>
                          <a:ea typeface="標楷體"/>
                          <a:cs typeface="Times New Roman"/>
                        </a:rPr>
                        <a:t>退休</a:t>
                      </a:r>
                      <a:r>
                        <a:rPr lang="en-US" sz="1400" b="1" kern="100" dirty="0">
                          <a:solidFill>
                            <a:srgbClr val="FF0000"/>
                          </a:solidFill>
                          <a:effectLst/>
                          <a:latin typeface="Calibri"/>
                          <a:ea typeface="標楷體"/>
                          <a:cs typeface="Times New Roman"/>
                        </a:rPr>
                        <a:t>)</a:t>
                      </a:r>
                      <a:endParaRPr lang="zh-TW" sz="1400" kern="100" dirty="0">
                        <a:effectLst/>
                        <a:latin typeface="Calibri"/>
                        <a:ea typeface="新細明體"/>
                        <a:cs typeface="Times New Roman"/>
                      </a:endParaRPr>
                    </a:p>
                  </a:txBody>
                  <a:tcPr marL="13723" marR="13723"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2">
                  <a:txBody>
                    <a:bodyPr/>
                    <a:lstStyle/>
                    <a:p>
                      <a:pPr marL="0" indent="0">
                        <a:lnSpc>
                          <a:spcPct val="115000"/>
                        </a:lnSpc>
                        <a:spcAft>
                          <a:spcPts val="0"/>
                        </a:spcAft>
                        <a:tabLst/>
                      </a:pPr>
                      <a:r>
                        <a:rPr lang="zh-TW" sz="900" kern="100" dirty="0">
                          <a:effectLst/>
                          <a:latin typeface="Calibri"/>
                          <a:ea typeface="標楷體"/>
                          <a:cs typeface="Times New Roman"/>
                        </a:rPr>
                        <a:t>單位：新台幣；元</a:t>
                      </a:r>
                      <a:endParaRPr lang="zh-TW" sz="900" kern="100" dirty="0">
                        <a:effectLst/>
                        <a:latin typeface="Calibri"/>
                        <a:ea typeface="新細明體"/>
                        <a:cs typeface="Times New Roman"/>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r>
              <a:tr h="162321">
                <a:tc rowSpan="4">
                  <a:txBody>
                    <a:bodyPr/>
                    <a:lstStyle/>
                    <a:p>
                      <a:pPr algn="ctr">
                        <a:lnSpc>
                          <a:spcPct val="115000"/>
                        </a:lnSpc>
                        <a:spcAft>
                          <a:spcPts val="0"/>
                        </a:spcAft>
                      </a:pPr>
                      <a:r>
                        <a:rPr lang="zh-TW" sz="1200" kern="100" dirty="0">
                          <a:effectLst/>
                          <a:latin typeface="Calibri"/>
                          <a:ea typeface="標楷體"/>
                          <a:cs typeface="Times New Roman"/>
                        </a:rPr>
                        <a:t>退休等級</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rowSpan="4">
                  <a:txBody>
                    <a:bodyPr/>
                    <a:lstStyle/>
                    <a:p>
                      <a:pPr algn="ctr">
                        <a:lnSpc>
                          <a:spcPct val="115000"/>
                        </a:lnSpc>
                        <a:spcAft>
                          <a:spcPts val="0"/>
                        </a:spcAft>
                      </a:pPr>
                      <a:r>
                        <a:rPr lang="zh-TW" sz="1200" kern="100" dirty="0">
                          <a:effectLst/>
                          <a:latin typeface="Calibri"/>
                          <a:ea typeface="標楷體"/>
                          <a:cs typeface="Times New Roman"/>
                        </a:rPr>
                        <a:t>職務別</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rowSpan="4">
                  <a:txBody>
                    <a:bodyPr/>
                    <a:lstStyle/>
                    <a:p>
                      <a:pPr algn="ctr">
                        <a:lnSpc>
                          <a:spcPct val="115000"/>
                        </a:lnSpc>
                        <a:spcAft>
                          <a:spcPts val="0"/>
                        </a:spcAft>
                      </a:pPr>
                      <a:r>
                        <a:rPr lang="zh-TW" sz="1200" kern="100" dirty="0">
                          <a:effectLst/>
                          <a:latin typeface="Calibri"/>
                          <a:ea typeface="標楷體"/>
                          <a:cs typeface="Times New Roman"/>
                        </a:rPr>
                        <a:t>改革前月退休所得</a:t>
                      </a:r>
                      <a:r>
                        <a:rPr lang="en-US" sz="1200" kern="100" dirty="0">
                          <a:effectLst/>
                          <a:latin typeface="Calibri"/>
                          <a:ea typeface="標楷體"/>
                          <a:cs typeface="Times New Roman"/>
                        </a:rPr>
                        <a:t>(</a:t>
                      </a:r>
                      <a:r>
                        <a:rPr lang="zh-TW" sz="1200" kern="100" dirty="0">
                          <a:effectLst/>
                          <a:latin typeface="Calibri"/>
                          <a:ea typeface="標楷體"/>
                          <a:cs typeface="Times New Roman"/>
                        </a:rPr>
                        <a:t>月退</a:t>
                      </a:r>
                      <a:r>
                        <a:rPr lang="en-US" sz="1200" kern="100" dirty="0">
                          <a:effectLst/>
                          <a:latin typeface="Calibri"/>
                          <a:ea typeface="標楷體"/>
                          <a:cs typeface="Times New Roman"/>
                        </a:rPr>
                        <a:t>+18%)</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gridSpan="10">
                  <a:txBody>
                    <a:bodyPr/>
                    <a:lstStyle/>
                    <a:p>
                      <a:pPr algn="ctr">
                        <a:lnSpc>
                          <a:spcPct val="115000"/>
                        </a:lnSpc>
                        <a:spcAft>
                          <a:spcPts val="0"/>
                        </a:spcAft>
                      </a:pPr>
                      <a:r>
                        <a:rPr lang="zh-TW" sz="1200" kern="100" dirty="0">
                          <a:effectLst/>
                          <a:latin typeface="Calibri"/>
                          <a:ea typeface="標楷體"/>
                          <a:cs typeface="Times New Roman"/>
                        </a:rPr>
                        <a:t>改革後月退所得：分母</a:t>
                      </a:r>
                      <a:r>
                        <a:rPr lang="en-US" sz="1200" kern="100" dirty="0">
                          <a:effectLst/>
                          <a:latin typeface="Calibri"/>
                          <a:ea typeface="標楷體"/>
                          <a:cs typeface="Times New Roman"/>
                        </a:rPr>
                        <a:t>2:</a:t>
                      </a:r>
                      <a:r>
                        <a:rPr lang="zh-TW" sz="1200" kern="100" dirty="0">
                          <a:effectLst/>
                          <a:latin typeface="Calibri"/>
                          <a:ea typeface="標楷體"/>
                          <a:cs typeface="Times New Roman"/>
                        </a:rPr>
                        <a:t>本俸</a:t>
                      </a:r>
                      <a:r>
                        <a:rPr lang="en-US" sz="1200" kern="100" dirty="0">
                          <a:effectLst/>
                          <a:latin typeface="Calibri"/>
                          <a:ea typeface="標楷體"/>
                          <a:cs typeface="Times New Roman"/>
                        </a:rPr>
                        <a:t>2</a:t>
                      </a:r>
                      <a:r>
                        <a:rPr lang="zh-TW" sz="1200" kern="100" dirty="0">
                          <a:effectLst/>
                          <a:latin typeface="Calibri"/>
                          <a:ea typeface="標楷體"/>
                          <a:cs typeface="Times New Roman"/>
                        </a:rPr>
                        <a:t>倍</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20437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3">
                  <a:txBody>
                    <a:bodyPr/>
                    <a:lstStyle/>
                    <a:p>
                      <a:pPr algn="ctr">
                        <a:lnSpc>
                          <a:spcPct val="115000"/>
                        </a:lnSpc>
                        <a:spcAft>
                          <a:spcPts val="0"/>
                        </a:spcAft>
                      </a:pPr>
                      <a:r>
                        <a:rPr lang="en-US" sz="1200" kern="100" dirty="0">
                          <a:effectLst/>
                          <a:latin typeface="標楷體"/>
                          <a:ea typeface="新細明體"/>
                          <a:cs typeface="Times New Roman"/>
                        </a:rPr>
                        <a:t>107.7.1~108.12.31</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3">
                  <a:txBody>
                    <a:bodyPr/>
                    <a:lstStyle/>
                    <a:p>
                      <a:pPr algn="ctr">
                        <a:lnSpc>
                          <a:spcPct val="115000"/>
                        </a:lnSpc>
                        <a:spcAft>
                          <a:spcPts val="0"/>
                        </a:spcAft>
                      </a:pPr>
                      <a:r>
                        <a:rPr lang="en-US" sz="1200" kern="100" dirty="0">
                          <a:effectLst/>
                          <a:latin typeface="標楷體"/>
                          <a:ea typeface="新細明體"/>
                          <a:cs typeface="Times New Roman"/>
                        </a:rPr>
                        <a:t>114.1.1~114.12.31</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4">
                  <a:txBody>
                    <a:bodyPr/>
                    <a:lstStyle/>
                    <a:p>
                      <a:pPr algn="ctr">
                        <a:lnSpc>
                          <a:spcPct val="115000"/>
                        </a:lnSpc>
                        <a:spcAft>
                          <a:spcPts val="0"/>
                        </a:spcAft>
                      </a:pPr>
                      <a:r>
                        <a:rPr lang="en-US" sz="1200" kern="100" dirty="0">
                          <a:effectLst/>
                          <a:latin typeface="標楷體"/>
                          <a:ea typeface="新細明體"/>
                          <a:cs typeface="Times New Roman"/>
                        </a:rPr>
                        <a:t>118.1.1</a:t>
                      </a:r>
                      <a:r>
                        <a:rPr lang="zh-TW" sz="1200" kern="100" dirty="0">
                          <a:effectLst/>
                          <a:latin typeface="Calibri"/>
                          <a:ea typeface="標楷體"/>
                          <a:cs typeface="Times New Roman"/>
                        </a:rPr>
                        <a:t>以後</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20437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3">
                  <a:txBody>
                    <a:bodyPr/>
                    <a:lstStyle/>
                    <a:p>
                      <a:pPr algn="ctr">
                        <a:lnSpc>
                          <a:spcPct val="115000"/>
                        </a:lnSpc>
                        <a:spcAft>
                          <a:spcPts val="0"/>
                        </a:spcAft>
                      </a:pPr>
                      <a:r>
                        <a:rPr lang="zh-TW" sz="1200" kern="100" dirty="0">
                          <a:effectLst/>
                          <a:latin typeface="Calibri"/>
                          <a:ea typeface="標楷體"/>
                          <a:cs typeface="Times New Roman"/>
                        </a:rPr>
                        <a:t>替代率</a:t>
                      </a:r>
                      <a:r>
                        <a:rPr lang="en-US" sz="1200" kern="100" dirty="0">
                          <a:effectLst/>
                          <a:latin typeface="Calibri"/>
                          <a:ea typeface="標楷體"/>
                          <a:cs typeface="Times New Roman"/>
                        </a:rPr>
                        <a:t>67.5%(</a:t>
                      </a:r>
                      <a:r>
                        <a:rPr lang="zh-TW" sz="1200" kern="100" dirty="0">
                          <a:effectLst/>
                          <a:latin typeface="Calibri"/>
                          <a:ea typeface="標楷體"/>
                          <a:cs typeface="Times New Roman"/>
                        </a:rPr>
                        <a:t>優存</a:t>
                      </a:r>
                      <a:r>
                        <a:rPr lang="en-US" sz="1200" kern="100" dirty="0">
                          <a:effectLst/>
                          <a:latin typeface="Calibri"/>
                          <a:ea typeface="標楷體"/>
                          <a:cs typeface="Times New Roman"/>
                        </a:rPr>
                        <a:t>9%)</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3">
                  <a:txBody>
                    <a:bodyPr/>
                    <a:lstStyle/>
                    <a:p>
                      <a:pPr algn="ctr">
                        <a:lnSpc>
                          <a:spcPct val="115000"/>
                        </a:lnSpc>
                        <a:spcAft>
                          <a:spcPts val="0"/>
                        </a:spcAft>
                      </a:pPr>
                      <a:r>
                        <a:rPr lang="zh-TW" sz="1200" kern="100" dirty="0">
                          <a:effectLst/>
                          <a:latin typeface="Calibri"/>
                          <a:ea typeface="標楷體"/>
                          <a:cs typeface="Times New Roman"/>
                        </a:rPr>
                        <a:t>替代率</a:t>
                      </a:r>
                      <a:r>
                        <a:rPr lang="en-US" sz="1200" kern="100" dirty="0">
                          <a:effectLst/>
                          <a:latin typeface="Calibri"/>
                          <a:ea typeface="標楷體"/>
                          <a:cs typeface="Times New Roman"/>
                        </a:rPr>
                        <a:t>58.5%(</a:t>
                      </a:r>
                      <a:r>
                        <a:rPr lang="zh-TW" sz="1200" kern="100" dirty="0">
                          <a:effectLst/>
                          <a:latin typeface="Calibri"/>
                          <a:ea typeface="標楷體"/>
                          <a:cs typeface="Times New Roman"/>
                        </a:rPr>
                        <a:t>優存</a:t>
                      </a:r>
                      <a:r>
                        <a:rPr lang="en-US" sz="1200" kern="100" dirty="0">
                          <a:effectLst/>
                          <a:latin typeface="Calibri"/>
                          <a:ea typeface="標楷體"/>
                          <a:cs typeface="Times New Roman"/>
                        </a:rPr>
                        <a:t>0%)</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4">
                  <a:txBody>
                    <a:bodyPr/>
                    <a:lstStyle/>
                    <a:p>
                      <a:pPr algn="ctr">
                        <a:lnSpc>
                          <a:spcPct val="115000"/>
                        </a:lnSpc>
                        <a:spcAft>
                          <a:spcPts val="0"/>
                        </a:spcAft>
                      </a:pPr>
                      <a:r>
                        <a:rPr lang="zh-TW" sz="1200" kern="100" dirty="0">
                          <a:effectLst/>
                          <a:latin typeface="Calibri"/>
                          <a:ea typeface="標楷體"/>
                          <a:cs typeface="Times New Roman"/>
                        </a:rPr>
                        <a:t>替代率</a:t>
                      </a:r>
                      <a:r>
                        <a:rPr lang="en-US" sz="1200" kern="100" dirty="0">
                          <a:effectLst/>
                          <a:latin typeface="Calibri"/>
                          <a:ea typeface="標楷體"/>
                          <a:cs typeface="Times New Roman"/>
                        </a:rPr>
                        <a:t>52.5%(</a:t>
                      </a:r>
                      <a:r>
                        <a:rPr lang="zh-TW" sz="1200" kern="100" dirty="0">
                          <a:effectLst/>
                          <a:latin typeface="Calibri"/>
                          <a:ea typeface="標楷體"/>
                          <a:cs typeface="Times New Roman"/>
                        </a:rPr>
                        <a:t>優存</a:t>
                      </a:r>
                      <a:r>
                        <a:rPr lang="en-US" sz="1200" kern="100" dirty="0">
                          <a:effectLst/>
                          <a:latin typeface="Calibri"/>
                          <a:ea typeface="標楷體"/>
                          <a:cs typeface="Times New Roman"/>
                        </a:rPr>
                        <a:t>0%)</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32464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gridSpan="2">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r>
              <a:tr h="344589">
                <a:tc rowSpan="2">
                  <a:txBody>
                    <a:bodyPr/>
                    <a:lstStyle/>
                    <a:p>
                      <a:pPr algn="ctr">
                        <a:lnSpc>
                          <a:spcPts val="1500"/>
                        </a:lnSpc>
                        <a:spcAft>
                          <a:spcPts val="0"/>
                        </a:spcAft>
                      </a:pPr>
                      <a:r>
                        <a:rPr lang="zh-TW" sz="1200" kern="100" dirty="0">
                          <a:effectLst/>
                          <a:latin typeface="Calibri"/>
                          <a:ea typeface="標楷體"/>
                          <a:cs typeface="Times New Roman"/>
                        </a:rPr>
                        <a:t>委任五等年功十級</a:t>
                      </a:r>
                      <a:r>
                        <a:rPr lang="en-US" sz="1200" kern="100" dirty="0">
                          <a:effectLst/>
                          <a:latin typeface="Calibri"/>
                          <a:ea typeface="標楷體"/>
                          <a:cs typeface="Times New Roman"/>
                        </a:rPr>
                        <a:t>520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55,578</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46,481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9,097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16.37%</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40,283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15,294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27.52%</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36,152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19,426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34.95%</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52,001</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46,481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5,520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10.62%</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40,283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11,717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22.53%</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36,152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15,849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30.48%</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rowSpan="2">
                  <a:txBody>
                    <a:bodyPr/>
                    <a:lstStyle/>
                    <a:p>
                      <a:pPr algn="ctr">
                        <a:lnSpc>
                          <a:spcPts val="1500"/>
                        </a:lnSpc>
                        <a:spcAft>
                          <a:spcPts val="0"/>
                        </a:spcAft>
                      </a:pPr>
                      <a:r>
                        <a:rPr lang="zh-TW" sz="1200" kern="100" dirty="0">
                          <a:effectLst/>
                          <a:latin typeface="Calibri"/>
                          <a:ea typeface="標楷體"/>
                          <a:cs typeface="Times New Roman"/>
                        </a:rPr>
                        <a:t>薦任六等年功六級</a:t>
                      </a:r>
                      <a:r>
                        <a:rPr lang="en-US" sz="1200" kern="100" dirty="0">
                          <a:effectLst/>
                          <a:latin typeface="Calibri"/>
                          <a:ea typeface="標楷體"/>
                          <a:cs typeface="Times New Roman"/>
                        </a:rPr>
                        <a:t>535</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59,551</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47,824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11,727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19.69%</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41,447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18,104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30.40%</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37,196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22,355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37.54%</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55,516</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47,824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7,692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13.86%</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41,447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14,069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25.34%</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37,196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18,320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33.00%</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rowSpan="2">
                  <a:txBody>
                    <a:bodyPr/>
                    <a:lstStyle/>
                    <a:p>
                      <a:pPr algn="ctr">
                        <a:lnSpc>
                          <a:spcPts val="1500"/>
                        </a:lnSpc>
                        <a:spcAft>
                          <a:spcPts val="0"/>
                        </a:spcAft>
                      </a:pPr>
                      <a:r>
                        <a:rPr lang="zh-TW" sz="1200" kern="100" dirty="0">
                          <a:effectLst/>
                          <a:latin typeface="Calibri"/>
                          <a:ea typeface="標楷體"/>
                          <a:cs typeface="Times New Roman"/>
                        </a:rPr>
                        <a:t>薦任七等年功六級</a:t>
                      </a:r>
                      <a:r>
                        <a:rPr lang="en-US" sz="1200" kern="100" dirty="0">
                          <a:effectLst/>
                          <a:latin typeface="Calibri"/>
                          <a:ea typeface="標楷體"/>
                          <a:cs typeface="Times New Roman"/>
                        </a:rPr>
                        <a:t>590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64,832</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52,772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12,060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18.60%</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45,735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19,096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29.46%</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41,045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23,787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36.69%</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59,917</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52,772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7,145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11.92%</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45,735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14,181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23.67%</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41,045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18,872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31.50%</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rowSpan="2">
                  <a:txBody>
                    <a:bodyPr/>
                    <a:lstStyle/>
                    <a:p>
                      <a:pPr algn="ctr">
                        <a:lnSpc>
                          <a:spcPts val="1500"/>
                        </a:lnSpc>
                        <a:spcAft>
                          <a:spcPts val="0"/>
                        </a:spcAft>
                      </a:pPr>
                      <a:r>
                        <a:rPr lang="zh-TW" sz="1200" kern="100" dirty="0">
                          <a:effectLst/>
                          <a:latin typeface="Calibri"/>
                          <a:ea typeface="標楷體"/>
                          <a:cs typeface="Times New Roman"/>
                        </a:rPr>
                        <a:t>薦任八等年功六級</a:t>
                      </a:r>
                      <a:r>
                        <a:rPr lang="en-US" sz="1200" kern="100" dirty="0">
                          <a:effectLst/>
                          <a:latin typeface="Calibri"/>
                          <a:ea typeface="標楷體"/>
                          <a:cs typeface="Times New Roman"/>
                        </a:rPr>
                        <a:t>630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70,983</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56,369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14,614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20.59%</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48,853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22,130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31.18%</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43,843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27,141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38.24%</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65,171</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56,369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8,802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13.51%</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48,853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16,318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25.04%</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43,843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21,329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32.73%</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rowSpan="2">
                  <a:txBody>
                    <a:bodyPr/>
                    <a:lstStyle/>
                    <a:p>
                      <a:pPr algn="ctr">
                        <a:lnSpc>
                          <a:spcPts val="1500"/>
                        </a:lnSpc>
                        <a:spcAft>
                          <a:spcPts val="0"/>
                        </a:spcAft>
                      </a:pPr>
                      <a:r>
                        <a:rPr lang="zh-TW" sz="1200" kern="100" dirty="0">
                          <a:effectLst/>
                          <a:latin typeface="Calibri"/>
                          <a:ea typeface="標楷體"/>
                          <a:cs typeface="Times New Roman"/>
                        </a:rPr>
                        <a:t>薦任九等年功七級</a:t>
                      </a:r>
                      <a:r>
                        <a:rPr lang="en-US" sz="1200" kern="100" dirty="0">
                          <a:effectLst/>
                          <a:latin typeface="Calibri"/>
                          <a:ea typeface="標楷體"/>
                          <a:cs typeface="Times New Roman"/>
                        </a:rPr>
                        <a:t>710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79,683</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63,558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16,125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20.24%</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55,084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24,599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30.87%</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49,434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30,249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37.96%</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71,363</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63,558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7,805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10.94%</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55,084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16,279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22.81%</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49,434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21,929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30.73%</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rowSpan="2">
                  <a:txBody>
                    <a:bodyPr/>
                    <a:lstStyle/>
                    <a:p>
                      <a:pPr algn="ctr">
                        <a:lnSpc>
                          <a:spcPts val="1500"/>
                        </a:lnSpc>
                        <a:spcAft>
                          <a:spcPts val="0"/>
                        </a:spcAft>
                      </a:pPr>
                      <a:r>
                        <a:rPr lang="zh-TW" sz="1200" kern="100" dirty="0">
                          <a:effectLst/>
                          <a:latin typeface="Calibri"/>
                          <a:ea typeface="標楷體"/>
                          <a:cs typeface="Times New Roman"/>
                        </a:rPr>
                        <a:t>簡任十二等年功四級</a:t>
                      </a:r>
                      <a:r>
                        <a:rPr lang="en-US" sz="1200" kern="100" dirty="0">
                          <a:effectLst/>
                          <a:latin typeface="Calibri"/>
                          <a:ea typeface="標楷體"/>
                          <a:cs typeface="Times New Roman"/>
                        </a:rPr>
                        <a:t>800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90,227</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71,651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18,576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20.59%</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62,098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28,130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31.18%</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55,729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34,499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38.24%</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4589">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87,299</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71,651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15,648 </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17.92%</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62,098 </a:t>
                      </a:r>
                      <a:endParaRPr lang="zh-TW" sz="1200" kern="10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25,202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28.87%</a:t>
                      </a:r>
                      <a:endParaRPr lang="zh-TW" sz="1200" kern="10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55,729 </a:t>
                      </a:r>
                      <a:endParaRPr lang="zh-TW" sz="1200" kern="100" dirty="0">
                        <a:effectLst/>
                        <a:latin typeface="Calibri"/>
                        <a:ea typeface="新細明體"/>
                        <a:cs typeface="Times New Roman"/>
                      </a:endParaRPr>
                    </a:p>
                  </a:txBody>
                  <a:tcPr marL="13723" marR="137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31,571 </a:t>
                      </a:r>
                      <a:endParaRPr lang="zh-TW" sz="1200" kern="100" dirty="0">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36.16%</a:t>
                      </a:r>
                      <a:endParaRPr lang="zh-TW" sz="1200" b="1" kern="100" dirty="0">
                        <a:solidFill>
                          <a:srgbClr val="C00000"/>
                        </a:solidFill>
                        <a:effectLst/>
                        <a:latin typeface="Calibri"/>
                        <a:ea typeface="新細明體"/>
                        <a:cs typeface="Times New Roman"/>
                      </a:endParaRPr>
                    </a:p>
                  </a:txBody>
                  <a:tcPr marL="13723" marR="137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bl>
          </a:graphicData>
        </a:graphic>
      </p:graphicFrame>
      <p:sp>
        <p:nvSpPr>
          <p:cNvPr id="7" name="投影片編號版面配置區 2"/>
          <p:cNvSpPr>
            <a:spLocks noGrp="1"/>
          </p:cNvSpPr>
          <p:nvPr>
            <p:ph type="sldNum" sz="quarter" idx="12"/>
          </p:nvPr>
        </p:nvSpPr>
        <p:spPr>
          <a:xfrm>
            <a:off x="8532441" y="6616068"/>
            <a:ext cx="610178"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138</a:t>
            </a:fld>
            <a:endParaRPr lang="en-US" altLang="zh-TW" dirty="0">
              <a:solidFill>
                <a:prstClr val="black"/>
              </a:solidFill>
              <a:latin typeface="Arial" panose="020B0604020202020204" pitchFamily="34" charset="0"/>
              <a:cs typeface="Arial" panose="020B0604020202020204" pitchFamily="34" charset="0"/>
            </a:endParaRPr>
          </a:p>
        </p:txBody>
      </p:sp>
      <p:sp>
        <p:nvSpPr>
          <p:cNvPr id="8"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3708161671"/>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內容版面配置區 3"/>
          <p:cNvSpPr txBox="1">
            <a:spLocks noGrp="1"/>
          </p:cNvSpPr>
          <p:nvPr>
            <p:ph idx="1"/>
          </p:nvPr>
        </p:nvSpPr>
        <p:spPr>
          <a:xfrm>
            <a:off x="619842" y="764704"/>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a:t>
            </a:fld>
            <a:endParaRPr lang="en-US" altLang="zh-TW" sz="1200" dirty="0">
              <a:solidFill>
                <a:prstClr val="black"/>
              </a:solidFill>
              <a:latin typeface="Arial" panose="020B0604020202020204" pitchFamily="34" charset="0"/>
              <a:cs typeface="Arial" panose="020B0604020202020204" pitchFamily="34" charset="0"/>
            </a:endParaRPr>
          </a:p>
        </p:txBody>
      </p:sp>
      <p:grpSp>
        <p:nvGrpSpPr>
          <p:cNvPr id="3" name="群組 2"/>
          <p:cNvGrpSpPr/>
          <p:nvPr/>
        </p:nvGrpSpPr>
        <p:grpSpPr>
          <a:xfrm>
            <a:off x="6588569" y="3410622"/>
            <a:ext cx="2160868" cy="784830"/>
            <a:chOff x="6588569" y="3410622"/>
            <a:chExt cx="2160868" cy="784830"/>
          </a:xfrm>
        </p:grpSpPr>
        <p:sp>
          <p:nvSpPr>
            <p:cNvPr id="62" name="Rectangle 7"/>
            <p:cNvSpPr>
              <a:spLocks noChangeArrowheads="1"/>
            </p:cNvSpPr>
            <p:nvPr/>
          </p:nvSpPr>
          <p:spPr bwMode="auto">
            <a:xfrm>
              <a:off x="6981629" y="3576821"/>
              <a:ext cx="1767808" cy="452432"/>
            </a:xfrm>
            <a:prstGeom prst="rect">
              <a:avLst/>
            </a:prstGeom>
            <a:ln/>
          </p:spPr>
          <p:style>
            <a:lnRef idx="1">
              <a:schemeClr val="accent5"/>
            </a:lnRef>
            <a:fillRef idx="2">
              <a:schemeClr val="accent5"/>
            </a:fillRef>
            <a:effectRef idx="1">
              <a:schemeClr val="accent5"/>
            </a:effectRef>
            <a:fontRef idx="minor">
              <a:schemeClr val="dk1"/>
            </a:fontRef>
          </p:style>
          <p:txBody>
            <a:bodyPr wrap="square">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r" eaLnBrk="1" hangingPunct="1">
                <a:lnSpc>
                  <a:spcPct val="90000"/>
                </a:lnSpc>
                <a:buClr>
                  <a:schemeClr val="accent2"/>
                </a:buClr>
                <a:buSzPct val="80000"/>
                <a:buNone/>
              </a:pP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pitchFamily="65" charset="-120"/>
                </a:rPr>
                <a:t>修訂條件</a:t>
              </a:r>
              <a:endParaRPr lang="en-US" altLang="zh-TW"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pitchFamily="65" charset="-120"/>
              </a:endParaRPr>
            </a:p>
          </p:txBody>
        </p:sp>
        <p:sp>
          <p:nvSpPr>
            <p:cNvPr id="63" name="文字方塊 62"/>
            <p:cNvSpPr txBox="1"/>
            <p:nvPr/>
          </p:nvSpPr>
          <p:spPr>
            <a:xfrm>
              <a:off x="6588569" y="3410622"/>
              <a:ext cx="768159" cy="784830"/>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zh-TW" altLang="en-US" sz="4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grpSp>
      <p:sp>
        <p:nvSpPr>
          <p:cNvPr id="65" name="文字方塊 64"/>
          <p:cNvSpPr txBox="1"/>
          <p:nvPr/>
        </p:nvSpPr>
        <p:spPr>
          <a:xfrm>
            <a:off x="625334" y="1397075"/>
            <a:ext cx="1915910"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一</a:t>
            </a:r>
            <a:r>
              <a:rPr lang="en-US" altLang="zh-TW" sz="2400" b="1" dirty="0" smtClean="0"/>
              <a:t>)</a:t>
            </a:r>
            <a:r>
              <a:rPr lang="zh-TW" altLang="en-US" sz="2400" b="1" dirty="0" smtClean="0"/>
              <a:t>退休種類</a:t>
            </a:r>
            <a:endParaRPr lang="zh-TW" altLang="en-US" sz="2400" b="1" dirty="0"/>
          </a:p>
        </p:txBody>
      </p:sp>
      <p:sp>
        <p:nvSpPr>
          <p:cNvPr id="53" name="文字方塊 52"/>
          <p:cNvSpPr txBox="1"/>
          <p:nvPr/>
        </p:nvSpPr>
        <p:spPr>
          <a:xfrm>
            <a:off x="3727249" y="1782529"/>
            <a:ext cx="768159" cy="784830"/>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zh-TW" altLang="en-US" sz="4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grpSp>
        <p:nvGrpSpPr>
          <p:cNvPr id="10" name="群組 9"/>
          <p:cNvGrpSpPr/>
          <p:nvPr/>
        </p:nvGrpSpPr>
        <p:grpSpPr>
          <a:xfrm>
            <a:off x="596548" y="1487858"/>
            <a:ext cx="8135543" cy="5124316"/>
            <a:chOff x="596548" y="1487858"/>
            <a:chExt cx="8135543" cy="5124316"/>
          </a:xfrm>
        </p:grpSpPr>
        <p:grpSp>
          <p:nvGrpSpPr>
            <p:cNvPr id="8" name="群組 7"/>
            <p:cNvGrpSpPr/>
            <p:nvPr/>
          </p:nvGrpSpPr>
          <p:grpSpPr>
            <a:xfrm>
              <a:off x="596548" y="1487858"/>
              <a:ext cx="8135543" cy="5124316"/>
              <a:chOff x="596548" y="1487858"/>
              <a:chExt cx="8135543" cy="5124316"/>
            </a:xfrm>
          </p:grpSpPr>
          <p:grpSp>
            <p:nvGrpSpPr>
              <p:cNvPr id="5" name="群組 4"/>
              <p:cNvGrpSpPr/>
              <p:nvPr/>
            </p:nvGrpSpPr>
            <p:grpSpPr>
              <a:xfrm>
                <a:off x="596548" y="1487858"/>
                <a:ext cx="7986525" cy="5124316"/>
                <a:chOff x="469528" y="1506751"/>
                <a:chExt cx="7986525" cy="5124316"/>
              </a:xfrm>
            </p:grpSpPr>
            <p:sp>
              <p:nvSpPr>
                <p:cNvPr id="55" name="Line 14"/>
                <p:cNvSpPr>
                  <a:spLocks noChangeShapeType="1"/>
                </p:cNvSpPr>
                <p:nvPr/>
              </p:nvSpPr>
              <p:spPr bwMode="auto">
                <a:xfrm>
                  <a:off x="3941547" y="3261147"/>
                  <a:ext cx="4857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1" name="文字方塊 10"/>
                <p:cNvSpPr txBox="1"/>
                <p:nvPr/>
              </p:nvSpPr>
              <p:spPr>
                <a:xfrm>
                  <a:off x="2709660" y="4801929"/>
                  <a:ext cx="1080120" cy="1077218"/>
                </a:xfrm>
                <a:prstGeom prst="rect">
                  <a:avLst/>
                </a:prstGeom>
                <a:noFill/>
              </p:spPr>
              <p:txBody>
                <a:bodyPr wrap="square" rtlCol="0">
                  <a:spAutoFit/>
                </a:bodyPr>
                <a:lstStyle/>
                <a:p>
                  <a:r>
                    <a:rPr lang="zh-TW" altLang="en-US" sz="3200" b="1" dirty="0" smtClean="0">
                      <a:solidFill>
                        <a:schemeClr val="bg1"/>
                      </a:solidFill>
                      <a:latin typeface="+mj-ea"/>
                      <a:ea typeface="+mj-ea"/>
                    </a:rPr>
                    <a:t>制度轉換</a:t>
                  </a:r>
                  <a:endParaRPr lang="zh-TW" altLang="en-US" sz="3200" b="1" dirty="0">
                    <a:solidFill>
                      <a:schemeClr val="bg1"/>
                    </a:solidFill>
                    <a:latin typeface="+mj-ea"/>
                    <a:ea typeface="+mj-ea"/>
                  </a:endParaRPr>
                </a:p>
              </p:txBody>
            </p:sp>
            <p:sp>
              <p:nvSpPr>
                <p:cNvPr id="23" name="Line 4"/>
                <p:cNvSpPr>
                  <a:spLocks noChangeShapeType="1"/>
                </p:cNvSpPr>
                <p:nvPr/>
              </p:nvSpPr>
              <p:spPr bwMode="auto">
                <a:xfrm>
                  <a:off x="469529" y="2483241"/>
                  <a:ext cx="1588" cy="358029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24" name="Line 5"/>
                <p:cNvSpPr>
                  <a:spLocks noChangeShapeType="1"/>
                </p:cNvSpPr>
                <p:nvPr/>
              </p:nvSpPr>
              <p:spPr bwMode="auto">
                <a:xfrm>
                  <a:off x="471117" y="2483241"/>
                  <a:ext cx="446087" cy="476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25" name="Line 6"/>
                <p:cNvSpPr>
                  <a:spLocks noChangeShapeType="1"/>
                </p:cNvSpPr>
                <p:nvPr/>
              </p:nvSpPr>
              <p:spPr bwMode="auto">
                <a:xfrm>
                  <a:off x="469528" y="4845284"/>
                  <a:ext cx="44608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26" name="Rectangle 7"/>
                <p:cNvSpPr>
                  <a:spLocks noChangeArrowheads="1"/>
                </p:cNvSpPr>
                <p:nvPr/>
              </p:nvSpPr>
              <p:spPr bwMode="auto">
                <a:xfrm>
                  <a:off x="4282704" y="2586252"/>
                  <a:ext cx="3819525" cy="449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dirty="0"/>
                    <a:t>危勞降齡自願</a:t>
                  </a:r>
                  <a:r>
                    <a:rPr lang="zh-TW" altLang="en-US" sz="2600" b="1" dirty="0" smtClean="0"/>
                    <a:t>退休</a:t>
                  </a:r>
                  <a:endParaRPr lang="en-US" altLang="zh-TW" sz="2000" b="1" dirty="0">
                    <a:latin typeface="標楷體" pitchFamily="65" charset="-120"/>
                  </a:endParaRPr>
                </a:p>
              </p:txBody>
            </p:sp>
            <p:sp>
              <p:nvSpPr>
                <p:cNvPr id="27" name="Rectangle 8"/>
                <p:cNvSpPr>
                  <a:spLocks noChangeArrowheads="1"/>
                </p:cNvSpPr>
                <p:nvPr/>
              </p:nvSpPr>
              <p:spPr bwMode="auto">
                <a:xfrm>
                  <a:off x="885145" y="4515858"/>
                  <a:ext cx="2232025" cy="600075"/>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lIns="0" tIns="0" rIns="0" bIns="0" anchor="ctr" anchorCtr="1"/>
                <a:lstStyle>
                  <a:lvl1pPr marL="342900" indent="-3429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Font typeface="Wingdings" pitchFamily="2" charset="2"/>
                    <a:buNone/>
                  </a:pPr>
                  <a:r>
                    <a:rPr lang="zh-TW" altLang="en-US" sz="2600" b="1">
                      <a:solidFill>
                        <a:srgbClr val="990099"/>
                      </a:solidFill>
                    </a:rPr>
                    <a:t>屆齡退休</a:t>
                  </a:r>
                </a:p>
              </p:txBody>
            </p:sp>
            <p:sp>
              <p:nvSpPr>
                <p:cNvPr id="28" name="Line 9"/>
                <p:cNvSpPr>
                  <a:spLocks noChangeShapeType="1"/>
                </p:cNvSpPr>
                <p:nvPr/>
              </p:nvSpPr>
              <p:spPr bwMode="auto">
                <a:xfrm>
                  <a:off x="471117" y="6063535"/>
                  <a:ext cx="44608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29" name="Line 10"/>
                <p:cNvSpPr>
                  <a:spLocks noChangeShapeType="1"/>
                </p:cNvSpPr>
                <p:nvPr/>
              </p:nvSpPr>
              <p:spPr bwMode="auto">
                <a:xfrm>
                  <a:off x="3112407" y="4815896"/>
                  <a:ext cx="811213" cy="79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31" name="Line 12"/>
                <p:cNvSpPr>
                  <a:spLocks noChangeShapeType="1"/>
                </p:cNvSpPr>
                <p:nvPr/>
              </p:nvSpPr>
              <p:spPr bwMode="auto">
                <a:xfrm>
                  <a:off x="3923927" y="1731383"/>
                  <a:ext cx="1" cy="213618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32" name="Line 13"/>
                <p:cNvSpPr>
                  <a:spLocks noChangeShapeType="1"/>
                </p:cNvSpPr>
                <p:nvPr/>
              </p:nvSpPr>
              <p:spPr bwMode="auto">
                <a:xfrm>
                  <a:off x="3915992" y="1731384"/>
                  <a:ext cx="4857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33" name="Line 14"/>
                <p:cNvSpPr>
                  <a:spLocks noChangeShapeType="1"/>
                </p:cNvSpPr>
                <p:nvPr/>
              </p:nvSpPr>
              <p:spPr bwMode="auto">
                <a:xfrm>
                  <a:off x="3915992" y="2810884"/>
                  <a:ext cx="4857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34" name="Line 15"/>
                <p:cNvSpPr>
                  <a:spLocks noChangeShapeType="1"/>
                </p:cNvSpPr>
                <p:nvPr/>
              </p:nvSpPr>
              <p:spPr bwMode="auto">
                <a:xfrm>
                  <a:off x="3923620" y="4457121"/>
                  <a:ext cx="0" cy="7191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35" name="Line 16"/>
                <p:cNvSpPr>
                  <a:spLocks noChangeShapeType="1"/>
                </p:cNvSpPr>
                <p:nvPr/>
              </p:nvSpPr>
              <p:spPr bwMode="auto">
                <a:xfrm>
                  <a:off x="3923620" y="5134983"/>
                  <a:ext cx="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36" name="Line 17"/>
                <p:cNvSpPr>
                  <a:spLocks noChangeShapeType="1"/>
                </p:cNvSpPr>
                <p:nvPr/>
              </p:nvSpPr>
              <p:spPr bwMode="auto">
                <a:xfrm>
                  <a:off x="3923620" y="4457121"/>
                  <a:ext cx="4556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37" name="Line 18"/>
                <p:cNvSpPr>
                  <a:spLocks noChangeShapeType="1"/>
                </p:cNvSpPr>
                <p:nvPr/>
              </p:nvSpPr>
              <p:spPr bwMode="auto">
                <a:xfrm>
                  <a:off x="3923620" y="5176258"/>
                  <a:ext cx="4556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38" name="Rectangle 19"/>
                <p:cNvSpPr>
                  <a:spLocks noChangeArrowheads="1"/>
                </p:cNvSpPr>
                <p:nvPr/>
              </p:nvSpPr>
              <p:spPr bwMode="auto">
                <a:xfrm>
                  <a:off x="4292089" y="1506751"/>
                  <a:ext cx="3211512" cy="449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dirty="0"/>
                    <a:t>一般自願</a:t>
                  </a:r>
                  <a:r>
                    <a:rPr lang="zh-TW" altLang="en-US" sz="2600" b="1" dirty="0" smtClean="0"/>
                    <a:t>退休</a:t>
                  </a:r>
                  <a:endParaRPr lang="en-US" altLang="zh-TW" sz="2200" b="1" dirty="0">
                    <a:latin typeface="標楷體" pitchFamily="65" charset="-120"/>
                  </a:endParaRPr>
                </a:p>
              </p:txBody>
            </p:sp>
            <p:sp>
              <p:nvSpPr>
                <p:cNvPr id="39" name="Rectangle 20"/>
                <p:cNvSpPr>
                  <a:spLocks noChangeArrowheads="1"/>
                </p:cNvSpPr>
                <p:nvPr/>
              </p:nvSpPr>
              <p:spPr bwMode="auto">
                <a:xfrm>
                  <a:off x="4291920" y="4279321"/>
                  <a:ext cx="3136900" cy="449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dirty="0"/>
                    <a:t>一般屆齡</a:t>
                  </a:r>
                  <a:r>
                    <a:rPr lang="zh-TW" altLang="en-US" sz="2600" b="1" dirty="0" smtClean="0"/>
                    <a:t>退休</a:t>
                  </a:r>
                  <a:endParaRPr lang="en-US" altLang="zh-TW" sz="2000" b="1" dirty="0">
                    <a:latin typeface="標楷體" pitchFamily="65" charset="-120"/>
                  </a:endParaRPr>
                </a:p>
              </p:txBody>
            </p:sp>
            <p:sp>
              <p:nvSpPr>
                <p:cNvPr id="40" name="Line 21"/>
                <p:cNvSpPr>
                  <a:spLocks noChangeShapeType="1"/>
                </p:cNvSpPr>
                <p:nvPr/>
              </p:nvSpPr>
              <p:spPr bwMode="auto">
                <a:xfrm>
                  <a:off x="3915992" y="2271134"/>
                  <a:ext cx="4857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41" name="Rectangle 22"/>
                <p:cNvSpPr>
                  <a:spLocks noChangeArrowheads="1"/>
                </p:cNvSpPr>
                <p:nvPr/>
              </p:nvSpPr>
              <p:spPr bwMode="auto">
                <a:xfrm>
                  <a:off x="4309031" y="3643628"/>
                  <a:ext cx="3362325" cy="449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dirty="0"/>
                    <a:t>彈性自願</a:t>
                  </a:r>
                  <a:r>
                    <a:rPr lang="zh-TW" altLang="en-US" sz="2600" b="1" dirty="0" smtClean="0"/>
                    <a:t>退休</a:t>
                  </a:r>
                  <a:endParaRPr lang="en-US" altLang="zh-TW" sz="2000" b="1" dirty="0">
                    <a:latin typeface="標楷體" pitchFamily="65" charset="-120"/>
                  </a:endParaRPr>
                </a:p>
              </p:txBody>
            </p:sp>
            <p:sp>
              <p:nvSpPr>
                <p:cNvPr id="42" name="Rectangle 23"/>
                <p:cNvSpPr>
                  <a:spLocks noChangeArrowheads="1"/>
                </p:cNvSpPr>
                <p:nvPr/>
              </p:nvSpPr>
              <p:spPr bwMode="auto">
                <a:xfrm>
                  <a:off x="4291920" y="4936546"/>
                  <a:ext cx="3892550" cy="449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dirty="0"/>
                    <a:t>危勞降齡屆齡</a:t>
                  </a:r>
                  <a:r>
                    <a:rPr lang="zh-TW" altLang="en-US" sz="2600" b="1" dirty="0" smtClean="0"/>
                    <a:t>退休</a:t>
                  </a:r>
                  <a:endParaRPr lang="en-US" altLang="zh-TW" sz="2000" b="1" dirty="0">
                    <a:latin typeface="標楷體" pitchFamily="65" charset="-120"/>
                  </a:endParaRPr>
                </a:p>
              </p:txBody>
            </p:sp>
            <p:sp>
              <p:nvSpPr>
                <p:cNvPr id="43" name="Line 24"/>
                <p:cNvSpPr>
                  <a:spLocks noChangeShapeType="1"/>
                </p:cNvSpPr>
                <p:nvPr/>
              </p:nvSpPr>
              <p:spPr bwMode="auto">
                <a:xfrm>
                  <a:off x="3914404" y="5703966"/>
                  <a:ext cx="0" cy="7191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44" name="Line 25"/>
                <p:cNvSpPr>
                  <a:spLocks noChangeShapeType="1"/>
                </p:cNvSpPr>
                <p:nvPr/>
              </p:nvSpPr>
              <p:spPr bwMode="auto">
                <a:xfrm>
                  <a:off x="3914404" y="6381829"/>
                  <a:ext cx="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45" name="Line 26"/>
                <p:cNvSpPr>
                  <a:spLocks noChangeShapeType="1"/>
                </p:cNvSpPr>
                <p:nvPr/>
              </p:nvSpPr>
              <p:spPr bwMode="auto">
                <a:xfrm>
                  <a:off x="3914404" y="5703966"/>
                  <a:ext cx="4556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46" name="Line 27"/>
                <p:cNvSpPr>
                  <a:spLocks noChangeShapeType="1"/>
                </p:cNvSpPr>
                <p:nvPr/>
              </p:nvSpPr>
              <p:spPr bwMode="auto">
                <a:xfrm>
                  <a:off x="3914404" y="6423104"/>
                  <a:ext cx="4556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47" name="Rectangle 28"/>
                <p:cNvSpPr>
                  <a:spLocks noChangeArrowheads="1"/>
                </p:cNvSpPr>
                <p:nvPr/>
              </p:nvSpPr>
              <p:spPr bwMode="auto">
                <a:xfrm>
                  <a:off x="4282704" y="5522991"/>
                  <a:ext cx="3136900" cy="449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dirty="0"/>
                    <a:t>一般命令</a:t>
                  </a:r>
                  <a:r>
                    <a:rPr lang="zh-TW" altLang="en-US" sz="2600" b="1" dirty="0" smtClean="0"/>
                    <a:t>退休</a:t>
                  </a:r>
                  <a:endParaRPr lang="en-US" altLang="zh-TW" sz="2000" b="1" dirty="0">
                    <a:latin typeface="標楷體" pitchFamily="65" charset="-120"/>
                  </a:endParaRPr>
                </a:p>
              </p:txBody>
            </p:sp>
            <p:sp>
              <p:nvSpPr>
                <p:cNvPr id="48" name="Rectangle 29"/>
                <p:cNvSpPr>
                  <a:spLocks noChangeArrowheads="1"/>
                </p:cNvSpPr>
                <p:nvPr/>
              </p:nvSpPr>
              <p:spPr bwMode="auto">
                <a:xfrm>
                  <a:off x="4282704" y="6181804"/>
                  <a:ext cx="3748087" cy="449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dirty="0"/>
                    <a:t>因公命令</a:t>
                  </a:r>
                  <a:r>
                    <a:rPr lang="zh-TW" altLang="en-US" sz="2600" b="1" dirty="0" smtClean="0"/>
                    <a:t>退休</a:t>
                  </a:r>
                  <a:endParaRPr lang="en-US" altLang="zh-TW" sz="2000" b="1" dirty="0">
                    <a:latin typeface="標楷體" pitchFamily="65" charset="-120"/>
                  </a:endParaRPr>
                </a:p>
              </p:txBody>
            </p:sp>
            <p:sp>
              <p:nvSpPr>
                <p:cNvPr id="49" name="Rectangle 30"/>
                <p:cNvSpPr>
                  <a:spLocks noChangeArrowheads="1"/>
                </p:cNvSpPr>
                <p:nvPr/>
              </p:nvSpPr>
              <p:spPr bwMode="auto">
                <a:xfrm>
                  <a:off x="875929" y="5762704"/>
                  <a:ext cx="2232025" cy="539750"/>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lIns="0" tIns="0" rIns="0" bIns="0" anchor="ctr" anchorCtr="1"/>
                <a:lstStyle>
                  <a:lvl1pPr marL="342900" indent="-3429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Font typeface="Wingdings" pitchFamily="2" charset="2"/>
                    <a:buNone/>
                  </a:pPr>
                  <a:r>
                    <a:rPr lang="zh-TW" altLang="en-US" sz="2600" b="1">
                      <a:solidFill>
                        <a:srgbClr val="990099"/>
                      </a:solidFill>
                    </a:rPr>
                    <a:t>命令退休</a:t>
                  </a:r>
                </a:p>
              </p:txBody>
            </p:sp>
            <p:sp>
              <p:nvSpPr>
                <p:cNvPr id="50" name="Rectangle 31"/>
                <p:cNvSpPr>
                  <a:spLocks noChangeArrowheads="1"/>
                </p:cNvSpPr>
                <p:nvPr/>
              </p:nvSpPr>
              <p:spPr bwMode="auto">
                <a:xfrm>
                  <a:off x="858127" y="2177116"/>
                  <a:ext cx="2232025" cy="600075"/>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lIns="0" tIns="0" rIns="0" bIns="0" anchor="ctr" anchorCtr="1"/>
                <a:lstStyle>
                  <a:lvl1pPr marL="342900" indent="-3429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lnSpc>
                      <a:spcPct val="90000"/>
                    </a:lnSpc>
                    <a:buFont typeface="Wingdings" pitchFamily="2" charset="2"/>
                    <a:buNone/>
                  </a:pPr>
                  <a:r>
                    <a:rPr lang="zh-TW" altLang="en-US" sz="2600" b="1" dirty="0">
                      <a:solidFill>
                        <a:srgbClr val="990099"/>
                      </a:solidFill>
                    </a:rPr>
                    <a:t>自願退休</a:t>
                  </a:r>
                </a:p>
              </p:txBody>
            </p:sp>
            <p:sp>
              <p:nvSpPr>
                <p:cNvPr id="51" name="Line 32"/>
                <p:cNvSpPr>
                  <a:spLocks noChangeShapeType="1"/>
                </p:cNvSpPr>
                <p:nvPr/>
              </p:nvSpPr>
              <p:spPr bwMode="auto">
                <a:xfrm>
                  <a:off x="3090153" y="2496264"/>
                  <a:ext cx="83377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52" name="Line 33"/>
                <p:cNvSpPr>
                  <a:spLocks noChangeShapeType="1"/>
                </p:cNvSpPr>
                <p:nvPr/>
              </p:nvSpPr>
              <p:spPr bwMode="auto">
                <a:xfrm>
                  <a:off x="3103191" y="6062741"/>
                  <a:ext cx="811213" cy="79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54" name="Rectangle 7"/>
                <p:cNvSpPr>
                  <a:spLocks noChangeArrowheads="1"/>
                </p:cNvSpPr>
                <p:nvPr/>
              </p:nvSpPr>
              <p:spPr bwMode="auto">
                <a:xfrm>
                  <a:off x="4291920" y="2013900"/>
                  <a:ext cx="4164133" cy="452432"/>
                </a:xfrm>
                <a:prstGeom prst="rect">
                  <a:avLst/>
                </a:prstGeom>
                <a:ln/>
              </p:spPr>
              <p:style>
                <a:lnRef idx="1">
                  <a:schemeClr val="accent5"/>
                </a:lnRef>
                <a:fillRef idx="2">
                  <a:schemeClr val="accent5"/>
                </a:fillRef>
                <a:effectRef idx="1">
                  <a:schemeClr val="accent5"/>
                </a:effectRef>
                <a:fontRef idx="minor">
                  <a:schemeClr val="dk1"/>
                </a:fontRef>
              </p:style>
              <p:txBody>
                <a:bodyPr wrap="square">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身心傷病或障礙自願退休</a:t>
                  </a:r>
                  <a:endParaRPr lang="en-US" altLang="zh-TW" sz="2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pitchFamily="65" charset="-120"/>
                  </a:endParaRPr>
                </a:p>
              </p:txBody>
            </p:sp>
            <p:sp>
              <p:nvSpPr>
                <p:cNvPr id="7" name="文字方塊 6"/>
                <p:cNvSpPr txBox="1"/>
                <p:nvPr/>
              </p:nvSpPr>
              <p:spPr>
                <a:xfrm>
                  <a:off x="3580252" y="2810884"/>
                  <a:ext cx="768159" cy="784830"/>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zh-TW" altLang="en-US" sz="4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56" name="Rectangle 7"/>
                <p:cNvSpPr>
                  <a:spLocks noChangeArrowheads="1"/>
                </p:cNvSpPr>
                <p:nvPr/>
              </p:nvSpPr>
              <p:spPr bwMode="auto">
                <a:xfrm>
                  <a:off x="4291920" y="3022370"/>
                  <a:ext cx="4143563" cy="452432"/>
                </a:xfrm>
                <a:prstGeom prst="rect">
                  <a:avLst/>
                </a:prstGeom>
                <a:ln/>
              </p:spPr>
              <p:style>
                <a:lnRef idx="1">
                  <a:schemeClr val="accent5"/>
                </a:lnRef>
                <a:fillRef idx="2">
                  <a:schemeClr val="accent5"/>
                </a:fillRef>
                <a:effectRef idx="1">
                  <a:schemeClr val="accent5"/>
                </a:effectRef>
                <a:fontRef idx="minor">
                  <a:schemeClr val="dk1"/>
                </a:fontRef>
              </p:style>
              <p:txBody>
                <a:bodyPr wrap="square">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buClr>
                      <a:schemeClr val="accent2"/>
                    </a:buClr>
                    <a:buSzPct val="80000"/>
                    <a:buFont typeface="Wingdings" pitchFamily="2" charset="2"/>
                    <a:buChar char="l"/>
                  </a:pP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原住民公務人員自願退休</a:t>
                  </a:r>
                  <a:endParaRPr lang="en-US" altLang="zh-TW" sz="2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pitchFamily="65" charset="-120"/>
                  </a:endParaRPr>
                </a:p>
              </p:txBody>
            </p:sp>
            <p:sp>
              <p:nvSpPr>
                <p:cNvPr id="57" name="Line 21"/>
                <p:cNvSpPr>
                  <a:spLocks noChangeShapeType="1"/>
                </p:cNvSpPr>
                <p:nvPr/>
              </p:nvSpPr>
              <p:spPr bwMode="auto">
                <a:xfrm>
                  <a:off x="3941547" y="3867563"/>
                  <a:ext cx="460220" cy="69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grpSp>
          <p:sp>
            <p:nvSpPr>
              <p:cNvPr id="58" name="Rectangle 7"/>
              <p:cNvSpPr>
                <a:spLocks noChangeArrowheads="1"/>
              </p:cNvSpPr>
              <p:nvPr/>
            </p:nvSpPr>
            <p:spPr bwMode="auto">
              <a:xfrm>
                <a:off x="6964283" y="5487844"/>
                <a:ext cx="1767808" cy="452432"/>
              </a:xfrm>
              <a:prstGeom prst="rect">
                <a:avLst/>
              </a:prstGeom>
              <a:ln/>
            </p:spPr>
            <p:style>
              <a:lnRef idx="1">
                <a:schemeClr val="accent5"/>
              </a:lnRef>
              <a:fillRef idx="2">
                <a:schemeClr val="accent5"/>
              </a:fillRef>
              <a:effectRef idx="1">
                <a:schemeClr val="accent5"/>
              </a:effectRef>
              <a:fontRef idx="minor">
                <a:schemeClr val="dk1"/>
              </a:fontRef>
            </p:style>
            <p:txBody>
              <a:bodyPr wrap="square">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r" eaLnBrk="1" hangingPunct="1">
                  <a:lnSpc>
                    <a:spcPct val="90000"/>
                  </a:lnSpc>
                  <a:buClr>
                    <a:schemeClr val="accent2"/>
                  </a:buClr>
                  <a:buSzPct val="80000"/>
                  <a:buNone/>
                </a:pP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pitchFamily="65" charset="-120"/>
                  </a:rPr>
                  <a:t>修訂條件</a:t>
                </a:r>
                <a:endParaRPr lang="en-US" altLang="zh-TW"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pitchFamily="65" charset="-120"/>
                </a:endParaRPr>
              </a:p>
            </p:txBody>
          </p:sp>
          <p:sp>
            <p:nvSpPr>
              <p:cNvPr id="59" name="文字方塊 58"/>
              <p:cNvSpPr txBox="1"/>
              <p:nvPr/>
            </p:nvSpPr>
            <p:spPr>
              <a:xfrm>
                <a:off x="6571223" y="5321645"/>
                <a:ext cx="768159" cy="784830"/>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zh-TW" altLang="en-US" sz="4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grpSp>
        <p:sp>
          <p:nvSpPr>
            <p:cNvPr id="9" name="文字方塊 8"/>
            <p:cNvSpPr txBox="1"/>
            <p:nvPr/>
          </p:nvSpPr>
          <p:spPr>
            <a:xfrm>
              <a:off x="904312" y="2758298"/>
              <a:ext cx="2506733" cy="707886"/>
            </a:xfrm>
            <a:prstGeom prst="rect">
              <a:avLst/>
            </a:prstGeom>
            <a:noFill/>
          </p:spPr>
          <p:txBody>
            <a:bodyPr wrap="square" rtlCol="0">
              <a:spAutoFit/>
            </a:bodyPr>
            <a:lstStyle/>
            <a:p>
              <a:pPr marL="266700" indent="-266700"/>
              <a:r>
                <a:rPr lang="zh-TW" altLang="en-US" sz="2000" b="1" dirty="0" smtClean="0">
                  <a:ln w="1905"/>
                  <a:solidFill>
                    <a:srgbClr val="003366"/>
                  </a:solidFill>
                  <a:effectLst>
                    <a:innerShdw blurRad="69850" dist="43180" dir="5400000">
                      <a:srgbClr val="000000">
                        <a:alpha val="65000"/>
                      </a:srgbClr>
                    </a:innerShdw>
                  </a:effectLst>
                </a:rPr>
                <a:t>★符合自願退休條件者</a:t>
              </a:r>
              <a:r>
                <a:rPr lang="zh-TW" altLang="en-US" sz="2000" b="1" dirty="0" smtClean="0">
                  <a:ln w="1905"/>
                  <a:solidFill>
                    <a:srgbClr val="003366"/>
                  </a:solidFill>
                  <a:effectLst>
                    <a:innerShdw blurRad="69850" dist="43180" dir="5400000">
                      <a:srgbClr val="000000">
                        <a:alpha val="65000"/>
                      </a:srgbClr>
                    </a:innerShdw>
                  </a:effectLst>
                  <a:latin typeface="標楷體"/>
                  <a:ea typeface="標楷體"/>
                </a:rPr>
                <a:t>，應准予退休</a:t>
              </a:r>
              <a:endParaRPr lang="zh-TW" altLang="en-US" sz="2000" b="1" dirty="0">
                <a:ln w="1905"/>
                <a:solidFill>
                  <a:srgbClr val="003366"/>
                </a:solidFill>
                <a:effectLst>
                  <a:innerShdw blurRad="69850" dist="43180" dir="5400000">
                    <a:srgbClr val="000000">
                      <a:alpha val="65000"/>
                    </a:srgbClr>
                  </a:innerShdw>
                </a:effectLst>
              </a:endParaRPr>
            </a:p>
          </p:txBody>
        </p:sp>
      </p:grpSp>
      <p:sp>
        <p:nvSpPr>
          <p:cNvPr id="64"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2890136811"/>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字方塊 5"/>
          <p:cNvSpPr txBox="1"/>
          <p:nvPr/>
        </p:nvSpPr>
        <p:spPr>
          <a:xfrm>
            <a:off x="568896" y="755576"/>
            <a:ext cx="7503504" cy="430887"/>
          </a:xfrm>
          <a:prstGeom prst="rect">
            <a:avLst/>
          </a:prstGeom>
          <a:noFill/>
        </p:spPr>
        <p:txBody>
          <a:bodyPr wrap="square" rtlCol="0">
            <a:spAutoFit/>
          </a:bodyPr>
          <a:lstStyle/>
          <a:p>
            <a:r>
              <a:rPr lang="zh-TW" altLang="en-US" sz="2200" b="1" dirty="0" smtClean="0">
                <a:solidFill>
                  <a:srgbClr val="C00000"/>
                </a:solidFill>
              </a:rPr>
              <a:t>個人所得調降情形概況表</a:t>
            </a:r>
            <a:r>
              <a:rPr lang="zh-TW" altLang="en-US" sz="2200" b="1" dirty="0" smtClean="0">
                <a:solidFill>
                  <a:srgbClr val="C00000"/>
                </a:solidFill>
                <a:latin typeface="標楷體"/>
                <a:ea typeface="標楷體"/>
              </a:rPr>
              <a:t>：</a:t>
            </a:r>
            <a:r>
              <a:rPr lang="zh-TW" altLang="en-US" sz="2200" b="1" dirty="0">
                <a:solidFill>
                  <a:srgbClr val="0000FF"/>
                </a:solidFill>
                <a:latin typeface="標楷體"/>
              </a:rPr>
              <a:t>純</a:t>
            </a:r>
            <a:r>
              <a:rPr lang="zh-TW" altLang="en-US" sz="2200" b="1" dirty="0" smtClean="0">
                <a:solidFill>
                  <a:srgbClr val="0000FF"/>
                </a:solidFill>
                <a:latin typeface="標楷體"/>
              </a:rPr>
              <a:t>舊制</a:t>
            </a:r>
            <a:r>
              <a:rPr lang="en-US" altLang="zh-TW" sz="2200" b="1" dirty="0" smtClean="0">
                <a:solidFill>
                  <a:srgbClr val="0000FF"/>
                </a:solidFill>
                <a:latin typeface="標楷體"/>
              </a:rPr>
              <a:t>(30</a:t>
            </a:r>
            <a:r>
              <a:rPr lang="zh-TW" altLang="en-US" sz="2200" b="1" dirty="0" smtClean="0">
                <a:solidFill>
                  <a:srgbClr val="0000FF"/>
                </a:solidFill>
                <a:latin typeface="標楷體"/>
              </a:rPr>
              <a:t>年為例</a:t>
            </a:r>
            <a:r>
              <a:rPr lang="en-US" altLang="zh-TW" sz="2200" b="1" dirty="0" smtClean="0">
                <a:solidFill>
                  <a:srgbClr val="0000FF"/>
                </a:solidFill>
                <a:latin typeface="標楷體"/>
              </a:rPr>
              <a:t>)</a:t>
            </a:r>
            <a:endParaRPr lang="zh-TW" altLang="en-US" sz="2200" b="1" dirty="0">
              <a:solidFill>
                <a:srgbClr val="C00000"/>
              </a:solidFill>
            </a:endParaRPr>
          </a:p>
        </p:txBody>
      </p:sp>
      <p:graphicFrame>
        <p:nvGraphicFramePr>
          <p:cNvPr id="2" name="表格 1"/>
          <p:cNvGraphicFramePr>
            <a:graphicFrameLocks noGrp="1"/>
          </p:cNvGraphicFramePr>
          <p:nvPr>
            <p:extLst>
              <p:ext uri="{D42A27DB-BD31-4B8C-83A1-F6EECF244321}">
                <p14:modId xmlns:p14="http://schemas.microsoft.com/office/powerpoint/2010/main" val="2778918346"/>
              </p:ext>
            </p:extLst>
          </p:nvPr>
        </p:nvGraphicFramePr>
        <p:xfrm>
          <a:off x="179516" y="1210805"/>
          <a:ext cx="8784975" cy="5386545"/>
        </p:xfrm>
        <a:graphic>
          <a:graphicData uri="http://schemas.openxmlformats.org/drawingml/2006/table">
            <a:tbl>
              <a:tblPr firstRow="1" firstCol="1" bandRow="1"/>
              <a:tblGrid>
                <a:gridCol w="864092"/>
                <a:gridCol w="504056"/>
                <a:gridCol w="895439"/>
                <a:gridCol w="719464"/>
                <a:gridCol w="719464"/>
                <a:gridCol w="719464"/>
                <a:gridCol w="719464"/>
                <a:gridCol w="719464"/>
                <a:gridCol w="719464"/>
                <a:gridCol w="719464"/>
                <a:gridCol w="719464"/>
                <a:gridCol w="46212"/>
                <a:gridCol w="719464"/>
              </a:tblGrid>
              <a:tr h="425449">
                <a:tc gridSpan="11">
                  <a:txBody>
                    <a:bodyPr/>
                    <a:lstStyle/>
                    <a:p>
                      <a:pPr>
                        <a:lnSpc>
                          <a:spcPct val="115000"/>
                        </a:lnSpc>
                        <a:spcAft>
                          <a:spcPts val="0"/>
                        </a:spcAft>
                      </a:pPr>
                      <a:r>
                        <a:rPr lang="en-US" sz="1100" b="1" kern="100" dirty="0">
                          <a:effectLst/>
                          <a:latin typeface="標楷體"/>
                          <a:ea typeface="新細明體"/>
                          <a:cs typeface="Times New Roman"/>
                        </a:rPr>
                        <a:t> </a:t>
                      </a:r>
                      <a:r>
                        <a:rPr lang="zh-TW" sz="1400" b="1" kern="100" dirty="0" smtClean="0">
                          <a:effectLst/>
                          <a:latin typeface="Calibri"/>
                          <a:ea typeface="標楷體"/>
                          <a:cs typeface="Times New Roman"/>
                        </a:rPr>
                        <a:t>表</a:t>
                      </a:r>
                      <a:r>
                        <a:rPr lang="en-US" altLang="zh-TW" sz="1400" b="1" kern="100" dirty="0" smtClean="0">
                          <a:effectLst/>
                          <a:latin typeface="Calibri"/>
                          <a:ea typeface="標楷體"/>
                          <a:cs typeface="Times New Roman"/>
                        </a:rPr>
                        <a:t>2</a:t>
                      </a:r>
                      <a:r>
                        <a:rPr lang="zh-TW" sz="1400" b="1" kern="100" dirty="0" smtClean="0">
                          <a:effectLst/>
                          <a:latin typeface="Calibri"/>
                          <a:ea typeface="標楷體"/>
                          <a:cs typeface="Times New Roman"/>
                        </a:rPr>
                        <a:t>：</a:t>
                      </a:r>
                      <a:r>
                        <a:rPr lang="zh-TW" sz="1400" b="1" kern="100" dirty="0">
                          <a:effectLst/>
                          <a:latin typeface="Calibri"/>
                          <a:ea typeface="標楷體"/>
                          <a:cs typeface="Times New Roman"/>
                        </a:rPr>
                        <a:t>公務人員</a:t>
                      </a:r>
                      <a:r>
                        <a:rPr lang="en-US" sz="1400" b="1" kern="100" dirty="0">
                          <a:effectLst/>
                          <a:latin typeface="Calibri"/>
                          <a:ea typeface="標楷體"/>
                          <a:cs typeface="Times New Roman"/>
                        </a:rPr>
                        <a:t>-</a:t>
                      </a:r>
                      <a:r>
                        <a:rPr lang="zh-TW" sz="1400" b="1" kern="100" dirty="0">
                          <a:solidFill>
                            <a:srgbClr val="FF0000"/>
                          </a:solidFill>
                          <a:effectLst/>
                          <a:latin typeface="Calibri"/>
                          <a:ea typeface="標楷體"/>
                          <a:cs typeface="Times New Roman"/>
                        </a:rPr>
                        <a:t>純舊制，任職</a:t>
                      </a:r>
                      <a:r>
                        <a:rPr lang="en-US" sz="1400" b="1" kern="100" dirty="0">
                          <a:solidFill>
                            <a:srgbClr val="FF0000"/>
                          </a:solidFill>
                          <a:effectLst/>
                          <a:latin typeface="Calibri"/>
                          <a:ea typeface="標楷體"/>
                          <a:cs typeface="Times New Roman"/>
                        </a:rPr>
                        <a:t>30</a:t>
                      </a:r>
                      <a:r>
                        <a:rPr lang="zh-TW" sz="1400" b="1" kern="100" dirty="0">
                          <a:solidFill>
                            <a:srgbClr val="FF0000"/>
                          </a:solidFill>
                          <a:effectLst/>
                          <a:latin typeface="Calibri"/>
                          <a:ea typeface="標楷體"/>
                          <a:cs typeface="Times New Roman"/>
                        </a:rPr>
                        <a:t>年：採</a:t>
                      </a:r>
                      <a:r>
                        <a:rPr lang="en-US" sz="1400" b="1" kern="100" dirty="0">
                          <a:solidFill>
                            <a:srgbClr val="FF0000"/>
                          </a:solidFill>
                          <a:effectLst/>
                          <a:latin typeface="Calibri"/>
                          <a:ea typeface="標楷體"/>
                          <a:cs typeface="Times New Roman"/>
                        </a:rPr>
                        <a:t>10</a:t>
                      </a:r>
                      <a:r>
                        <a:rPr lang="zh-TW" sz="1400" b="1" kern="100" dirty="0">
                          <a:solidFill>
                            <a:srgbClr val="FF0000"/>
                          </a:solidFill>
                          <a:effectLst/>
                          <a:latin typeface="Calibri"/>
                          <a:ea typeface="標楷體"/>
                          <a:cs typeface="Times New Roman"/>
                        </a:rPr>
                        <a:t>年調降</a:t>
                      </a:r>
                      <a:r>
                        <a:rPr lang="en-US" sz="1400" b="1" kern="100" dirty="0">
                          <a:solidFill>
                            <a:srgbClr val="FF0000"/>
                          </a:solidFill>
                          <a:effectLst/>
                          <a:latin typeface="Calibri"/>
                          <a:ea typeface="標楷體"/>
                          <a:cs typeface="Times New Roman"/>
                        </a:rPr>
                        <a:t>67.5%</a:t>
                      </a:r>
                      <a:r>
                        <a:rPr lang="zh-TW" sz="1400" b="1" kern="100" dirty="0">
                          <a:solidFill>
                            <a:srgbClr val="FF0000"/>
                          </a:solidFill>
                          <a:effectLst/>
                          <a:latin typeface="Calibri"/>
                          <a:ea typeface="標楷體"/>
                          <a:cs typeface="Times New Roman"/>
                        </a:rPr>
                        <a:t>→</a:t>
                      </a:r>
                      <a:r>
                        <a:rPr lang="en-US" sz="1400" b="1" kern="100" dirty="0">
                          <a:solidFill>
                            <a:srgbClr val="FF0000"/>
                          </a:solidFill>
                          <a:effectLst/>
                          <a:latin typeface="Calibri"/>
                          <a:ea typeface="標楷體"/>
                          <a:cs typeface="Times New Roman"/>
                        </a:rPr>
                        <a:t>52.5% (84.7.1</a:t>
                      </a:r>
                      <a:r>
                        <a:rPr lang="zh-TW" sz="1400" b="1" kern="100" dirty="0">
                          <a:solidFill>
                            <a:srgbClr val="FF0000"/>
                          </a:solidFill>
                          <a:effectLst/>
                          <a:latin typeface="Calibri"/>
                          <a:ea typeface="標楷體"/>
                          <a:cs typeface="Times New Roman"/>
                        </a:rPr>
                        <a:t>退休</a:t>
                      </a:r>
                      <a:r>
                        <a:rPr lang="en-US" sz="1400" b="1" kern="100" dirty="0">
                          <a:solidFill>
                            <a:srgbClr val="FF0000"/>
                          </a:solidFill>
                          <a:effectLst/>
                          <a:latin typeface="Calibri"/>
                          <a:ea typeface="標楷體"/>
                          <a:cs typeface="Times New Roman"/>
                        </a:rPr>
                        <a:t>)</a:t>
                      </a:r>
                      <a:endParaRPr lang="zh-TW" sz="1400" kern="100" dirty="0">
                        <a:effectLst/>
                        <a:latin typeface="Calibri"/>
                        <a:ea typeface="新細明體"/>
                        <a:cs typeface="Times New Roman"/>
                      </a:endParaRPr>
                    </a:p>
                  </a:txBody>
                  <a:tcPr marL="13481" marR="13481"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2">
                  <a:txBody>
                    <a:bodyPr/>
                    <a:lstStyle/>
                    <a:p>
                      <a:pPr>
                        <a:lnSpc>
                          <a:spcPct val="115000"/>
                        </a:lnSpc>
                        <a:spcAft>
                          <a:spcPts val="0"/>
                        </a:spcAft>
                      </a:pPr>
                      <a:r>
                        <a:rPr lang="zh-TW" sz="1000" kern="100" dirty="0">
                          <a:effectLst/>
                          <a:latin typeface="Calibri"/>
                          <a:ea typeface="標楷體"/>
                          <a:cs typeface="Times New Roman"/>
                        </a:rPr>
                        <a:t>單位：新台幣；元</a:t>
                      </a:r>
                      <a:endParaRPr lang="zh-TW" sz="1000" kern="100" dirty="0">
                        <a:effectLst/>
                        <a:latin typeface="Calibri"/>
                        <a:ea typeface="新細明體"/>
                        <a:cs typeface="Times New Roman"/>
                      </a:endParaRPr>
                    </a:p>
                  </a:txBody>
                  <a:tcPr marL="13481" marR="13481"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r>
              <a:tr h="225451">
                <a:tc rowSpan="4">
                  <a:txBody>
                    <a:bodyPr/>
                    <a:lstStyle/>
                    <a:p>
                      <a:pPr algn="ctr">
                        <a:lnSpc>
                          <a:spcPct val="115000"/>
                        </a:lnSpc>
                        <a:spcAft>
                          <a:spcPts val="0"/>
                        </a:spcAft>
                      </a:pPr>
                      <a:r>
                        <a:rPr lang="zh-TW" sz="1200" kern="100" dirty="0">
                          <a:effectLst/>
                          <a:latin typeface="Calibri"/>
                          <a:ea typeface="標楷體"/>
                          <a:cs typeface="Times New Roman"/>
                        </a:rPr>
                        <a:t>退休等級</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rowSpan="4">
                  <a:txBody>
                    <a:bodyPr/>
                    <a:lstStyle/>
                    <a:p>
                      <a:pPr algn="ctr">
                        <a:lnSpc>
                          <a:spcPct val="115000"/>
                        </a:lnSpc>
                        <a:spcAft>
                          <a:spcPts val="0"/>
                        </a:spcAft>
                      </a:pPr>
                      <a:r>
                        <a:rPr lang="zh-TW" sz="1200" kern="100" dirty="0">
                          <a:effectLst/>
                          <a:latin typeface="Calibri"/>
                          <a:ea typeface="標楷體"/>
                          <a:cs typeface="Times New Roman"/>
                        </a:rPr>
                        <a:t>職務別</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rowSpan="4">
                  <a:txBody>
                    <a:bodyPr/>
                    <a:lstStyle/>
                    <a:p>
                      <a:pPr algn="ctr">
                        <a:lnSpc>
                          <a:spcPct val="115000"/>
                        </a:lnSpc>
                        <a:spcAft>
                          <a:spcPts val="0"/>
                        </a:spcAft>
                      </a:pPr>
                      <a:r>
                        <a:rPr lang="zh-TW" sz="1200" kern="100" dirty="0">
                          <a:effectLst/>
                          <a:latin typeface="Calibri"/>
                          <a:ea typeface="標楷體"/>
                          <a:cs typeface="Times New Roman"/>
                        </a:rPr>
                        <a:t>改革前月退休所得</a:t>
                      </a:r>
                      <a:r>
                        <a:rPr lang="en-US" sz="1200" kern="100" dirty="0">
                          <a:effectLst/>
                          <a:latin typeface="Calibri"/>
                          <a:ea typeface="標楷體"/>
                          <a:cs typeface="Times New Roman"/>
                        </a:rPr>
                        <a:t>(</a:t>
                      </a:r>
                      <a:r>
                        <a:rPr lang="zh-TW" sz="1200" kern="100" dirty="0">
                          <a:effectLst/>
                          <a:latin typeface="Calibri"/>
                          <a:ea typeface="標楷體"/>
                          <a:cs typeface="Times New Roman"/>
                        </a:rPr>
                        <a:t>月退</a:t>
                      </a:r>
                      <a:r>
                        <a:rPr lang="en-US" sz="1200" kern="100" dirty="0">
                          <a:effectLst/>
                          <a:latin typeface="Calibri"/>
                          <a:ea typeface="標楷體"/>
                          <a:cs typeface="Times New Roman"/>
                        </a:rPr>
                        <a:t>+18%)</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gridSpan="10">
                  <a:txBody>
                    <a:bodyPr/>
                    <a:lstStyle/>
                    <a:p>
                      <a:pPr algn="ctr">
                        <a:lnSpc>
                          <a:spcPct val="115000"/>
                        </a:lnSpc>
                        <a:spcAft>
                          <a:spcPts val="0"/>
                        </a:spcAft>
                      </a:pPr>
                      <a:r>
                        <a:rPr lang="zh-TW" sz="1200" kern="100" dirty="0">
                          <a:effectLst/>
                          <a:latin typeface="Calibri"/>
                          <a:ea typeface="標楷體"/>
                          <a:cs typeface="Times New Roman"/>
                        </a:rPr>
                        <a:t>改革後月退所得：分母</a:t>
                      </a:r>
                      <a:r>
                        <a:rPr lang="en-US" sz="1200" kern="100" dirty="0">
                          <a:effectLst/>
                          <a:latin typeface="Calibri"/>
                          <a:ea typeface="標楷體"/>
                          <a:cs typeface="Times New Roman"/>
                        </a:rPr>
                        <a:t>2:</a:t>
                      </a:r>
                      <a:r>
                        <a:rPr lang="zh-TW" sz="1200" kern="100" dirty="0">
                          <a:effectLst/>
                          <a:latin typeface="Calibri"/>
                          <a:ea typeface="標楷體"/>
                          <a:cs typeface="Times New Roman"/>
                        </a:rPr>
                        <a:t>本俸</a:t>
                      </a:r>
                      <a:r>
                        <a:rPr lang="en-US" sz="1200" kern="100" dirty="0">
                          <a:effectLst/>
                          <a:latin typeface="Calibri"/>
                          <a:ea typeface="標楷體"/>
                          <a:cs typeface="Times New Roman"/>
                        </a:rPr>
                        <a:t>2</a:t>
                      </a:r>
                      <a:r>
                        <a:rPr lang="zh-TW" sz="1200" kern="100" dirty="0">
                          <a:effectLst/>
                          <a:latin typeface="Calibri"/>
                          <a:ea typeface="標楷體"/>
                          <a:cs typeface="Times New Roman"/>
                        </a:rPr>
                        <a:t>倍</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22957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3">
                  <a:txBody>
                    <a:bodyPr/>
                    <a:lstStyle/>
                    <a:p>
                      <a:pPr algn="ctr">
                        <a:lnSpc>
                          <a:spcPct val="115000"/>
                        </a:lnSpc>
                        <a:spcAft>
                          <a:spcPts val="0"/>
                        </a:spcAft>
                      </a:pPr>
                      <a:r>
                        <a:rPr lang="en-US" sz="1200" kern="100" dirty="0">
                          <a:effectLst/>
                          <a:latin typeface="標楷體"/>
                          <a:ea typeface="新細明體"/>
                          <a:cs typeface="Times New Roman"/>
                        </a:rPr>
                        <a:t>107.7.1~108.12.31</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3">
                  <a:txBody>
                    <a:bodyPr/>
                    <a:lstStyle/>
                    <a:p>
                      <a:pPr algn="ctr">
                        <a:lnSpc>
                          <a:spcPct val="115000"/>
                        </a:lnSpc>
                        <a:spcAft>
                          <a:spcPts val="0"/>
                        </a:spcAft>
                      </a:pPr>
                      <a:r>
                        <a:rPr lang="en-US" sz="1200" kern="100" dirty="0">
                          <a:effectLst/>
                          <a:latin typeface="標楷體"/>
                          <a:ea typeface="新細明體"/>
                          <a:cs typeface="Times New Roman"/>
                        </a:rPr>
                        <a:t>114.1.1~114.12.31</a:t>
                      </a:r>
                      <a:endParaRPr lang="zh-TW" sz="12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4">
                  <a:txBody>
                    <a:bodyPr/>
                    <a:lstStyle/>
                    <a:p>
                      <a:pPr algn="ctr">
                        <a:lnSpc>
                          <a:spcPct val="115000"/>
                        </a:lnSpc>
                        <a:spcAft>
                          <a:spcPts val="0"/>
                        </a:spcAft>
                      </a:pPr>
                      <a:r>
                        <a:rPr lang="en-US" sz="1200" kern="100" dirty="0">
                          <a:effectLst/>
                          <a:latin typeface="標楷體"/>
                          <a:ea typeface="新細明體"/>
                          <a:cs typeface="Times New Roman"/>
                        </a:rPr>
                        <a:t>118.1.1</a:t>
                      </a:r>
                      <a:r>
                        <a:rPr lang="zh-TW" sz="1200" kern="100" dirty="0">
                          <a:effectLst/>
                          <a:latin typeface="Calibri"/>
                          <a:ea typeface="標楷體"/>
                          <a:cs typeface="Times New Roman"/>
                        </a:rPr>
                        <a:t>以後</a:t>
                      </a:r>
                      <a:endParaRPr lang="zh-TW" sz="12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22957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3">
                  <a:txBody>
                    <a:bodyPr/>
                    <a:lstStyle/>
                    <a:p>
                      <a:pPr algn="ctr">
                        <a:lnSpc>
                          <a:spcPct val="115000"/>
                        </a:lnSpc>
                        <a:spcAft>
                          <a:spcPts val="0"/>
                        </a:spcAft>
                      </a:pPr>
                      <a:r>
                        <a:rPr lang="zh-TW" sz="1200" kern="100" dirty="0">
                          <a:effectLst/>
                          <a:latin typeface="Calibri"/>
                          <a:ea typeface="標楷體"/>
                          <a:cs typeface="Times New Roman"/>
                        </a:rPr>
                        <a:t>替代率</a:t>
                      </a:r>
                      <a:r>
                        <a:rPr lang="en-US" sz="1200" kern="100" dirty="0">
                          <a:effectLst/>
                          <a:latin typeface="Calibri"/>
                          <a:ea typeface="標楷體"/>
                          <a:cs typeface="Times New Roman"/>
                        </a:rPr>
                        <a:t>67.5%(</a:t>
                      </a:r>
                      <a:r>
                        <a:rPr lang="zh-TW" sz="1200" kern="100" dirty="0">
                          <a:effectLst/>
                          <a:latin typeface="Calibri"/>
                          <a:ea typeface="標楷體"/>
                          <a:cs typeface="Times New Roman"/>
                        </a:rPr>
                        <a:t>優存</a:t>
                      </a:r>
                      <a:r>
                        <a:rPr lang="en-US" sz="1200" kern="100" dirty="0">
                          <a:effectLst/>
                          <a:latin typeface="Calibri"/>
                          <a:ea typeface="標楷體"/>
                          <a:cs typeface="Times New Roman"/>
                        </a:rPr>
                        <a:t>9%)</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3">
                  <a:txBody>
                    <a:bodyPr/>
                    <a:lstStyle/>
                    <a:p>
                      <a:pPr algn="ctr">
                        <a:lnSpc>
                          <a:spcPct val="115000"/>
                        </a:lnSpc>
                        <a:spcAft>
                          <a:spcPts val="0"/>
                        </a:spcAft>
                      </a:pPr>
                      <a:r>
                        <a:rPr lang="zh-TW" sz="1200" kern="100" dirty="0">
                          <a:effectLst/>
                          <a:latin typeface="Calibri"/>
                          <a:ea typeface="標楷體"/>
                          <a:cs typeface="Times New Roman"/>
                        </a:rPr>
                        <a:t>替代率</a:t>
                      </a:r>
                      <a:r>
                        <a:rPr lang="en-US" sz="1200" kern="100" dirty="0">
                          <a:effectLst/>
                          <a:latin typeface="Calibri"/>
                          <a:ea typeface="標楷體"/>
                          <a:cs typeface="Times New Roman"/>
                        </a:rPr>
                        <a:t>58.5%(</a:t>
                      </a:r>
                      <a:r>
                        <a:rPr lang="zh-TW" sz="1200" kern="100" dirty="0">
                          <a:effectLst/>
                          <a:latin typeface="Calibri"/>
                          <a:ea typeface="標楷體"/>
                          <a:cs typeface="Times New Roman"/>
                        </a:rPr>
                        <a:t>優存</a:t>
                      </a:r>
                      <a:r>
                        <a:rPr lang="en-US" sz="1200" kern="100" dirty="0">
                          <a:effectLst/>
                          <a:latin typeface="Calibri"/>
                          <a:ea typeface="標楷體"/>
                          <a:cs typeface="Times New Roman"/>
                        </a:rPr>
                        <a:t>0%)</a:t>
                      </a:r>
                      <a:endParaRPr lang="zh-TW" sz="12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4">
                  <a:txBody>
                    <a:bodyPr/>
                    <a:lstStyle/>
                    <a:p>
                      <a:pPr algn="ctr">
                        <a:lnSpc>
                          <a:spcPct val="115000"/>
                        </a:lnSpc>
                        <a:spcAft>
                          <a:spcPts val="0"/>
                        </a:spcAft>
                      </a:pPr>
                      <a:r>
                        <a:rPr lang="zh-TW" sz="1200" kern="100" dirty="0">
                          <a:effectLst/>
                          <a:latin typeface="Calibri"/>
                          <a:ea typeface="標楷體"/>
                          <a:cs typeface="Times New Roman"/>
                        </a:rPr>
                        <a:t>替代率</a:t>
                      </a:r>
                      <a:r>
                        <a:rPr lang="en-US" sz="1200" kern="100" dirty="0">
                          <a:effectLst/>
                          <a:latin typeface="Calibri"/>
                          <a:ea typeface="標楷體"/>
                          <a:cs typeface="Times New Roman"/>
                        </a:rPr>
                        <a:t>52.5%(</a:t>
                      </a:r>
                      <a:r>
                        <a:rPr lang="zh-TW" sz="1200" kern="100" dirty="0">
                          <a:effectLst/>
                          <a:latin typeface="Calibri"/>
                          <a:ea typeface="標楷體"/>
                          <a:cs typeface="Times New Roman"/>
                        </a:rPr>
                        <a:t>優存</a:t>
                      </a:r>
                      <a:r>
                        <a:rPr lang="en-US" sz="1200" kern="100" dirty="0">
                          <a:effectLst/>
                          <a:latin typeface="Calibri"/>
                          <a:ea typeface="標楷體"/>
                          <a:cs typeface="Times New Roman"/>
                        </a:rPr>
                        <a:t>0%)</a:t>
                      </a:r>
                      <a:endParaRPr lang="zh-TW" sz="12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40080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ct val="115000"/>
                        </a:lnSpc>
                        <a:spcAft>
                          <a:spcPts val="0"/>
                        </a:spcAft>
                      </a:pPr>
                      <a:r>
                        <a:rPr lang="zh-TW" sz="1000" kern="100">
                          <a:effectLst/>
                          <a:latin typeface="Calibri"/>
                          <a:ea typeface="標楷體"/>
                          <a:cs typeface="Times New Roman"/>
                        </a:rPr>
                        <a:t>扣減後</a:t>
                      </a:r>
                      <a:r>
                        <a:rPr lang="en-US" sz="1000" kern="100">
                          <a:effectLst/>
                          <a:latin typeface="Calibri"/>
                          <a:ea typeface="標楷體"/>
                          <a:cs typeface="Times New Roman"/>
                        </a:rPr>
                        <a:t/>
                      </a:r>
                      <a:br>
                        <a:rPr lang="en-US" sz="1000" kern="100">
                          <a:effectLst/>
                          <a:latin typeface="Calibri"/>
                          <a:ea typeface="標楷體"/>
                          <a:cs typeface="Times New Roman"/>
                        </a:rPr>
                      </a:br>
                      <a:r>
                        <a:rPr lang="zh-TW" sz="1000" kern="100">
                          <a:effectLst/>
                          <a:latin typeface="Calibri"/>
                          <a:ea typeface="標楷體"/>
                          <a:cs typeface="Times New Roman"/>
                        </a:rPr>
                        <a:t>所得</a:t>
                      </a:r>
                      <a:endParaRPr lang="zh-TW" sz="10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a:effectLst/>
                          <a:latin typeface="Calibri"/>
                          <a:ea typeface="標楷體"/>
                          <a:cs typeface="Times New Roman"/>
                        </a:rPr>
                        <a:t>扣減</a:t>
                      </a:r>
                      <a:r>
                        <a:rPr lang="en-US" sz="1000" kern="100">
                          <a:effectLst/>
                          <a:latin typeface="Calibri"/>
                          <a:ea typeface="標楷體"/>
                          <a:cs typeface="Times New Roman"/>
                        </a:rPr>
                        <a:t/>
                      </a:r>
                      <a:br>
                        <a:rPr lang="en-US" sz="1000" kern="100">
                          <a:effectLst/>
                          <a:latin typeface="Calibri"/>
                          <a:ea typeface="標楷體"/>
                          <a:cs typeface="Times New Roman"/>
                        </a:rPr>
                      </a:br>
                      <a:r>
                        <a:rPr lang="zh-TW" sz="1000" kern="100">
                          <a:effectLst/>
                          <a:latin typeface="Calibri"/>
                          <a:ea typeface="標楷體"/>
                          <a:cs typeface="Times New Roman"/>
                        </a:rPr>
                        <a:t>金額</a:t>
                      </a:r>
                      <a:endParaRPr lang="zh-TW" sz="10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gridSpan="2">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r>
              <a:tr h="308847">
                <a:tc rowSpan="2">
                  <a:txBody>
                    <a:bodyPr/>
                    <a:lstStyle/>
                    <a:p>
                      <a:pPr algn="ctr">
                        <a:lnSpc>
                          <a:spcPts val="1500"/>
                        </a:lnSpc>
                        <a:spcAft>
                          <a:spcPts val="0"/>
                        </a:spcAft>
                      </a:pPr>
                      <a:r>
                        <a:rPr lang="zh-TW" sz="1200" kern="100" dirty="0">
                          <a:effectLst/>
                          <a:latin typeface="Calibri"/>
                          <a:ea typeface="標楷體"/>
                          <a:cs typeface="Times New Roman"/>
                        </a:rPr>
                        <a:t>委任五等年功十級</a:t>
                      </a:r>
                      <a:r>
                        <a:rPr lang="en-US" sz="1200" kern="100" dirty="0">
                          <a:effectLst/>
                          <a:latin typeface="Calibri"/>
                          <a:ea typeface="標楷體"/>
                          <a:cs typeface="Times New Roman"/>
                        </a:rPr>
                        <a:t>520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46,605</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39,261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7,344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15.76%</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36,152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10,454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22.43%</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36,152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10,454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22.43%</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35267">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46,605</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39,261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7,344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15.76%</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36,152 </a:t>
                      </a:r>
                      <a:endParaRPr lang="zh-TW" sz="12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10,454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22.43%</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36,152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10,454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22.43%</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08847">
                <a:tc rowSpan="2">
                  <a:txBody>
                    <a:bodyPr/>
                    <a:lstStyle/>
                    <a:p>
                      <a:pPr algn="ctr">
                        <a:lnSpc>
                          <a:spcPts val="1500"/>
                        </a:lnSpc>
                        <a:spcAft>
                          <a:spcPts val="0"/>
                        </a:spcAft>
                      </a:pPr>
                      <a:r>
                        <a:rPr lang="zh-TW" sz="1200" kern="100" dirty="0">
                          <a:effectLst/>
                          <a:latin typeface="Calibri"/>
                          <a:ea typeface="標楷體"/>
                          <a:cs typeface="Times New Roman"/>
                        </a:rPr>
                        <a:t>薦任六等年功六級</a:t>
                      </a:r>
                      <a:r>
                        <a:rPr lang="en-US" sz="1200" kern="100" dirty="0">
                          <a:effectLst/>
                          <a:latin typeface="Calibri"/>
                          <a:ea typeface="標楷體"/>
                          <a:cs typeface="Times New Roman"/>
                        </a:rPr>
                        <a:t>535</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47,933</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40,373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7,560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15.77%</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37,196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10,736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22.40%</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37,196 </a:t>
                      </a:r>
                      <a:endParaRPr lang="zh-TW" sz="12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10,736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22.40%</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35267">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47,933</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40,373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7,560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15.77%</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37,196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10,736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22.40%</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37,196 </a:t>
                      </a:r>
                      <a:endParaRPr lang="zh-TW" sz="1200" kern="100" dirty="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10,736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22.40%</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08847">
                <a:tc rowSpan="2">
                  <a:txBody>
                    <a:bodyPr/>
                    <a:lstStyle/>
                    <a:p>
                      <a:pPr algn="ctr">
                        <a:lnSpc>
                          <a:spcPts val="1500"/>
                        </a:lnSpc>
                        <a:spcAft>
                          <a:spcPts val="0"/>
                        </a:spcAft>
                      </a:pPr>
                      <a:r>
                        <a:rPr lang="zh-TW" sz="1200" kern="100" dirty="0">
                          <a:effectLst/>
                          <a:latin typeface="Calibri"/>
                          <a:ea typeface="標楷體"/>
                          <a:cs typeface="Times New Roman"/>
                        </a:rPr>
                        <a:t>薦任七等年功六級</a:t>
                      </a:r>
                      <a:r>
                        <a:rPr lang="en-US" sz="1200" kern="100" dirty="0">
                          <a:effectLst/>
                          <a:latin typeface="Calibri"/>
                          <a:ea typeface="標楷體"/>
                          <a:cs typeface="Times New Roman"/>
                        </a:rPr>
                        <a:t>590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52,851</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44,481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8,370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15.84%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41,045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11,807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22.34%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41,045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11,807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22.34%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35267">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52,851</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44,481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8,370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15.84%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41,045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11,807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22.34%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41,045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11,807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22.34%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08847">
                <a:tc rowSpan="2">
                  <a:txBody>
                    <a:bodyPr/>
                    <a:lstStyle/>
                    <a:p>
                      <a:pPr algn="ctr">
                        <a:lnSpc>
                          <a:spcPts val="1500"/>
                        </a:lnSpc>
                        <a:spcAft>
                          <a:spcPts val="0"/>
                        </a:spcAft>
                      </a:pPr>
                      <a:r>
                        <a:rPr lang="zh-TW" sz="1200" kern="100" dirty="0">
                          <a:effectLst/>
                          <a:latin typeface="Calibri"/>
                          <a:ea typeface="標楷體"/>
                          <a:cs typeface="Times New Roman"/>
                        </a:rPr>
                        <a:t>薦任八等年功六級</a:t>
                      </a:r>
                      <a:r>
                        <a:rPr lang="en-US" sz="1200" kern="100" dirty="0">
                          <a:effectLst/>
                          <a:latin typeface="Calibri"/>
                          <a:ea typeface="標楷體"/>
                          <a:cs typeface="Times New Roman"/>
                        </a:rPr>
                        <a:t>630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56,384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47,447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8,937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15.85%</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43,843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12,541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22.24%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43,843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12,541 </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22.24%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35267">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56,384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47,447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8,937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15.85%</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43,843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12,541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22.24%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43,843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12,541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22.24%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08847">
                <a:tc rowSpan="2">
                  <a:txBody>
                    <a:bodyPr/>
                    <a:lstStyle/>
                    <a:p>
                      <a:pPr algn="ctr">
                        <a:lnSpc>
                          <a:spcPts val="1500"/>
                        </a:lnSpc>
                        <a:spcAft>
                          <a:spcPts val="0"/>
                        </a:spcAft>
                      </a:pPr>
                      <a:r>
                        <a:rPr lang="zh-TW" sz="1200" kern="100" dirty="0">
                          <a:effectLst/>
                          <a:latin typeface="Calibri"/>
                          <a:ea typeface="標楷體"/>
                          <a:cs typeface="Times New Roman"/>
                        </a:rPr>
                        <a:t>薦任九等年功七級</a:t>
                      </a:r>
                      <a:r>
                        <a:rPr lang="en-US" sz="1200" kern="100" dirty="0">
                          <a:effectLst/>
                          <a:latin typeface="Calibri"/>
                          <a:ea typeface="標楷體"/>
                          <a:cs typeface="Times New Roman"/>
                        </a:rPr>
                        <a:t>710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63,498</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53,400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10,098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15.90%</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49,434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14,064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22.15%</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49,434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14,064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22.15%</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35267">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63,498</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53,400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10,098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15.90%</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49,434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14,064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22.15%</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49,434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14,064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22.15%</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27566">
                <a:tc rowSpan="2">
                  <a:txBody>
                    <a:bodyPr/>
                    <a:lstStyle/>
                    <a:p>
                      <a:pPr algn="ctr">
                        <a:lnSpc>
                          <a:spcPts val="1500"/>
                        </a:lnSpc>
                        <a:spcAft>
                          <a:spcPts val="0"/>
                        </a:spcAft>
                      </a:pPr>
                      <a:r>
                        <a:rPr lang="zh-TW" sz="1200" kern="100" dirty="0">
                          <a:effectLst/>
                          <a:latin typeface="Calibri"/>
                          <a:ea typeface="標楷體"/>
                          <a:cs typeface="Times New Roman"/>
                        </a:rPr>
                        <a:t>簡任十二等年功四級</a:t>
                      </a:r>
                      <a:r>
                        <a:rPr lang="en-US" sz="1200" kern="100" dirty="0">
                          <a:effectLst/>
                          <a:latin typeface="Calibri"/>
                          <a:ea typeface="標楷體"/>
                          <a:cs typeface="Times New Roman"/>
                        </a:rPr>
                        <a:t>800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500"/>
                        </a:lnSpc>
                        <a:spcAft>
                          <a:spcPts val="0"/>
                        </a:spcAft>
                      </a:pPr>
                      <a:r>
                        <a:rPr lang="zh-TW" sz="900" kern="100" dirty="0">
                          <a:effectLst/>
                          <a:latin typeface="Calibri"/>
                          <a:ea typeface="標楷體"/>
                          <a:cs typeface="Times New Roman"/>
                        </a:rPr>
                        <a:t>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71,486</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60,092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11,394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15.94%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55,729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15,757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22.04%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55,729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15,757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22.04%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27566">
                <a:tc vMerge="1">
                  <a:txBody>
                    <a:bodyPr/>
                    <a:lstStyle/>
                    <a:p>
                      <a:endParaRPr lang="zh-TW" altLang="en-US"/>
                    </a:p>
                  </a:txBody>
                  <a:tcPr/>
                </a:tc>
                <a:tc>
                  <a:txBody>
                    <a:bodyPr/>
                    <a:lstStyle/>
                    <a:p>
                      <a:pPr algn="ctr">
                        <a:lnSpc>
                          <a:spcPts val="1500"/>
                        </a:lnSpc>
                        <a:spcAft>
                          <a:spcPts val="0"/>
                        </a:spcAft>
                      </a:pPr>
                      <a:r>
                        <a:rPr lang="zh-TW" sz="900" kern="100" dirty="0">
                          <a:effectLst/>
                          <a:latin typeface="Calibri"/>
                          <a:ea typeface="標楷體"/>
                          <a:cs typeface="Times New Roman"/>
                        </a:rPr>
                        <a:t>非主管</a:t>
                      </a:r>
                      <a:endParaRPr lang="zh-TW" sz="800" kern="100" dirty="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71,486</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60,092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11,394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15.94%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55,729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15,757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22.04%</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55,729 </a:t>
                      </a:r>
                      <a:endParaRPr lang="zh-TW" sz="1200" kern="100">
                        <a:effectLst/>
                        <a:latin typeface="Calibri"/>
                        <a:ea typeface="新細明體"/>
                        <a:cs typeface="Times New Roman"/>
                      </a:endParaRPr>
                    </a:p>
                  </a:txBody>
                  <a:tcPr marL="13481" marR="13481"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15,757 </a:t>
                      </a:r>
                      <a:endParaRPr lang="zh-TW" sz="1200" kern="100">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22.04%</a:t>
                      </a:r>
                      <a:endParaRPr lang="zh-TW" sz="1200" b="1" kern="100" dirty="0">
                        <a:solidFill>
                          <a:srgbClr val="C00000"/>
                        </a:solidFill>
                        <a:effectLst/>
                        <a:latin typeface="Calibri"/>
                        <a:ea typeface="新細明體"/>
                        <a:cs typeface="Times New Roman"/>
                      </a:endParaRPr>
                    </a:p>
                  </a:txBody>
                  <a:tcPr marL="13481" marR="1348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bl>
          </a:graphicData>
        </a:graphic>
      </p:graphicFrame>
      <p:sp>
        <p:nvSpPr>
          <p:cNvPr id="3" name="Rectangle 1"/>
          <p:cNvSpPr>
            <a:spLocks noChangeArrowheads="1"/>
          </p:cNvSpPr>
          <p:nvPr/>
        </p:nvSpPr>
        <p:spPr bwMode="auto">
          <a:xfrm>
            <a:off x="876300" y="151447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zh-TW" altLang="zh-TW" sz="1800" b="0" i="0" u="none" strike="noStrike" cap="none" normalizeH="0" baseline="0" smtClean="0">
              <a:ln>
                <a:noFill/>
              </a:ln>
              <a:solidFill>
                <a:schemeClr val="tx1"/>
              </a:solidFill>
              <a:effectLst/>
              <a:latin typeface="Arial" pitchFamily="34" charset="0"/>
              <a:ea typeface="新細明體" pitchFamily="18" charset="-120"/>
              <a:cs typeface="新細明體" pitchFamily="18" charset="-120"/>
            </a:endParaRPr>
          </a:p>
        </p:txBody>
      </p:sp>
      <p:sp>
        <p:nvSpPr>
          <p:cNvPr id="8" name="投影片編號版面配置區 2"/>
          <p:cNvSpPr>
            <a:spLocks noGrp="1"/>
          </p:cNvSpPr>
          <p:nvPr>
            <p:ph type="sldNum" sz="quarter" idx="12"/>
          </p:nvPr>
        </p:nvSpPr>
        <p:spPr>
          <a:xfrm>
            <a:off x="8604449" y="6597352"/>
            <a:ext cx="539552" cy="27831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139</a:t>
            </a:fld>
            <a:endParaRPr lang="en-US" altLang="zh-TW" dirty="0">
              <a:solidFill>
                <a:prstClr val="black"/>
              </a:solidFill>
              <a:latin typeface="Arial" panose="020B0604020202020204" pitchFamily="34" charset="0"/>
              <a:cs typeface="Arial" panose="020B0604020202020204" pitchFamily="34" charset="0"/>
            </a:endParaRPr>
          </a:p>
        </p:txBody>
      </p:sp>
      <p:sp>
        <p:nvSpPr>
          <p:cNvPr id="9"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2087886085"/>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字方塊 5"/>
          <p:cNvSpPr txBox="1"/>
          <p:nvPr/>
        </p:nvSpPr>
        <p:spPr>
          <a:xfrm>
            <a:off x="568896" y="755576"/>
            <a:ext cx="7503504" cy="430887"/>
          </a:xfrm>
          <a:prstGeom prst="rect">
            <a:avLst/>
          </a:prstGeom>
          <a:noFill/>
        </p:spPr>
        <p:txBody>
          <a:bodyPr wrap="square" rtlCol="0">
            <a:spAutoFit/>
          </a:bodyPr>
          <a:lstStyle/>
          <a:p>
            <a:r>
              <a:rPr lang="zh-TW" altLang="en-US" sz="2200" b="1" dirty="0" smtClean="0">
                <a:solidFill>
                  <a:srgbClr val="C00000"/>
                </a:solidFill>
              </a:rPr>
              <a:t>個人所得調降情形概況表</a:t>
            </a:r>
            <a:r>
              <a:rPr lang="zh-TW" altLang="en-US" sz="2200" b="1" dirty="0" smtClean="0">
                <a:solidFill>
                  <a:srgbClr val="C00000"/>
                </a:solidFill>
                <a:latin typeface="標楷體"/>
                <a:ea typeface="標楷體"/>
              </a:rPr>
              <a:t>：</a:t>
            </a:r>
            <a:r>
              <a:rPr lang="zh-TW" altLang="en-US" sz="2200" b="1" dirty="0" smtClean="0">
                <a:solidFill>
                  <a:srgbClr val="0000FF"/>
                </a:solidFill>
                <a:latin typeface="標楷體"/>
              </a:rPr>
              <a:t>純</a:t>
            </a:r>
            <a:r>
              <a:rPr lang="zh-TW" altLang="en-US" sz="2200" b="1" dirty="0">
                <a:solidFill>
                  <a:srgbClr val="0000FF"/>
                </a:solidFill>
                <a:latin typeface="標楷體"/>
              </a:rPr>
              <a:t>新</a:t>
            </a:r>
            <a:r>
              <a:rPr lang="zh-TW" altLang="en-US" sz="2200" b="1" dirty="0" smtClean="0">
                <a:solidFill>
                  <a:srgbClr val="0000FF"/>
                </a:solidFill>
                <a:latin typeface="標楷體"/>
              </a:rPr>
              <a:t>制</a:t>
            </a:r>
            <a:r>
              <a:rPr lang="en-US" altLang="zh-TW" sz="2200" b="1" dirty="0" smtClean="0">
                <a:solidFill>
                  <a:srgbClr val="0000FF"/>
                </a:solidFill>
                <a:latin typeface="標楷體"/>
              </a:rPr>
              <a:t>(30</a:t>
            </a:r>
            <a:r>
              <a:rPr lang="zh-TW" altLang="en-US" sz="2200" b="1" dirty="0" smtClean="0">
                <a:solidFill>
                  <a:srgbClr val="0000FF"/>
                </a:solidFill>
                <a:latin typeface="標楷體"/>
              </a:rPr>
              <a:t>年為例</a:t>
            </a:r>
            <a:r>
              <a:rPr lang="en-US" altLang="zh-TW" sz="2200" b="1" dirty="0" smtClean="0">
                <a:solidFill>
                  <a:srgbClr val="0000FF"/>
                </a:solidFill>
                <a:latin typeface="標楷體"/>
              </a:rPr>
              <a:t>)</a:t>
            </a:r>
            <a:endParaRPr lang="zh-TW" altLang="en-US" sz="2200" b="1" dirty="0">
              <a:solidFill>
                <a:srgbClr val="C00000"/>
              </a:solidFill>
            </a:endParaRPr>
          </a:p>
        </p:txBody>
      </p:sp>
      <p:graphicFrame>
        <p:nvGraphicFramePr>
          <p:cNvPr id="2" name="表格 1"/>
          <p:cNvGraphicFramePr>
            <a:graphicFrameLocks noGrp="1"/>
          </p:cNvGraphicFramePr>
          <p:nvPr>
            <p:extLst>
              <p:ext uri="{D42A27DB-BD31-4B8C-83A1-F6EECF244321}">
                <p14:modId xmlns:p14="http://schemas.microsoft.com/office/powerpoint/2010/main" val="2878233507"/>
              </p:ext>
            </p:extLst>
          </p:nvPr>
        </p:nvGraphicFramePr>
        <p:xfrm>
          <a:off x="186459" y="1219007"/>
          <a:ext cx="8771081" cy="4760031"/>
        </p:xfrm>
        <a:graphic>
          <a:graphicData uri="http://schemas.openxmlformats.org/drawingml/2006/table">
            <a:tbl>
              <a:tblPr firstRow="1" firstCol="1" bandRow="1"/>
              <a:tblGrid>
                <a:gridCol w="1066221"/>
                <a:gridCol w="720080"/>
                <a:gridCol w="698478"/>
                <a:gridCol w="698478"/>
                <a:gridCol w="698478"/>
                <a:gridCol w="813690"/>
                <a:gridCol w="813690"/>
                <a:gridCol w="813690"/>
                <a:gridCol w="792088"/>
                <a:gridCol w="432050"/>
                <a:gridCol w="360038"/>
                <a:gridCol w="864100"/>
              </a:tblGrid>
              <a:tr h="380137">
                <a:tc gridSpan="10">
                  <a:txBody>
                    <a:bodyPr/>
                    <a:lstStyle/>
                    <a:p>
                      <a:pPr>
                        <a:lnSpc>
                          <a:spcPct val="115000"/>
                        </a:lnSpc>
                        <a:spcAft>
                          <a:spcPts val="0"/>
                        </a:spcAft>
                      </a:pPr>
                      <a:r>
                        <a:rPr lang="en-US" sz="1100" b="1" kern="100" dirty="0">
                          <a:effectLst/>
                          <a:latin typeface="標楷體"/>
                          <a:ea typeface="新細明體"/>
                          <a:cs typeface="Times New Roman"/>
                        </a:rPr>
                        <a:t> </a:t>
                      </a:r>
                      <a:r>
                        <a:rPr lang="zh-TW" sz="1400" b="1" kern="100" dirty="0" smtClean="0">
                          <a:effectLst/>
                          <a:latin typeface="Calibri"/>
                          <a:ea typeface="標楷體"/>
                          <a:cs typeface="Times New Roman"/>
                        </a:rPr>
                        <a:t>表</a:t>
                      </a:r>
                      <a:r>
                        <a:rPr lang="en-US" altLang="zh-TW" sz="1400" b="1" kern="100" dirty="0" smtClean="0">
                          <a:effectLst/>
                          <a:latin typeface="Calibri"/>
                          <a:ea typeface="標楷體"/>
                          <a:cs typeface="Times New Roman"/>
                        </a:rPr>
                        <a:t>3</a:t>
                      </a:r>
                      <a:r>
                        <a:rPr lang="zh-TW" sz="1400" b="1" kern="100" dirty="0" smtClean="0">
                          <a:effectLst/>
                          <a:latin typeface="Calibri"/>
                          <a:ea typeface="標楷體"/>
                          <a:cs typeface="Times New Roman"/>
                        </a:rPr>
                        <a:t>：</a:t>
                      </a:r>
                      <a:r>
                        <a:rPr lang="zh-TW" sz="1400" b="1" kern="100" dirty="0">
                          <a:effectLst/>
                          <a:latin typeface="Calibri"/>
                          <a:ea typeface="標楷體"/>
                          <a:cs typeface="Times New Roman"/>
                        </a:rPr>
                        <a:t>公務人員</a:t>
                      </a:r>
                      <a:r>
                        <a:rPr lang="en-US" sz="1400" kern="100" dirty="0">
                          <a:effectLst/>
                          <a:latin typeface="標楷體"/>
                          <a:ea typeface="新細明體"/>
                          <a:cs typeface="Times New Roman"/>
                        </a:rPr>
                        <a:t>-</a:t>
                      </a:r>
                      <a:r>
                        <a:rPr lang="zh-TW" sz="1400" b="1" kern="100" dirty="0">
                          <a:solidFill>
                            <a:srgbClr val="FF0000"/>
                          </a:solidFill>
                          <a:effectLst/>
                          <a:latin typeface="Calibri"/>
                          <a:ea typeface="標楷體"/>
                          <a:cs typeface="Times New Roman"/>
                        </a:rPr>
                        <a:t>純新制，任職</a:t>
                      </a:r>
                      <a:r>
                        <a:rPr lang="en-US" sz="1400" b="1" kern="100" dirty="0">
                          <a:solidFill>
                            <a:srgbClr val="FF0000"/>
                          </a:solidFill>
                          <a:effectLst/>
                          <a:latin typeface="Calibri"/>
                          <a:ea typeface="標楷體"/>
                          <a:cs typeface="Times New Roman"/>
                        </a:rPr>
                        <a:t>30</a:t>
                      </a:r>
                      <a:r>
                        <a:rPr lang="zh-TW" sz="1400" b="1" kern="100" dirty="0">
                          <a:solidFill>
                            <a:srgbClr val="FF0000"/>
                          </a:solidFill>
                          <a:effectLst/>
                          <a:latin typeface="Calibri"/>
                          <a:ea typeface="標楷體"/>
                          <a:cs typeface="Times New Roman"/>
                        </a:rPr>
                        <a:t>年：採</a:t>
                      </a:r>
                      <a:r>
                        <a:rPr lang="en-US" sz="1400" b="1" kern="100" dirty="0">
                          <a:solidFill>
                            <a:srgbClr val="FF0000"/>
                          </a:solidFill>
                          <a:effectLst/>
                          <a:latin typeface="Calibri"/>
                          <a:ea typeface="標楷體"/>
                          <a:cs typeface="Times New Roman"/>
                        </a:rPr>
                        <a:t>10</a:t>
                      </a:r>
                      <a:r>
                        <a:rPr lang="zh-TW" sz="1400" b="1" kern="100" dirty="0">
                          <a:solidFill>
                            <a:srgbClr val="FF0000"/>
                          </a:solidFill>
                          <a:effectLst/>
                          <a:latin typeface="Calibri"/>
                          <a:ea typeface="標楷體"/>
                          <a:cs typeface="Times New Roman"/>
                        </a:rPr>
                        <a:t>年調降，</a:t>
                      </a:r>
                      <a:r>
                        <a:rPr lang="en-US" sz="1400" b="1" kern="100" dirty="0">
                          <a:solidFill>
                            <a:srgbClr val="FF0000"/>
                          </a:solidFill>
                          <a:effectLst/>
                          <a:latin typeface="Calibri"/>
                          <a:ea typeface="標楷體"/>
                          <a:cs typeface="Times New Roman"/>
                        </a:rPr>
                        <a:t>67.5%</a:t>
                      </a:r>
                      <a:r>
                        <a:rPr lang="zh-TW" sz="1400" b="1" kern="100" dirty="0">
                          <a:solidFill>
                            <a:srgbClr val="FF0000"/>
                          </a:solidFill>
                          <a:effectLst/>
                          <a:latin typeface="Calibri"/>
                          <a:ea typeface="標楷體"/>
                          <a:cs typeface="Times New Roman"/>
                        </a:rPr>
                        <a:t>→</a:t>
                      </a:r>
                      <a:r>
                        <a:rPr lang="en-US" sz="1400" b="1" kern="100" dirty="0">
                          <a:solidFill>
                            <a:srgbClr val="FF0000"/>
                          </a:solidFill>
                          <a:effectLst/>
                          <a:latin typeface="Calibri"/>
                          <a:ea typeface="標楷體"/>
                          <a:cs typeface="Times New Roman"/>
                        </a:rPr>
                        <a:t>52.5% </a:t>
                      </a:r>
                      <a:r>
                        <a:rPr lang="en-US" sz="1400" b="1" kern="100" dirty="0">
                          <a:solidFill>
                            <a:srgbClr val="FF0000"/>
                          </a:solidFill>
                          <a:effectLst/>
                          <a:latin typeface="標楷體"/>
                          <a:ea typeface="新細明體"/>
                          <a:cs typeface="Times New Roman"/>
                        </a:rPr>
                        <a:t>(114.7.1</a:t>
                      </a:r>
                      <a:r>
                        <a:rPr lang="zh-TW" sz="1400" b="1" kern="100" dirty="0">
                          <a:solidFill>
                            <a:srgbClr val="FF0000"/>
                          </a:solidFill>
                          <a:effectLst/>
                          <a:latin typeface="Calibri"/>
                          <a:ea typeface="標楷體"/>
                          <a:cs typeface="Times New Roman"/>
                        </a:rPr>
                        <a:t>退休</a:t>
                      </a:r>
                      <a:r>
                        <a:rPr lang="en-US" sz="1400" b="1" kern="100" dirty="0">
                          <a:solidFill>
                            <a:srgbClr val="FF0000"/>
                          </a:solidFill>
                          <a:effectLst/>
                          <a:latin typeface="Calibri"/>
                          <a:ea typeface="標楷體"/>
                          <a:cs typeface="Times New Roman"/>
                        </a:rPr>
                        <a:t>)</a:t>
                      </a:r>
                      <a:endParaRPr lang="zh-TW" sz="1400" kern="100" dirty="0">
                        <a:effectLst/>
                        <a:latin typeface="Calibri"/>
                        <a:ea typeface="新細明體"/>
                        <a:cs typeface="Times New Roman"/>
                      </a:endParaRPr>
                    </a:p>
                  </a:txBody>
                  <a:tcPr marL="13390" marR="13390"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2">
                  <a:txBody>
                    <a:bodyPr/>
                    <a:lstStyle/>
                    <a:p>
                      <a:pPr marL="0" indent="0" defTabSz="271463">
                        <a:lnSpc>
                          <a:spcPct val="115000"/>
                        </a:lnSpc>
                        <a:spcAft>
                          <a:spcPts val="0"/>
                        </a:spcAft>
                      </a:pPr>
                      <a:r>
                        <a:rPr lang="zh-TW" sz="1000" kern="100" dirty="0">
                          <a:effectLst/>
                          <a:latin typeface="Calibri"/>
                          <a:ea typeface="標楷體"/>
                          <a:cs typeface="Times New Roman"/>
                        </a:rPr>
                        <a:t>單位：新台幣；元</a:t>
                      </a:r>
                      <a:endParaRPr lang="zh-TW" sz="1000" kern="100" dirty="0">
                        <a:effectLst/>
                        <a:latin typeface="Calibri"/>
                        <a:ea typeface="新細明體"/>
                        <a:cs typeface="Times New Roman"/>
                      </a:endParaRPr>
                    </a:p>
                  </a:txBody>
                  <a:tcPr marL="13390" marR="13390"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r>
              <a:tr h="202811">
                <a:tc rowSpan="4">
                  <a:txBody>
                    <a:bodyPr/>
                    <a:lstStyle/>
                    <a:p>
                      <a:pPr algn="ctr">
                        <a:lnSpc>
                          <a:spcPct val="115000"/>
                        </a:lnSpc>
                        <a:spcAft>
                          <a:spcPts val="0"/>
                        </a:spcAft>
                      </a:pPr>
                      <a:r>
                        <a:rPr lang="zh-TW" sz="1200" kern="100" dirty="0">
                          <a:effectLst/>
                          <a:latin typeface="Calibri"/>
                          <a:ea typeface="標楷體"/>
                          <a:cs typeface="Times New Roman"/>
                        </a:rPr>
                        <a:t>退休等級</a:t>
                      </a:r>
                      <a:endParaRPr lang="zh-TW" sz="1200" kern="100" dirty="0">
                        <a:effectLst/>
                        <a:latin typeface="Calibri"/>
                        <a:ea typeface="新細明體"/>
                        <a:cs typeface="Times New Roman"/>
                      </a:endParaRPr>
                    </a:p>
                    <a:p>
                      <a:pPr algn="ctr">
                        <a:lnSpc>
                          <a:spcPct val="115000"/>
                        </a:lnSpc>
                        <a:spcAft>
                          <a:spcPts val="0"/>
                        </a:spcAft>
                      </a:pPr>
                      <a:r>
                        <a:rPr lang="zh-TW" sz="1200" kern="100" dirty="0">
                          <a:effectLst/>
                          <a:latin typeface="Calibri"/>
                          <a:ea typeface="標楷體"/>
                          <a:cs typeface="Times New Roman"/>
                        </a:rPr>
                        <a:t>職務別</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rowSpan="4">
                  <a:txBody>
                    <a:bodyPr/>
                    <a:lstStyle/>
                    <a:p>
                      <a:pPr algn="ctr">
                        <a:lnSpc>
                          <a:spcPct val="115000"/>
                        </a:lnSpc>
                        <a:spcAft>
                          <a:spcPts val="0"/>
                        </a:spcAft>
                      </a:pPr>
                      <a:r>
                        <a:rPr lang="zh-TW" sz="1200" kern="100" dirty="0">
                          <a:effectLst/>
                          <a:latin typeface="Calibri"/>
                          <a:ea typeface="標楷體"/>
                          <a:cs typeface="Times New Roman"/>
                        </a:rPr>
                        <a:t>改革前月退休金</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gridSpan="10">
                  <a:txBody>
                    <a:bodyPr/>
                    <a:lstStyle/>
                    <a:p>
                      <a:pPr algn="ctr">
                        <a:lnSpc>
                          <a:spcPct val="115000"/>
                        </a:lnSpc>
                        <a:spcAft>
                          <a:spcPts val="0"/>
                        </a:spcAft>
                      </a:pPr>
                      <a:r>
                        <a:rPr lang="zh-TW" sz="1200" kern="100" dirty="0">
                          <a:effectLst/>
                          <a:latin typeface="Calibri"/>
                          <a:ea typeface="標楷體"/>
                          <a:cs typeface="Times New Roman"/>
                        </a:rPr>
                        <a:t>改革後月退所得；分母</a:t>
                      </a:r>
                      <a:r>
                        <a:rPr lang="en-US" sz="1200" kern="100" dirty="0">
                          <a:effectLst/>
                          <a:latin typeface="Calibri"/>
                          <a:ea typeface="標楷體"/>
                          <a:cs typeface="Times New Roman"/>
                        </a:rPr>
                        <a:t>2:</a:t>
                      </a:r>
                      <a:r>
                        <a:rPr lang="zh-TW" sz="1200" kern="100" dirty="0">
                          <a:effectLst/>
                          <a:latin typeface="Calibri"/>
                          <a:ea typeface="標楷體"/>
                          <a:cs typeface="Times New Roman"/>
                        </a:rPr>
                        <a:t>本俸</a:t>
                      </a:r>
                      <a:r>
                        <a:rPr lang="en-US" sz="1200" kern="100" dirty="0">
                          <a:effectLst/>
                          <a:latin typeface="Calibri"/>
                          <a:ea typeface="標楷體"/>
                          <a:cs typeface="Times New Roman"/>
                        </a:rPr>
                        <a:t>2</a:t>
                      </a:r>
                      <a:r>
                        <a:rPr lang="zh-TW" sz="1200" kern="100" dirty="0">
                          <a:effectLst/>
                          <a:latin typeface="Calibri"/>
                          <a:ea typeface="標楷體"/>
                          <a:cs typeface="Times New Roman"/>
                        </a:rPr>
                        <a:t>倍</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216331">
                <a:tc vMerge="1">
                  <a:txBody>
                    <a:bodyPr/>
                    <a:lstStyle/>
                    <a:p>
                      <a:endParaRPr lang="zh-TW" altLang="en-US"/>
                    </a:p>
                  </a:txBody>
                  <a:tcPr/>
                </a:tc>
                <a:tc vMerge="1">
                  <a:txBody>
                    <a:bodyPr/>
                    <a:lstStyle/>
                    <a:p>
                      <a:endParaRPr lang="zh-TW" altLang="en-US"/>
                    </a:p>
                  </a:txBody>
                  <a:tcPr/>
                </a:tc>
                <a:tc gridSpan="3">
                  <a:txBody>
                    <a:bodyPr/>
                    <a:lstStyle/>
                    <a:p>
                      <a:pPr algn="ctr">
                        <a:lnSpc>
                          <a:spcPct val="115000"/>
                        </a:lnSpc>
                        <a:spcAft>
                          <a:spcPts val="0"/>
                        </a:spcAft>
                      </a:pPr>
                      <a:r>
                        <a:rPr lang="en-US" sz="1200" kern="100">
                          <a:effectLst/>
                          <a:latin typeface="標楷體"/>
                          <a:ea typeface="新細明體"/>
                          <a:cs typeface="Times New Roman"/>
                        </a:rPr>
                        <a:t>109.1.1~109.12.31</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3">
                  <a:txBody>
                    <a:bodyPr/>
                    <a:lstStyle/>
                    <a:p>
                      <a:pPr algn="ctr">
                        <a:lnSpc>
                          <a:spcPct val="115000"/>
                        </a:lnSpc>
                        <a:spcAft>
                          <a:spcPts val="0"/>
                        </a:spcAft>
                      </a:pPr>
                      <a:r>
                        <a:rPr lang="en-US" sz="1200" kern="100">
                          <a:effectLst/>
                          <a:latin typeface="標楷體"/>
                          <a:ea typeface="新細明體"/>
                          <a:cs typeface="Times New Roman"/>
                        </a:rPr>
                        <a:t>114.1.1~114.12.31</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4">
                  <a:txBody>
                    <a:bodyPr/>
                    <a:lstStyle/>
                    <a:p>
                      <a:pPr algn="ctr">
                        <a:lnSpc>
                          <a:spcPct val="115000"/>
                        </a:lnSpc>
                        <a:spcAft>
                          <a:spcPts val="0"/>
                        </a:spcAft>
                      </a:pPr>
                      <a:r>
                        <a:rPr lang="en-US" sz="1200" kern="100" dirty="0">
                          <a:effectLst/>
                          <a:latin typeface="標楷體"/>
                          <a:ea typeface="新細明體"/>
                          <a:cs typeface="Times New Roman"/>
                        </a:rPr>
                        <a:t>118.1.1</a:t>
                      </a:r>
                      <a:r>
                        <a:rPr lang="zh-TW" sz="1200" kern="100" dirty="0">
                          <a:effectLst/>
                          <a:latin typeface="Calibri"/>
                          <a:ea typeface="標楷體"/>
                          <a:cs typeface="Times New Roman"/>
                        </a:rPr>
                        <a:t>以後</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216331">
                <a:tc vMerge="1">
                  <a:txBody>
                    <a:bodyPr/>
                    <a:lstStyle/>
                    <a:p>
                      <a:endParaRPr lang="zh-TW" altLang="en-US"/>
                    </a:p>
                  </a:txBody>
                  <a:tcPr/>
                </a:tc>
                <a:tc vMerge="1">
                  <a:txBody>
                    <a:bodyPr/>
                    <a:lstStyle/>
                    <a:p>
                      <a:endParaRPr lang="zh-TW" altLang="en-US"/>
                    </a:p>
                  </a:txBody>
                  <a:tcPr/>
                </a:tc>
                <a:tc gridSpan="3">
                  <a:txBody>
                    <a:bodyPr/>
                    <a:lstStyle/>
                    <a:p>
                      <a:pPr algn="ctr">
                        <a:lnSpc>
                          <a:spcPct val="115000"/>
                        </a:lnSpc>
                        <a:spcAft>
                          <a:spcPts val="0"/>
                        </a:spcAft>
                      </a:pPr>
                      <a:r>
                        <a:rPr lang="zh-TW" sz="1200" kern="100">
                          <a:effectLst/>
                          <a:latin typeface="Calibri"/>
                          <a:ea typeface="標楷體"/>
                          <a:cs typeface="Times New Roman"/>
                        </a:rPr>
                        <a:t>替代率</a:t>
                      </a:r>
                      <a:r>
                        <a:rPr lang="en-US" sz="1200" kern="100">
                          <a:effectLst/>
                          <a:latin typeface="Calibri"/>
                          <a:ea typeface="標楷體"/>
                          <a:cs typeface="Times New Roman"/>
                        </a:rPr>
                        <a:t>66%</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3">
                  <a:txBody>
                    <a:bodyPr/>
                    <a:lstStyle/>
                    <a:p>
                      <a:pPr algn="ctr">
                        <a:lnSpc>
                          <a:spcPct val="115000"/>
                        </a:lnSpc>
                        <a:spcAft>
                          <a:spcPts val="0"/>
                        </a:spcAft>
                      </a:pPr>
                      <a:r>
                        <a:rPr lang="zh-TW" sz="1200" kern="100">
                          <a:effectLst/>
                          <a:latin typeface="Calibri"/>
                          <a:ea typeface="標楷體"/>
                          <a:cs typeface="Times New Roman"/>
                        </a:rPr>
                        <a:t>替代率</a:t>
                      </a:r>
                      <a:r>
                        <a:rPr lang="en-US" sz="1200" kern="100">
                          <a:effectLst/>
                          <a:latin typeface="Calibri"/>
                          <a:ea typeface="標楷體"/>
                          <a:cs typeface="Times New Roman"/>
                        </a:rPr>
                        <a:t>58.5%</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gridSpan="4">
                  <a:txBody>
                    <a:bodyPr/>
                    <a:lstStyle/>
                    <a:p>
                      <a:pPr algn="ctr">
                        <a:lnSpc>
                          <a:spcPct val="115000"/>
                        </a:lnSpc>
                        <a:spcAft>
                          <a:spcPts val="0"/>
                        </a:spcAft>
                      </a:pPr>
                      <a:r>
                        <a:rPr lang="zh-TW" sz="1200" kern="100" dirty="0">
                          <a:effectLst/>
                          <a:latin typeface="Calibri"/>
                          <a:ea typeface="標楷體"/>
                          <a:cs typeface="Times New Roman"/>
                        </a:rPr>
                        <a:t>替代率</a:t>
                      </a:r>
                      <a:r>
                        <a:rPr lang="en-US" sz="1200" kern="100" dirty="0">
                          <a:effectLst/>
                          <a:latin typeface="Calibri"/>
                          <a:ea typeface="標楷體"/>
                          <a:cs typeface="Times New Roman"/>
                        </a:rPr>
                        <a:t>52.5%</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r h="360552">
                <a:tc vMerge="1">
                  <a:txBody>
                    <a:bodyPr/>
                    <a:lstStyle/>
                    <a:p>
                      <a:endParaRPr lang="zh-TW" altLang="en-US"/>
                    </a:p>
                  </a:txBody>
                  <a:tcPr/>
                </a:tc>
                <a:tc vMerge="1">
                  <a:txBody>
                    <a:bodyPr/>
                    <a:lstStyle/>
                    <a:p>
                      <a:endParaRPr lang="zh-TW" altLang="en-US"/>
                    </a:p>
                  </a:txBody>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a:txBody>
                    <a:bodyPr/>
                    <a:lstStyle/>
                    <a:p>
                      <a:pPr algn="ctr">
                        <a:lnSpc>
                          <a:spcPct val="115000"/>
                        </a:lnSpc>
                        <a:spcAft>
                          <a:spcPts val="0"/>
                        </a:spcAft>
                      </a:pPr>
                      <a:r>
                        <a:rPr lang="zh-TW" sz="1000" kern="100" dirty="0">
                          <a:effectLst/>
                          <a:latin typeface="Calibri"/>
                          <a:ea typeface="標楷體"/>
                          <a:cs typeface="Times New Roman"/>
                        </a:rPr>
                        <a:t>扣減後</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所得</a:t>
                      </a:r>
                      <a:endParaRPr lang="zh-TW" sz="10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gridSpan="2">
                  <a:txBody>
                    <a:bodyPr/>
                    <a:lstStyle/>
                    <a:p>
                      <a:pPr algn="ctr">
                        <a:lnSpc>
                          <a:spcPct val="115000"/>
                        </a:lnSpc>
                        <a:spcAft>
                          <a:spcPts val="0"/>
                        </a:spcAft>
                      </a:pPr>
                      <a:r>
                        <a:rPr lang="zh-TW" sz="1000" kern="100" dirty="0">
                          <a:effectLst/>
                          <a:latin typeface="Calibri"/>
                          <a:ea typeface="標楷體"/>
                          <a:cs typeface="Times New Roman"/>
                        </a:rPr>
                        <a:t>扣減</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金額</a:t>
                      </a:r>
                      <a:endParaRPr lang="zh-TW" sz="10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c hMerge="1">
                  <a:txBody>
                    <a:bodyPr/>
                    <a:lstStyle/>
                    <a:p>
                      <a:endParaRPr lang="zh-TW" altLang="en-US"/>
                    </a:p>
                  </a:txBody>
                  <a:tcPr/>
                </a:tc>
                <a:tc>
                  <a:txBody>
                    <a:bodyPr/>
                    <a:lstStyle/>
                    <a:p>
                      <a:pPr algn="ctr">
                        <a:lnSpc>
                          <a:spcPct val="115000"/>
                        </a:lnSpc>
                        <a:spcAft>
                          <a:spcPts val="0"/>
                        </a:spcAft>
                      </a:pPr>
                      <a:r>
                        <a:rPr lang="zh-TW" sz="1000" kern="100" dirty="0">
                          <a:effectLst/>
                          <a:latin typeface="Calibri"/>
                          <a:ea typeface="標楷體"/>
                          <a:cs typeface="Times New Roman"/>
                        </a:rPr>
                        <a:t>扣減額</a:t>
                      </a:r>
                      <a:r>
                        <a:rPr lang="en-US" sz="1000" kern="100" dirty="0">
                          <a:effectLst/>
                          <a:latin typeface="Calibri"/>
                          <a:ea typeface="標楷體"/>
                          <a:cs typeface="Times New Roman"/>
                        </a:rPr>
                        <a:t/>
                      </a:r>
                      <a:br>
                        <a:rPr lang="en-US" sz="1000" kern="100" dirty="0">
                          <a:effectLst/>
                          <a:latin typeface="Calibri"/>
                          <a:ea typeface="標楷體"/>
                          <a:cs typeface="Times New Roman"/>
                        </a:rPr>
                      </a:br>
                      <a:r>
                        <a:rPr lang="zh-TW" sz="1000" kern="100" dirty="0">
                          <a:effectLst/>
                          <a:latin typeface="Calibri"/>
                          <a:ea typeface="標楷體"/>
                          <a:cs typeface="Times New Roman"/>
                        </a:rPr>
                        <a:t>占比</a:t>
                      </a:r>
                      <a:endParaRPr lang="zh-TW" sz="10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D1"/>
                    </a:solidFill>
                  </a:tcPr>
                </a:tc>
              </a:tr>
              <a:tr h="562728">
                <a:tc>
                  <a:txBody>
                    <a:bodyPr/>
                    <a:lstStyle/>
                    <a:p>
                      <a:pPr algn="ctr">
                        <a:lnSpc>
                          <a:spcPts val="1500"/>
                        </a:lnSpc>
                        <a:spcAft>
                          <a:spcPts val="0"/>
                        </a:spcAft>
                      </a:pPr>
                      <a:r>
                        <a:rPr lang="zh-TW" sz="1200" kern="100" dirty="0">
                          <a:effectLst/>
                          <a:latin typeface="Calibri"/>
                          <a:ea typeface="標楷體"/>
                          <a:cs typeface="Times New Roman"/>
                        </a:rPr>
                        <a:t>委任五等年功十級</a:t>
                      </a:r>
                      <a:r>
                        <a:rPr lang="en-US" sz="1200" kern="100" dirty="0">
                          <a:effectLst/>
                          <a:latin typeface="Calibri"/>
                          <a:ea typeface="標楷體"/>
                          <a:cs typeface="Times New Roman"/>
                        </a:rPr>
                        <a:t>520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41,316</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dirty="0">
                          <a:effectLst/>
                          <a:latin typeface="Calibri"/>
                          <a:ea typeface="標楷體"/>
                          <a:cs typeface="Times New Roman"/>
                        </a:rPr>
                        <a:t>－</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dirty="0">
                          <a:effectLst/>
                          <a:latin typeface="Calibri"/>
                          <a:ea typeface="標楷體"/>
                          <a:cs typeface="Times New Roman"/>
                        </a:rPr>
                        <a:t>－</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dirty="0">
                          <a:effectLst/>
                          <a:latin typeface="Calibri"/>
                          <a:ea typeface="標楷體"/>
                          <a:cs typeface="Times New Roman"/>
                        </a:rPr>
                        <a:t>－</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37,598 </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3,718 </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9.00%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36,152 </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5,165 </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12.50%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562728">
                <a:tc>
                  <a:txBody>
                    <a:bodyPr/>
                    <a:lstStyle/>
                    <a:p>
                      <a:pPr algn="ctr">
                        <a:lnSpc>
                          <a:spcPts val="1500"/>
                        </a:lnSpc>
                        <a:spcAft>
                          <a:spcPts val="0"/>
                        </a:spcAft>
                      </a:pPr>
                      <a:r>
                        <a:rPr lang="zh-TW" sz="1200" kern="100" dirty="0">
                          <a:effectLst/>
                          <a:latin typeface="Calibri"/>
                          <a:ea typeface="標楷體"/>
                          <a:cs typeface="Times New Roman"/>
                        </a:rPr>
                        <a:t>薦任六等年功六級</a:t>
                      </a:r>
                      <a:r>
                        <a:rPr lang="en-US" sz="1200" kern="100" dirty="0">
                          <a:effectLst/>
                          <a:latin typeface="Calibri"/>
                          <a:ea typeface="標楷體"/>
                          <a:cs typeface="Times New Roman"/>
                        </a:rPr>
                        <a:t>535</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42,510</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dirty="0">
                          <a:effectLst/>
                          <a:latin typeface="Calibri"/>
                          <a:ea typeface="標楷體"/>
                          <a:cs typeface="Times New Roman"/>
                        </a:rPr>
                        <a:t>－</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dirty="0">
                          <a:effectLst/>
                          <a:latin typeface="Calibri"/>
                          <a:ea typeface="標楷體"/>
                          <a:cs typeface="Times New Roman"/>
                        </a:rPr>
                        <a:t>－</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38,684 </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3,826 </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9.00%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37,196 </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5,314 </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12.50%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562728">
                <a:tc>
                  <a:txBody>
                    <a:bodyPr/>
                    <a:lstStyle/>
                    <a:p>
                      <a:pPr algn="ctr">
                        <a:lnSpc>
                          <a:spcPts val="1500"/>
                        </a:lnSpc>
                        <a:spcAft>
                          <a:spcPts val="0"/>
                        </a:spcAft>
                      </a:pPr>
                      <a:r>
                        <a:rPr lang="zh-TW" sz="1200" kern="100" dirty="0">
                          <a:effectLst/>
                          <a:latin typeface="Calibri"/>
                          <a:ea typeface="標楷體"/>
                          <a:cs typeface="Times New Roman"/>
                        </a:rPr>
                        <a:t>薦任七等年功六級</a:t>
                      </a:r>
                      <a:r>
                        <a:rPr lang="en-US" sz="1200" kern="100" dirty="0">
                          <a:effectLst/>
                          <a:latin typeface="Calibri"/>
                          <a:ea typeface="標楷體"/>
                          <a:cs typeface="Times New Roman"/>
                        </a:rPr>
                        <a:t>590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46,908</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42,686 </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4,222 </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9.00%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41,045 </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5,864 </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12.50%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562728">
                <a:tc>
                  <a:txBody>
                    <a:bodyPr/>
                    <a:lstStyle/>
                    <a:p>
                      <a:pPr algn="ctr">
                        <a:lnSpc>
                          <a:spcPts val="1500"/>
                        </a:lnSpc>
                        <a:spcAft>
                          <a:spcPts val="0"/>
                        </a:spcAft>
                      </a:pPr>
                      <a:r>
                        <a:rPr lang="zh-TW" sz="1200" kern="100" dirty="0">
                          <a:effectLst/>
                          <a:latin typeface="Calibri"/>
                          <a:ea typeface="標楷體"/>
                          <a:cs typeface="Times New Roman"/>
                        </a:rPr>
                        <a:t>薦任八等年功六級</a:t>
                      </a:r>
                      <a:r>
                        <a:rPr lang="en-US" sz="1200" kern="100" dirty="0">
                          <a:effectLst/>
                          <a:latin typeface="Calibri"/>
                          <a:ea typeface="標楷體"/>
                          <a:cs typeface="Times New Roman"/>
                        </a:rPr>
                        <a:t>630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50,106</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45,596 </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4,510 </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9.00%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43,843 </a:t>
                      </a:r>
                      <a:endParaRPr lang="zh-TW" sz="1200" kern="100" dirty="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6,263 </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12.50%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562728">
                <a:tc>
                  <a:txBody>
                    <a:bodyPr/>
                    <a:lstStyle/>
                    <a:p>
                      <a:pPr algn="ctr">
                        <a:lnSpc>
                          <a:spcPts val="1500"/>
                        </a:lnSpc>
                        <a:spcAft>
                          <a:spcPts val="0"/>
                        </a:spcAft>
                      </a:pPr>
                      <a:r>
                        <a:rPr lang="zh-TW" sz="1200" kern="100" dirty="0">
                          <a:effectLst/>
                          <a:latin typeface="Calibri"/>
                          <a:ea typeface="標楷體"/>
                          <a:cs typeface="Times New Roman"/>
                        </a:rPr>
                        <a:t>薦任九等年功七級</a:t>
                      </a:r>
                      <a:r>
                        <a:rPr lang="en-US" sz="1200" kern="100" dirty="0">
                          <a:effectLst/>
                          <a:latin typeface="Calibri"/>
                          <a:ea typeface="標楷體"/>
                          <a:cs typeface="Times New Roman"/>
                        </a:rPr>
                        <a:t>710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56,496</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51,411 </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5,085 </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9.00%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49,434 </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a:effectLst/>
                          <a:latin typeface="標楷體"/>
                          <a:ea typeface="新細明體"/>
                          <a:cs typeface="Times New Roman"/>
                        </a:rPr>
                        <a:t>7,062 </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12.50%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562728">
                <a:tc>
                  <a:txBody>
                    <a:bodyPr/>
                    <a:lstStyle/>
                    <a:p>
                      <a:pPr algn="ctr">
                        <a:lnSpc>
                          <a:spcPts val="1500"/>
                        </a:lnSpc>
                        <a:spcAft>
                          <a:spcPts val="0"/>
                        </a:spcAft>
                      </a:pPr>
                      <a:r>
                        <a:rPr lang="zh-TW" sz="1200" kern="100" dirty="0">
                          <a:effectLst/>
                          <a:latin typeface="Calibri"/>
                          <a:ea typeface="標楷體"/>
                          <a:cs typeface="Times New Roman"/>
                        </a:rPr>
                        <a:t>簡任十二等年功四級</a:t>
                      </a:r>
                      <a:r>
                        <a:rPr lang="en-US" sz="1200" kern="100" dirty="0">
                          <a:effectLst/>
                          <a:latin typeface="Calibri"/>
                          <a:ea typeface="標楷體"/>
                          <a:cs typeface="Times New Roman"/>
                        </a:rPr>
                        <a:t>800</a:t>
                      </a:r>
                      <a:r>
                        <a:rPr lang="zh-TW" sz="1200" kern="100" dirty="0">
                          <a:effectLst/>
                          <a:latin typeface="Calibri"/>
                          <a:ea typeface="標楷體"/>
                          <a:cs typeface="Times New Roman"/>
                        </a:rPr>
                        <a:t>俸點</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dirty="0">
                          <a:effectLst/>
                          <a:latin typeface="標楷體"/>
                          <a:ea typeface="新細明體"/>
                          <a:cs typeface="Times New Roman"/>
                        </a:rPr>
                        <a:t>63,690</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zh-TW" sz="1200" kern="100">
                          <a:effectLst/>
                          <a:latin typeface="Calibri"/>
                          <a:ea typeface="標楷體"/>
                          <a:cs typeface="Times New Roman"/>
                        </a:rPr>
                        <a:t>－</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57,958 </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5,732 </a:t>
                      </a:r>
                      <a:endParaRPr lang="zh-TW" sz="1200" kern="10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9.00%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en-US" sz="1200" kern="100">
                          <a:effectLst/>
                          <a:latin typeface="標楷體"/>
                          <a:ea typeface="新細明體"/>
                          <a:cs typeface="Times New Roman"/>
                        </a:rPr>
                        <a:t>55,729 </a:t>
                      </a:r>
                      <a:endParaRPr lang="zh-TW" sz="1200" kern="100">
                        <a:effectLst/>
                        <a:latin typeface="Calibri"/>
                        <a:ea typeface="新細明體"/>
                        <a:cs typeface="Times New Roman"/>
                      </a:endParaRPr>
                    </a:p>
                  </a:txBody>
                  <a:tcPr marL="13390" marR="13390"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a:lnSpc>
                          <a:spcPct val="115000"/>
                        </a:lnSpc>
                        <a:spcAft>
                          <a:spcPts val="0"/>
                        </a:spcAft>
                      </a:pPr>
                      <a:r>
                        <a:rPr lang="en-US" sz="1200" kern="100" dirty="0">
                          <a:effectLst/>
                          <a:latin typeface="標楷體"/>
                          <a:ea typeface="新細明體"/>
                          <a:cs typeface="Times New Roman"/>
                        </a:rPr>
                        <a:t>7,961 </a:t>
                      </a:r>
                      <a:endParaRPr lang="zh-TW" sz="1200" kern="100" dirty="0">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a:txBody>
                    <a:bodyPr/>
                    <a:lstStyle/>
                    <a:p>
                      <a:pPr algn="ctr">
                        <a:lnSpc>
                          <a:spcPct val="115000"/>
                        </a:lnSpc>
                        <a:spcAft>
                          <a:spcPts val="0"/>
                        </a:spcAft>
                      </a:pPr>
                      <a:r>
                        <a:rPr lang="en-US" sz="1200" b="1" kern="100" dirty="0">
                          <a:solidFill>
                            <a:srgbClr val="C00000"/>
                          </a:solidFill>
                          <a:effectLst/>
                          <a:latin typeface="標楷體"/>
                          <a:ea typeface="新細明體"/>
                          <a:cs typeface="Times New Roman"/>
                        </a:rPr>
                        <a:t>12.50%</a:t>
                      </a:r>
                      <a:endParaRPr lang="zh-TW" sz="1200" b="1" kern="100" dirty="0">
                        <a:solidFill>
                          <a:srgbClr val="C00000"/>
                        </a:solidFill>
                        <a:effectLst/>
                        <a:latin typeface="Calibri"/>
                        <a:ea typeface="新細明體"/>
                        <a:cs typeface="Times New Roman"/>
                      </a:endParaRPr>
                    </a:p>
                  </a:txBody>
                  <a:tcPr marL="13390" marR="133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bl>
          </a:graphicData>
        </a:graphic>
      </p:graphicFrame>
      <p:sp>
        <p:nvSpPr>
          <p:cNvPr id="3" name="Rectangle 1"/>
          <p:cNvSpPr>
            <a:spLocks noChangeArrowheads="1"/>
          </p:cNvSpPr>
          <p:nvPr/>
        </p:nvSpPr>
        <p:spPr bwMode="auto">
          <a:xfrm>
            <a:off x="179512" y="5986155"/>
            <a:ext cx="8784976"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zh-TW" altLang="zh-TW"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備註：</a:t>
            </a:r>
            <a:endParaRPr kumimoji="1" lang="zh-TW" altLang="zh-TW" sz="600" b="0" i="0" u="none" strike="noStrike" cap="none" normalizeH="0" baseline="0" dirty="0" smtClean="0">
              <a:ln>
                <a:noFill/>
              </a:ln>
              <a:solidFill>
                <a:schemeClr val="tx1"/>
              </a:solidFill>
              <a:effectLst/>
              <a:latin typeface="Arial" pitchFamily="34" charset="0"/>
              <a:ea typeface="新細明體" pitchFamily="18" charset="-120"/>
              <a:cs typeface="新細明體" pitchFamily="18" charset="-12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zh-TW"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1.</a:t>
            </a:r>
            <a:r>
              <a:rPr kumimoji="1" lang="zh-TW" altLang="en-US"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退休金計算基準，以</a:t>
            </a:r>
            <a:r>
              <a:rPr kumimoji="1" lang="en-US" altLang="zh-TW"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114</a:t>
            </a:r>
            <a:r>
              <a:rPr kumimoji="1" lang="zh-TW" altLang="en-US"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年度實施之均俸年數</a:t>
            </a:r>
            <a:r>
              <a:rPr kumimoji="1" lang="en-US" altLang="zh-TW"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11</a:t>
            </a:r>
            <a:r>
              <a:rPr kumimoji="1" lang="zh-TW" altLang="en-US"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年計算，之後不再調整均俸年數。但均俸影響程度仍應視個人經歷為據。</a:t>
            </a:r>
            <a:endParaRPr kumimoji="1" lang="zh-TW" altLang="en-US" sz="600" b="0" i="0" u="none" strike="noStrike" cap="none" normalizeH="0" baseline="0" dirty="0" smtClean="0">
              <a:ln>
                <a:noFill/>
              </a:ln>
              <a:solidFill>
                <a:schemeClr val="tx1"/>
              </a:solidFill>
              <a:effectLst/>
              <a:latin typeface="Arial" pitchFamily="34" charset="0"/>
              <a:ea typeface="新細明體" pitchFamily="18" charset="-120"/>
              <a:cs typeface="新細明體" pitchFamily="18" charset="-12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zh-TW"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2.</a:t>
            </a:r>
            <a:r>
              <a:rPr kumimoji="1" lang="zh-TW" altLang="en-US" sz="1200" b="1" i="0" u="none" strike="noStrike" cap="none" normalizeH="0" baseline="0" dirty="0" smtClean="0">
                <a:ln>
                  <a:noFill/>
                </a:ln>
                <a:solidFill>
                  <a:schemeClr val="tx1"/>
                </a:solidFill>
                <a:effectLst/>
                <a:latin typeface="標楷體" pitchFamily="65" charset="-120"/>
                <a:ea typeface="標楷體" pitchFamily="65" charset="-120"/>
                <a:cs typeface="Times New Roman" pitchFamily="18" charset="0"/>
              </a:rPr>
              <a:t>假設純新制人員之公保均擇領一次給付，故所列月退休所得金額均不含公保年金。</a:t>
            </a:r>
            <a:endParaRPr kumimoji="1" lang="zh-TW" altLang="en-US" sz="1800" b="0" i="0" u="none" strike="noStrike" cap="none" normalizeH="0" baseline="0" dirty="0" smtClean="0">
              <a:ln>
                <a:noFill/>
              </a:ln>
              <a:solidFill>
                <a:schemeClr val="tx1"/>
              </a:solidFill>
              <a:effectLst/>
              <a:latin typeface="Arial" pitchFamily="34" charset="0"/>
              <a:ea typeface="新細明體" pitchFamily="18" charset="-120"/>
              <a:cs typeface="新細明體" pitchFamily="18" charset="-120"/>
            </a:endParaRPr>
          </a:p>
        </p:txBody>
      </p:sp>
      <p:sp>
        <p:nvSpPr>
          <p:cNvPr id="10" name="投影片編號版面配置區 2"/>
          <p:cNvSpPr>
            <a:spLocks noGrp="1"/>
          </p:cNvSpPr>
          <p:nvPr>
            <p:ph type="sldNum" sz="quarter" idx="12"/>
          </p:nvPr>
        </p:nvSpPr>
        <p:spPr>
          <a:xfrm>
            <a:off x="8460432" y="6525344"/>
            <a:ext cx="624517" cy="313940"/>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140</a:t>
            </a:fld>
            <a:endParaRPr lang="en-US" altLang="zh-TW" dirty="0">
              <a:solidFill>
                <a:prstClr val="black"/>
              </a:solidFill>
              <a:latin typeface="Arial" panose="020B0604020202020204" pitchFamily="34" charset="0"/>
              <a:cs typeface="Arial" panose="020B0604020202020204" pitchFamily="34" charset="0"/>
            </a:endParaRPr>
          </a:p>
        </p:txBody>
      </p:sp>
      <p:sp>
        <p:nvSpPr>
          <p:cNvPr id="8"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3203060764"/>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內容版面配置區 2"/>
          <p:cNvSpPr>
            <a:spLocks noGrp="1"/>
          </p:cNvSpPr>
          <p:nvPr>
            <p:ph idx="1"/>
          </p:nvPr>
        </p:nvSpPr>
        <p:spPr>
          <a:xfrm>
            <a:off x="611560" y="1211560"/>
            <a:ext cx="8013576" cy="1512168"/>
          </a:xfrm>
        </p:spPr>
        <p:txBody>
          <a:bodyPr>
            <a:noAutofit/>
          </a:bodyPr>
          <a:lstStyle/>
          <a:p>
            <a:pPr marL="446088" indent="-273050">
              <a:lnSpc>
                <a:spcPts val="3500"/>
              </a:lnSpc>
              <a:spcBef>
                <a:spcPts val="600"/>
              </a:spcBef>
              <a:buNone/>
            </a:pPr>
            <a:r>
              <a:rPr lang="en-US" altLang="zh-TW" sz="2400" b="1" dirty="0" smtClean="0">
                <a:solidFill>
                  <a:schemeClr val="tx1"/>
                </a:solidFill>
                <a:latin typeface="標楷體"/>
              </a:rPr>
              <a:t>1.</a:t>
            </a:r>
            <a:r>
              <a:rPr lang="zh-TW" altLang="en-US" sz="2400" b="1" dirty="0" smtClean="0">
                <a:solidFill>
                  <a:schemeClr val="tx1"/>
                </a:solidFill>
                <a:latin typeface="標楷體"/>
              </a:rPr>
              <a:t>政府專案挹注項目</a:t>
            </a:r>
            <a:r>
              <a:rPr lang="zh-TW" altLang="en-US" sz="2400" b="1" dirty="0" smtClean="0">
                <a:solidFill>
                  <a:schemeClr val="tx1"/>
                </a:solidFill>
                <a:latin typeface="標楷體"/>
                <a:ea typeface="標楷體"/>
              </a:rPr>
              <a:t>：</a:t>
            </a:r>
            <a:endParaRPr lang="en-US" altLang="zh-TW" sz="1800" kern="1200" dirty="0" smtClean="0">
              <a:solidFill>
                <a:srgbClr val="1F497D"/>
              </a:solidFill>
            </a:endParaRPr>
          </a:p>
          <a:p>
            <a:pPr marL="182563" lvl="0" indent="0">
              <a:lnSpc>
                <a:spcPts val="3000"/>
              </a:lnSpc>
              <a:spcBef>
                <a:spcPts val="0"/>
              </a:spcBef>
              <a:buNone/>
            </a:pPr>
            <a:r>
              <a:rPr lang="zh-TW" altLang="en-US" sz="2400" b="1" dirty="0" smtClean="0">
                <a:solidFill>
                  <a:srgbClr val="0000CC"/>
                </a:solidFill>
                <a:latin typeface="標楷體"/>
                <a:ea typeface="標楷體"/>
              </a:rPr>
              <a:t>退休所得調整後，屬於舊制年資月退休所得及優惠存款利息所節</a:t>
            </a:r>
            <a:r>
              <a:rPr lang="zh-TW" altLang="en-US" sz="2400" b="1" dirty="0" smtClean="0">
                <a:solidFill>
                  <a:srgbClr val="0000CC"/>
                </a:solidFill>
                <a:latin typeface="標楷體"/>
              </a:rPr>
              <a:t>省的經費，應</a:t>
            </a:r>
            <a:r>
              <a:rPr lang="zh-TW" altLang="en-US" sz="2400" b="1" u="heavy" dirty="0" smtClean="0">
                <a:solidFill>
                  <a:srgbClr val="C00000"/>
                </a:solidFill>
                <a:latin typeface="標楷體"/>
              </a:rPr>
              <a:t>全數挹注退撫基金</a:t>
            </a:r>
            <a:r>
              <a:rPr lang="zh-TW" altLang="en-US" sz="2400" b="1" dirty="0">
                <a:solidFill>
                  <a:srgbClr val="0000CC"/>
                </a:solidFill>
                <a:latin typeface="標楷體"/>
                <a:ea typeface="標楷體"/>
              </a:rPr>
              <a:t>，不得挪作他用</a:t>
            </a:r>
            <a:r>
              <a:rPr lang="zh-TW" altLang="en-US" sz="2400" b="1" dirty="0" smtClean="0">
                <a:solidFill>
                  <a:srgbClr val="0000CC"/>
                </a:solidFill>
                <a:latin typeface="標楷體"/>
              </a:rPr>
              <a:t>。</a:t>
            </a:r>
            <a:endParaRPr lang="zh-TW" altLang="zh-TW" sz="2400" b="1" dirty="0">
              <a:solidFill>
                <a:srgbClr val="0000CC"/>
              </a:solidFill>
              <a:latin typeface="標楷體" pitchFamily="65" charset="-120"/>
              <a:ea typeface="標楷體" pitchFamily="65" charset="-120"/>
            </a:endParaRPr>
          </a:p>
        </p:txBody>
      </p:sp>
      <p:grpSp>
        <p:nvGrpSpPr>
          <p:cNvPr id="18" name="群組 17"/>
          <p:cNvGrpSpPr/>
          <p:nvPr/>
        </p:nvGrpSpPr>
        <p:grpSpPr>
          <a:xfrm>
            <a:off x="390203" y="2435376"/>
            <a:ext cx="8424937" cy="4360548"/>
            <a:chOff x="251520" y="2420890"/>
            <a:chExt cx="8424937" cy="4360548"/>
          </a:xfrm>
        </p:grpSpPr>
        <p:sp>
          <p:nvSpPr>
            <p:cNvPr id="2" name="圓角矩形圖說文字 1"/>
            <p:cNvSpPr/>
            <p:nvPr/>
          </p:nvSpPr>
          <p:spPr>
            <a:xfrm>
              <a:off x="251520" y="2996951"/>
              <a:ext cx="1346448" cy="3582177"/>
            </a:xfrm>
            <a:prstGeom prst="wedgeRoundRectCallout">
              <a:avLst>
                <a:gd name="adj1" fmla="val 79004"/>
                <a:gd name="adj2" fmla="val -16818"/>
                <a:gd name="adj3" fmla="val 16667"/>
              </a:avLst>
            </a:prstGeom>
          </p:spPr>
          <p:style>
            <a:lnRef idx="1">
              <a:schemeClr val="accent5"/>
            </a:lnRef>
            <a:fillRef idx="2">
              <a:schemeClr val="accent5"/>
            </a:fillRef>
            <a:effectRef idx="1">
              <a:schemeClr val="accent5"/>
            </a:effectRef>
            <a:fontRef idx="minor">
              <a:schemeClr val="dk1"/>
            </a:fontRef>
          </p:style>
          <p:txBody>
            <a:bodyPr rtlCol="0"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維持基金財務</a:t>
              </a:r>
              <a:r>
                <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永續</a:t>
              </a: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性</a:t>
              </a:r>
              <a:endParaRPr lang="en-US" altLang="zh-TW"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endParaRPr>
            </a:p>
            <a:p>
              <a:pPr algn="ct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a:t>
              </a:r>
              <a:endParaRPr lang="en-US" altLang="zh-TW"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endParaRPr>
            </a:p>
            <a:p>
              <a:pPr algn="ct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自己的退休金自己救</a:t>
              </a:r>
              <a:endPar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endParaRPr>
            </a:p>
          </p:txBody>
        </p:sp>
        <p:pic>
          <p:nvPicPr>
            <p:cNvPr id="1026" name="Picture 2" descr="U:\J30\00退休改革\16 1050520以後\向考委簡報\1060208\水庫圖.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64115" y="3212976"/>
              <a:ext cx="6612342" cy="3168352"/>
            </a:xfrm>
            <a:prstGeom prst="rect">
              <a:avLst/>
            </a:prstGeom>
            <a:noFill/>
            <a:extLst>
              <a:ext uri="{909E8E84-426E-40DD-AFC4-6F175D3DCCD1}">
                <a14:hiddenFill xmlns:a14="http://schemas.microsoft.com/office/drawing/2010/main">
                  <a:solidFill>
                    <a:srgbClr val="FFFFFF"/>
                  </a:solidFill>
                </a14:hiddenFill>
              </a:ext>
            </a:extLst>
          </p:spPr>
        </p:pic>
        <p:cxnSp>
          <p:nvCxnSpPr>
            <p:cNvPr id="8" name="弧形接點 7"/>
            <p:cNvCxnSpPr/>
            <p:nvPr/>
          </p:nvCxnSpPr>
          <p:spPr>
            <a:xfrm rot="16200000" flipH="1">
              <a:off x="5321227" y="2613100"/>
              <a:ext cx="1224135" cy="839715"/>
            </a:xfrm>
            <a:prstGeom prst="curvedConnector3">
              <a:avLst>
                <a:gd name="adj1" fmla="val 50000"/>
              </a:avLst>
            </a:prstGeom>
            <a:ln w="76200">
              <a:tailEnd type="arrow"/>
            </a:ln>
          </p:spPr>
          <p:style>
            <a:lnRef idx="3">
              <a:schemeClr val="accent2"/>
            </a:lnRef>
            <a:fillRef idx="0">
              <a:schemeClr val="accent2"/>
            </a:fillRef>
            <a:effectRef idx="2">
              <a:schemeClr val="accent2"/>
            </a:effectRef>
            <a:fontRef idx="minor">
              <a:schemeClr val="tx1"/>
            </a:fontRef>
          </p:style>
        </p:cxnSp>
        <p:sp>
          <p:nvSpPr>
            <p:cNvPr id="19" name="文字方塊 18"/>
            <p:cNvSpPr txBox="1"/>
            <p:nvPr/>
          </p:nvSpPr>
          <p:spPr>
            <a:xfrm>
              <a:off x="2064115" y="6381328"/>
              <a:ext cx="3517565" cy="400110"/>
            </a:xfrm>
            <a:prstGeom prst="rect">
              <a:avLst/>
            </a:prstGeom>
            <a:ln>
              <a:noFill/>
            </a:ln>
          </p:spPr>
          <p:style>
            <a:lnRef idx="2">
              <a:schemeClr val="accent5"/>
            </a:lnRef>
            <a:fillRef idx="1">
              <a:schemeClr val="lt1"/>
            </a:fillRef>
            <a:effectRef idx="0">
              <a:schemeClr val="accent5"/>
            </a:effectRef>
            <a:fontRef idx="minor">
              <a:schemeClr val="dk1"/>
            </a:fontRef>
          </p:style>
          <p:txBody>
            <a:bodyPr wrap="square" rtlCol="0">
              <a:spAutoFit/>
            </a:bodyPr>
            <a:lstStyle/>
            <a:p>
              <a:r>
                <a:rPr lang="zh-TW" altLang="en-US" sz="2000" b="1" dirty="0" smtClean="0">
                  <a:solidFill>
                    <a:schemeClr val="tx1"/>
                  </a:solidFill>
                  <a:latin typeface="標楷體"/>
                  <a:ea typeface="標楷體"/>
                </a:rPr>
                <a:t>圖：來源出自陳副總統臉書</a:t>
              </a:r>
              <a:endParaRPr lang="zh-TW" altLang="en-US" sz="2000" b="1" dirty="0">
                <a:solidFill>
                  <a:schemeClr val="tx1"/>
                </a:solidFill>
              </a:endParaRPr>
            </a:p>
          </p:txBody>
        </p:sp>
      </p:grpSp>
      <p:sp>
        <p:nvSpPr>
          <p:cNvPr id="11" name="投影片編號版面配置區 2"/>
          <p:cNvSpPr>
            <a:spLocks noGrp="1"/>
          </p:cNvSpPr>
          <p:nvPr>
            <p:ph type="sldNum" sz="quarter" idx="12"/>
          </p:nvPr>
        </p:nvSpPr>
        <p:spPr>
          <a:xfrm>
            <a:off x="8244408" y="6507050"/>
            <a:ext cx="840541"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141</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0"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3" name="文字方塊 12"/>
          <p:cNvSpPr txBox="1"/>
          <p:nvPr/>
        </p:nvSpPr>
        <p:spPr>
          <a:xfrm>
            <a:off x="973353" y="749895"/>
            <a:ext cx="4378122"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五</a:t>
            </a:r>
            <a:r>
              <a:rPr lang="en-US" altLang="zh-TW" sz="2400" b="1" dirty="0" smtClean="0"/>
              <a:t>)</a:t>
            </a:r>
            <a:r>
              <a:rPr lang="zh-TW" altLang="en-US" sz="2400" b="1" dirty="0" smtClean="0"/>
              <a:t>政府節省費用挹注退撫基金</a:t>
            </a:r>
            <a:endParaRPr lang="zh-TW" altLang="en-US" sz="2400" b="1" dirty="0"/>
          </a:p>
        </p:txBody>
      </p:sp>
    </p:spTree>
    <p:extLst>
      <p:ext uri="{BB962C8B-B14F-4D97-AF65-F5344CB8AC3E}">
        <p14:creationId xmlns:p14="http://schemas.microsoft.com/office/powerpoint/2010/main" val="1622350054"/>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內容版面配置區 2"/>
          <p:cNvSpPr>
            <a:spLocks noGrp="1"/>
          </p:cNvSpPr>
          <p:nvPr>
            <p:ph idx="1"/>
          </p:nvPr>
        </p:nvSpPr>
        <p:spPr>
          <a:xfrm>
            <a:off x="683568" y="1268760"/>
            <a:ext cx="8013576" cy="5113412"/>
          </a:xfrm>
        </p:spPr>
        <p:style>
          <a:lnRef idx="2">
            <a:schemeClr val="accent5"/>
          </a:lnRef>
          <a:fillRef idx="1">
            <a:schemeClr val="lt1"/>
          </a:fillRef>
          <a:effectRef idx="0">
            <a:schemeClr val="accent5"/>
          </a:effectRef>
          <a:fontRef idx="minor">
            <a:schemeClr val="dk1"/>
          </a:fontRef>
        </p:style>
        <p:txBody>
          <a:bodyPr>
            <a:noAutofit/>
          </a:bodyPr>
          <a:lstStyle/>
          <a:p>
            <a:pPr marL="446088" indent="-273050">
              <a:lnSpc>
                <a:spcPts val="3500"/>
              </a:lnSpc>
              <a:spcBef>
                <a:spcPts val="600"/>
              </a:spcBef>
              <a:buNone/>
            </a:pPr>
            <a:r>
              <a:rPr lang="en-US" altLang="zh-TW" sz="2400" b="1" dirty="0" smtClean="0">
                <a:solidFill>
                  <a:schemeClr val="tx1"/>
                </a:solidFill>
                <a:latin typeface="標楷體"/>
              </a:rPr>
              <a:t>2.</a:t>
            </a:r>
            <a:r>
              <a:rPr lang="zh-TW" altLang="en-US" sz="2400" b="1" dirty="0" smtClean="0">
                <a:solidFill>
                  <a:schemeClr val="tx1"/>
                </a:solidFill>
                <a:latin typeface="標楷體"/>
              </a:rPr>
              <a:t>政府專案挹注流程</a:t>
            </a:r>
            <a:r>
              <a:rPr lang="zh-TW" altLang="en-US" sz="2400" b="1" dirty="0" smtClean="0">
                <a:solidFill>
                  <a:schemeClr val="tx1"/>
                </a:solidFill>
                <a:latin typeface="標楷體"/>
                <a:ea typeface="標楷體"/>
              </a:rPr>
              <a:t>：</a:t>
            </a:r>
            <a:endParaRPr lang="en-US" altLang="zh-TW" sz="1800" kern="1200" dirty="0" smtClean="0">
              <a:solidFill>
                <a:srgbClr val="1F497D"/>
              </a:solidFill>
            </a:endParaRPr>
          </a:p>
          <a:p>
            <a:pPr marL="639763" lvl="0" indent="-277813">
              <a:lnSpc>
                <a:spcPts val="3300"/>
              </a:lnSpc>
              <a:spcBef>
                <a:spcPts val="600"/>
              </a:spcBef>
              <a:buFont typeface="+mj-lt"/>
              <a:buAutoNum type="arabicParenR"/>
            </a:pPr>
            <a:r>
              <a:rPr lang="zh-TW" altLang="en-US" sz="2400" b="1" dirty="0" smtClean="0">
                <a:solidFill>
                  <a:srgbClr val="0000CC"/>
                </a:solidFill>
                <a:latin typeface="標楷體" pitchFamily="65" charset="-120"/>
                <a:ea typeface="標楷體" pitchFamily="65" charset="-120"/>
              </a:rPr>
              <a:t>各</a:t>
            </a:r>
            <a:r>
              <a:rPr lang="zh-TW" altLang="en-US" sz="2400" b="1" dirty="0">
                <a:solidFill>
                  <a:srgbClr val="0000CC"/>
                </a:solidFill>
                <a:latin typeface="標楷體" pitchFamily="65" charset="-120"/>
                <a:ea typeface="標楷體" pitchFamily="65" charset="-120"/>
              </a:rPr>
              <a:t>級政府於</a:t>
            </a:r>
            <a:r>
              <a:rPr lang="zh-TW" altLang="en-US" sz="2400" b="1" u="sng" dirty="0">
                <a:solidFill>
                  <a:srgbClr val="C00000"/>
                </a:solidFill>
                <a:latin typeface="標楷體" pitchFamily="65" charset="-120"/>
                <a:ea typeface="標楷體" pitchFamily="65" charset="-120"/>
              </a:rPr>
              <a:t>每年</a:t>
            </a:r>
            <a:r>
              <a:rPr lang="en-US" altLang="zh-TW" sz="2400" b="1" u="sng" dirty="0">
                <a:solidFill>
                  <a:srgbClr val="C00000"/>
                </a:solidFill>
                <a:latin typeface="標楷體" pitchFamily="65" charset="-120"/>
                <a:ea typeface="標楷體" pitchFamily="65" charset="-120"/>
              </a:rPr>
              <a:t>1</a:t>
            </a:r>
            <a:r>
              <a:rPr lang="zh-TW" altLang="en-US" sz="2400" b="1" u="sng" dirty="0">
                <a:solidFill>
                  <a:srgbClr val="C00000"/>
                </a:solidFill>
                <a:latin typeface="標楷體" pitchFamily="65" charset="-120"/>
                <a:ea typeface="標楷體" pitchFamily="65" charset="-120"/>
              </a:rPr>
              <a:t>月</a:t>
            </a:r>
            <a:r>
              <a:rPr lang="en-US" altLang="zh-TW" sz="2400" b="1" u="sng" dirty="0">
                <a:solidFill>
                  <a:srgbClr val="C00000"/>
                </a:solidFill>
                <a:latin typeface="標楷體" pitchFamily="65" charset="-120"/>
                <a:ea typeface="標楷體" pitchFamily="65" charset="-120"/>
              </a:rPr>
              <a:t>31</a:t>
            </a:r>
            <a:r>
              <a:rPr lang="zh-TW" altLang="en-US" sz="2400" b="1" u="sng" dirty="0">
                <a:solidFill>
                  <a:srgbClr val="C00000"/>
                </a:solidFill>
                <a:latin typeface="標楷體" pitchFamily="65" charset="-120"/>
                <a:ea typeface="標楷體" pitchFamily="65" charset="-120"/>
              </a:rPr>
              <a:t>日前</a:t>
            </a:r>
            <a:r>
              <a:rPr lang="zh-TW" altLang="en-US" sz="2400" b="1" dirty="0">
                <a:solidFill>
                  <a:srgbClr val="0000CC"/>
                </a:solidFill>
                <a:latin typeface="標楷體" pitchFamily="65" charset="-120"/>
                <a:ea typeface="標楷體" pitchFamily="65" charset="-120"/>
              </a:rPr>
              <a:t>將前開確認後之金額送銓敘部彙整</a:t>
            </a:r>
            <a:r>
              <a:rPr lang="zh-TW" altLang="en-US" sz="2400" b="1" dirty="0" smtClean="0">
                <a:solidFill>
                  <a:srgbClr val="0000CC"/>
                </a:solidFill>
                <a:latin typeface="標楷體" pitchFamily="65" charset="-120"/>
                <a:ea typeface="標楷體" pitchFamily="65" charset="-120"/>
              </a:rPr>
              <a:t>。</a:t>
            </a:r>
            <a:endParaRPr lang="en-US" altLang="zh-TW" sz="2400" b="1" dirty="0" smtClean="0">
              <a:solidFill>
                <a:srgbClr val="0000CC"/>
              </a:solidFill>
              <a:latin typeface="標楷體" pitchFamily="65" charset="-120"/>
              <a:ea typeface="標楷體" pitchFamily="65" charset="-120"/>
            </a:endParaRPr>
          </a:p>
          <a:p>
            <a:pPr marL="639763" lvl="0" indent="-277813">
              <a:lnSpc>
                <a:spcPts val="3300"/>
              </a:lnSpc>
              <a:spcBef>
                <a:spcPts val="600"/>
              </a:spcBef>
              <a:buFont typeface="+mj-lt"/>
              <a:buAutoNum type="arabicParenR"/>
            </a:pPr>
            <a:r>
              <a:rPr lang="zh-TW" altLang="en-US" sz="2400" b="1" dirty="0" smtClean="0">
                <a:solidFill>
                  <a:srgbClr val="0000CC"/>
                </a:solidFill>
                <a:latin typeface="標楷體" pitchFamily="65" charset="-120"/>
                <a:ea typeface="標楷體" pitchFamily="65" charset="-120"/>
              </a:rPr>
              <a:t>銓敘</a:t>
            </a:r>
            <a:r>
              <a:rPr lang="zh-TW" altLang="en-US" sz="2400" b="1" dirty="0">
                <a:solidFill>
                  <a:srgbClr val="0000CC"/>
                </a:solidFill>
                <a:latin typeface="標楷體" pitchFamily="65" charset="-120"/>
                <a:ea typeface="標楷體" pitchFamily="65" charset="-120"/>
              </a:rPr>
              <a:t>部彙總前開金額後，報請考試院會同行政院，於</a:t>
            </a:r>
            <a:r>
              <a:rPr lang="zh-TW" altLang="en-US" sz="2400" b="1" u="sng" dirty="0">
                <a:solidFill>
                  <a:srgbClr val="C00000"/>
                </a:solidFill>
                <a:latin typeface="標楷體" pitchFamily="65" charset="-120"/>
                <a:ea typeface="標楷體" pitchFamily="65" charset="-120"/>
              </a:rPr>
              <a:t>每年</a:t>
            </a:r>
            <a:r>
              <a:rPr lang="en-US" altLang="zh-TW" sz="2400" b="1" u="sng" dirty="0">
                <a:solidFill>
                  <a:srgbClr val="C00000"/>
                </a:solidFill>
                <a:latin typeface="標楷體" pitchFamily="65" charset="-120"/>
                <a:ea typeface="標楷體" pitchFamily="65" charset="-120"/>
              </a:rPr>
              <a:t>3</a:t>
            </a:r>
            <a:r>
              <a:rPr lang="zh-TW" altLang="en-US" sz="2400" b="1" u="sng" dirty="0">
                <a:solidFill>
                  <a:srgbClr val="C00000"/>
                </a:solidFill>
                <a:latin typeface="標楷體" pitchFamily="65" charset="-120"/>
                <a:ea typeface="標楷體" pitchFamily="65" charset="-120"/>
              </a:rPr>
              <a:t>月</a:t>
            </a:r>
            <a:r>
              <a:rPr lang="en-US" altLang="zh-TW" sz="2400" b="1" u="sng" dirty="0">
                <a:solidFill>
                  <a:srgbClr val="C00000"/>
                </a:solidFill>
                <a:latin typeface="標楷體" pitchFamily="65" charset="-120"/>
                <a:ea typeface="標楷體" pitchFamily="65" charset="-120"/>
              </a:rPr>
              <a:t>1</a:t>
            </a:r>
            <a:r>
              <a:rPr lang="zh-TW" altLang="en-US" sz="2400" b="1" u="sng" dirty="0">
                <a:solidFill>
                  <a:srgbClr val="C00000"/>
                </a:solidFill>
                <a:latin typeface="標楷體" pitchFamily="65" charset="-120"/>
                <a:ea typeface="標楷體" pitchFamily="65" charset="-120"/>
              </a:rPr>
              <a:t>日</a:t>
            </a:r>
            <a:r>
              <a:rPr lang="zh-TW" altLang="en-US" sz="2400" b="1" dirty="0">
                <a:solidFill>
                  <a:srgbClr val="0000CC"/>
                </a:solidFill>
                <a:latin typeface="標楷體" pitchFamily="65" charset="-120"/>
                <a:ea typeface="標楷體" pitchFamily="65" charset="-120"/>
              </a:rPr>
              <a:t>前確定應挹注退撫基金之金額，並由基金管理會編列為下一年度預算</a:t>
            </a:r>
            <a:r>
              <a:rPr lang="zh-TW" altLang="en-US" sz="2400" b="1" dirty="0" smtClean="0">
                <a:solidFill>
                  <a:srgbClr val="0000CC"/>
                </a:solidFill>
                <a:latin typeface="標楷體" pitchFamily="65" charset="-120"/>
                <a:ea typeface="標楷體" pitchFamily="65" charset="-120"/>
              </a:rPr>
              <a:t>。</a:t>
            </a:r>
            <a:endParaRPr lang="en-US" altLang="zh-TW" sz="2400" b="1" dirty="0" smtClean="0">
              <a:solidFill>
                <a:srgbClr val="0000CC"/>
              </a:solidFill>
              <a:latin typeface="標楷體" pitchFamily="65" charset="-120"/>
              <a:ea typeface="標楷體" pitchFamily="65" charset="-120"/>
            </a:endParaRPr>
          </a:p>
          <a:p>
            <a:pPr marL="639763" lvl="0" indent="-277813">
              <a:lnSpc>
                <a:spcPts val="3300"/>
              </a:lnSpc>
              <a:spcBef>
                <a:spcPts val="600"/>
              </a:spcBef>
              <a:buFont typeface="+mj-lt"/>
              <a:buAutoNum type="arabicParenR"/>
            </a:pPr>
            <a:r>
              <a:rPr lang="zh-TW" altLang="en-US" sz="2400" b="1" dirty="0" smtClean="0">
                <a:solidFill>
                  <a:srgbClr val="0000CC"/>
                </a:solidFill>
                <a:latin typeface="標楷體" pitchFamily="65" charset="-120"/>
                <a:ea typeface="標楷體" pitchFamily="65" charset="-120"/>
              </a:rPr>
              <a:t>各</a:t>
            </a:r>
            <a:r>
              <a:rPr lang="zh-TW" altLang="en-US" sz="2400" b="1" dirty="0">
                <a:solidFill>
                  <a:srgbClr val="0000CC"/>
                </a:solidFill>
                <a:latin typeface="標楷體" pitchFamily="65" charset="-120"/>
                <a:ea typeface="標楷體" pitchFamily="65" charset="-120"/>
              </a:rPr>
              <a:t>級政府（機關）於應挹注金額確定後，報請其支給機關依預算法令，編列為下一年度歲出預算並由各級政府於年度預算完成立法程序後撥付之</a:t>
            </a:r>
            <a:r>
              <a:rPr lang="zh-TW" altLang="en-US" sz="2400" b="1" dirty="0" smtClean="0">
                <a:solidFill>
                  <a:srgbClr val="0000CC"/>
                </a:solidFill>
                <a:latin typeface="標楷體" pitchFamily="65" charset="-120"/>
                <a:ea typeface="標楷體" pitchFamily="65" charset="-120"/>
              </a:rPr>
              <a:t>。</a:t>
            </a:r>
            <a:endParaRPr lang="en-US" altLang="zh-TW" sz="2400" b="1" dirty="0" smtClean="0">
              <a:solidFill>
                <a:srgbClr val="0000CC"/>
              </a:solidFill>
              <a:latin typeface="標楷體" pitchFamily="65" charset="-120"/>
              <a:ea typeface="標楷體" pitchFamily="65" charset="-120"/>
            </a:endParaRPr>
          </a:p>
          <a:p>
            <a:pPr marL="639763" lvl="0" indent="-277813">
              <a:lnSpc>
                <a:spcPts val="3300"/>
              </a:lnSpc>
              <a:spcBef>
                <a:spcPts val="600"/>
              </a:spcBef>
              <a:buFont typeface="+mj-lt"/>
              <a:buAutoNum type="arabicParenR"/>
            </a:pPr>
            <a:r>
              <a:rPr lang="zh-TW" altLang="en-US" sz="2400" b="1" dirty="0" smtClean="0">
                <a:solidFill>
                  <a:srgbClr val="0000CC"/>
                </a:solidFill>
                <a:latin typeface="標楷體" pitchFamily="65" charset="-120"/>
                <a:ea typeface="標楷體" pitchFamily="65" charset="-120"/>
              </a:rPr>
              <a:t>前</a:t>
            </a:r>
            <a:r>
              <a:rPr lang="zh-TW" altLang="en-US" sz="2400" b="1" dirty="0">
                <a:solidFill>
                  <a:srgbClr val="0000CC"/>
                </a:solidFill>
                <a:latin typeface="標楷體" pitchFamily="65" charset="-120"/>
                <a:ea typeface="標楷體" pitchFamily="65" charset="-120"/>
              </a:rPr>
              <a:t>開每年度之挹注金額，由基金管理會</a:t>
            </a:r>
            <a:r>
              <a:rPr lang="zh-TW" altLang="en-US" sz="2400" b="1" u="sng" dirty="0">
                <a:solidFill>
                  <a:srgbClr val="C00000"/>
                </a:solidFill>
                <a:latin typeface="標楷體" pitchFamily="65" charset="-120"/>
                <a:ea typeface="標楷體" pitchFamily="65" charset="-120"/>
              </a:rPr>
              <a:t>定期上網公告</a:t>
            </a:r>
            <a:r>
              <a:rPr lang="zh-TW" altLang="en-US" sz="2400" b="1" dirty="0">
                <a:solidFill>
                  <a:srgbClr val="0000CC"/>
                </a:solidFill>
                <a:latin typeface="標楷體" pitchFamily="65" charset="-120"/>
                <a:ea typeface="標楷體" pitchFamily="65" charset="-120"/>
              </a:rPr>
              <a:t>之。</a:t>
            </a:r>
          </a:p>
          <a:p>
            <a:pPr marL="182563" lvl="0" indent="0">
              <a:lnSpc>
                <a:spcPts val="3000"/>
              </a:lnSpc>
              <a:spcBef>
                <a:spcPts val="0"/>
              </a:spcBef>
              <a:buNone/>
            </a:pPr>
            <a:endParaRPr lang="zh-TW" altLang="zh-TW" sz="2400" b="1" dirty="0">
              <a:solidFill>
                <a:srgbClr val="0000CC"/>
              </a:solidFill>
              <a:latin typeface="標楷體" pitchFamily="65" charset="-120"/>
              <a:ea typeface="標楷體" pitchFamily="65" charset="-120"/>
            </a:endParaRPr>
          </a:p>
        </p:txBody>
      </p:sp>
      <p:sp>
        <p:nvSpPr>
          <p:cNvPr id="11" name="投影片編號版面配置區 2"/>
          <p:cNvSpPr>
            <a:spLocks noGrp="1"/>
          </p:cNvSpPr>
          <p:nvPr>
            <p:ph type="sldNum" sz="quarter" idx="12"/>
          </p:nvPr>
        </p:nvSpPr>
        <p:spPr>
          <a:xfrm>
            <a:off x="8172400" y="6507050"/>
            <a:ext cx="912549"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142</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0" name="標題 1"/>
          <p:cNvSpPr txBox="1">
            <a:spLocks/>
          </p:cNvSpPr>
          <p:nvPr/>
        </p:nvSpPr>
        <p:spPr bwMode="auto">
          <a:xfrm>
            <a:off x="973353" y="116632"/>
            <a:ext cx="7926577"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nSpc>
                <a:spcPct val="100000"/>
              </a:lnSpc>
              <a:spcBef>
                <a:spcPct val="35000"/>
              </a:spcBef>
              <a:spcAft>
                <a:spcPct val="35000"/>
              </a:spcAft>
              <a:buClr>
                <a:srgbClr val="3333FF"/>
              </a:buClr>
              <a:buFont typeface="Wingdings" pitchFamily="2" charset="2"/>
              <a:buNone/>
              <a:defRPr/>
            </a:pPr>
            <a:r>
              <a:rPr lang="zh-TW" altLang="en-US" sz="3600" b="1" dirty="0">
                <a:solidFill>
                  <a:srgbClr val="000066"/>
                </a:solidFill>
                <a:effectLst>
                  <a:outerShdw blurRad="38100" dist="38100" dir="2700000" algn="tl">
                    <a:srgbClr val="C0C0C0"/>
                  </a:outerShdw>
                </a:effectLst>
                <a:latin typeface="Times New Roman" pitchFamily="18" charset="0"/>
                <a:ea typeface="標楷體" pitchFamily="65" charset="-120"/>
              </a:rPr>
              <a:t>肆、優惠存款及退休所得調整方案</a:t>
            </a:r>
            <a:endParaRPr lang="zh-TW" altLang="en-US" sz="36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
        <p:nvSpPr>
          <p:cNvPr id="13" name="文字方塊 12"/>
          <p:cNvSpPr txBox="1"/>
          <p:nvPr/>
        </p:nvSpPr>
        <p:spPr>
          <a:xfrm>
            <a:off x="973353" y="749895"/>
            <a:ext cx="4378122"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smtClean="0"/>
              <a:t>五</a:t>
            </a:r>
            <a:r>
              <a:rPr lang="en-US" altLang="zh-TW" sz="2400" b="1" dirty="0" smtClean="0"/>
              <a:t>)</a:t>
            </a:r>
            <a:r>
              <a:rPr lang="zh-TW" altLang="en-US" sz="2400" b="1" dirty="0" smtClean="0"/>
              <a:t>政府節省費用挹注退撫基金</a:t>
            </a:r>
            <a:endParaRPr lang="zh-TW" altLang="en-US" sz="2400" b="1" dirty="0"/>
          </a:p>
        </p:txBody>
      </p:sp>
    </p:spTree>
    <p:extLst>
      <p:ext uri="{BB962C8B-B14F-4D97-AF65-F5344CB8AC3E}">
        <p14:creationId xmlns:p14="http://schemas.microsoft.com/office/powerpoint/2010/main" val="2197202035"/>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2"/>
          <p:cNvSpPr>
            <a:spLocks noGrp="1"/>
          </p:cNvSpPr>
          <p:nvPr>
            <p:ph type="sldNum" sz="quarter" idx="12"/>
          </p:nvPr>
        </p:nvSpPr>
        <p:spPr>
          <a:xfrm>
            <a:off x="8460432" y="6507050"/>
            <a:ext cx="624517"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143</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73732" name="Rectangle 4"/>
          <p:cNvSpPr>
            <a:spLocks noChangeArrowheads="1"/>
          </p:cNvSpPr>
          <p:nvPr/>
        </p:nvSpPr>
        <p:spPr bwMode="auto">
          <a:xfrm>
            <a:off x="539552" y="2276872"/>
            <a:ext cx="7920880" cy="21602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nchorCtr="1"/>
          <a:lstStyle>
            <a:lvl1pPr marL="1074738" indent="-896938">
              <a:spcBef>
                <a:spcPct val="0"/>
              </a:spcBef>
              <a:defRPr kumimoji="1">
                <a:solidFill>
                  <a:schemeClr val="tx1"/>
                </a:solidFill>
                <a:latin typeface="Arial" charset="0"/>
                <a:ea typeface="新細明體" pitchFamily="18" charset="-120"/>
              </a:defRPr>
            </a:lvl1pPr>
            <a:lvl2pPr marL="2592388" indent="-711200">
              <a:spcBef>
                <a:spcPct val="0"/>
              </a:spcBef>
              <a:defRPr kumimoji="1">
                <a:solidFill>
                  <a:schemeClr val="tx1"/>
                </a:solidFill>
                <a:latin typeface="Arial" charset="0"/>
                <a:ea typeface="新細明體" pitchFamily="18" charset="-120"/>
              </a:defRPr>
            </a:lvl2pPr>
            <a:lvl3pPr marL="3381375" indent="-609600">
              <a:spcBef>
                <a:spcPct val="0"/>
              </a:spcBef>
              <a:defRPr kumimoji="1">
                <a:solidFill>
                  <a:schemeClr val="tx1"/>
                </a:solidFill>
                <a:latin typeface="Arial" charset="0"/>
                <a:ea typeface="新細明體" pitchFamily="18" charset="-120"/>
              </a:defRPr>
            </a:lvl3pPr>
            <a:lvl4pPr marL="4117975" indent="-557213">
              <a:spcBef>
                <a:spcPct val="0"/>
              </a:spcBef>
              <a:defRPr kumimoji="1">
                <a:solidFill>
                  <a:schemeClr val="tx1"/>
                </a:solidFill>
                <a:latin typeface="Arial" charset="0"/>
                <a:ea typeface="新細明體" pitchFamily="18" charset="-120"/>
              </a:defRPr>
            </a:lvl4pPr>
            <a:lvl5pPr marL="4903788" indent="-606425">
              <a:spcBef>
                <a:spcPct val="0"/>
              </a:spcBef>
              <a:defRPr kumimoji="1">
                <a:solidFill>
                  <a:schemeClr val="tx1"/>
                </a:solidFill>
                <a:latin typeface="Arial" charset="0"/>
                <a:ea typeface="新細明體" pitchFamily="18" charset="-120"/>
              </a:defRPr>
            </a:lvl5pPr>
            <a:lvl6pPr marL="5360988" indent="-606425" fontAlgn="base">
              <a:spcBef>
                <a:spcPct val="0"/>
              </a:spcBef>
              <a:spcAft>
                <a:spcPct val="0"/>
              </a:spcAft>
              <a:defRPr kumimoji="1">
                <a:solidFill>
                  <a:schemeClr val="tx1"/>
                </a:solidFill>
                <a:latin typeface="Arial" charset="0"/>
                <a:ea typeface="新細明體" pitchFamily="18" charset="-120"/>
              </a:defRPr>
            </a:lvl6pPr>
            <a:lvl7pPr marL="5818188" indent="-606425" fontAlgn="base">
              <a:spcBef>
                <a:spcPct val="0"/>
              </a:spcBef>
              <a:spcAft>
                <a:spcPct val="0"/>
              </a:spcAft>
              <a:defRPr kumimoji="1">
                <a:solidFill>
                  <a:schemeClr val="tx1"/>
                </a:solidFill>
                <a:latin typeface="Arial" charset="0"/>
                <a:ea typeface="新細明體" pitchFamily="18" charset="-120"/>
              </a:defRPr>
            </a:lvl7pPr>
            <a:lvl8pPr marL="6275388" indent="-606425" fontAlgn="base">
              <a:spcBef>
                <a:spcPct val="0"/>
              </a:spcBef>
              <a:spcAft>
                <a:spcPct val="0"/>
              </a:spcAft>
              <a:defRPr kumimoji="1">
                <a:solidFill>
                  <a:schemeClr val="tx1"/>
                </a:solidFill>
                <a:latin typeface="Arial" charset="0"/>
                <a:ea typeface="新細明體" pitchFamily="18" charset="-120"/>
              </a:defRPr>
            </a:lvl8pPr>
            <a:lvl9pPr marL="6732588" indent="-606425" fontAlgn="base">
              <a:spcBef>
                <a:spcPct val="0"/>
              </a:spcBef>
              <a:spcAft>
                <a:spcPct val="0"/>
              </a:spcAft>
              <a:defRPr kumimoji="1">
                <a:solidFill>
                  <a:schemeClr val="tx1"/>
                </a:solidFill>
                <a:latin typeface="Arial" charset="0"/>
                <a:ea typeface="新細明體" pitchFamily="18" charset="-120"/>
              </a:defRPr>
            </a:lvl9pPr>
          </a:lstStyle>
          <a:p>
            <a:pPr marL="1704975" indent="-1512000">
              <a:lnSpc>
                <a:spcPct val="100000"/>
              </a:lnSpc>
              <a:spcBef>
                <a:spcPct val="35000"/>
              </a:spcBef>
              <a:spcAft>
                <a:spcPct val="35000"/>
              </a:spcAft>
              <a:buClr>
                <a:srgbClr val="3333FF"/>
              </a:buClr>
              <a:buFont typeface="Wingdings" pitchFamily="2" charset="2"/>
              <a:buNone/>
              <a:defRPr/>
            </a:pPr>
            <a:r>
              <a:rPr lang="zh-TW" altLang="en-US"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伍、公務人員撫卹</a:t>
            </a:r>
            <a:r>
              <a:rPr lang="en-US" altLang="zh-TW"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
            </a:r>
            <a:br>
              <a:rPr lang="en-US" altLang="zh-TW"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br>
            <a:r>
              <a:rPr lang="en-US" altLang="zh-TW"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a:t>
            </a:r>
            <a:r>
              <a:rPr lang="zh-TW" altLang="en-US"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修正重點</a:t>
            </a:r>
            <a:r>
              <a:rPr lang="en-US" altLang="zh-TW"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a:t>
            </a:r>
            <a:endParaRPr lang="zh-TW" altLang="en-US" sz="6000" b="1" dirty="0">
              <a:solidFill>
                <a:srgbClr val="C00000"/>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35671267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827584" y="714915"/>
            <a:ext cx="7286676" cy="524439"/>
          </a:xfrm>
          <a:prstGeom prst="rect">
            <a:avLst/>
          </a:prstGeom>
        </p:spPr>
        <p:txBody>
          <a:bodyPr wrap="square">
            <a:spAutoFit/>
          </a:bodyPr>
          <a:lstStyle/>
          <a:p>
            <a:pPr lvl="0">
              <a:lnSpc>
                <a:spcPts val="3600"/>
              </a:lnSpc>
              <a:spcBef>
                <a:spcPct val="0"/>
              </a:spcBef>
              <a:defRPr/>
            </a:pP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 一、遺族撫卹制度調整重點</a:t>
            </a:r>
            <a:endParaRPr kumimoji="1" lang="en-US" altLang="zh-TW"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sp>
        <p:nvSpPr>
          <p:cNvPr id="11" name="投影片編號版面配置區 2"/>
          <p:cNvSpPr>
            <a:spLocks noGrp="1"/>
          </p:cNvSpPr>
          <p:nvPr>
            <p:ph type="sldNum" sz="quarter" idx="12"/>
          </p:nvPr>
        </p:nvSpPr>
        <p:spPr>
          <a:xfrm>
            <a:off x="8388424" y="6507050"/>
            <a:ext cx="696525"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3"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a:solidFill>
                  <a:srgbClr val="002060"/>
                </a:solidFill>
                <a:latin typeface="標楷體" pitchFamily="65" charset="-120"/>
                <a:ea typeface="標楷體" pitchFamily="65" charset="-120"/>
              </a:rPr>
              <a:t>伍</a:t>
            </a:r>
            <a:r>
              <a:rPr lang="zh-TW" altLang="en-US" sz="4000" b="1" kern="0" dirty="0" smtClean="0">
                <a:solidFill>
                  <a:srgbClr val="002060"/>
                </a:solidFill>
                <a:latin typeface="標楷體" pitchFamily="65" charset="-120"/>
                <a:ea typeface="標楷體" pitchFamily="65" charset="-120"/>
              </a:rPr>
              <a:t>、公務人員撫卹</a:t>
            </a:r>
            <a:r>
              <a:rPr lang="en-US" altLang="zh-TW" sz="4000" b="1" kern="0" dirty="0" smtClean="0">
                <a:solidFill>
                  <a:srgbClr val="002060"/>
                </a:solidFill>
                <a:latin typeface="標楷體" pitchFamily="65" charset="-120"/>
                <a:ea typeface="標楷體" pitchFamily="65" charset="-120"/>
              </a:rPr>
              <a:t>(</a:t>
            </a:r>
            <a:r>
              <a:rPr lang="zh-TW" altLang="en-US" sz="4000" b="1" kern="0" dirty="0" smtClean="0">
                <a:solidFill>
                  <a:srgbClr val="002060"/>
                </a:solidFill>
                <a:latin typeface="標楷體" pitchFamily="65" charset="-120"/>
                <a:ea typeface="標楷體" pitchFamily="65" charset="-120"/>
              </a:rPr>
              <a:t>修正重點</a:t>
            </a:r>
            <a:r>
              <a:rPr lang="en-US" altLang="zh-TW" sz="4000" b="1" kern="0" dirty="0" smtClean="0">
                <a:solidFill>
                  <a:srgbClr val="002060"/>
                </a:solidFill>
                <a:latin typeface="標楷體" pitchFamily="65" charset="-120"/>
                <a:ea typeface="標楷體" pitchFamily="65" charset="-120"/>
              </a:rPr>
              <a:t>)</a:t>
            </a:r>
            <a:endParaRPr lang="zh-TW" altLang="en-US" sz="4000" b="1" kern="0" dirty="0">
              <a:solidFill>
                <a:srgbClr val="002060"/>
              </a:solidFill>
              <a:latin typeface="標楷體" pitchFamily="65" charset="-120"/>
              <a:ea typeface="標楷體" pitchFamily="65" charset="-120"/>
            </a:endParaRPr>
          </a:p>
        </p:txBody>
      </p:sp>
      <p:sp>
        <p:nvSpPr>
          <p:cNvPr id="6" name="AutoShape 3"/>
          <p:cNvSpPr>
            <a:spLocks noChangeArrowheads="1"/>
          </p:cNvSpPr>
          <p:nvPr/>
        </p:nvSpPr>
        <p:spPr bwMode="gray">
          <a:xfrm>
            <a:off x="611560" y="1268913"/>
            <a:ext cx="7992888" cy="4752376"/>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rIns="0"/>
          <a:lstStyle/>
          <a:p>
            <a:pPr marL="266700" indent="-266700" eaLnBrk="0" hangingPunct="0">
              <a:lnSpc>
                <a:spcPts val="4000"/>
              </a:lnSpc>
              <a:spcBef>
                <a:spcPts val="1200"/>
              </a:spcBef>
              <a:buFont typeface="Wingdings" panose="05000000000000000000" pitchFamily="2" charset="2"/>
              <a:buChar char="l"/>
            </a:pPr>
            <a:r>
              <a:rPr lang="zh-TW" altLang="en-US" sz="2600" b="1" dirty="0"/>
              <a:t>年撫卹金改按月發給，爰改稱</a:t>
            </a:r>
            <a:r>
              <a:rPr lang="zh-TW" altLang="en-US" sz="2600" b="1" dirty="0">
                <a:solidFill>
                  <a:srgbClr val="C00000"/>
                </a:solidFill>
              </a:rPr>
              <a:t>月撫卹金</a:t>
            </a:r>
            <a:r>
              <a:rPr lang="zh-TW" altLang="en-US" sz="2600" b="1" dirty="0"/>
              <a:t>；月撫卹金按審定之給卹期限，</a:t>
            </a:r>
            <a:r>
              <a:rPr lang="zh-TW" altLang="en-US" sz="2600" b="1" dirty="0">
                <a:solidFill>
                  <a:srgbClr val="C00000"/>
                </a:solidFill>
              </a:rPr>
              <a:t>每個月發給</a:t>
            </a:r>
            <a:r>
              <a:rPr lang="en-US" altLang="zh-TW" sz="2600" b="1" u="sng" dirty="0">
                <a:solidFill>
                  <a:srgbClr val="C00000"/>
                </a:solidFill>
                <a:latin typeface="+mn-ea"/>
              </a:rPr>
              <a:t>0.5</a:t>
            </a:r>
            <a:r>
              <a:rPr lang="zh-TW" altLang="en-US" sz="2600" b="1" u="sng" dirty="0">
                <a:solidFill>
                  <a:srgbClr val="C00000"/>
                </a:solidFill>
                <a:latin typeface="+mn-ea"/>
              </a:rPr>
              <a:t>個基數</a:t>
            </a:r>
            <a:r>
              <a:rPr lang="zh-TW" altLang="en-US" sz="2600" b="1" dirty="0"/>
              <a:t>。</a:t>
            </a:r>
          </a:p>
          <a:p>
            <a:pPr marL="266700" indent="-266700" eaLnBrk="0" hangingPunct="0">
              <a:lnSpc>
                <a:spcPts val="4000"/>
              </a:lnSpc>
              <a:spcBef>
                <a:spcPts val="1200"/>
              </a:spcBef>
              <a:buFont typeface="Wingdings" panose="05000000000000000000" pitchFamily="2" charset="2"/>
              <a:buChar char="l"/>
            </a:pPr>
            <a:r>
              <a:rPr lang="zh-TW" altLang="en-US" sz="2600" b="1" dirty="0"/>
              <a:t>撫卹金基數內涵以</a:t>
            </a:r>
            <a:r>
              <a:rPr lang="zh-TW" altLang="en-US" sz="2600" b="1" dirty="0">
                <a:solidFill>
                  <a:srgbClr val="C00000"/>
                </a:solidFill>
              </a:rPr>
              <a:t>平均俸</a:t>
            </a:r>
            <a:r>
              <a:rPr lang="en-US" altLang="zh-TW" sz="2600" b="1" dirty="0">
                <a:solidFill>
                  <a:srgbClr val="C00000"/>
                </a:solidFill>
              </a:rPr>
              <a:t>(</a:t>
            </a:r>
            <a:r>
              <a:rPr lang="zh-TW" altLang="en-US" sz="2600" b="1" dirty="0">
                <a:solidFill>
                  <a:srgbClr val="C00000"/>
                </a:solidFill>
              </a:rPr>
              <a:t>薪</a:t>
            </a:r>
            <a:r>
              <a:rPr lang="en-US" altLang="zh-TW" sz="2600" b="1" dirty="0">
                <a:solidFill>
                  <a:srgbClr val="C00000"/>
                </a:solidFill>
              </a:rPr>
              <a:t>)</a:t>
            </a:r>
            <a:r>
              <a:rPr lang="zh-TW" altLang="en-US" sz="2600" b="1" dirty="0">
                <a:solidFill>
                  <a:srgbClr val="C00000"/>
                </a:solidFill>
              </a:rPr>
              <a:t>額加一倍</a:t>
            </a:r>
            <a:r>
              <a:rPr lang="zh-TW" altLang="en-US" sz="2600" b="1" dirty="0"/>
              <a:t>為準。</a:t>
            </a:r>
          </a:p>
          <a:p>
            <a:pPr marL="266700" indent="-266700" eaLnBrk="0" hangingPunct="0">
              <a:lnSpc>
                <a:spcPts val="4000"/>
              </a:lnSpc>
              <a:spcBef>
                <a:spcPts val="1200"/>
              </a:spcBef>
              <a:buFont typeface="Wingdings" panose="05000000000000000000" pitchFamily="2" charset="2"/>
              <a:buChar char="l"/>
            </a:pPr>
            <a:r>
              <a:rPr lang="zh-TW" altLang="en-US" sz="2600" b="1" dirty="0"/>
              <a:t>增訂因</a:t>
            </a:r>
            <a:r>
              <a:rPr lang="zh-TW" altLang="en-US" sz="2600" b="1" dirty="0">
                <a:solidFill>
                  <a:srgbClr val="C00000"/>
                </a:solidFill>
              </a:rPr>
              <a:t>身心障礙而無工作能力之子女</a:t>
            </a:r>
            <a:r>
              <a:rPr lang="zh-TW" altLang="en-US" sz="2600" b="1" dirty="0"/>
              <a:t>，得給卹終身之</a:t>
            </a:r>
            <a:r>
              <a:rPr lang="zh-TW" altLang="en-US" sz="2600" b="1" dirty="0" smtClean="0"/>
              <a:t>規定</a:t>
            </a:r>
            <a:r>
              <a:rPr lang="en-US" altLang="zh-TW" sz="2600" b="1" dirty="0" smtClean="0"/>
              <a:t>(</a:t>
            </a:r>
            <a:r>
              <a:rPr lang="zh-TW" altLang="en-US" sz="2600" b="1" dirty="0" smtClean="0"/>
              <a:t>支領條件同遺屬年金</a:t>
            </a:r>
            <a:r>
              <a:rPr lang="en-US" altLang="zh-TW" sz="2600" b="1" dirty="0" smtClean="0"/>
              <a:t>)</a:t>
            </a:r>
            <a:r>
              <a:rPr lang="zh-TW" altLang="en-US" sz="2600" b="1" dirty="0" smtClean="0"/>
              <a:t>。</a:t>
            </a:r>
            <a:endParaRPr lang="zh-TW" altLang="en-US" sz="2600" b="1" dirty="0"/>
          </a:p>
          <a:p>
            <a:pPr marL="266700" indent="-266700" eaLnBrk="0" hangingPunct="0">
              <a:lnSpc>
                <a:spcPts val="4000"/>
              </a:lnSpc>
              <a:spcBef>
                <a:spcPts val="1200"/>
              </a:spcBef>
              <a:buFont typeface="Wingdings" panose="05000000000000000000" pitchFamily="2" charset="2"/>
              <a:buChar char="l"/>
            </a:pPr>
            <a:r>
              <a:rPr lang="zh-TW" altLang="en-US" sz="2600" b="1" dirty="0"/>
              <a:t>增訂</a:t>
            </a:r>
            <a:r>
              <a:rPr lang="zh-TW" altLang="en-US" sz="2600" b="1" dirty="0">
                <a:solidFill>
                  <a:srgbClr val="C00000"/>
                </a:solidFill>
              </a:rPr>
              <a:t>每一未成年子女</a:t>
            </a:r>
            <a:r>
              <a:rPr lang="zh-TW" altLang="en-US" sz="2600" b="1" dirty="0"/>
              <a:t>按月比照國民年金法規定之老年基本保證年金給與標準，</a:t>
            </a:r>
            <a:r>
              <a:rPr lang="zh-TW" altLang="en-US" sz="2600" b="1" dirty="0">
                <a:solidFill>
                  <a:srgbClr val="C00000"/>
                </a:solidFill>
              </a:rPr>
              <a:t>加發撫卹金</a:t>
            </a:r>
            <a:r>
              <a:rPr lang="en-US" altLang="zh-TW" sz="2600" b="1" dirty="0"/>
              <a:t>(</a:t>
            </a:r>
            <a:r>
              <a:rPr lang="zh-TW" altLang="en-US" sz="2600" b="1" dirty="0"/>
              <a:t>不論死亡情事或年資長短，均發給</a:t>
            </a:r>
            <a:r>
              <a:rPr lang="en-US" altLang="zh-TW" sz="2600" b="1" dirty="0"/>
              <a:t>)</a:t>
            </a:r>
            <a:r>
              <a:rPr lang="zh-TW" altLang="en-US" sz="2600" b="1" dirty="0"/>
              <a:t>。</a:t>
            </a:r>
          </a:p>
        </p:txBody>
      </p:sp>
    </p:spTree>
    <p:extLst>
      <p:ext uri="{BB962C8B-B14F-4D97-AF65-F5344CB8AC3E}">
        <p14:creationId xmlns:p14="http://schemas.microsoft.com/office/powerpoint/2010/main" val="3878811771"/>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投影片編號版面配置區 2"/>
          <p:cNvSpPr>
            <a:spLocks noGrp="1"/>
          </p:cNvSpPr>
          <p:nvPr>
            <p:ph type="sldNum" sz="quarter" idx="12"/>
          </p:nvPr>
        </p:nvSpPr>
        <p:spPr>
          <a:xfrm>
            <a:off x="8460432" y="6507050"/>
            <a:ext cx="624517"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145</a:t>
            </a:fld>
            <a:endParaRPr lang="en-US" altLang="zh-TW" sz="1200" dirty="0">
              <a:solidFill>
                <a:prstClr val="black"/>
              </a:solidFill>
              <a:latin typeface="Arial" panose="020B0604020202020204" pitchFamily="34" charset="0"/>
              <a:cs typeface="Arial" panose="020B0604020202020204" pitchFamily="34" charset="0"/>
            </a:endParaRPr>
          </a:p>
        </p:txBody>
      </p:sp>
      <p:graphicFrame>
        <p:nvGraphicFramePr>
          <p:cNvPr id="7" name="內容版面配置區 4"/>
          <p:cNvGraphicFramePr>
            <a:graphicFrameLocks noGrp="1"/>
          </p:cNvGraphicFramePr>
          <p:nvPr>
            <p:ph idx="1"/>
            <p:extLst>
              <p:ext uri="{D42A27DB-BD31-4B8C-83A1-F6EECF244321}">
                <p14:modId xmlns:p14="http://schemas.microsoft.com/office/powerpoint/2010/main" val="2726483101"/>
              </p:ext>
            </p:extLst>
          </p:nvPr>
        </p:nvGraphicFramePr>
        <p:xfrm>
          <a:off x="467544" y="1340769"/>
          <a:ext cx="8280399" cy="5169501"/>
        </p:xfrm>
        <a:graphic>
          <a:graphicData uri="http://schemas.openxmlformats.org/drawingml/2006/table">
            <a:tbl>
              <a:tblPr firstRow="1" bandRow="1">
                <a:tableStyleId>{7DF18680-E054-41AD-8BC1-D1AEF772440D}</a:tableStyleId>
              </a:tblPr>
              <a:tblGrid>
                <a:gridCol w="3960440"/>
                <a:gridCol w="2303862"/>
                <a:gridCol w="2016097"/>
              </a:tblGrid>
              <a:tr h="464391">
                <a:tc>
                  <a:txBody>
                    <a:bodyPr/>
                    <a:lstStyle/>
                    <a:p>
                      <a:pPr algn="ctr">
                        <a:lnSpc>
                          <a:spcPts val="3000"/>
                        </a:lnSpc>
                        <a:spcBef>
                          <a:spcPts val="1200"/>
                        </a:spcBef>
                        <a:spcAft>
                          <a:spcPts val="0"/>
                        </a:spcAft>
                      </a:pPr>
                      <a:r>
                        <a:rPr lang="zh-TW" sz="1800" kern="100" dirty="0">
                          <a:effectLst/>
                        </a:rPr>
                        <a:t>死亡原因</a:t>
                      </a:r>
                      <a:endParaRPr lang="zh-TW" sz="1800" kern="100" dirty="0">
                        <a:solidFill>
                          <a:srgbClr val="FF6600"/>
                        </a:solidFill>
                        <a:effectLst/>
                        <a:latin typeface="Times New Roman"/>
                        <a:ea typeface="新細明體"/>
                      </a:endParaRPr>
                    </a:p>
                  </a:txBody>
                  <a:tcPr marL="68576" marR="68576" marT="0" marB="0" anchor="ctr"/>
                </a:tc>
                <a:tc>
                  <a:txBody>
                    <a:bodyPr/>
                    <a:lstStyle/>
                    <a:p>
                      <a:pPr algn="ctr">
                        <a:lnSpc>
                          <a:spcPts val="3000"/>
                        </a:lnSpc>
                        <a:spcBef>
                          <a:spcPts val="1200"/>
                        </a:spcBef>
                        <a:spcAft>
                          <a:spcPts val="0"/>
                        </a:spcAft>
                      </a:pPr>
                      <a:r>
                        <a:rPr lang="zh-TW" sz="1800" kern="100" dirty="0">
                          <a:effectLst/>
                        </a:rPr>
                        <a:t>給卹</a:t>
                      </a:r>
                      <a:r>
                        <a:rPr lang="zh-TW" sz="1800" kern="100" dirty="0" smtClean="0">
                          <a:effectLst/>
                        </a:rPr>
                        <a:t>期限</a:t>
                      </a:r>
                      <a:endParaRPr lang="en-US" altLang="zh-TW" sz="1800" b="1" kern="100" dirty="0" smtClean="0">
                        <a:solidFill>
                          <a:srgbClr val="FF6600"/>
                        </a:solidFill>
                        <a:effectLst/>
                        <a:latin typeface="Times New Roman"/>
                        <a:ea typeface="標楷體"/>
                      </a:endParaRPr>
                    </a:p>
                  </a:txBody>
                  <a:tcPr marL="68576" marR="68576" marT="0" marB="0" anchor="ctr"/>
                </a:tc>
                <a:tc>
                  <a:txBody>
                    <a:bodyPr/>
                    <a:lstStyle/>
                    <a:p>
                      <a:pPr algn="ctr">
                        <a:lnSpc>
                          <a:spcPts val="3000"/>
                        </a:lnSpc>
                        <a:spcBef>
                          <a:spcPts val="1200"/>
                        </a:spcBef>
                        <a:spcAft>
                          <a:spcPts val="0"/>
                        </a:spcAft>
                      </a:pPr>
                      <a:r>
                        <a:rPr lang="zh-TW" sz="1800" kern="100" dirty="0" smtClean="0">
                          <a:effectLst/>
                        </a:rPr>
                        <a:t>加給</a:t>
                      </a:r>
                      <a:r>
                        <a:rPr lang="zh-TW" sz="1800" kern="100" dirty="0">
                          <a:effectLst/>
                        </a:rPr>
                        <a:t>一次</a:t>
                      </a:r>
                      <a:r>
                        <a:rPr lang="zh-TW" sz="1800" kern="100" dirty="0" smtClean="0">
                          <a:effectLst/>
                        </a:rPr>
                        <a:t>撫卹金</a:t>
                      </a:r>
                      <a:endParaRPr lang="zh-TW" sz="1800" kern="100" dirty="0">
                        <a:solidFill>
                          <a:srgbClr val="FF6600"/>
                        </a:solidFill>
                        <a:effectLst/>
                        <a:latin typeface="Times New Roman"/>
                        <a:ea typeface="新細明體"/>
                      </a:endParaRPr>
                    </a:p>
                  </a:txBody>
                  <a:tcPr marL="68576" marR="68576" marT="0" marB="0" anchor="ctr"/>
                </a:tc>
              </a:tr>
              <a:tr h="1238377">
                <a:tc>
                  <a:txBody>
                    <a:bodyPr/>
                    <a:lstStyle/>
                    <a:p>
                      <a:pPr marL="0" marR="0" indent="0" algn="just" defTabSz="914400" rtl="0" eaLnBrk="1" fontAlgn="auto" latinLnBrk="0" hangingPunct="1">
                        <a:lnSpc>
                          <a:spcPts val="2200"/>
                        </a:lnSpc>
                        <a:spcBef>
                          <a:spcPts val="0"/>
                        </a:spcBef>
                        <a:spcAft>
                          <a:spcPts val="0"/>
                        </a:spcAft>
                        <a:buClrTx/>
                        <a:buSzTx/>
                        <a:buFontTx/>
                        <a:buNone/>
                        <a:tabLst/>
                        <a:defRPr/>
                      </a:pPr>
                      <a:r>
                        <a:rPr lang="zh-TW" sz="1800" b="1" kern="100" dirty="0">
                          <a:effectLst/>
                        </a:rPr>
                        <a:t>執行搶救</a:t>
                      </a:r>
                      <a:r>
                        <a:rPr lang="zh-TW" sz="1800" b="1" kern="100" dirty="0" smtClean="0">
                          <a:effectLst/>
                        </a:rPr>
                        <a:t>災害</a:t>
                      </a:r>
                      <a:r>
                        <a:rPr lang="zh-TW" altLang="en-US" sz="1800" b="1" kern="100" dirty="0" smtClean="0">
                          <a:effectLst/>
                        </a:rPr>
                        <a:t>或逮捕罪犯</a:t>
                      </a:r>
                      <a:r>
                        <a:rPr lang="zh-TW" sz="1800" b="1" kern="100" dirty="0" smtClean="0">
                          <a:effectLst/>
                        </a:rPr>
                        <a:t>等</a:t>
                      </a:r>
                      <a:r>
                        <a:rPr lang="zh-TW" sz="1800" b="1" kern="100" dirty="0">
                          <a:effectLst/>
                        </a:rPr>
                        <a:t>艱困任務時</a:t>
                      </a:r>
                      <a:r>
                        <a:rPr lang="zh-TW" sz="1800" b="1" kern="100" dirty="0" smtClean="0">
                          <a:effectLst/>
                        </a:rPr>
                        <a:t>，</a:t>
                      </a:r>
                      <a:r>
                        <a:rPr lang="zh-TW" altLang="en-US" sz="1800" b="1" kern="100" dirty="0" smtClean="0">
                          <a:effectLst/>
                        </a:rPr>
                        <a:t>或執行與戰爭有關任務時</a:t>
                      </a:r>
                      <a:r>
                        <a:rPr lang="zh-TW" altLang="en-US" sz="1800" b="1" kern="100" dirty="0" smtClean="0">
                          <a:effectLst/>
                          <a:latin typeface="標楷體"/>
                          <a:ea typeface="標楷體"/>
                        </a:rPr>
                        <a:t>，</a:t>
                      </a:r>
                      <a:r>
                        <a:rPr lang="zh-TW" altLang="en-US" sz="1800" b="1" kern="100" dirty="0" smtClean="0">
                          <a:effectLst/>
                        </a:rPr>
                        <a:t>面對</a:t>
                      </a:r>
                      <a:r>
                        <a:rPr lang="zh-TW" sz="1800" b="1" kern="100" dirty="0" smtClean="0">
                          <a:effectLst/>
                        </a:rPr>
                        <a:t>高度</a:t>
                      </a:r>
                      <a:r>
                        <a:rPr lang="zh-TW" sz="1800" b="1" kern="100" dirty="0">
                          <a:effectLst/>
                        </a:rPr>
                        <a:t>死亡</a:t>
                      </a:r>
                      <a:r>
                        <a:rPr lang="zh-TW" sz="1800" b="1" kern="100" dirty="0" smtClean="0">
                          <a:effectLst/>
                        </a:rPr>
                        <a:t>可能</a:t>
                      </a:r>
                      <a:r>
                        <a:rPr lang="zh-TW" altLang="en-US" sz="1800" b="1" kern="100" dirty="0" smtClean="0">
                          <a:effectLst/>
                        </a:rPr>
                        <a:t>，</a:t>
                      </a:r>
                      <a:r>
                        <a:rPr lang="zh-TW" sz="1800" b="1" kern="100" dirty="0" smtClean="0">
                          <a:effectLst/>
                        </a:rPr>
                        <a:t>仍然奮勇</a:t>
                      </a:r>
                      <a:r>
                        <a:rPr lang="zh-TW" sz="1800" b="1" kern="100" dirty="0" smtClean="0">
                          <a:solidFill>
                            <a:srgbClr val="CC0099"/>
                          </a:solidFill>
                          <a:effectLst/>
                        </a:rPr>
                        <a:t>執行</a:t>
                      </a:r>
                      <a:r>
                        <a:rPr lang="zh-TW" altLang="en-US" sz="1800" b="1" kern="100" dirty="0" smtClean="0">
                          <a:solidFill>
                            <a:srgbClr val="CC0099"/>
                          </a:solidFill>
                          <a:effectLst/>
                        </a:rPr>
                        <a:t>任務</a:t>
                      </a:r>
                      <a:r>
                        <a:rPr lang="en-US" altLang="zh-TW" sz="1800" b="1" kern="100" dirty="0" smtClean="0">
                          <a:solidFill>
                            <a:srgbClr val="C00000"/>
                          </a:solidFill>
                          <a:effectLst/>
                        </a:rPr>
                        <a:t>(</a:t>
                      </a:r>
                      <a:r>
                        <a:rPr lang="zh-TW" altLang="en-US" sz="1800" b="1" kern="100" dirty="0" smtClean="0">
                          <a:solidFill>
                            <a:srgbClr val="C00000"/>
                          </a:solidFill>
                          <a:effectLst/>
                        </a:rPr>
                        <a:t>等同冒險犯難</a:t>
                      </a:r>
                      <a:r>
                        <a:rPr lang="en-US" altLang="zh-TW" sz="1800" b="1" kern="100" dirty="0" smtClean="0">
                          <a:solidFill>
                            <a:srgbClr val="C00000"/>
                          </a:solidFill>
                          <a:effectLst/>
                        </a:rPr>
                        <a:t>)</a:t>
                      </a:r>
                      <a:endParaRPr lang="zh-TW" sz="1800" b="1" kern="100" dirty="0">
                        <a:solidFill>
                          <a:srgbClr val="C00000"/>
                        </a:solidFill>
                        <a:effectLst/>
                        <a:latin typeface="Times New Roman"/>
                        <a:ea typeface="新細明體"/>
                      </a:endParaRPr>
                    </a:p>
                  </a:txBody>
                  <a:tcPr marL="68576" marR="68576" marT="0" marB="0" anchor="ctr"/>
                </a:tc>
                <a:tc>
                  <a:txBody>
                    <a:bodyPr/>
                    <a:lstStyle/>
                    <a:p>
                      <a:pPr marL="0" marR="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solidFill>
                            <a:srgbClr val="0000FF"/>
                          </a:solidFill>
                          <a:effectLst/>
                        </a:rPr>
                        <a:t>240</a:t>
                      </a:r>
                      <a:r>
                        <a:rPr lang="zh-TW" altLang="en-US" sz="1800" b="1" kern="100" dirty="0" smtClean="0">
                          <a:solidFill>
                            <a:srgbClr val="0000FF"/>
                          </a:solidFill>
                          <a:effectLst/>
                        </a:rPr>
                        <a:t>個月</a:t>
                      </a:r>
                      <a:endParaRPr lang="zh-TW" altLang="zh-TW" sz="1800" b="1" kern="100" dirty="0" smtClean="0">
                        <a:solidFill>
                          <a:srgbClr val="0000FF"/>
                        </a:solidFill>
                        <a:effectLst/>
                      </a:endParaRPr>
                    </a:p>
                    <a:p>
                      <a:pPr algn="ctr">
                        <a:lnSpc>
                          <a:spcPts val="2200"/>
                        </a:lnSpc>
                        <a:spcAft>
                          <a:spcPts val="0"/>
                        </a:spcAft>
                      </a:pPr>
                      <a:r>
                        <a:rPr lang="en-US" sz="1800" b="1" kern="100" dirty="0" smtClean="0">
                          <a:effectLst/>
                        </a:rPr>
                        <a:t>(</a:t>
                      </a:r>
                      <a:r>
                        <a:rPr lang="zh-TW" sz="1800" b="1" kern="100" dirty="0">
                          <a:effectLst/>
                        </a:rPr>
                        <a:t>等於</a:t>
                      </a:r>
                      <a:r>
                        <a:rPr lang="en-US" sz="1800" b="1" kern="100" dirty="0">
                          <a:effectLst/>
                        </a:rPr>
                        <a:t>20</a:t>
                      </a:r>
                      <a:r>
                        <a:rPr lang="zh-TW" sz="1800" b="1" kern="100" dirty="0" smtClean="0">
                          <a:effectLst/>
                        </a:rPr>
                        <a:t>年</a:t>
                      </a:r>
                      <a:r>
                        <a:rPr lang="en-US" altLang="zh-TW" sz="1800" b="1" kern="100" dirty="0" smtClean="0">
                          <a:effectLst/>
                        </a:rPr>
                        <a:t>)</a:t>
                      </a:r>
                    </a:p>
                    <a:p>
                      <a:pPr algn="ctr">
                        <a:lnSpc>
                          <a:spcPts val="2200"/>
                        </a:lnSpc>
                        <a:spcAft>
                          <a:spcPts val="0"/>
                        </a:spcAft>
                      </a:pPr>
                      <a:r>
                        <a:rPr lang="en-US" altLang="zh-TW" sz="1800" b="1" kern="100" dirty="0" smtClean="0">
                          <a:effectLst/>
                        </a:rPr>
                        <a:t>(</a:t>
                      </a:r>
                      <a:r>
                        <a:rPr lang="zh-TW" altLang="en-US" sz="1800" b="1" kern="100" dirty="0" smtClean="0">
                          <a:effectLst/>
                        </a:rPr>
                        <a:t>與原規定相同</a:t>
                      </a:r>
                      <a:r>
                        <a:rPr lang="en-US" altLang="zh-TW" sz="1800" b="1" kern="100" dirty="0" smtClean="0">
                          <a:effectLst/>
                        </a:rPr>
                        <a:t>)</a:t>
                      </a:r>
                      <a:endParaRPr lang="zh-TW" sz="1800" b="1" kern="100" dirty="0">
                        <a:effectLst/>
                        <a:latin typeface="Times New Roman"/>
                        <a:ea typeface="新細明體"/>
                      </a:endParaRPr>
                    </a:p>
                  </a:txBody>
                  <a:tcPr marL="68576" marR="68576" marT="0" marB="0" anchor="ctr"/>
                </a:tc>
                <a:tc>
                  <a:txBody>
                    <a:bodyPr/>
                    <a:lstStyle/>
                    <a:p>
                      <a:pPr marL="0" marR="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solidFill>
                            <a:srgbClr val="0000FF"/>
                          </a:solidFill>
                          <a:effectLst/>
                        </a:rPr>
                        <a:t>50％</a:t>
                      </a:r>
                    </a:p>
                    <a:p>
                      <a:pPr marL="0" marR="0" indent="0" algn="ctr" defTabSz="914400" rtl="0" eaLnBrk="1" fontAlgn="auto" latinLnBrk="0" hangingPunct="1">
                        <a:lnSpc>
                          <a:spcPts val="2200"/>
                        </a:lnSpc>
                        <a:spcBef>
                          <a:spcPts val="0"/>
                        </a:spcBef>
                        <a:spcAft>
                          <a:spcPts val="0"/>
                        </a:spcAft>
                        <a:buClrTx/>
                        <a:buSzTx/>
                        <a:buFontTx/>
                        <a:buNone/>
                        <a:tabLst/>
                        <a:defRPr/>
                      </a:pPr>
                      <a:r>
                        <a:rPr lang="en-US" altLang="zh-TW" sz="1800" b="1" kern="100" dirty="0" smtClean="0">
                          <a:effectLst/>
                        </a:rPr>
                        <a:t>(</a:t>
                      </a:r>
                      <a:r>
                        <a:rPr lang="zh-TW" altLang="en-US" sz="1800" b="1" kern="100" dirty="0" smtClean="0">
                          <a:effectLst/>
                        </a:rPr>
                        <a:t>與原規定相同</a:t>
                      </a:r>
                      <a:r>
                        <a:rPr lang="en-US" altLang="zh-TW" sz="1800" b="1" kern="100" dirty="0" smtClean="0">
                          <a:effectLst/>
                        </a:rPr>
                        <a:t>)</a:t>
                      </a:r>
                      <a:endParaRPr lang="zh-TW" sz="1800" b="1" kern="100" dirty="0">
                        <a:effectLst/>
                        <a:latin typeface="Times New Roman"/>
                        <a:ea typeface="新細明體"/>
                      </a:endParaRPr>
                    </a:p>
                  </a:txBody>
                  <a:tcPr marL="68576" marR="68576" marT="0" marB="0" anchor="ctr"/>
                </a:tc>
              </a:tr>
              <a:tr h="1006181">
                <a:tc>
                  <a:txBody>
                    <a:bodyPr/>
                    <a:lstStyle/>
                    <a:p>
                      <a:pPr algn="just">
                        <a:lnSpc>
                          <a:spcPts val="2200"/>
                        </a:lnSpc>
                        <a:spcAft>
                          <a:spcPts val="0"/>
                        </a:spcAft>
                      </a:pPr>
                      <a:r>
                        <a:rPr lang="zh-TW" sz="1800" b="1" kern="100" dirty="0" smtClean="0">
                          <a:solidFill>
                            <a:srgbClr val="CC0099"/>
                          </a:solidFill>
                          <a:effectLst/>
                        </a:rPr>
                        <a:t>執行</a:t>
                      </a:r>
                      <a:r>
                        <a:rPr lang="zh-TW" altLang="en-US" sz="1800" b="1" kern="100" dirty="0" smtClean="0">
                          <a:effectLst/>
                        </a:rPr>
                        <a:t>前款</a:t>
                      </a:r>
                      <a:r>
                        <a:rPr lang="zh-TW" sz="1800" b="1" kern="100" dirty="0" smtClean="0">
                          <a:effectLst/>
                        </a:rPr>
                        <a:t>以外</a:t>
                      </a:r>
                      <a:r>
                        <a:rPr lang="zh-TW" sz="1800" b="1" kern="100" dirty="0" smtClean="0">
                          <a:solidFill>
                            <a:srgbClr val="CC0099"/>
                          </a:solidFill>
                          <a:effectLst/>
                        </a:rPr>
                        <a:t>任務</a:t>
                      </a:r>
                      <a:r>
                        <a:rPr lang="zh-TW" sz="1800" b="1" kern="100" dirty="0">
                          <a:solidFill>
                            <a:srgbClr val="CC0099"/>
                          </a:solidFill>
                          <a:effectLst/>
                        </a:rPr>
                        <a:t>時</a:t>
                      </a:r>
                      <a:r>
                        <a:rPr lang="zh-TW" sz="1800" b="1" kern="100" dirty="0">
                          <a:effectLst/>
                        </a:rPr>
                        <a:t>，</a:t>
                      </a:r>
                      <a:r>
                        <a:rPr lang="zh-TW" sz="1800" b="1" kern="100" dirty="0" smtClean="0">
                          <a:effectLst/>
                        </a:rPr>
                        <a:t>發生意外</a:t>
                      </a:r>
                      <a:r>
                        <a:rPr lang="zh-TW" sz="1800" b="1" kern="100" dirty="0">
                          <a:effectLst/>
                        </a:rPr>
                        <a:t>或危險</a:t>
                      </a:r>
                      <a:r>
                        <a:rPr lang="zh-TW" sz="1800" b="1" kern="100" dirty="0" smtClean="0">
                          <a:effectLst/>
                        </a:rPr>
                        <a:t>事故</a:t>
                      </a:r>
                      <a:r>
                        <a:rPr lang="zh-TW" altLang="en-US" sz="1800" b="1" kern="100" dirty="0" smtClean="0">
                          <a:effectLst/>
                        </a:rPr>
                        <a:t>，或</a:t>
                      </a:r>
                      <a:r>
                        <a:rPr lang="zh-TW" sz="1800" b="1" kern="100" dirty="0" smtClean="0">
                          <a:effectLst/>
                        </a:rPr>
                        <a:t>遭受</a:t>
                      </a:r>
                      <a:r>
                        <a:rPr lang="zh-TW" sz="1800" b="1" kern="100" dirty="0">
                          <a:effectLst/>
                        </a:rPr>
                        <a:t>暴力</a:t>
                      </a:r>
                      <a:r>
                        <a:rPr lang="zh-TW" sz="1800" b="1" kern="100" dirty="0" smtClean="0">
                          <a:effectLst/>
                        </a:rPr>
                        <a:t>事件</a:t>
                      </a:r>
                      <a:r>
                        <a:rPr lang="zh-TW" altLang="en-US" sz="1800" b="1" kern="100" dirty="0" smtClean="0">
                          <a:effectLst/>
                        </a:rPr>
                        <a:t>，或</a:t>
                      </a:r>
                      <a:r>
                        <a:rPr lang="zh-TW" sz="1800" b="1" kern="100" dirty="0" smtClean="0">
                          <a:effectLst/>
                        </a:rPr>
                        <a:t>罹</a:t>
                      </a:r>
                      <a:r>
                        <a:rPr lang="zh-TW" sz="1800" b="1" kern="100" dirty="0">
                          <a:effectLst/>
                        </a:rPr>
                        <a:t>患</a:t>
                      </a:r>
                      <a:r>
                        <a:rPr lang="zh-TW" sz="1800" b="1" kern="100" dirty="0" smtClean="0">
                          <a:effectLst/>
                        </a:rPr>
                        <a:t>疾病</a:t>
                      </a:r>
                      <a:r>
                        <a:rPr lang="en-US" altLang="zh-TW" sz="1800" b="1" kern="100" dirty="0" smtClean="0">
                          <a:solidFill>
                            <a:srgbClr val="C00000"/>
                          </a:solidFill>
                          <a:effectLst/>
                        </a:rPr>
                        <a:t>(</a:t>
                      </a:r>
                      <a:r>
                        <a:rPr lang="zh-TW" altLang="en-US" sz="1800" b="1" kern="100" dirty="0" smtClean="0">
                          <a:solidFill>
                            <a:srgbClr val="C00000"/>
                          </a:solidFill>
                          <a:effectLst/>
                        </a:rPr>
                        <a:t>等同執行職務，或公差遇險或罹病</a:t>
                      </a:r>
                      <a:r>
                        <a:rPr lang="en-US" altLang="zh-TW" sz="1800" b="1" kern="100" dirty="0" smtClean="0">
                          <a:solidFill>
                            <a:srgbClr val="C00000"/>
                          </a:solidFill>
                          <a:effectLst/>
                        </a:rPr>
                        <a:t>)</a:t>
                      </a:r>
                      <a:endParaRPr lang="zh-TW" sz="1800" b="1" kern="100" dirty="0">
                        <a:solidFill>
                          <a:srgbClr val="C00000"/>
                        </a:solidFill>
                        <a:effectLst/>
                        <a:latin typeface="Times New Roman"/>
                        <a:ea typeface="新細明體"/>
                      </a:endParaRPr>
                    </a:p>
                  </a:txBody>
                  <a:tcPr marL="68576" marR="68576" marT="0" marB="0" anchor="ctr"/>
                </a:tc>
                <a:tc>
                  <a:txBody>
                    <a:bodyPr/>
                    <a:lstStyle/>
                    <a:p>
                      <a:pPr marL="0" marR="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solidFill>
                            <a:srgbClr val="0000FF"/>
                          </a:solidFill>
                          <a:effectLst/>
                        </a:rPr>
                        <a:t>180</a:t>
                      </a:r>
                      <a:r>
                        <a:rPr lang="zh-TW" altLang="en-US" sz="1800" b="1" kern="100" dirty="0" smtClean="0">
                          <a:solidFill>
                            <a:srgbClr val="0000FF"/>
                          </a:solidFill>
                          <a:effectLst/>
                        </a:rPr>
                        <a:t>個月</a:t>
                      </a:r>
                      <a:endParaRPr lang="zh-TW" altLang="zh-TW" sz="1800" b="1" kern="100" dirty="0" smtClean="0">
                        <a:solidFill>
                          <a:srgbClr val="0000FF"/>
                        </a:solidFill>
                        <a:effectLst/>
                      </a:endParaRPr>
                    </a:p>
                    <a:p>
                      <a:pPr algn="ctr">
                        <a:lnSpc>
                          <a:spcPts val="2200"/>
                        </a:lnSpc>
                        <a:spcAft>
                          <a:spcPts val="0"/>
                        </a:spcAft>
                      </a:pPr>
                      <a:r>
                        <a:rPr lang="en-US" sz="1800" b="1" kern="100" dirty="0" smtClean="0">
                          <a:effectLst/>
                        </a:rPr>
                        <a:t>(</a:t>
                      </a:r>
                      <a:r>
                        <a:rPr lang="zh-TW" sz="1800" b="1" kern="100" dirty="0">
                          <a:effectLst/>
                        </a:rPr>
                        <a:t>等於</a:t>
                      </a:r>
                      <a:r>
                        <a:rPr lang="en-US" sz="1800" b="1" kern="100" dirty="0">
                          <a:effectLst/>
                        </a:rPr>
                        <a:t>15</a:t>
                      </a:r>
                      <a:r>
                        <a:rPr lang="zh-TW" sz="1800" b="1" kern="100" dirty="0">
                          <a:effectLst/>
                        </a:rPr>
                        <a:t>年</a:t>
                      </a:r>
                      <a:r>
                        <a:rPr lang="en-US" sz="1800" b="1" kern="100" dirty="0" smtClean="0">
                          <a:effectLst/>
                        </a:rPr>
                        <a:t>)</a:t>
                      </a:r>
                    </a:p>
                    <a:p>
                      <a:pPr marL="0" marR="0" indent="0" algn="ctr" defTabSz="914400" rtl="0" eaLnBrk="1" fontAlgn="auto" latinLnBrk="0" hangingPunct="1">
                        <a:lnSpc>
                          <a:spcPts val="2200"/>
                        </a:lnSpc>
                        <a:spcBef>
                          <a:spcPts val="0"/>
                        </a:spcBef>
                        <a:spcAft>
                          <a:spcPts val="0"/>
                        </a:spcAft>
                        <a:buClrTx/>
                        <a:buSzTx/>
                        <a:buFontTx/>
                        <a:buNone/>
                        <a:tabLst/>
                        <a:defRPr/>
                      </a:pPr>
                      <a:r>
                        <a:rPr lang="en-US" altLang="zh-TW" sz="1800" b="1" kern="100" dirty="0" smtClean="0">
                          <a:effectLst/>
                        </a:rPr>
                        <a:t>(</a:t>
                      </a:r>
                      <a:r>
                        <a:rPr lang="zh-TW" altLang="en-US" sz="1800" b="1" kern="100" dirty="0" smtClean="0">
                          <a:effectLst/>
                        </a:rPr>
                        <a:t>與原規定相同</a:t>
                      </a:r>
                      <a:r>
                        <a:rPr lang="en-US" altLang="zh-TW" sz="1800" b="1" kern="100" dirty="0" smtClean="0">
                          <a:effectLst/>
                        </a:rPr>
                        <a:t>)</a:t>
                      </a:r>
                      <a:endParaRPr lang="zh-TW" sz="1800" b="1" kern="100" dirty="0">
                        <a:effectLst/>
                        <a:latin typeface="Times New Roman"/>
                        <a:ea typeface="新細明體"/>
                      </a:endParaRPr>
                    </a:p>
                  </a:txBody>
                  <a:tcPr marL="68576" marR="68576" marT="0" marB="0" anchor="ctr"/>
                </a:tc>
                <a:tc>
                  <a:txBody>
                    <a:bodyPr/>
                    <a:lstStyle/>
                    <a:p>
                      <a:pPr marL="0" marR="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solidFill>
                            <a:srgbClr val="0000FF"/>
                          </a:solidFill>
                          <a:effectLst/>
                        </a:rPr>
                        <a:t>25％</a:t>
                      </a:r>
                    </a:p>
                    <a:p>
                      <a:pPr marL="0" marR="0" indent="0" algn="ctr" defTabSz="914400" rtl="0" eaLnBrk="1" fontAlgn="auto" latinLnBrk="0" hangingPunct="1">
                        <a:lnSpc>
                          <a:spcPts val="2200"/>
                        </a:lnSpc>
                        <a:spcBef>
                          <a:spcPts val="0"/>
                        </a:spcBef>
                        <a:spcAft>
                          <a:spcPts val="0"/>
                        </a:spcAft>
                        <a:buClrTx/>
                        <a:buSzTx/>
                        <a:buFontTx/>
                        <a:buNone/>
                        <a:tabLst/>
                        <a:defRPr/>
                      </a:pPr>
                      <a:r>
                        <a:rPr lang="en-US" altLang="zh-TW" sz="1800" b="1" kern="100" dirty="0" smtClean="0">
                          <a:effectLst/>
                        </a:rPr>
                        <a:t>(</a:t>
                      </a:r>
                      <a:r>
                        <a:rPr lang="zh-TW" altLang="en-US" sz="1800" b="1" kern="100" dirty="0" smtClean="0">
                          <a:effectLst/>
                        </a:rPr>
                        <a:t>與原規定相同</a:t>
                      </a:r>
                      <a:r>
                        <a:rPr lang="en-US" altLang="zh-TW" sz="1800" b="1" kern="100" dirty="0" smtClean="0">
                          <a:effectLst/>
                        </a:rPr>
                        <a:t>)</a:t>
                      </a:r>
                      <a:endParaRPr lang="zh-TW" sz="1800" b="1" kern="100" dirty="0">
                        <a:effectLst/>
                        <a:latin typeface="Times New Roman"/>
                        <a:ea typeface="新細明體"/>
                      </a:endParaRPr>
                    </a:p>
                  </a:txBody>
                  <a:tcPr marL="68576" marR="68576" marT="0" marB="0" anchor="ctr"/>
                </a:tc>
              </a:tr>
              <a:tr h="1160979">
                <a:tc>
                  <a:txBody>
                    <a:bodyPr/>
                    <a:lstStyle/>
                    <a:p>
                      <a:pPr marL="0" marR="0" indent="0" algn="just" defTabSz="914400" rtl="0" eaLnBrk="1" fontAlgn="auto" latinLnBrk="0" hangingPunct="1">
                        <a:lnSpc>
                          <a:spcPts val="2200"/>
                        </a:lnSpc>
                        <a:spcBef>
                          <a:spcPts val="0"/>
                        </a:spcBef>
                        <a:spcAft>
                          <a:spcPts val="0"/>
                        </a:spcAft>
                        <a:buClrTx/>
                        <a:buSzTx/>
                        <a:buFontTx/>
                        <a:buNone/>
                        <a:tabLst/>
                        <a:defRPr/>
                      </a:pPr>
                      <a:r>
                        <a:rPr lang="zh-TW" sz="1800" b="1" kern="100" dirty="0" smtClean="0">
                          <a:effectLst/>
                        </a:rPr>
                        <a:t>執行</a:t>
                      </a:r>
                      <a:r>
                        <a:rPr lang="zh-TW" altLang="en-US" sz="1800" b="1" kern="100" dirty="0" smtClean="0">
                          <a:effectLst/>
                        </a:rPr>
                        <a:t>第一款</a:t>
                      </a:r>
                      <a:r>
                        <a:rPr lang="zh-TW" sz="1800" b="1" kern="100" dirty="0" smtClean="0">
                          <a:effectLst/>
                        </a:rPr>
                        <a:t>任務</a:t>
                      </a:r>
                      <a:r>
                        <a:rPr lang="zh-TW" sz="1800" b="1" kern="100" dirty="0" smtClean="0">
                          <a:solidFill>
                            <a:srgbClr val="CC0099"/>
                          </a:solidFill>
                          <a:effectLst/>
                        </a:rPr>
                        <a:t>往返</a:t>
                      </a:r>
                      <a:r>
                        <a:rPr lang="zh-TW" sz="1800" b="1" kern="100" dirty="0">
                          <a:solidFill>
                            <a:srgbClr val="CC0099"/>
                          </a:solidFill>
                          <a:effectLst/>
                        </a:rPr>
                        <a:t>途中</a:t>
                      </a:r>
                      <a:r>
                        <a:rPr lang="zh-TW" sz="1800" b="1" kern="100" dirty="0">
                          <a:effectLst/>
                        </a:rPr>
                        <a:t>，發生意外或危險</a:t>
                      </a:r>
                      <a:r>
                        <a:rPr lang="zh-TW" sz="1800" b="1" kern="100" dirty="0" smtClean="0">
                          <a:effectLst/>
                        </a:rPr>
                        <a:t>事故</a:t>
                      </a:r>
                      <a:endParaRPr lang="en-US" altLang="zh-TW" sz="1800" b="1" kern="100" dirty="0" smtClean="0">
                        <a:effectLst/>
                      </a:endParaRPr>
                    </a:p>
                    <a:p>
                      <a:pPr marL="0" marR="0" indent="0" algn="just" defTabSz="914400" rtl="0" eaLnBrk="1" fontAlgn="auto" latinLnBrk="0" hangingPunct="1">
                        <a:lnSpc>
                          <a:spcPts val="2200"/>
                        </a:lnSpc>
                        <a:spcBef>
                          <a:spcPts val="0"/>
                        </a:spcBef>
                        <a:spcAft>
                          <a:spcPts val="0"/>
                        </a:spcAft>
                        <a:buClrTx/>
                        <a:buSzTx/>
                        <a:buFontTx/>
                        <a:buNone/>
                        <a:tabLst/>
                        <a:defRPr/>
                      </a:pPr>
                      <a:r>
                        <a:rPr lang="zh-TW" altLang="zh-TW" sz="1800" b="1" kern="100" dirty="0" smtClean="0">
                          <a:effectLst/>
                        </a:rPr>
                        <a:t> </a:t>
                      </a:r>
                      <a:r>
                        <a:rPr lang="en-US" altLang="zh-TW" sz="1800" b="1" kern="100" dirty="0" smtClean="0">
                          <a:solidFill>
                            <a:srgbClr val="C00000"/>
                          </a:solidFill>
                          <a:effectLst/>
                        </a:rPr>
                        <a:t>(</a:t>
                      </a:r>
                      <a:r>
                        <a:rPr lang="zh-TW" altLang="en-US" sz="1800" b="1" kern="100" dirty="0" smtClean="0">
                          <a:solidFill>
                            <a:srgbClr val="C00000"/>
                          </a:solidFill>
                          <a:effectLst/>
                        </a:rPr>
                        <a:t>等同趕赴救災途中發生意外或危險</a:t>
                      </a:r>
                      <a:r>
                        <a:rPr lang="en-US" altLang="zh-TW" sz="1800" b="1" kern="100" dirty="0" smtClean="0">
                          <a:solidFill>
                            <a:srgbClr val="C00000"/>
                          </a:solidFill>
                          <a:effectLst/>
                        </a:rPr>
                        <a:t>)</a:t>
                      </a:r>
                      <a:endParaRPr lang="zh-TW" sz="1800" b="1" kern="100" dirty="0">
                        <a:solidFill>
                          <a:srgbClr val="C00000"/>
                        </a:solidFill>
                        <a:effectLst/>
                        <a:latin typeface="Times New Roman"/>
                        <a:ea typeface="新細明體"/>
                      </a:endParaRPr>
                    </a:p>
                  </a:txBody>
                  <a:tcPr marL="68576" marR="68576" marT="0" marB="0" anchor="ctr"/>
                </a:tc>
                <a:tc>
                  <a:txBody>
                    <a:bodyPr/>
                    <a:lstStyle/>
                    <a:p>
                      <a:pPr marL="0" marR="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solidFill>
                            <a:srgbClr val="0000FF"/>
                          </a:solidFill>
                          <a:effectLst/>
                        </a:rPr>
                        <a:t>180</a:t>
                      </a:r>
                      <a:r>
                        <a:rPr lang="zh-TW" altLang="en-US" sz="1800" b="1" kern="100" dirty="0" smtClean="0">
                          <a:solidFill>
                            <a:srgbClr val="0000FF"/>
                          </a:solidFill>
                          <a:effectLst/>
                        </a:rPr>
                        <a:t>個月</a:t>
                      </a:r>
                      <a:endParaRPr lang="zh-TW" altLang="zh-TW" sz="1800" b="1" kern="100" dirty="0" smtClean="0">
                        <a:solidFill>
                          <a:srgbClr val="0000FF"/>
                        </a:solidFill>
                        <a:effectLst/>
                      </a:endParaRPr>
                    </a:p>
                    <a:p>
                      <a:pPr marL="0" marR="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effectLst/>
                        </a:rPr>
                        <a:t>(</a:t>
                      </a:r>
                      <a:r>
                        <a:rPr lang="zh-TW" sz="1800" b="1" kern="100" dirty="0">
                          <a:effectLst/>
                        </a:rPr>
                        <a:t>等於</a:t>
                      </a:r>
                      <a:r>
                        <a:rPr lang="en-US" sz="1800" b="1" kern="100" dirty="0">
                          <a:effectLst/>
                        </a:rPr>
                        <a:t>15</a:t>
                      </a:r>
                      <a:r>
                        <a:rPr lang="zh-TW" sz="1800" b="1" kern="100" dirty="0">
                          <a:effectLst/>
                        </a:rPr>
                        <a:t>年</a:t>
                      </a:r>
                      <a:r>
                        <a:rPr lang="en-US" sz="1800" b="1" kern="100" dirty="0" smtClean="0">
                          <a:effectLst/>
                        </a:rPr>
                        <a:t>)</a:t>
                      </a:r>
                      <a:r>
                        <a:rPr lang="en-US" altLang="zh-TW" sz="1800" b="1" kern="100" dirty="0" smtClean="0">
                          <a:effectLst/>
                        </a:rPr>
                        <a:t> </a:t>
                      </a:r>
                    </a:p>
                    <a:p>
                      <a:pPr marL="0" marR="0" indent="0" algn="ctr" defTabSz="914400" rtl="0" eaLnBrk="1" fontAlgn="auto" latinLnBrk="0" hangingPunct="1">
                        <a:lnSpc>
                          <a:spcPts val="2200"/>
                        </a:lnSpc>
                        <a:spcBef>
                          <a:spcPts val="0"/>
                        </a:spcBef>
                        <a:spcAft>
                          <a:spcPts val="0"/>
                        </a:spcAft>
                        <a:buClrTx/>
                        <a:buSzTx/>
                        <a:buFontTx/>
                        <a:buNone/>
                        <a:tabLst/>
                        <a:defRPr/>
                      </a:pPr>
                      <a:r>
                        <a:rPr lang="en-US" altLang="zh-TW" sz="1800" b="1" kern="100" dirty="0" smtClean="0">
                          <a:effectLst/>
                        </a:rPr>
                        <a:t>(</a:t>
                      </a:r>
                      <a:r>
                        <a:rPr lang="zh-TW" altLang="en-US" sz="1800" b="1" kern="100" dirty="0" smtClean="0">
                          <a:effectLst/>
                        </a:rPr>
                        <a:t>與原規定相同</a:t>
                      </a:r>
                      <a:r>
                        <a:rPr lang="en-US" altLang="zh-TW" sz="1800" b="1" kern="100" dirty="0" smtClean="0">
                          <a:effectLst/>
                        </a:rPr>
                        <a:t>)</a:t>
                      </a:r>
                      <a:endParaRPr lang="zh-TW" sz="1800" b="1" kern="100" dirty="0">
                        <a:effectLst/>
                        <a:latin typeface="Times New Roman"/>
                        <a:ea typeface="新細明體"/>
                      </a:endParaRPr>
                    </a:p>
                  </a:txBody>
                  <a:tcPr marL="68576" marR="68576" marT="0" marB="0" anchor="ctr"/>
                </a:tc>
                <a:tc>
                  <a:txBody>
                    <a:bodyPr/>
                    <a:lstStyle/>
                    <a:p>
                      <a:pPr marL="0" marR="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solidFill>
                            <a:srgbClr val="C00000"/>
                          </a:solidFill>
                          <a:effectLst/>
                        </a:rPr>
                        <a:t>15％</a:t>
                      </a:r>
                    </a:p>
                    <a:p>
                      <a:pPr marL="0" marR="0" indent="0" algn="ctr" defTabSz="914400" rtl="0" eaLnBrk="1" fontAlgn="auto" latinLnBrk="0" hangingPunct="1">
                        <a:lnSpc>
                          <a:spcPts val="2200"/>
                        </a:lnSpc>
                        <a:spcBef>
                          <a:spcPts val="0"/>
                        </a:spcBef>
                        <a:spcAft>
                          <a:spcPts val="0"/>
                        </a:spcAft>
                        <a:buClrTx/>
                        <a:buSzTx/>
                        <a:buFontTx/>
                        <a:buNone/>
                        <a:tabLst/>
                        <a:defRPr/>
                      </a:pPr>
                      <a:r>
                        <a:rPr lang="en-US" altLang="zh-TW" sz="1800" b="1" kern="100" dirty="0" smtClean="0">
                          <a:effectLst/>
                        </a:rPr>
                        <a:t>(</a:t>
                      </a:r>
                      <a:r>
                        <a:rPr lang="zh-TW" altLang="en-US" sz="1800" b="1" kern="100" dirty="0" smtClean="0">
                          <a:effectLst/>
                        </a:rPr>
                        <a:t>原規定為</a:t>
                      </a:r>
                      <a:r>
                        <a:rPr lang="en-US" altLang="zh-TW" sz="1800" b="1" kern="100" dirty="0" smtClean="0">
                          <a:effectLst/>
                        </a:rPr>
                        <a:t>25</a:t>
                      </a:r>
                      <a:r>
                        <a:rPr lang="zh-TW" altLang="en-US" sz="1800" b="1" kern="100" dirty="0" smtClean="0">
                          <a:effectLst/>
                        </a:rPr>
                        <a:t>％</a:t>
                      </a:r>
                      <a:r>
                        <a:rPr lang="en-US" altLang="zh-TW" sz="1800" b="1" kern="100" dirty="0" smtClean="0">
                          <a:effectLst/>
                        </a:rPr>
                        <a:t>)</a:t>
                      </a:r>
                      <a:endParaRPr lang="zh-TW" sz="1800" b="1" kern="100" dirty="0">
                        <a:effectLst/>
                        <a:latin typeface="Times New Roman"/>
                        <a:ea typeface="新細明體"/>
                      </a:endParaRPr>
                    </a:p>
                  </a:txBody>
                  <a:tcPr marL="68576" marR="68576" marT="0" marB="0" anchor="ctr"/>
                </a:tc>
              </a:tr>
              <a:tr h="1299573">
                <a:tc>
                  <a:txBody>
                    <a:bodyPr/>
                    <a:lstStyle/>
                    <a:p>
                      <a:pPr>
                        <a:lnSpc>
                          <a:spcPts val="2200"/>
                        </a:lnSpc>
                      </a:pPr>
                      <a:r>
                        <a:rPr lang="zh-TW" altLang="zh-TW" sz="1800" b="1" dirty="0" smtClean="0">
                          <a:effectLst/>
                        </a:rPr>
                        <a:t>執行</a:t>
                      </a:r>
                      <a:r>
                        <a:rPr lang="zh-TW" altLang="en-US" sz="1800" b="1" dirty="0" smtClean="0">
                          <a:effectLst/>
                        </a:rPr>
                        <a:t>第一款以外</a:t>
                      </a:r>
                      <a:r>
                        <a:rPr lang="zh-TW" altLang="zh-TW" sz="1800" b="1" dirty="0" smtClean="0">
                          <a:effectLst/>
                        </a:rPr>
                        <a:t>任務</a:t>
                      </a:r>
                      <a:r>
                        <a:rPr lang="zh-TW" altLang="zh-TW" sz="1800" b="1" dirty="0" smtClean="0">
                          <a:solidFill>
                            <a:srgbClr val="CC0099"/>
                          </a:solidFill>
                          <a:effectLst/>
                        </a:rPr>
                        <a:t>往返途中</a:t>
                      </a:r>
                      <a:r>
                        <a:rPr lang="zh-TW" altLang="zh-TW" sz="1800" b="1" dirty="0" smtClean="0">
                          <a:effectLst/>
                        </a:rPr>
                        <a:t>，發生意外或危險事故</a:t>
                      </a:r>
                      <a:endParaRPr lang="en-US" altLang="zh-TW" sz="1800" b="1" dirty="0" smtClean="0">
                        <a:effectLst/>
                      </a:endParaRPr>
                    </a:p>
                    <a:p>
                      <a:pPr>
                        <a:lnSpc>
                          <a:spcPts val="2200"/>
                        </a:lnSpc>
                      </a:pPr>
                      <a:r>
                        <a:rPr lang="en-US" altLang="zh-TW" sz="1800" b="1" kern="100" dirty="0" smtClean="0">
                          <a:solidFill>
                            <a:srgbClr val="C00000"/>
                          </a:solidFill>
                          <a:effectLst/>
                        </a:rPr>
                        <a:t>(</a:t>
                      </a:r>
                      <a:r>
                        <a:rPr lang="zh-TW" altLang="en-US" sz="1800" b="1" kern="100" dirty="0" smtClean="0">
                          <a:solidFill>
                            <a:srgbClr val="C00000"/>
                          </a:solidFill>
                          <a:effectLst/>
                        </a:rPr>
                        <a:t>等同執行職務、公差或辦公場所往途中</a:t>
                      </a:r>
                      <a:r>
                        <a:rPr lang="zh-TW" altLang="en-US" sz="1800" b="1" kern="100" dirty="0" smtClean="0">
                          <a:solidFill>
                            <a:srgbClr val="C00000"/>
                          </a:solidFill>
                          <a:effectLst/>
                          <a:latin typeface="標楷體"/>
                          <a:ea typeface="標楷體"/>
                        </a:rPr>
                        <a:t>，</a:t>
                      </a:r>
                      <a:r>
                        <a:rPr lang="zh-TW" altLang="en-US" sz="1800" b="1" kern="100" dirty="0" smtClean="0">
                          <a:solidFill>
                            <a:srgbClr val="C00000"/>
                          </a:solidFill>
                          <a:effectLst/>
                        </a:rPr>
                        <a:t>發生意外或危險</a:t>
                      </a:r>
                      <a:r>
                        <a:rPr lang="en-US" altLang="zh-TW" sz="1800" b="1" kern="100" dirty="0" smtClean="0">
                          <a:solidFill>
                            <a:srgbClr val="C00000"/>
                          </a:solidFill>
                          <a:effectLst/>
                        </a:rPr>
                        <a:t>)</a:t>
                      </a:r>
                      <a:endParaRPr lang="zh-TW" altLang="en-US" sz="1800" b="1" dirty="0">
                        <a:solidFill>
                          <a:srgbClr val="C00000"/>
                        </a:solidFill>
                      </a:endParaRPr>
                    </a:p>
                  </a:txBody>
                  <a:tcPr marL="91443" marR="91443" marT="45731" marB="45731" anchor="ctr"/>
                </a:tc>
                <a:tc>
                  <a:txBody>
                    <a:bodyPr/>
                    <a:lstStyle/>
                    <a:p>
                      <a:pPr marL="0" marR="0" lvl="0" indent="0" algn="ctr" defTabSz="914400" rtl="0" eaLnBrk="1" fontAlgn="auto" latinLnBrk="0" hangingPunct="1">
                        <a:lnSpc>
                          <a:spcPts val="2200"/>
                        </a:lnSpc>
                        <a:spcBef>
                          <a:spcPts val="0"/>
                        </a:spcBef>
                        <a:spcAft>
                          <a:spcPts val="0"/>
                        </a:spcAft>
                        <a:buClrTx/>
                        <a:buSzTx/>
                        <a:buFontTx/>
                        <a:buNone/>
                        <a:tabLst/>
                        <a:defRPr/>
                      </a:pPr>
                      <a:r>
                        <a:rPr lang="en-US" sz="1800" b="1" kern="100" dirty="0" smtClean="0">
                          <a:solidFill>
                            <a:srgbClr val="C00000"/>
                          </a:solidFill>
                          <a:effectLst/>
                        </a:rPr>
                        <a:t>120</a:t>
                      </a:r>
                      <a:r>
                        <a:rPr kumimoji="0" lang="zh-TW" altLang="en-US" sz="1800" b="1" u="none" strike="noStrike" kern="100" cap="none" spc="0" normalizeH="0" baseline="0" noProof="0" dirty="0" smtClean="0">
                          <a:ln>
                            <a:noFill/>
                          </a:ln>
                          <a:solidFill>
                            <a:srgbClr val="C00000"/>
                          </a:solidFill>
                          <a:effectLst/>
                          <a:uLnTx/>
                          <a:uFillTx/>
                        </a:rPr>
                        <a:t>個月</a:t>
                      </a:r>
                      <a:endParaRPr lang="zh-TW" sz="1800" b="1" kern="100" dirty="0">
                        <a:solidFill>
                          <a:srgbClr val="C00000"/>
                        </a:solidFill>
                        <a:effectLst/>
                      </a:endParaRPr>
                    </a:p>
                    <a:p>
                      <a:pPr algn="ctr">
                        <a:lnSpc>
                          <a:spcPts val="2200"/>
                        </a:lnSpc>
                        <a:spcAft>
                          <a:spcPts val="0"/>
                        </a:spcAft>
                      </a:pPr>
                      <a:r>
                        <a:rPr lang="en-US" sz="1800" b="1" kern="100" dirty="0">
                          <a:effectLst/>
                        </a:rPr>
                        <a:t>(</a:t>
                      </a:r>
                      <a:r>
                        <a:rPr lang="zh-TW" sz="1800" b="1" kern="100" dirty="0">
                          <a:effectLst/>
                        </a:rPr>
                        <a:t>等於</a:t>
                      </a:r>
                      <a:r>
                        <a:rPr lang="en-US" sz="1800" b="1" kern="100" dirty="0">
                          <a:solidFill>
                            <a:srgbClr val="C00000"/>
                          </a:solidFill>
                          <a:effectLst/>
                        </a:rPr>
                        <a:t>10</a:t>
                      </a:r>
                      <a:r>
                        <a:rPr lang="zh-TW" sz="1800" b="1" kern="100" dirty="0">
                          <a:solidFill>
                            <a:srgbClr val="C00000"/>
                          </a:solidFill>
                          <a:effectLst/>
                        </a:rPr>
                        <a:t>年</a:t>
                      </a:r>
                      <a:r>
                        <a:rPr lang="en-US" sz="1800" b="1" kern="100" dirty="0" smtClean="0">
                          <a:effectLst/>
                        </a:rPr>
                        <a:t>)</a:t>
                      </a:r>
                    </a:p>
                    <a:p>
                      <a:pPr marL="0" marR="0" indent="0" algn="ctr" defTabSz="914400" rtl="0" eaLnBrk="1" fontAlgn="auto" latinLnBrk="0" hangingPunct="1">
                        <a:lnSpc>
                          <a:spcPts val="2200"/>
                        </a:lnSpc>
                        <a:spcBef>
                          <a:spcPts val="0"/>
                        </a:spcBef>
                        <a:spcAft>
                          <a:spcPts val="0"/>
                        </a:spcAft>
                        <a:buClrTx/>
                        <a:buSzTx/>
                        <a:buFontTx/>
                        <a:buNone/>
                        <a:tabLst/>
                        <a:defRPr/>
                      </a:pPr>
                      <a:r>
                        <a:rPr lang="en-US" altLang="zh-TW" sz="1800" b="1" kern="100" dirty="0" smtClean="0">
                          <a:effectLst/>
                        </a:rPr>
                        <a:t>(</a:t>
                      </a:r>
                      <a:r>
                        <a:rPr lang="zh-TW" altLang="en-US" sz="1800" b="1" kern="100" dirty="0" smtClean="0">
                          <a:effectLst/>
                        </a:rPr>
                        <a:t>原規定為</a:t>
                      </a:r>
                      <a:r>
                        <a:rPr lang="en-US" altLang="zh-TW" sz="1800" b="1" kern="100" dirty="0" smtClean="0">
                          <a:effectLst/>
                        </a:rPr>
                        <a:t>12</a:t>
                      </a:r>
                      <a:r>
                        <a:rPr lang="zh-TW" altLang="en-US" sz="1800" b="1" kern="100" dirty="0" smtClean="0">
                          <a:effectLst/>
                        </a:rPr>
                        <a:t>年或</a:t>
                      </a:r>
                      <a:r>
                        <a:rPr lang="en-US" altLang="zh-TW" sz="1800" b="1" kern="100" dirty="0" smtClean="0">
                          <a:effectLst/>
                        </a:rPr>
                        <a:t>15</a:t>
                      </a:r>
                      <a:r>
                        <a:rPr lang="zh-TW" altLang="en-US" sz="1800" b="1" kern="100" dirty="0" smtClean="0">
                          <a:effectLst/>
                        </a:rPr>
                        <a:t>年</a:t>
                      </a:r>
                      <a:r>
                        <a:rPr lang="en-US" altLang="zh-TW" sz="1800" b="1" kern="100" dirty="0" smtClean="0">
                          <a:effectLst/>
                        </a:rPr>
                        <a:t>)</a:t>
                      </a:r>
                      <a:endParaRPr lang="zh-TW" sz="1800" b="1" kern="100" dirty="0">
                        <a:solidFill>
                          <a:srgbClr val="FF0000"/>
                        </a:solidFill>
                        <a:effectLst/>
                        <a:latin typeface="Times New Roman"/>
                        <a:ea typeface="新細明體"/>
                      </a:endParaRPr>
                    </a:p>
                  </a:txBody>
                  <a:tcPr marL="68582" marR="68582" marT="0" marB="0" anchor="ctr"/>
                </a:tc>
                <a:tc>
                  <a:txBody>
                    <a:bodyPr/>
                    <a:lstStyle/>
                    <a:p>
                      <a:pPr algn="ctr">
                        <a:lnSpc>
                          <a:spcPts val="2200"/>
                        </a:lnSpc>
                        <a:spcAft>
                          <a:spcPts val="0"/>
                        </a:spcAft>
                      </a:pPr>
                      <a:r>
                        <a:rPr lang="en-US" sz="1800" b="1" kern="100" dirty="0" smtClean="0">
                          <a:solidFill>
                            <a:srgbClr val="C00000"/>
                          </a:solidFill>
                          <a:effectLst/>
                        </a:rPr>
                        <a:t>10</a:t>
                      </a:r>
                      <a:r>
                        <a:rPr lang="zh-TW" altLang="zh-TW" sz="1800" b="1" kern="1200" dirty="0" smtClean="0">
                          <a:solidFill>
                            <a:srgbClr val="C00000"/>
                          </a:solidFill>
                          <a:effectLst/>
                        </a:rPr>
                        <a:t>％</a:t>
                      </a:r>
                      <a:endParaRPr lang="en-US" sz="1800" b="1" kern="100" dirty="0" smtClean="0">
                        <a:solidFill>
                          <a:srgbClr val="C00000"/>
                        </a:solidFill>
                        <a:effectLst/>
                      </a:endParaRPr>
                    </a:p>
                    <a:p>
                      <a:pPr marL="0" marR="0" indent="0" algn="ctr" defTabSz="914400" rtl="0" eaLnBrk="1" fontAlgn="auto" latinLnBrk="0" hangingPunct="1">
                        <a:lnSpc>
                          <a:spcPts val="2200"/>
                        </a:lnSpc>
                        <a:spcBef>
                          <a:spcPts val="0"/>
                        </a:spcBef>
                        <a:spcAft>
                          <a:spcPts val="0"/>
                        </a:spcAft>
                        <a:buClrTx/>
                        <a:buSzTx/>
                        <a:buFontTx/>
                        <a:buNone/>
                        <a:tabLst/>
                        <a:defRPr/>
                      </a:pPr>
                      <a:r>
                        <a:rPr lang="en-US" altLang="zh-TW" sz="1800" b="1" kern="100" dirty="0" smtClean="0">
                          <a:effectLst/>
                        </a:rPr>
                        <a:t>(</a:t>
                      </a:r>
                      <a:r>
                        <a:rPr lang="zh-TW" altLang="en-US" sz="1800" b="1" kern="100" dirty="0" smtClean="0">
                          <a:effectLst/>
                        </a:rPr>
                        <a:t>原規定為</a:t>
                      </a:r>
                      <a:r>
                        <a:rPr lang="en-US" altLang="zh-TW" sz="1800" b="1" kern="100" dirty="0" smtClean="0">
                          <a:effectLst/>
                        </a:rPr>
                        <a:t>10</a:t>
                      </a:r>
                      <a:r>
                        <a:rPr lang="zh-TW" altLang="en-US" sz="1800" b="1" kern="100" dirty="0" smtClean="0">
                          <a:effectLst/>
                        </a:rPr>
                        <a:t>％、</a:t>
                      </a:r>
                      <a:r>
                        <a:rPr lang="en-US" altLang="zh-TW" sz="1800" b="1" kern="100" dirty="0" smtClean="0">
                          <a:effectLst/>
                        </a:rPr>
                        <a:t>15</a:t>
                      </a:r>
                      <a:r>
                        <a:rPr lang="zh-TW" altLang="en-US" sz="1800" b="1" kern="100" dirty="0" smtClean="0">
                          <a:effectLst/>
                        </a:rPr>
                        <a:t>％或</a:t>
                      </a:r>
                      <a:r>
                        <a:rPr lang="en-US" altLang="zh-TW" sz="1800" b="1" kern="100" dirty="0" smtClean="0">
                          <a:effectLst/>
                        </a:rPr>
                        <a:t>25</a:t>
                      </a:r>
                      <a:r>
                        <a:rPr lang="zh-TW" altLang="en-US" sz="1800" b="1" kern="100" dirty="0" smtClean="0">
                          <a:effectLst/>
                        </a:rPr>
                        <a:t>％</a:t>
                      </a:r>
                      <a:r>
                        <a:rPr lang="en-US" altLang="zh-TW" sz="1800" b="1" kern="100" dirty="0" smtClean="0">
                          <a:effectLst/>
                        </a:rPr>
                        <a:t>)</a:t>
                      </a:r>
                      <a:endParaRPr lang="zh-TW" sz="1800" b="1" kern="100" dirty="0">
                        <a:effectLst/>
                        <a:latin typeface="Times New Roman"/>
                        <a:ea typeface="新細明體"/>
                      </a:endParaRPr>
                    </a:p>
                  </a:txBody>
                  <a:tcPr marL="68582" marR="68582" marT="0" marB="0" anchor="ctr"/>
                </a:tc>
              </a:tr>
            </a:tbl>
          </a:graphicData>
        </a:graphic>
      </p:graphicFrame>
      <p:sp>
        <p:nvSpPr>
          <p:cNvPr id="9" name="矩形 8"/>
          <p:cNvSpPr/>
          <p:nvPr/>
        </p:nvSpPr>
        <p:spPr>
          <a:xfrm>
            <a:off x="539552" y="714915"/>
            <a:ext cx="8136904" cy="524759"/>
          </a:xfrm>
          <a:prstGeom prst="rect">
            <a:avLst/>
          </a:prstGeom>
        </p:spPr>
        <p:txBody>
          <a:bodyPr wrap="square">
            <a:spAutoFit/>
          </a:bodyPr>
          <a:lstStyle/>
          <a:p>
            <a:pPr lvl="0">
              <a:lnSpc>
                <a:spcPts val="3600"/>
              </a:lnSpc>
              <a:spcBef>
                <a:spcPct val="0"/>
              </a:spcBef>
              <a:defRPr/>
            </a:pPr>
            <a:r>
              <a:rPr kumimoji="1"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 二</a:t>
            </a:r>
            <a:r>
              <a:rPr kumimoji="1"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、微調因公死亡給卹年限及加給一次撫卹金</a:t>
            </a:r>
            <a:r>
              <a:rPr kumimoji="1"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額度</a:t>
            </a:r>
            <a:r>
              <a:rPr kumimoji="1"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a typeface="標楷體" panose="03000509000000000000" pitchFamily="65" charset="-120"/>
              </a:rPr>
              <a:t>(1)</a:t>
            </a:r>
          </a:p>
        </p:txBody>
      </p:sp>
      <p:sp>
        <p:nvSpPr>
          <p:cNvPr id="10"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a:solidFill>
                  <a:srgbClr val="002060"/>
                </a:solidFill>
                <a:latin typeface="標楷體" pitchFamily="65" charset="-120"/>
                <a:ea typeface="標楷體" pitchFamily="65" charset="-120"/>
              </a:rPr>
              <a:t>伍</a:t>
            </a:r>
            <a:r>
              <a:rPr lang="zh-TW" altLang="en-US" sz="4000" b="1" kern="0" dirty="0" smtClean="0">
                <a:solidFill>
                  <a:srgbClr val="002060"/>
                </a:solidFill>
                <a:latin typeface="標楷體" pitchFamily="65" charset="-120"/>
                <a:ea typeface="標楷體" pitchFamily="65" charset="-120"/>
              </a:rPr>
              <a:t>、公務人員撫卹</a:t>
            </a:r>
            <a:r>
              <a:rPr lang="en-US" altLang="zh-TW" sz="4000" b="1" kern="0" dirty="0" smtClean="0">
                <a:solidFill>
                  <a:srgbClr val="002060"/>
                </a:solidFill>
                <a:latin typeface="標楷體" pitchFamily="65" charset="-120"/>
                <a:ea typeface="標楷體" pitchFamily="65" charset="-120"/>
              </a:rPr>
              <a:t>(</a:t>
            </a:r>
            <a:r>
              <a:rPr lang="zh-TW" altLang="en-US" sz="4000" b="1" kern="0" dirty="0" smtClean="0">
                <a:solidFill>
                  <a:srgbClr val="002060"/>
                </a:solidFill>
                <a:latin typeface="標楷體" pitchFamily="65" charset="-120"/>
                <a:ea typeface="標楷體" pitchFamily="65" charset="-120"/>
              </a:rPr>
              <a:t>修正重點</a:t>
            </a:r>
            <a:r>
              <a:rPr lang="en-US" altLang="zh-TW" sz="4000" b="1" kern="0" dirty="0" smtClean="0">
                <a:solidFill>
                  <a:srgbClr val="002060"/>
                </a:solidFill>
                <a:latin typeface="標楷體" pitchFamily="65" charset="-120"/>
                <a:ea typeface="標楷體" pitchFamily="65" charset="-120"/>
              </a:rPr>
              <a:t>)</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2792035091"/>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投影片編號版面配置區 2"/>
          <p:cNvSpPr>
            <a:spLocks noGrp="1"/>
          </p:cNvSpPr>
          <p:nvPr>
            <p:ph type="sldNum" sz="quarter" idx="12"/>
          </p:nvPr>
        </p:nvSpPr>
        <p:spPr>
          <a:xfrm>
            <a:off x="8460432" y="6507050"/>
            <a:ext cx="624517"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146</a:t>
            </a:fld>
            <a:endParaRPr lang="en-US" altLang="zh-TW" sz="1200" dirty="0">
              <a:solidFill>
                <a:prstClr val="black"/>
              </a:solidFill>
              <a:latin typeface="Arial" panose="020B0604020202020204" pitchFamily="34" charset="0"/>
              <a:cs typeface="Arial" panose="020B0604020202020204" pitchFamily="34" charset="0"/>
            </a:endParaRPr>
          </a:p>
        </p:txBody>
      </p:sp>
      <p:graphicFrame>
        <p:nvGraphicFramePr>
          <p:cNvPr id="8" name="內容版面配置區 5"/>
          <p:cNvGraphicFramePr>
            <a:graphicFrameLocks noGrp="1"/>
          </p:cNvGraphicFramePr>
          <p:nvPr>
            <p:ph idx="1"/>
            <p:extLst>
              <p:ext uri="{D42A27DB-BD31-4B8C-83A1-F6EECF244321}">
                <p14:modId xmlns:p14="http://schemas.microsoft.com/office/powerpoint/2010/main" val="1450786027"/>
              </p:ext>
            </p:extLst>
          </p:nvPr>
        </p:nvGraphicFramePr>
        <p:xfrm>
          <a:off x="467544" y="1412777"/>
          <a:ext cx="8219505" cy="5148571"/>
        </p:xfrm>
        <a:graphic>
          <a:graphicData uri="http://schemas.openxmlformats.org/drawingml/2006/table">
            <a:tbl>
              <a:tblPr firstRow="1" bandRow="1">
                <a:tableStyleId>{7DF18680-E054-41AD-8BC1-D1AEF772440D}</a:tableStyleId>
              </a:tblPr>
              <a:tblGrid>
                <a:gridCol w="3744416"/>
                <a:gridCol w="2369315"/>
                <a:gridCol w="2105774"/>
              </a:tblGrid>
              <a:tr h="486152">
                <a:tc>
                  <a:txBody>
                    <a:bodyPr/>
                    <a:lstStyle/>
                    <a:p>
                      <a:pPr algn="ctr">
                        <a:lnSpc>
                          <a:spcPts val="3000"/>
                        </a:lnSpc>
                        <a:spcAft>
                          <a:spcPts val="0"/>
                        </a:spcAft>
                      </a:pPr>
                      <a:r>
                        <a:rPr lang="zh-TW" sz="1800" kern="100" dirty="0">
                          <a:effectLst/>
                        </a:rPr>
                        <a:t>死亡</a:t>
                      </a:r>
                      <a:r>
                        <a:rPr lang="zh-TW" sz="1800" kern="100" dirty="0" smtClean="0">
                          <a:effectLst/>
                        </a:rPr>
                        <a:t>原因</a:t>
                      </a:r>
                      <a:endParaRPr lang="zh-TW" sz="1800" kern="100" dirty="0">
                        <a:solidFill>
                          <a:srgbClr val="FF6600"/>
                        </a:solidFill>
                        <a:effectLst/>
                        <a:latin typeface="Times New Roman"/>
                        <a:ea typeface="新細明體"/>
                      </a:endParaRPr>
                    </a:p>
                  </a:txBody>
                  <a:tcPr marL="68582" marR="68582" marT="0" marB="0" anchor="ctr"/>
                </a:tc>
                <a:tc>
                  <a:txBody>
                    <a:bodyPr/>
                    <a:lstStyle/>
                    <a:p>
                      <a:pPr algn="ctr">
                        <a:lnSpc>
                          <a:spcPts val="3000"/>
                        </a:lnSpc>
                        <a:spcAft>
                          <a:spcPts val="0"/>
                        </a:spcAft>
                      </a:pPr>
                      <a:r>
                        <a:rPr lang="zh-TW" sz="1800" kern="100" dirty="0">
                          <a:effectLst/>
                        </a:rPr>
                        <a:t>給卹</a:t>
                      </a:r>
                      <a:r>
                        <a:rPr lang="zh-TW" sz="1800" kern="100" dirty="0" smtClean="0">
                          <a:effectLst/>
                        </a:rPr>
                        <a:t>期限</a:t>
                      </a:r>
                      <a:endParaRPr lang="zh-TW" sz="1800" kern="100" dirty="0">
                        <a:solidFill>
                          <a:srgbClr val="FF6600"/>
                        </a:solidFill>
                        <a:effectLst/>
                        <a:latin typeface="Times New Roman"/>
                        <a:ea typeface="新細明體"/>
                      </a:endParaRPr>
                    </a:p>
                  </a:txBody>
                  <a:tcPr marL="68582" marR="68582" marT="0" marB="0" anchor="ctr"/>
                </a:tc>
                <a:tc>
                  <a:txBody>
                    <a:bodyPr/>
                    <a:lstStyle/>
                    <a:p>
                      <a:pPr algn="ctr">
                        <a:lnSpc>
                          <a:spcPts val="3000"/>
                        </a:lnSpc>
                        <a:spcAft>
                          <a:spcPts val="0"/>
                        </a:spcAft>
                      </a:pPr>
                      <a:r>
                        <a:rPr lang="zh-TW" sz="1800" kern="100" dirty="0" smtClean="0">
                          <a:effectLst/>
                        </a:rPr>
                        <a:t>加給</a:t>
                      </a:r>
                      <a:r>
                        <a:rPr lang="zh-TW" sz="1800" kern="100" dirty="0">
                          <a:effectLst/>
                        </a:rPr>
                        <a:t>一次</a:t>
                      </a:r>
                      <a:r>
                        <a:rPr lang="zh-TW" sz="1800" kern="100" dirty="0" smtClean="0">
                          <a:effectLst/>
                        </a:rPr>
                        <a:t>撫卹金</a:t>
                      </a:r>
                      <a:endParaRPr lang="zh-TW" sz="1800" kern="100" dirty="0">
                        <a:solidFill>
                          <a:srgbClr val="FF6600"/>
                        </a:solidFill>
                        <a:effectLst/>
                        <a:latin typeface="Times New Roman"/>
                        <a:ea typeface="新細明體"/>
                      </a:endParaRPr>
                    </a:p>
                  </a:txBody>
                  <a:tcPr marL="68582" marR="68582" marT="0" marB="0" anchor="ctr"/>
                </a:tc>
              </a:tr>
              <a:tr h="1310102">
                <a:tc>
                  <a:txBody>
                    <a:bodyPr/>
                    <a:lstStyle/>
                    <a:p>
                      <a:pPr marL="0" marR="0" indent="0" algn="just" defTabSz="914400" rtl="0" eaLnBrk="1" fontAlgn="auto" latinLnBrk="0" hangingPunct="1">
                        <a:lnSpc>
                          <a:spcPts val="2300"/>
                        </a:lnSpc>
                        <a:spcBef>
                          <a:spcPts val="0"/>
                        </a:spcBef>
                        <a:spcAft>
                          <a:spcPts val="0"/>
                        </a:spcAft>
                        <a:buClrTx/>
                        <a:buSzTx/>
                        <a:buFontTx/>
                        <a:buNone/>
                        <a:tabLst/>
                        <a:defRPr/>
                      </a:pPr>
                      <a:r>
                        <a:rPr lang="zh-TW" sz="2000" b="1" kern="100" dirty="0" smtClean="0">
                          <a:effectLst/>
                        </a:rPr>
                        <a:t>執行</a:t>
                      </a:r>
                      <a:r>
                        <a:rPr lang="zh-TW" altLang="en-US" sz="2000" b="1" kern="100" dirty="0" smtClean="0">
                          <a:effectLst/>
                        </a:rPr>
                        <a:t>第一款及第一款以外</a:t>
                      </a:r>
                      <a:r>
                        <a:rPr lang="zh-TW" sz="2000" b="1" kern="100" dirty="0" smtClean="0">
                          <a:effectLst/>
                        </a:rPr>
                        <a:t>任務</a:t>
                      </a:r>
                      <a:r>
                        <a:rPr lang="zh-TW" sz="2000" b="1" kern="100" dirty="0">
                          <a:effectLst/>
                        </a:rPr>
                        <a:t>時，</a:t>
                      </a:r>
                      <a:r>
                        <a:rPr lang="zh-TW" sz="2000" b="1" kern="100" dirty="0">
                          <a:solidFill>
                            <a:srgbClr val="CC0099"/>
                          </a:solidFill>
                          <a:effectLst/>
                        </a:rPr>
                        <a:t>猝發</a:t>
                      </a:r>
                      <a:r>
                        <a:rPr lang="zh-TW" sz="2000" b="1" kern="100" dirty="0" smtClean="0">
                          <a:solidFill>
                            <a:srgbClr val="CC0099"/>
                          </a:solidFill>
                          <a:effectLst/>
                        </a:rPr>
                        <a:t>疾病</a:t>
                      </a:r>
                      <a:endParaRPr lang="en-US" altLang="zh-TW" sz="2000" b="1" kern="100" dirty="0" smtClean="0">
                        <a:solidFill>
                          <a:srgbClr val="CC0099"/>
                        </a:solidFill>
                        <a:effectLst/>
                      </a:endParaRPr>
                    </a:p>
                    <a:p>
                      <a:pPr marL="0" marR="0" indent="0" algn="just" defTabSz="914400" rtl="0" eaLnBrk="1" fontAlgn="auto" latinLnBrk="0" hangingPunct="1">
                        <a:lnSpc>
                          <a:spcPts val="2300"/>
                        </a:lnSpc>
                        <a:spcBef>
                          <a:spcPts val="0"/>
                        </a:spcBef>
                        <a:spcAft>
                          <a:spcPts val="0"/>
                        </a:spcAft>
                        <a:buClrTx/>
                        <a:buSzTx/>
                        <a:buFontTx/>
                        <a:buNone/>
                        <a:tabLst/>
                        <a:defRPr/>
                      </a:pPr>
                      <a:r>
                        <a:rPr lang="en-US" altLang="zh-TW" sz="2000" b="1" kern="100" dirty="0" smtClean="0">
                          <a:solidFill>
                            <a:srgbClr val="C00000"/>
                          </a:solidFill>
                          <a:effectLst/>
                        </a:rPr>
                        <a:t>(</a:t>
                      </a:r>
                      <a:r>
                        <a:rPr lang="zh-TW" altLang="en-US" sz="2000" b="1" kern="100" dirty="0" smtClean="0">
                          <a:solidFill>
                            <a:srgbClr val="C00000"/>
                          </a:solidFill>
                          <a:effectLst/>
                        </a:rPr>
                        <a:t>等同執行職務、公差或辦公場所猝發疾病</a:t>
                      </a:r>
                      <a:r>
                        <a:rPr lang="en-US" altLang="zh-TW" sz="2000" b="1" kern="100" dirty="0" smtClean="0">
                          <a:solidFill>
                            <a:srgbClr val="C00000"/>
                          </a:solidFill>
                          <a:effectLst/>
                        </a:rPr>
                        <a:t>)</a:t>
                      </a:r>
                      <a:endParaRPr lang="zh-TW" sz="2000" b="1" kern="100" dirty="0">
                        <a:solidFill>
                          <a:srgbClr val="C00000"/>
                        </a:solidFill>
                        <a:effectLst/>
                        <a:latin typeface="Times New Roman"/>
                        <a:ea typeface="標楷體"/>
                      </a:endParaRPr>
                    </a:p>
                  </a:txBody>
                  <a:tcPr marL="68576" marR="68576" marT="0" marB="0" anchor="ctr"/>
                </a:tc>
                <a:tc>
                  <a:txBody>
                    <a:bodyPr/>
                    <a:lstStyle/>
                    <a:p>
                      <a:pPr marL="0" marR="0" indent="0" algn="ctr" defTabSz="914400" rtl="0" eaLnBrk="1" fontAlgn="auto" latinLnBrk="0" hangingPunct="1">
                        <a:lnSpc>
                          <a:spcPts val="2300"/>
                        </a:lnSpc>
                        <a:spcBef>
                          <a:spcPts val="0"/>
                        </a:spcBef>
                        <a:spcAft>
                          <a:spcPts val="0"/>
                        </a:spcAft>
                        <a:buClrTx/>
                        <a:buSzTx/>
                        <a:buFontTx/>
                        <a:buNone/>
                        <a:tabLst/>
                        <a:defRPr/>
                      </a:pPr>
                      <a:r>
                        <a:rPr lang="en-US" sz="2000" b="1" kern="100" dirty="0" smtClean="0">
                          <a:solidFill>
                            <a:srgbClr val="C00000"/>
                          </a:solidFill>
                          <a:effectLst/>
                        </a:rPr>
                        <a:t>120</a:t>
                      </a:r>
                      <a:r>
                        <a:rPr lang="zh-TW" altLang="en-US" sz="2000" b="1" kern="100" dirty="0" smtClean="0">
                          <a:solidFill>
                            <a:srgbClr val="C00000"/>
                          </a:solidFill>
                          <a:effectLst/>
                        </a:rPr>
                        <a:t>個月</a:t>
                      </a:r>
                      <a:endParaRPr lang="zh-TW" altLang="zh-TW" sz="2000" b="1" kern="100" dirty="0" smtClean="0">
                        <a:solidFill>
                          <a:srgbClr val="C00000"/>
                        </a:solidFill>
                        <a:effectLst/>
                      </a:endParaRPr>
                    </a:p>
                    <a:p>
                      <a:pPr algn="ctr">
                        <a:lnSpc>
                          <a:spcPts val="2300"/>
                        </a:lnSpc>
                        <a:spcAft>
                          <a:spcPts val="0"/>
                        </a:spcAft>
                      </a:pPr>
                      <a:r>
                        <a:rPr lang="en-US" sz="2000" b="1" kern="100" dirty="0" smtClean="0">
                          <a:effectLst/>
                        </a:rPr>
                        <a:t>(</a:t>
                      </a:r>
                      <a:r>
                        <a:rPr lang="zh-TW" sz="2000" b="1" kern="100" dirty="0">
                          <a:effectLst/>
                        </a:rPr>
                        <a:t>等於</a:t>
                      </a:r>
                      <a:r>
                        <a:rPr lang="en-US" sz="2000" b="1" kern="100" dirty="0">
                          <a:solidFill>
                            <a:srgbClr val="C00000"/>
                          </a:solidFill>
                          <a:effectLst/>
                        </a:rPr>
                        <a:t>10</a:t>
                      </a:r>
                      <a:r>
                        <a:rPr lang="zh-TW" sz="2000" b="1" kern="100" dirty="0">
                          <a:solidFill>
                            <a:srgbClr val="C00000"/>
                          </a:solidFill>
                          <a:effectLst/>
                        </a:rPr>
                        <a:t>年</a:t>
                      </a:r>
                      <a:r>
                        <a:rPr lang="en-US" sz="2000" b="1" kern="100" dirty="0" smtClean="0">
                          <a:effectLst/>
                        </a:rPr>
                        <a:t>)</a:t>
                      </a: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effectLst/>
                        </a:rPr>
                        <a:t>(</a:t>
                      </a:r>
                      <a:r>
                        <a:rPr lang="zh-TW" altLang="en-US" sz="2000" b="1" kern="100" dirty="0" smtClean="0">
                          <a:effectLst/>
                        </a:rPr>
                        <a:t>原規定為</a:t>
                      </a:r>
                      <a:r>
                        <a:rPr lang="en-US" altLang="zh-TW" sz="2000" b="1" kern="100" dirty="0" smtClean="0">
                          <a:effectLst/>
                        </a:rPr>
                        <a:t>12</a:t>
                      </a:r>
                      <a:r>
                        <a:rPr lang="zh-TW" altLang="en-US" sz="2000" b="1" kern="100" dirty="0" smtClean="0">
                          <a:effectLst/>
                        </a:rPr>
                        <a:t>年</a:t>
                      </a:r>
                      <a:r>
                        <a:rPr lang="en-US" altLang="zh-TW" sz="2000" b="1" kern="100" dirty="0" smtClean="0">
                          <a:effectLst/>
                        </a:rPr>
                        <a:t>)</a:t>
                      </a:r>
                      <a:endParaRPr lang="zh-TW" sz="2000" b="1" kern="100" dirty="0">
                        <a:solidFill>
                          <a:srgbClr val="FF0000"/>
                        </a:solidFill>
                        <a:effectLst/>
                        <a:latin typeface="Times New Roman"/>
                        <a:ea typeface="新細明體"/>
                      </a:endParaRPr>
                    </a:p>
                  </a:txBody>
                  <a:tcPr marL="68576" marR="68576" marT="0" marB="0" anchor="ctr"/>
                </a:tc>
                <a:tc>
                  <a:txBody>
                    <a:bodyPr/>
                    <a:lstStyle/>
                    <a:p>
                      <a:pPr algn="ctr">
                        <a:lnSpc>
                          <a:spcPts val="2300"/>
                        </a:lnSpc>
                        <a:spcAft>
                          <a:spcPts val="0"/>
                        </a:spcAft>
                      </a:pPr>
                      <a:r>
                        <a:rPr lang="en-US" sz="2000" b="1" kern="100" dirty="0" smtClean="0">
                          <a:solidFill>
                            <a:srgbClr val="C00000"/>
                          </a:solidFill>
                          <a:effectLst/>
                        </a:rPr>
                        <a:t>10％</a:t>
                      </a: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effectLst/>
                        </a:rPr>
                        <a:t>(</a:t>
                      </a:r>
                      <a:r>
                        <a:rPr lang="zh-TW" altLang="en-US" sz="2000" b="1" kern="100" dirty="0" smtClean="0">
                          <a:effectLst/>
                        </a:rPr>
                        <a:t>原規定為</a:t>
                      </a:r>
                      <a:r>
                        <a:rPr lang="en-US" altLang="zh-TW" sz="2000" b="1" kern="100" dirty="0" smtClean="0">
                          <a:effectLst/>
                        </a:rPr>
                        <a:t>15</a:t>
                      </a:r>
                      <a:r>
                        <a:rPr lang="zh-TW" altLang="en-US" sz="2000" b="1" kern="100" dirty="0" smtClean="0">
                          <a:effectLst/>
                        </a:rPr>
                        <a:t>％</a:t>
                      </a:r>
                      <a:r>
                        <a:rPr lang="en-US" altLang="zh-TW" sz="2000" b="1" kern="100" dirty="0" smtClean="0">
                          <a:effectLst/>
                        </a:rPr>
                        <a:t>)</a:t>
                      </a:r>
                      <a:endParaRPr lang="zh-TW" sz="2000" b="1" kern="100" dirty="0">
                        <a:effectLst/>
                        <a:latin typeface="Times New Roman"/>
                        <a:ea typeface="新細明體"/>
                      </a:endParaRPr>
                    </a:p>
                  </a:txBody>
                  <a:tcPr marL="68576" marR="68576" marT="0" marB="0" anchor="ctr"/>
                </a:tc>
              </a:tr>
              <a:tr h="1117439">
                <a:tc>
                  <a:txBody>
                    <a:bodyPr/>
                    <a:lstStyle/>
                    <a:p>
                      <a:pPr>
                        <a:lnSpc>
                          <a:spcPts val="2300"/>
                        </a:lnSpc>
                      </a:pPr>
                      <a:r>
                        <a:rPr lang="zh-TW" altLang="zh-TW" sz="2000" b="1" dirty="0" smtClean="0">
                          <a:effectLst/>
                        </a:rPr>
                        <a:t>執行</a:t>
                      </a:r>
                      <a:r>
                        <a:rPr lang="zh-TW" altLang="en-US" sz="2000" b="1" dirty="0" smtClean="0">
                          <a:effectLst/>
                        </a:rPr>
                        <a:t>任務</a:t>
                      </a:r>
                      <a:r>
                        <a:rPr lang="zh-TW" altLang="zh-TW" sz="2000" b="1" dirty="0" smtClean="0">
                          <a:effectLst/>
                        </a:rPr>
                        <a:t>往返途中，</a:t>
                      </a:r>
                      <a:r>
                        <a:rPr lang="zh-TW" altLang="zh-TW" sz="2000" b="1" dirty="0" smtClean="0">
                          <a:solidFill>
                            <a:srgbClr val="CC0099"/>
                          </a:solidFill>
                          <a:effectLst/>
                        </a:rPr>
                        <a:t>猝發疾病</a:t>
                      </a:r>
                      <a:endParaRPr lang="en-US" altLang="zh-TW" sz="2000" b="1" dirty="0" smtClean="0">
                        <a:solidFill>
                          <a:srgbClr val="CC0099"/>
                        </a:solidFill>
                        <a:effectLst/>
                      </a:endParaRPr>
                    </a:p>
                    <a:p>
                      <a:pPr marL="0" marR="0" indent="0" algn="l" defTabSz="914400" rtl="0" eaLnBrk="1" fontAlgn="auto" latinLnBrk="0" hangingPunct="1">
                        <a:lnSpc>
                          <a:spcPts val="2300"/>
                        </a:lnSpc>
                        <a:spcBef>
                          <a:spcPts val="0"/>
                        </a:spcBef>
                        <a:spcAft>
                          <a:spcPts val="0"/>
                        </a:spcAft>
                        <a:buClrTx/>
                        <a:buSzTx/>
                        <a:buFontTx/>
                        <a:buNone/>
                        <a:tabLst/>
                        <a:defRPr/>
                      </a:pPr>
                      <a:r>
                        <a:rPr lang="en-US" altLang="zh-TW" sz="2000" b="1" kern="100" dirty="0" smtClean="0">
                          <a:solidFill>
                            <a:srgbClr val="C00000"/>
                          </a:solidFill>
                          <a:effectLst/>
                        </a:rPr>
                        <a:t>(</a:t>
                      </a:r>
                      <a:r>
                        <a:rPr lang="zh-TW" altLang="en-US" sz="2000" b="1" kern="100" dirty="0" smtClean="0">
                          <a:solidFill>
                            <a:srgbClr val="C00000"/>
                          </a:solidFill>
                          <a:effectLst/>
                        </a:rPr>
                        <a:t>等同執行職務、公差或辦公場所往返途中猝發疾病</a:t>
                      </a:r>
                      <a:r>
                        <a:rPr lang="en-US" altLang="zh-TW" sz="2000" b="1" kern="100" dirty="0" smtClean="0">
                          <a:solidFill>
                            <a:srgbClr val="C00000"/>
                          </a:solidFill>
                          <a:effectLst/>
                        </a:rPr>
                        <a:t>)</a:t>
                      </a:r>
                      <a:endParaRPr lang="en-US" altLang="zh-TW" sz="2000" b="1" dirty="0" smtClean="0">
                        <a:solidFill>
                          <a:srgbClr val="C00000"/>
                        </a:solidFill>
                        <a:effectLst/>
                        <a:latin typeface="Times New Roman"/>
                        <a:ea typeface="標楷體"/>
                        <a:cs typeface="Times New Roman"/>
                      </a:endParaRPr>
                    </a:p>
                  </a:txBody>
                  <a:tcPr marL="91443" marR="91443" marT="45731" marB="45731" anchor="ctr"/>
                </a:tc>
                <a:tc>
                  <a:txBody>
                    <a:bodyPr/>
                    <a:lstStyle/>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solidFill>
                            <a:srgbClr val="C00000"/>
                          </a:solidFill>
                          <a:effectLst/>
                        </a:rPr>
                        <a:t>120</a:t>
                      </a:r>
                      <a:r>
                        <a:rPr lang="zh-TW" altLang="en-US" sz="2000" b="1" kern="100" dirty="0" smtClean="0">
                          <a:solidFill>
                            <a:srgbClr val="C00000"/>
                          </a:solidFill>
                          <a:effectLst/>
                        </a:rPr>
                        <a:t>個月</a:t>
                      </a:r>
                      <a:endParaRPr lang="zh-TW" altLang="zh-TW" sz="2000" b="1" kern="100" dirty="0" smtClean="0">
                        <a:solidFill>
                          <a:srgbClr val="C00000"/>
                        </a:solidFill>
                        <a:effectLst/>
                      </a:endParaRPr>
                    </a:p>
                    <a:p>
                      <a:pPr algn="ctr">
                        <a:lnSpc>
                          <a:spcPts val="2300"/>
                        </a:lnSpc>
                        <a:spcAft>
                          <a:spcPts val="0"/>
                        </a:spcAft>
                      </a:pPr>
                      <a:r>
                        <a:rPr lang="en-US" altLang="zh-TW" sz="2000" b="1" kern="100" dirty="0" smtClean="0">
                          <a:effectLst/>
                        </a:rPr>
                        <a:t>(</a:t>
                      </a:r>
                      <a:r>
                        <a:rPr lang="zh-TW" altLang="en-US" sz="2000" b="1" kern="100" dirty="0" smtClean="0">
                          <a:effectLst/>
                        </a:rPr>
                        <a:t>等</a:t>
                      </a:r>
                      <a:r>
                        <a:rPr lang="zh-TW" sz="2000" b="1" kern="100" dirty="0" smtClean="0">
                          <a:effectLst/>
                        </a:rPr>
                        <a:t>於</a:t>
                      </a:r>
                      <a:r>
                        <a:rPr lang="en-US" sz="2000" b="1" kern="100" dirty="0">
                          <a:solidFill>
                            <a:srgbClr val="C00000"/>
                          </a:solidFill>
                          <a:effectLst/>
                        </a:rPr>
                        <a:t>10</a:t>
                      </a:r>
                      <a:r>
                        <a:rPr lang="zh-TW" sz="2000" b="1" kern="100" dirty="0">
                          <a:solidFill>
                            <a:srgbClr val="C00000"/>
                          </a:solidFill>
                          <a:effectLst/>
                        </a:rPr>
                        <a:t>年</a:t>
                      </a:r>
                      <a:r>
                        <a:rPr lang="en-US" sz="2000" b="1" kern="100" dirty="0" smtClean="0">
                          <a:effectLst/>
                        </a:rPr>
                        <a:t>)</a:t>
                      </a: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effectLst/>
                        </a:rPr>
                        <a:t>(</a:t>
                      </a:r>
                      <a:r>
                        <a:rPr lang="zh-TW" altLang="en-US" sz="2000" b="1" kern="100" dirty="0" smtClean="0">
                          <a:effectLst/>
                        </a:rPr>
                        <a:t>原規定為</a:t>
                      </a:r>
                      <a:r>
                        <a:rPr lang="en-US" altLang="zh-TW" sz="2000" b="1" kern="100" dirty="0" smtClean="0">
                          <a:effectLst/>
                        </a:rPr>
                        <a:t>12</a:t>
                      </a:r>
                      <a:r>
                        <a:rPr lang="zh-TW" altLang="en-US" sz="2000" b="1" kern="100" dirty="0" smtClean="0">
                          <a:effectLst/>
                        </a:rPr>
                        <a:t>年</a:t>
                      </a:r>
                      <a:r>
                        <a:rPr lang="en-US" altLang="zh-TW" sz="2000" b="1" kern="100" dirty="0" smtClean="0">
                          <a:effectLst/>
                        </a:rPr>
                        <a:t>)</a:t>
                      </a:r>
                      <a:endParaRPr lang="zh-TW" sz="2000" b="1" kern="100" dirty="0">
                        <a:solidFill>
                          <a:srgbClr val="FF0000"/>
                        </a:solidFill>
                        <a:effectLst/>
                        <a:latin typeface="Times New Roman"/>
                        <a:ea typeface="新細明體"/>
                      </a:endParaRPr>
                    </a:p>
                  </a:txBody>
                  <a:tcPr marL="68582" marR="68582" marT="0" marB="0" anchor="ctr"/>
                </a:tc>
                <a:tc>
                  <a:txBody>
                    <a:bodyPr/>
                    <a:lstStyle/>
                    <a:p>
                      <a:pPr algn="ctr">
                        <a:lnSpc>
                          <a:spcPts val="2300"/>
                        </a:lnSpc>
                        <a:spcAft>
                          <a:spcPts val="0"/>
                        </a:spcAft>
                      </a:pPr>
                      <a:r>
                        <a:rPr lang="en-US" sz="2000" b="1" kern="100" dirty="0" smtClean="0">
                          <a:solidFill>
                            <a:srgbClr val="C00000"/>
                          </a:solidFill>
                          <a:effectLst/>
                        </a:rPr>
                        <a:t>10</a:t>
                      </a:r>
                      <a:r>
                        <a:rPr lang="zh-TW" altLang="zh-TW" sz="2000" b="1" kern="1200" dirty="0" smtClean="0">
                          <a:solidFill>
                            <a:srgbClr val="C00000"/>
                          </a:solidFill>
                          <a:effectLst/>
                        </a:rPr>
                        <a:t>％</a:t>
                      </a:r>
                      <a:endParaRPr lang="en-US" sz="2000" b="1" kern="100" dirty="0" smtClean="0">
                        <a:solidFill>
                          <a:srgbClr val="C00000"/>
                        </a:solidFill>
                        <a:effectLst/>
                      </a:endParaRP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effectLst/>
                        </a:rPr>
                        <a:t>(</a:t>
                      </a:r>
                      <a:r>
                        <a:rPr lang="zh-TW" altLang="en-US" sz="2000" b="1" kern="100" dirty="0" smtClean="0">
                          <a:effectLst/>
                        </a:rPr>
                        <a:t>原規定為</a:t>
                      </a:r>
                      <a:r>
                        <a:rPr lang="en-US" altLang="zh-TW" sz="2000" b="1" kern="100" dirty="0" smtClean="0">
                          <a:effectLst/>
                        </a:rPr>
                        <a:t>15</a:t>
                      </a:r>
                      <a:r>
                        <a:rPr lang="zh-TW" altLang="en-US" sz="2000" b="1" kern="100" dirty="0" smtClean="0">
                          <a:effectLst/>
                        </a:rPr>
                        <a:t>％</a:t>
                      </a:r>
                      <a:r>
                        <a:rPr lang="en-US" altLang="zh-TW" sz="2000" b="1" kern="100" dirty="0" smtClean="0">
                          <a:effectLst/>
                        </a:rPr>
                        <a:t>)</a:t>
                      </a:r>
                      <a:endParaRPr lang="zh-TW" sz="2000" b="1" kern="100" dirty="0">
                        <a:effectLst/>
                        <a:latin typeface="Times New Roman"/>
                        <a:ea typeface="新細明體"/>
                      </a:endParaRPr>
                    </a:p>
                  </a:txBody>
                  <a:tcPr marL="68582" marR="68582" marT="0" marB="0" anchor="ctr"/>
                </a:tc>
              </a:tr>
              <a:tr h="1117439">
                <a:tc>
                  <a:txBody>
                    <a:bodyPr/>
                    <a:lstStyle/>
                    <a:p>
                      <a:pPr>
                        <a:lnSpc>
                          <a:spcPts val="2300"/>
                        </a:lnSpc>
                      </a:pPr>
                      <a:r>
                        <a:rPr lang="zh-TW" altLang="zh-TW" sz="2000" b="1" dirty="0" smtClean="0">
                          <a:solidFill>
                            <a:srgbClr val="C00000"/>
                          </a:solidFill>
                          <a:effectLst/>
                        </a:rPr>
                        <a:t>為執行職務必要之事前準備或事後之整理期間，發生意外或危險事故，或猝發疾病</a:t>
                      </a:r>
                      <a:endParaRPr lang="zh-TW" altLang="en-US" sz="2000" b="1" dirty="0">
                        <a:solidFill>
                          <a:srgbClr val="C00000"/>
                        </a:solidFill>
                      </a:endParaRPr>
                    </a:p>
                  </a:txBody>
                  <a:tcPr marL="91443" marR="91443" marT="45731" marB="45731" anchor="ctr"/>
                </a:tc>
                <a:tc>
                  <a:txBody>
                    <a:bodyPr/>
                    <a:lstStyle/>
                    <a:p>
                      <a:pPr marL="0" marR="0" indent="0" algn="ctr" defTabSz="914400" rtl="0" eaLnBrk="1" fontAlgn="auto" latinLnBrk="0" hangingPunct="1">
                        <a:lnSpc>
                          <a:spcPts val="2300"/>
                        </a:lnSpc>
                        <a:spcBef>
                          <a:spcPts val="0"/>
                        </a:spcBef>
                        <a:spcAft>
                          <a:spcPts val="0"/>
                        </a:spcAft>
                        <a:buClrTx/>
                        <a:buSzTx/>
                        <a:buFontTx/>
                        <a:buNone/>
                        <a:tabLst/>
                        <a:defRPr/>
                      </a:pPr>
                      <a:r>
                        <a:rPr lang="en-US" sz="2000" b="1" kern="100" dirty="0" smtClean="0">
                          <a:solidFill>
                            <a:srgbClr val="C00000"/>
                          </a:solidFill>
                          <a:effectLst/>
                        </a:rPr>
                        <a:t>120</a:t>
                      </a:r>
                      <a:r>
                        <a:rPr lang="zh-TW" altLang="en-US" sz="2000" b="1" kern="100" dirty="0" smtClean="0">
                          <a:solidFill>
                            <a:srgbClr val="C00000"/>
                          </a:solidFill>
                          <a:effectLst/>
                        </a:rPr>
                        <a:t>個月</a:t>
                      </a:r>
                      <a:endParaRPr lang="zh-TW" altLang="zh-TW" sz="2000" b="1" kern="100" dirty="0" smtClean="0">
                        <a:solidFill>
                          <a:srgbClr val="C00000"/>
                        </a:solidFill>
                        <a:effectLst/>
                      </a:endParaRPr>
                    </a:p>
                    <a:p>
                      <a:pPr algn="ctr">
                        <a:lnSpc>
                          <a:spcPts val="2300"/>
                        </a:lnSpc>
                        <a:spcAft>
                          <a:spcPts val="0"/>
                        </a:spcAft>
                      </a:pPr>
                      <a:r>
                        <a:rPr lang="en-US" sz="2000" b="1" kern="100" dirty="0" smtClean="0">
                          <a:solidFill>
                            <a:srgbClr val="C00000"/>
                          </a:solidFill>
                          <a:effectLst/>
                        </a:rPr>
                        <a:t>(</a:t>
                      </a:r>
                      <a:r>
                        <a:rPr lang="zh-TW" sz="2000" b="1" kern="100" dirty="0">
                          <a:solidFill>
                            <a:srgbClr val="C00000"/>
                          </a:solidFill>
                          <a:effectLst/>
                        </a:rPr>
                        <a:t>等於</a:t>
                      </a:r>
                      <a:r>
                        <a:rPr lang="en-US" sz="2000" b="1" kern="100" dirty="0">
                          <a:solidFill>
                            <a:srgbClr val="C00000"/>
                          </a:solidFill>
                          <a:effectLst/>
                        </a:rPr>
                        <a:t>10</a:t>
                      </a:r>
                      <a:r>
                        <a:rPr lang="zh-TW" sz="2000" b="1" kern="100" dirty="0">
                          <a:solidFill>
                            <a:srgbClr val="C00000"/>
                          </a:solidFill>
                          <a:effectLst/>
                        </a:rPr>
                        <a:t>年</a:t>
                      </a:r>
                      <a:r>
                        <a:rPr lang="en-US" sz="2000" b="1" kern="100" dirty="0" smtClean="0">
                          <a:solidFill>
                            <a:srgbClr val="C00000"/>
                          </a:solidFill>
                          <a:effectLst/>
                        </a:rPr>
                        <a:t>)</a:t>
                      </a: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solidFill>
                            <a:srgbClr val="C00000"/>
                          </a:solidFill>
                          <a:effectLst/>
                        </a:rPr>
                        <a:t>(</a:t>
                      </a:r>
                      <a:r>
                        <a:rPr lang="zh-TW" altLang="en-US" sz="2000" b="1" kern="100" dirty="0" smtClean="0">
                          <a:solidFill>
                            <a:srgbClr val="C00000"/>
                          </a:solidFill>
                          <a:effectLst/>
                        </a:rPr>
                        <a:t>新增規定</a:t>
                      </a:r>
                      <a:r>
                        <a:rPr lang="en-US" altLang="zh-TW" sz="2000" b="1" kern="100" dirty="0" smtClean="0">
                          <a:solidFill>
                            <a:srgbClr val="C00000"/>
                          </a:solidFill>
                          <a:effectLst/>
                        </a:rPr>
                        <a:t>)</a:t>
                      </a:r>
                      <a:endParaRPr lang="zh-TW" sz="2000" b="1" kern="100" dirty="0">
                        <a:solidFill>
                          <a:srgbClr val="C00000"/>
                        </a:solidFill>
                        <a:effectLst/>
                        <a:latin typeface="Times New Roman"/>
                        <a:ea typeface="新細明體"/>
                      </a:endParaRPr>
                    </a:p>
                  </a:txBody>
                  <a:tcPr marL="68582" marR="68582" marT="0" marB="0" anchor="ctr"/>
                </a:tc>
                <a:tc>
                  <a:txBody>
                    <a:bodyPr/>
                    <a:lstStyle/>
                    <a:p>
                      <a:pPr algn="ctr">
                        <a:lnSpc>
                          <a:spcPts val="2300"/>
                        </a:lnSpc>
                        <a:spcAft>
                          <a:spcPts val="0"/>
                        </a:spcAft>
                      </a:pPr>
                      <a:r>
                        <a:rPr lang="en-US" sz="2000" b="1" kern="100" dirty="0" smtClean="0">
                          <a:solidFill>
                            <a:srgbClr val="C00000"/>
                          </a:solidFill>
                          <a:effectLst/>
                        </a:rPr>
                        <a:t>10</a:t>
                      </a:r>
                      <a:r>
                        <a:rPr lang="zh-TW" altLang="zh-TW" sz="2000" b="1" kern="1200" dirty="0" smtClean="0">
                          <a:solidFill>
                            <a:srgbClr val="C00000"/>
                          </a:solidFill>
                          <a:effectLst/>
                        </a:rPr>
                        <a:t>％</a:t>
                      </a:r>
                      <a:endParaRPr lang="en-US" sz="2000" b="1" kern="100" dirty="0" smtClean="0">
                        <a:solidFill>
                          <a:srgbClr val="C00000"/>
                        </a:solidFill>
                        <a:effectLst/>
                      </a:endParaRP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effectLst/>
                        </a:rPr>
                        <a:t>(</a:t>
                      </a:r>
                      <a:r>
                        <a:rPr lang="zh-TW" altLang="en-US" sz="2000" b="1" kern="100" dirty="0" smtClean="0">
                          <a:effectLst/>
                        </a:rPr>
                        <a:t>新增規定</a:t>
                      </a:r>
                      <a:r>
                        <a:rPr lang="en-US" altLang="zh-TW" sz="2000" b="1" kern="100" dirty="0" smtClean="0">
                          <a:effectLst/>
                        </a:rPr>
                        <a:t>)</a:t>
                      </a:r>
                      <a:endParaRPr lang="zh-TW" sz="2000" b="1" kern="100" dirty="0">
                        <a:effectLst/>
                        <a:latin typeface="Times New Roman"/>
                        <a:ea typeface="新細明體"/>
                      </a:endParaRPr>
                    </a:p>
                  </a:txBody>
                  <a:tcPr marL="68582" marR="68582" marT="0" marB="0" anchor="ctr"/>
                </a:tc>
              </a:tr>
              <a:tr h="1117439">
                <a:tc>
                  <a:txBody>
                    <a:bodyPr/>
                    <a:lstStyle/>
                    <a:p>
                      <a:pPr algn="just">
                        <a:lnSpc>
                          <a:spcPts val="2300"/>
                        </a:lnSpc>
                        <a:spcAft>
                          <a:spcPts val="0"/>
                        </a:spcAft>
                      </a:pPr>
                      <a:r>
                        <a:rPr lang="zh-TW" sz="2000" b="1" kern="100" dirty="0">
                          <a:effectLst/>
                        </a:rPr>
                        <a:t>戮力職務，積勞</a:t>
                      </a:r>
                      <a:r>
                        <a:rPr lang="zh-TW" sz="2000" b="1" kern="100" dirty="0" smtClean="0">
                          <a:effectLst/>
                        </a:rPr>
                        <a:t>過度</a:t>
                      </a:r>
                      <a:endParaRPr lang="zh-TW" sz="2000" b="1" kern="100" dirty="0">
                        <a:effectLst/>
                        <a:latin typeface="Times New Roman"/>
                        <a:ea typeface="新細明體"/>
                      </a:endParaRPr>
                    </a:p>
                  </a:txBody>
                  <a:tcPr marL="68582" marR="68582" marT="0" marB="0" anchor="ctr"/>
                </a:tc>
                <a:tc>
                  <a:txBody>
                    <a:bodyPr/>
                    <a:lstStyle/>
                    <a:p>
                      <a:pPr marL="0" marR="0" indent="0" algn="ctr" defTabSz="914400" rtl="0" eaLnBrk="1" fontAlgn="auto" latinLnBrk="0" hangingPunct="1">
                        <a:lnSpc>
                          <a:spcPts val="2300"/>
                        </a:lnSpc>
                        <a:spcBef>
                          <a:spcPts val="0"/>
                        </a:spcBef>
                        <a:spcAft>
                          <a:spcPts val="0"/>
                        </a:spcAft>
                        <a:buClrTx/>
                        <a:buSzTx/>
                        <a:buFontTx/>
                        <a:buNone/>
                        <a:tabLst/>
                        <a:defRPr/>
                      </a:pPr>
                      <a:r>
                        <a:rPr lang="en-US" sz="2000" b="1" kern="100" dirty="0" smtClean="0">
                          <a:solidFill>
                            <a:srgbClr val="C00000"/>
                          </a:solidFill>
                          <a:effectLst/>
                        </a:rPr>
                        <a:t>120</a:t>
                      </a:r>
                      <a:r>
                        <a:rPr lang="zh-TW" altLang="en-US" sz="2000" b="1" kern="100" dirty="0" smtClean="0">
                          <a:solidFill>
                            <a:srgbClr val="C00000"/>
                          </a:solidFill>
                          <a:effectLst/>
                        </a:rPr>
                        <a:t>個月</a:t>
                      </a:r>
                      <a:endParaRPr lang="zh-TW" altLang="zh-TW" sz="2000" b="1" kern="100" dirty="0" smtClean="0">
                        <a:solidFill>
                          <a:srgbClr val="C00000"/>
                        </a:solidFill>
                        <a:effectLst/>
                      </a:endParaRPr>
                    </a:p>
                    <a:p>
                      <a:pPr algn="ctr">
                        <a:lnSpc>
                          <a:spcPts val="2300"/>
                        </a:lnSpc>
                        <a:spcAft>
                          <a:spcPts val="0"/>
                        </a:spcAft>
                      </a:pPr>
                      <a:r>
                        <a:rPr lang="en-US" sz="2000" b="1" kern="100" dirty="0" smtClean="0">
                          <a:effectLst/>
                        </a:rPr>
                        <a:t>(</a:t>
                      </a:r>
                      <a:r>
                        <a:rPr lang="zh-TW" sz="2000" b="1" kern="100" dirty="0">
                          <a:effectLst/>
                        </a:rPr>
                        <a:t>等於</a:t>
                      </a:r>
                      <a:r>
                        <a:rPr lang="en-US" sz="2000" b="1" kern="100" dirty="0">
                          <a:solidFill>
                            <a:srgbClr val="C00000"/>
                          </a:solidFill>
                          <a:effectLst/>
                        </a:rPr>
                        <a:t>10</a:t>
                      </a:r>
                      <a:r>
                        <a:rPr lang="zh-TW" sz="2000" b="1" kern="100" dirty="0">
                          <a:solidFill>
                            <a:srgbClr val="C00000"/>
                          </a:solidFill>
                          <a:effectLst/>
                        </a:rPr>
                        <a:t>年</a:t>
                      </a:r>
                      <a:r>
                        <a:rPr lang="en-US" sz="2000" b="1" kern="100" dirty="0" smtClean="0">
                          <a:effectLst/>
                        </a:rPr>
                        <a:t>)</a:t>
                      </a: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effectLst/>
                        </a:rPr>
                        <a:t> (</a:t>
                      </a:r>
                      <a:r>
                        <a:rPr lang="zh-TW" altLang="en-US" sz="2000" b="1" kern="100" dirty="0" smtClean="0">
                          <a:effectLst/>
                        </a:rPr>
                        <a:t>原規定為</a:t>
                      </a:r>
                      <a:r>
                        <a:rPr lang="en-US" altLang="zh-TW" sz="2000" b="1" kern="100" dirty="0" smtClean="0">
                          <a:effectLst/>
                        </a:rPr>
                        <a:t>12</a:t>
                      </a:r>
                      <a:r>
                        <a:rPr lang="zh-TW" altLang="en-US" sz="2000" b="1" kern="100" dirty="0" smtClean="0">
                          <a:effectLst/>
                        </a:rPr>
                        <a:t>年</a:t>
                      </a:r>
                      <a:r>
                        <a:rPr lang="en-US" altLang="zh-TW" sz="2000" b="1" kern="100" dirty="0" smtClean="0">
                          <a:effectLst/>
                        </a:rPr>
                        <a:t>)</a:t>
                      </a:r>
                      <a:endParaRPr lang="zh-TW" sz="2000" b="1" kern="100" dirty="0">
                        <a:effectLst/>
                        <a:latin typeface="Times New Roman"/>
                        <a:ea typeface="新細明體"/>
                      </a:endParaRPr>
                    </a:p>
                  </a:txBody>
                  <a:tcPr marL="68582" marR="68582" marT="0" marB="0" anchor="ctr"/>
                </a:tc>
                <a:tc>
                  <a:txBody>
                    <a:bodyPr/>
                    <a:lstStyle/>
                    <a:p>
                      <a:pPr marL="0" marR="0" indent="0" algn="ctr" defTabSz="914400" rtl="0" eaLnBrk="1" fontAlgn="auto" latinLnBrk="0" hangingPunct="1">
                        <a:lnSpc>
                          <a:spcPts val="2300"/>
                        </a:lnSpc>
                        <a:spcBef>
                          <a:spcPts val="0"/>
                        </a:spcBef>
                        <a:spcAft>
                          <a:spcPts val="0"/>
                        </a:spcAft>
                        <a:buClrTx/>
                        <a:buSzTx/>
                        <a:buFontTx/>
                        <a:buNone/>
                        <a:tabLst/>
                        <a:defRPr/>
                      </a:pPr>
                      <a:r>
                        <a:rPr lang="en-US" sz="2000" b="1" kern="100" dirty="0" smtClean="0">
                          <a:solidFill>
                            <a:srgbClr val="0000FF"/>
                          </a:solidFill>
                          <a:effectLst/>
                        </a:rPr>
                        <a:t>10</a:t>
                      </a:r>
                      <a:r>
                        <a:rPr lang="zh-TW" altLang="zh-TW" sz="2000" b="1" kern="1200" dirty="0" smtClean="0">
                          <a:solidFill>
                            <a:srgbClr val="0000FF"/>
                          </a:solidFill>
                          <a:effectLst/>
                        </a:rPr>
                        <a:t>％</a:t>
                      </a:r>
                      <a:endParaRPr lang="en-US" sz="2000" b="1" kern="100" dirty="0" smtClean="0">
                        <a:solidFill>
                          <a:srgbClr val="0000FF"/>
                        </a:solidFill>
                        <a:effectLst/>
                      </a:endParaRPr>
                    </a:p>
                    <a:p>
                      <a:pPr marL="0" marR="0" indent="0" algn="ctr" defTabSz="914400" rtl="0" eaLnBrk="1" fontAlgn="auto" latinLnBrk="0" hangingPunct="1">
                        <a:lnSpc>
                          <a:spcPts val="2300"/>
                        </a:lnSpc>
                        <a:spcBef>
                          <a:spcPts val="0"/>
                        </a:spcBef>
                        <a:spcAft>
                          <a:spcPts val="0"/>
                        </a:spcAft>
                        <a:buClrTx/>
                        <a:buSzTx/>
                        <a:buFontTx/>
                        <a:buNone/>
                        <a:tabLst/>
                        <a:defRPr/>
                      </a:pPr>
                      <a:r>
                        <a:rPr lang="en-US" altLang="zh-TW" sz="2000" b="1" kern="100" dirty="0" smtClean="0">
                          <a:effectLst/>
                        </a:rPr>
                        <a:t>(</a:t>
                      </a:r>
                      <a:r>
                        <a:rPr lang="zh-TW" altLang="en-US" sz="2000" b="1" kern="100" dirty="0" smtClean="0">
                          <a:effectLst/>
                        </a:rPr>
                        <a:t>與原規定相同</a:t>
                      </a:r>
                      <a:r>
                        <a:rPr lang="en-US" altLang="zh-TW" sz="2000" b="1" kern="100" dirty="0" smtClean="0">
                          <a:effectLst/>
                        </a:rPr>
                        <a:t>)</a:t>
                      </a:r>
                      <a:endParaRPr lang="zh-TW" sz="2000" b="1" kern="100" dirty="0">
                        <a:effectLst/>
                        <a:latin typeface="Times New Roman"/>
                        <a:ea typeface="新細明體"/>
                      </a:endParaRPr>
                    </a:p>
                  </a:txBody>
                  <a:tcPr marL="68582" marR="68582" marT="0" marB="0" anchor="ctr"/>
                </a:tc>
              </a:tr>
            </a:tbl>
          </a:graphicData>
        </a:graphic>
      </p:graphicFrame>
      <p:sp>
        <p:nvSpPr>
          <p:cNvPr id="10" name="矩形 9"/>
          <p:cNvSpPr/>
          <p:nvPr/>
        </p:nvSpPr>
        <p:spPr>
          <a:xfrm>
            <a:off x="467544" y="714915"/>
            <a:ext cx="8136904" cy="553998"/>
          </a:xfrm>
          <a:prstGeom prst="rect">
            <a:avLst/>
          </a:prstGeom>
        </p:spPr>
        <p:txBody>
          <a:bodyPr wrap="square">
            <a:spAutoFit/>
          </a:bodyPr>
          <a:lstStyle/>
          <a:p>
            <a:pPr lvl="0">
              <a:lnSpc>
                <a:spcPts val="3600"/>
              </a:lnSpc>
              <a:spcBef>
                <a:spcPct val="0"/>
              </a:spcBef>
              <a:defRPr/>
            </a:pPr>
            <a:r>
              <a:rPr kumimoji="1"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 二</a:t>
            </a:r>
            <a:r>
              <a:rPr kumimoji="1"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、微調因公死亡給卹年限及加給一次撫卹金</a:t>
            </a:r>
            <a:r>
              <a:rPr kumimoji="1"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額度</a:t>
            </a:r>
            <a:r>
              <a:rPr kumimoji="1"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a typeface="標楷體" panose="03000509000000000000" pitchFamily="65" charset="-120"/>
              </a:rPr>
              <a:t>(2)</a:t>
            </a:r>
          </a:p>
        </p:txBody>
      </p:sp>
      <p:sp>
        <p:nvSpPr>
          <p:cNvPr id="12"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a:solidFill>
                  <a:srgbClr val="002060"/>
                </a:solidFill>
                <a:latin typeface="標楷體" pitchFamily="65" charset="-120"/>
                <a:ea typeface="標楷體" pitchFamily="65" charset="-120"/>
              </a:rPr>
              <a:t>伍</a:t>
            </a:r>
            <a:r>
              <a:rPr lang="zh-TW" altLang="en-US" sz="4000" b="1" kern="0" dirty="0" smtClean="0">
                <a:solidFill>
                  <a:srgbClr val="002060"/>
                </a:solidFill>
                <a:latin typeface="標楷體" pitchFamily="65" charset="-120"/>
                <a:ea typeface="標楷體" pitchFamily="65" charset="-120"/>
              </a:rPr>
              <a:t>、公務人員撫卹</a:t>
            </a:r>
            <a:r>
              <a:rPr lang="en-US" altLang="zh-TW" sz="4000" b="1" kern="0" dirty="0" smtClean="0">
                <a:solidFill>
                  <a:srgbClr val="002060"/>
                </a:solidFill>
                <a:latin typeface="標楷體" pitchFamily="65" charset="-120"/>
                <a:ea typeface="標楷體" pitchFamily="65" charset="-120"/>
              </a:rPr>
              <a:t>(</a:t>
            </a:r>
            <a:r>
              <a:rPr lang="zh-TW" altLang="en-US" sz="4000" b="1" kern="0" dirty="0" smtClean="0">
                <a:solidFill>
                  <a:srgbClr val="002060"/>
                </a:solidFill>
                <a:latin typeface="標楷體" pitchFamily="65" charset="-120"/>
                <a:ea typeface="標楷體" pitchFamily="65" charset="-120"/>
              </a:rPr>
              <a:t>修正重點</a:t>
            </a:r>
            <a:r>
              <a:rPr lang="en-US" altLang="zh-TW" sz="4000" b="1" kern="0" dirty="0" smtClean="0">
                <a:solidFill>
                  <a:srgbClr val="002060"/>
                </a:solidFill>
                <a:latin typeface="標楷體" pitchFamily="65" charset="-120"/>
                <a:ea typeface="標楷體" pitchFamily="65" charset="-120"/>
              </a:rPr>
              <a:t>)</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3138205920"/>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2" name="Rectangle 4"/>
          <p:cNvSpPr>
            <a:spLocks noChangeArrowheads="1"/>
          </p:cNvSpPr>
          <p:nvPr/>
        </p:nvSpPr>
        <p:spPr bwMode="auto">
          <a:xfrm>
            <a:off x="1187624" y="2888793"/>
            <a:ext cx="6696744" cy="936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nchorCtr="1"/>
          <a:lstStyle>
            <a:lvl1pPr marL="1074738" indent="-896938">
              <a:spcBef>
                <a:spcPct val="0"/>
              </a:spcBef>
              <a:defRPr kumimoji="1">
                <a:solidFill>
                  <a:schemeClr val="tx1"/>
                </a:solidFill>
                <a:latin typeface="Arial" charset="0"/>
                <a:ea typeface="新細明體" pitchFamily="18" charset="-120"/>
              </a:defRPr>
            </a:lvl1pPr>
            <a:lvl2pPr marL="2592388" indent="-711200">
              <a:spcBef>
                <a:spcPct val="0"/>
              </a:spcBef>
              <a:defRPr kumimoji="1">
                <a:solidFill>
                  <a:schemeClr val="tx1"/>
                </a:solidFill>
                <a:latin typeface="Arial" charset="0"/>
                <a:ea typeface="新細明體" pitchFamily="18" charset="-120"/>
              </a:defRPr>
            </a:lvl2pPr>
            <a:lvl3pPr marL="3381375" indent="-609600">
              <a:spcBef>
                <a:spcPct val="0"/>
              </a:spcBef>
              <a:defRPr kumimoji="1">
                <a:solidFill>
                  <a:schemeClr val="tx1"/>
                </a:solidFill>
                <a:latin typeface="Arial" charset="0"/>
                <a:ea typeface="新細明體" pitchFamily="18" charset="-120"/>
              </a:defRPr>
            </a:lvl3pPr>
            <a:lvl4pPr marL="4117975" indent="-557213">
              <a:spcBef>
                <a:spcPct val="0"/>
              </a:spcBef>
              <a:defRPr kumimoji="1">
                <a:solidFill>
                  <a:schemeClr val="tx1"/>
                </a:solidFill>
                <a:latin typeface="Arial" charset="0"/>
                <a:ea typeface="新細明體" pitchFamily="18" charset="-120"/>
              </a:defRPr>
            </a:lvl4pPr>
            <a:lvl5pPr marL="4903788" indent="-606425">
              <a:spcBef>
                <a:spcPct val="0"/>
              </a:spcBef>
              <a:defRPr kumimoji="1">
                <a:solidFill>
                  <a:schemeClr val="tx1"/>
                </a:solidFill>
                <a:latin typeface="Arial" charset="0"/>
                <a:ea typeface="新細明體" pitchFamily="18" charset="-120"/>
              </a:defRPr>
            </a:lvl5pPr>
            <a:lvl6pPr marL="5360988" indent="-606425" fontAlgn="base">
              <a:spcBef>
                <a:spcPct val="0"/>
              </a:spcBef>
              <a:spcAft>
                <a:spcPct val="0"/>
              </a:spcAft>
              <a:defRPr kumimoji="1">
                <a:solidFill>
                  <a:schemeClr val="tx1"/>
                </a:solidFill>
                <a:latin typeface="Arial" charset="0"/>
                <a:ea typeface="新細明體" pitchFamily="18" charset="-120"/>
              </a:defRPr>
            </a:lvl6pPr>
            <a:lvl7pPr marL="5818188" indent="-606425" fontAlgn="base">
              <a:spcBef>
                <a:spcPct val="0"/>
              </a:spcBef>
              <a:spcAft>
                <a:spcPct val="0"/>
              </a:spcAft>
              <a:defRPr kumimoji="1">
                <a:solidFill>
                  <a:schemeClr val="tx1"/>
                </a:solidFill>
                <a:latin typeface="Arial" charset="0"/>
                <a:ea typeface="新細明體" pitchFamily="18" charset="-120"/>
              </a:defRPr>
            </a:lvl7pPr>
            <a:lvl8pPr marL="6275388" indent="-606425" fontAlgn="base">
              <a:spcBef>
                <a:spcPct val="0"/>
              </a:spcBef>
              <a:spcAft>
                <a:spcPct val="0"/>
              </a:spcAft>
              <a:defRPr kumimoji="1">
                <a:solidFill>
                  <a:schemeClr val="tx1"/>
                </a:solidFill>
                <a:latin typeface="Arial" charset="0"/>
                <a:ea typeface="新細明體" pitchFamily="18" charset="-120"/>
              </a:defRPr>
            </a:lvl8pPr>
            <a:lvl9pPr marL="6732588" indent="-606425" fontAlgn="base">
              <a:spcBef>
                <a:spcPct val="0"/>
              </a:spcBef>
              <a:spcAft>
                <a:spcPct val="0"/>
              </a:spcAft>
              <a:defRPr kumimoji="1">
                <a:solidFill>
                  <a:schemeClr val="tx1"/>
                </a:solidFill>
                <a:latin typeface="Arial" charset="0"/>
                <a:ea typeface="新細明體" pitchFamily="18" charset="-120"/>
              </a:defRPr>
            </a:lvl9pPr>
          </a:lstStyle>
          <a:p>
            <a:pPr>
              <a:lnSpc>
                <a:spcPct val="100000"/>
              </a:lnSpc>
              <a:spcBef>
                <a:spcPct val="35000"/>
              </a:spcBef>
              <a:spcAft>
                <a:spcPct val="35000"/>
              </a:spcAft>
              <a:buClr>
                <a:srgbClr val="3333FF"/>
              </a:buClr>
              <a:buFont typeface="Wingdings" pitchFamily="2" charset="2"/>
              <a:buNone/>
              <a:defRPr/>
            </a:pPr>
            <a:r>
              <a:rPr lang="zh-TW" altLang="en-US" sz="6000" b="1" dirty="0">
                <a:solidFill>
                  <a:srgbClr val="000066"/>
                </a:solidFill>
                <a:effectLst>
                  <a:outerShdw blurRad="38100" dist="38100" dir="2700000" algn="tl">
                    <a:srgbClr val="C0C0C0"/>
                  </a:outerShdw>
                </a:effectLst>
                <a:latin typeface="Times New Roman" pitchFamily="18" charset="0"/>
                <a:ea typeface="標楷體" pitchFamily="65" charset="-120"/>
              </a:rPr>
              <a:t>陸</a:t>
            </a:r>
            <a:r>
              <a:rPr lang="zh-TW" altLang="en-US"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、結語</a:t>
            </a:r>
            <a:endParaRPr lang="zh-TW" altLang="en-US" sz="6000" b="1" dirty="0">
              <a:solidFill>
                <a:srgbClr val="000066"/>
              </a:solidFill>
              <a:effectLst>
                <a:outerShdw blurRad="38100" dist="38100" dir="2700000" algn="tl">
                  <a:srgbClr val="C0C0C0"/>
                </a:outerShdw>
              </a:effectLst>
              <a:latin typeface="Times New Roman" pitchFamily="18" charset="0"/>
              <a:ea typeface="標楷體" pitchFamily="65" charset="-120"/>
            </a:endParaRPr>
          </a:p>
        </p:txBody>
      </p:sp>
      <p:sp>
        <p:nvSpPr>
          <p:cNvPr id="5" name="投影片編號版面配置區 2"/>
          <p:cNvSpPr>
            <a:spLocks noGrp="1"/>
          </p:cNvSpPr>
          <p:nvPr>
            <p:ph type="sldNum" sz="quarter" idx="12"/>
          </p:nvPr>
        </p:nvSpPr>
        <p:spPr>
          <a:xfrm>
            <a:off x="8460432" y="6507050"/>
            <a:ext cx="624517"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147</a:t>
            </a:fld>
            <a:endParaRPr lang="en-US" altLang="zh-TW" sz="1200"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147540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827584" y="687877"/>
            <a:ext cx="7286676" cy="553998"/>
          </a:xfrm>
          <a:prstGeom prst="rect">
            <a:avLst/>
          </a:prstGeom>
        </p:spPr>
        <p:txBody>
          <a:bodyPr wrap="square">
            <a:spAutoFit/>
          </a:bodyPr>
          <a:lstStyle/>
          <a:p>
            <a:pPr lvl="0">
              <a:lnSpc>
                <a:spcPts val="3600"/>
              </a:lnSpc>
              <a:spcBef>
                <a:spcPct val="0"/>
              </a:spcBef>
              <a:defRPr/>
            </a:pP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 </a:t>
            </a:r>
            <a:r>
              <a:rPr kumimoji="1" lang="zh-TW" altLang="en-US"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一</a:t>
            </a: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、年金制度滾動檢討機制</a:t>
            </a:r>
            <a:endParaRPr kumimoji="1" lang="en-US" altLang="zh-TW"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grpSp>
        <p:nvGrpSpPr>
          <p:cNvPr id="2" name="群組 1"/>
          <p:cNvGrpSpPr/>
          <p:nvPr/>
        </p:nvGrpSpPr>
        <p:grpSpPr>
          <a:xfrm>
            <a:off x="821019" y="1405026"/>
            <a:ext cx="8103546" cy="5106000"/>
            <a:chOff x="1046725" y="1447800"/>
            <a:chExt cx="8103546" cy="5106000"/>
          </a:xfrm>
        </p:grpSpPr>
        <p:sp>
          <p:nvSpPr>
            <p:cNvPr id="11" name="Freeform 3"/>
            <p:cNvSpPr>
              <a:spLocks/>
            </p:cNvSpPr>
            <p:nvPr/>
          </p:nvSpPr>
          <p:spPr bwMode="gray">
            <a:xfrm>
              <a:off x="3721100" y="4429125"/>
              <a:ext cx="2466975" cy="771525"/>
            </a:xfrm>
            <a:custGeom>
              <a:avLst/>
              <a:gdLst>
                <a:gd name="T0" fmla="*/ 1405 w 1717"/>
                <a:gd name="T1" fmla="*/ 102 h 484"/>
                <a:gd name="T2" fmla="*/ 1540 w 1717"/>
                <a:gd name="T3" fmla="*/ 395 h 484"/>
                <a:gd name="T4" fmla="*/ 1472 w 1717"/>
                <a:gd name="T5" fmla="*/ 369 h 484"/>
                <a:gd name="T6" fmla="*/ 1373 w 1717"/>
                <a:gd name="T7" fmla="*/ 403 h 484"/>
                <a:gd name="T8" fmla="*/ 1274 w 1717"/>
                <a:gd name="T9" fmla="*/ 433 h 484"/>
                <a:gd name="T10" fmla="*/ 1160 w 1717"/>
                <a:gd name="T11" fmla="*/ 458 h 484"/>
                <a:gd name="T12" fmla="*/ 1062 w 1717"/>
                <a:gd name="T13" fmla="*/ 472 h 484"/>
                <a:gd name="T14" fmla="*/ 968 w 1717"/>
                <a:gd name="T15" fmla="*/ 479 h 484"/>
                <a:gd name="T16" fmla="*/ 872 w 1717"/>
                <a:gd name="T17" fmla="*/ 479 h 484"/>
                <a:gd name="T18" fmla="*/ 766 w 1717"/>
                <a:gd name="T19" fmla="*/ 468 h 484"/>
                <a:gd name="T20" fmla="*/ 634 w 1717"/>
                <a:gd name="T21" fmla="*/ 439 h 484"/>
                <a:gd name="T22" fmla="*/ 524 w 1717"/>
                <a:gd name="T23" fmla="*/ 407 h 484"/>
                <a:gd name="T24" fmla="*/ 435 w 1717"/>
                <a:gd name="T25" fmla="*/ 373 h 484"/>
                <a:gd name="T26" fmla="*/ 344 w 1717"/>
                <a:gd name="T27" fmla="*/ 326 h 484"/>
                <a:gd name="T28" fmla="*/ 242 w 1717"/>
                <a:gd name="T29" fmla="*/ 256 h 484"/>
                <a:gd name="T30" fmla="*/ 157 w 1717"/>
                <a:gd name="T31" fmla="*/ 186 h 484"/>
                <a:gd name="T32" fmla="*/ 102 w 1717"/>
                <a:gd name="T33" fmla="*/ 132 h 484"/>
                <a:gd name="T34" fmla="*/ 0 w 1717"/>
                <a:gd name="T35" fmla="*/ 0 h 484"/>
                <a:gd name="T36" fmla="*/ 135 w 1717"/>
                <a:gd name="T37" fmla="*/ 124 h 484"/>
                <a:gd name="T38" fmla="*/ 219 w 1717"/>
                <a:gd name="T39" fmla="*/ 186 h 484"/>
                <a:gd name="T40" fmla="*/ 307 w 1717"/>
                <a:gd name="T41" fmla="*/ 231 h 484"/>
                <a:gd name="T42" fmla="*/ 395 w 1717"/>
                <a:gd name="T43" fmla="*/ 267 h 484"/>
                <a:gd name="T44" fmla="*/ 487 w 1717"/>
                <a:gd name="T45" fmla="*/ 293 h 484"/>
                <a:gd name="T46" fmla="*/ 571 w 1717"/>
                <a:gd name="T47" fmla="*/ 309 h 484"/>
                <a:gd name="T48" fmla="*/ 673 w 1717"/>
                <a:gd name="T49" fmla="*/ 318 h 484"/>
                <a:gd name="T50" fmla="*/ 766 w 1717"/>
                <a:gd name="T51" fmla="*/ 318 h 484"/>
                <a:gd name="T52" fmla="*/ 890 w 1717"/>
                <a:gd name="T53" fmla="*/ 311 h 484"/>
                <a:gd name="T54" fmla="*/ 1000 w 1717"/>
                <a:gd name="T55" fmla="*/ 296 h 484"/>
                <a:gd name="T56" fmla="*/ 1106 w 1717"/>
                <a:gd name="T57" fmla="*/ 274 h 484"/>
                <a:gd name="T58" fmla="*/ 1212 w 1717"/>
                <a:gd name="T59" fmla="*/ 245 h 484"/>
                <a:gd name="T60" fmla="*/ 1318 w 1717"/>
                <a:gd name="T61" fmla="*/ 209 h 484"/>
                <a:gd name="T62" fmla="*/ 1427 w 1717"/>
                <a:gd name="T63" fmla="*/ 15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7" h="484">
                  <a:moveTo>
                    <a:pt x="1427" y="153"/>
                  </a:moveTo>
                  <a:lnTo>
                    <a:pt x="1405" y="102"/>
                  </a:lnTo>
                  <a:lnTo>
                    <a:pt x="1716" y="132"/>
                  </a:lnTo>
                  <a:lnTo>
                    <a:pt x="1540" y="395"/>
                  </a:lnTo>
                  <a:lnTo>
                    <a:pt x="1519" y="344"/>
                  </a:lnTo>
                  <a:lnTo>
                    <a:pt x="1472" y="369"/>
                  </a:lnTo>
                  <a:lnTo>
                    <a:pt x="1413" y="391"/>
                  </a:lnTo>
                  <a:lnTo>
                    <a:pt x="1373" y="403"/>
                  </a:lnTo>
                  <a:lnTo>
                    <a:pt x="1328" y="418"/>
                  </a:lnTo>
                  <a:lnTo>
                    <a:pt x="1274" y="433"/>
                  </a:lnTo>
                  <a:lnTo>
                    <a:pt x="1219" y="447"/>
                  </a:lnTo>
                  <a:lnTo>
                    <a:pt x="1160" y="458"/>
                  </a:lnTo>
                  <a:lnTo>
                    <a:pt x="1117" y="464"/>
                  </a:lnTo>
                  <a:lnTo>
                    <a:pt x="1062" y="472"/>
                  </a:lnTo>
                  <a:lnTo>
                    <a:pt x="1007" y="479"/>
                  </a:lnTo>
                  <a:lnTo>
                    <a:pt x="968" y="479"/>
                  </a:lnTo>
                  <a:lnTo>
                    <a:pt x="916" y="483"/>
                  </a:lnTo>
                  <a:lnTo>
                    <a:pt x="872" y="479"/>
                  </a:lnTo>
                  <a:lnTo>
                    <a:pt x="817" y="475"/>
                  </a:lnTo>
                  <a:lnTo>
                    <a:pt x="766" y="468"/>
                  </a:lnTo>
                  <a:lnTo>
                    <a:pt x="701" y="453"/>
                  </a:lnTo>
                  <a:lnTo>
                    <a:pt x="634" y="439"/>
                  </a:lnTo>
                  <a:lnTo>
                    <a:pt x="576" y="424"/>
                  </a:lnTo>
                  <a:lnTo>
                    <a:pt x="524" y="407"/>
                  </a:lnTo>
                  <a:lnTo>
                    <a:pt x="476" y="391"/>
                  </a:lnTo>
                  <a:lnTo>
                    <a:pt x="435" y="373"/>
                  </a:lnTo>
                  <a:lnTo>
                    <a:pt x="384" y="349"/>
                  </a:lnTo>
                  <a:lnTo>
                    <a:pt x="344" y="326"/>
                  </a:lnTo>
                  <a:lnTo>
                    <a:pt x="293" y="293"/>
                  </a:lnTo>
                  <a:lnTo>
                    <a:pt x="242" y="256"/>
                  </a:lnTo>
                  <a:lnTo>
                    <a:pt x="205" y="226"/>
                  </a:lnTo>
                  <a:lnTo>
                    <a:pt x="157" y="186"/>
                  </a:lnTo>
                  <a:lnTo>
                    <a:pt x="124" y="158"/>
                  </a:lnTo>
                  <a:lnTo>
                    <a:pt x="102" y="132"/>
                  </a:lnTo>
                  <a:lnTo>
                    <a:pt x="62" y="88"/>
                  </a:lnTo>
                  <a:lnTo>
                    <a:pt x="0" y="0"/>
                  </a:lnTo>
                  <a:lnTo>
                    <a:pt x="91" y="88"/>
                  </a:lnTo>
                  <a:lnTo>
                    <a:pt x="135" y="124"/>
                  </a:lnTo>
                  <a:lnTo>
                    <a:pt x="175" y="158"/>
                  </a:lnTo>
                  <a:lnTo>
                    <a:pt x="219" y="186"/>
                  </a:lnTo>
                  <a:lnTo>
                    <a:pt x="263" y="209"/>
                  </a:lnTo>
                  <a:lnTo>
                    <a:pt x="307" y="231"/>
                  </a:lnTo>
                  <a:lnTo>
                    <a:pt x="355" y="253"/>
                  </a:lnTo>
                  <a:lnTo>
                    <a:pt x="395" y="267"/>
                  </a:lnTo>
                  <a:lnTo>
                    <a:pt x="439" y="282"/>
                  </a:lnTo>
                  <a:lnTo>
                    <a:pt x="487" y="293"/>
                  </a:lnTo>
                  <a:lnTo>
                    <a:pt x="534" y="301"/>
                  </a:lnTo>
                  <a:lnTo>
                    <a:pt x="571" y="309"/>
                  </a:lnTo>
                  <a:lnTo>
                    <a:pt x="622" y="312"/>
                  </a:lnTo>
                  <a:lnTo>
                    <a:pt x="673" y="318"/>
                  </a:lnTo>
                  <a:lnTo>
                    <a:pt x="718" y="318"/>
                  </a:lnTo>
                  <a:lnTo>
                    <a:pt x="766" y="318"/>
                  </a:lnTo>
                  <a:lnTo>
                    <a:pt x="828" y="318"/>
                  </a:lnTo>
                  <a:lnTo>
                    <a:pt x="890" y="311"/>
                  </a:lnTo>
                  <a:lnTo>
                    <a:pt x="949" y="304"/>
                  </a:lnTo>
                  <a:lnTo>
                    <a:pt x="1000" y="296"/>
                  </a:lnTo>
                  <a:lnTo>
                    <a:pt x="1058" y="285"/>
                  </a:lnTo>
                  <a:lnTo>
                    <a:pt x="1106" y="274"/>
                  </a:lnTo>
                  <a:lnTo>
                    <a:pt x="1156" y="260"/>
                  </a:lnTo>
                  <a:lnTo>
                    <a:pt x="1212" y="245"/>
                  </a:lnTo>
                  <a:lnTo>
                    <a:pt x="1259" y="231"/>
                  </a:lnTo>
                  <a:lnTo>
                    <a:pt x="1318" y="209"/>
                  </a:lnTo>
                  <a:lnTo>
                    <a:pt x="1362" y="190"/>
                  </a:lnTo>
                  <a:lnTo>
                    <a:pt x="1427" y="153"/>
                  </a:lnTo>
                </a:path>
              </a:pathLst>
            </a:custGeom>
            <a:solidFill>
              <a:srgbClr val="00CCFF"/>
            </a:solidFill>
            <a:ln>
              <a:noFill/>
            </a:ln>
            <a:effectLst/>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 name="Freeform 4"/>
            <p:cNvSpPr>
              <a:spLocks/>
            </p:cNvSpPr>
            <p:nvPr/>
          </p:nvSpPr>
          <p:spPr bwMode="gray">
            <a:xfrm rot="3600000">
              <a:off x="2543175" y="4173538"/>
              <a:ext cx="2465387" cy="769938"/>
            </a:xfrm>
            <a:custGeom>
              <a:avLst/>
              <a:gdLst>
                <a:gd name="T0" fmla="*/ 1405 w 1717"/>
                <a:gd name="T1" fmla="*/ 102 h 484"/>
                <a:gd name="T2" fmla="*/ 1540 w 1717"/>
                <a:gd name="T3" fmla="*/ 395 h 484"/>
                <a:gd name="T4" fmla="*/ 1472 w 1717"/>
                <a:gd name="T5" fmla="*/ 369 h 484"/>
                <a:gd name="T6" fmla="*/ 1373 w 1717"/>
                <a:gd name="T7" fmla="*/ 403 h 484"/>
                <a:gd name="T8" fmla="*/ 1274 w 1717"/>
                <a:gd name="T9" fmla="*/ 433 h 484"/>
                <a:gd name="T10" fmla="*/ 1160 w 1717"/>
                <a:gd name="T11" fmla="*/ 458 h 484"/>
                <a:gd name="T12" fmla="*/ 1062 w 1717"/>
                <a:gd name="T13" fmla="*/ 472 h 484"/>
                <a:gd name="T14" fmla="*/ 968 w 1717"/>
                <a:gd name="T15" fmla="*/ 479 h 484"/>
                <a:gd name="T16" fmla="*/ 872 w 1717"/>
                <a:gd name="T17" fmla="*/ 479 h 484"/>
                <a:gd name="T18" fmla="*/ 766 w 1717"/>
                <a:gd name="T19" fmla="*/ 468 h 484"/>
                <a:gd name="T20" fmla="*/ 634 w 1717"/>
                <a:gd name="T21" fmla="*/ 439 h 484"/>
                <a:gd name="T22" fmla="*/ 524 w 1717"/>
                <a:gd name="T23" fmla="*/ 407 h 484"/>
                <a:gd name="T24" fmla="*/ 435 w 1717"/>
                <a:gd name="T25" fmla="*/ 373 h 484"/>
                <a:gd name="T26" fmla="*/ 344 w 1717"/>
                <a:gd name="T27" fmla="*/ 326 h 484"/>
                <a:gd name="T28" fmla="*/ 242 w 1717"/>
                <a:gd name="T29" fmla="*/ 256 h 484"/>
                <a:gd name="T30" fmla="*/ 157 w 1717"/>
                <a:gd name="T31" fmla="*/ 186 h 484"/>
                <a:gd name="T32" fmla="*/ 102 w 1717"/>
                <a:gd name="T33" fmla="*/ 132 h 484"/>
                <a:gd name="T34" fmla="*/ 0 w 1717"/>
                <a:gd name="T35" fmla="*/ 0 h 484"/>
                <a:gd name="T36" fmla="*/ 135 w 1717"/>
                <a:gd name="T37" fmla="*/ 124 h 484"/>
                <a:gd name="T38" fmla="*/ 219 w 1717"/>
                <a:gd name="T39" fmla="*/ 186 h 484"/>
                <a:gd name="T40" fmla="*/ 307 w 1717"/>
                <a:gd name="T41" fmla="*/ 231 h 484"/>
                <a:gd name="T42" fmla="*/ 395 w 1717"/>
                <a:gd name="T43" fmla="*/ 267 h 484"/>
                <a:gd name="T44" fmla="*/ 487 w 1717"/>
                <a:gd name="T45" fmla="*/ 293 h 484"/>
                <a:gd name="T46" fmla="*/ 571 w 1717"/>
                <a:gd name="T47" fmla="*/ 309 h 484"/>
                <a:gd name="T48" fmla="*/ 673 w 1717"/>
                <a:gd name="T49" fmla="*/ 318 h 484"/>
                <a:gd name="T50" fmla="*/ 766 w 1717"/>
                <a:gd name="T51" fmla="*/ 318 h 484"/>
                <a:gd name="T52" fmla="*/ 890 w 1717"/>
                <a:gd name="T53" fmla="*/ 311 h 484"/>
                <a:gd name="T54" fmla="*/ 1000 w 1717"/>
                <a:gd name="T55" fmla="*/ 296 h 484"/>
                <a:gd name="T56" fmla="*/ 1106 w 1717"/>
                <a:gd name="T57" fmla="*/ 274 h 484"/>
                <a:gd name="T58" fmla="*/ 1212 w 1717"/>
                <a:gd name="T59" fmla="*/ 245 h 484"/>
                <a:gd name="T60" fmla="*/ 1318 w 1717"/>
                <a:gd name="T61" fmla="*/ 209 h 484"/>
                <a:gd name="T62" fmla="*/ 1427 w 1717"/>
                <a:gd name="T63" fmla="*/ 15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7" h="484">
                  <a:moveTo>
                    <a:pt x="1427" y="153"/>
                  </a:moveTo>
                  <a:lnTo>
                    <a:pt x="1405" y="102"/>
                  </a:lnTo>
                  <a:lnTo>
                    <a:pt x="1716" y="132"/>
                  </a:lnTo>
                  <a:lnTo>
                    <a:pt x="1540" y="395"/>
                  </a:lnTo>
                  <a:lnTo>
                    <a:pt x="1519" y="344"/>
                  </a:lnTo>
                  <a:lnTo>
                    <a:pt x="1472" y="369"/>
                  </a:lnTo>
                  <a:lnTo>
                    <a:pt x="1413" y="391"/>
                  </a:lnTo>
                  <a:lnTo>
                    <a:pt x="1373" y="403"/>
                  </a:lnTo>
                  <a:lnTo>
                    <a:pt x="1328" y="418"/>
                  </a:lnTo>
                  <a:lnTo>
                    <a:pt x="1274" y="433"/>
                  </a:lnTo>
                  <a:lnTo>
                    <a:pt x="1219" y="447"/>
                  </a:lnTo>
                  <a:lnTo>
                    <a:pt x="1160" y="458"/>
                  </a:lnTo>
                  <a:lnTo>
                    <a:pt x="1117" y="464"/>
                  </a:lnTo>
                  <a:lnTo>
                    <a:pt x="1062" y="472"/>
                  </a:lnTo>
                  <a:lnTo>
                    <a:pt x="1007" y="479"/>
                  </a:lnTo>
                  <a:lnTo>
                    <a:pt x="968" y="479"/>
                  </a:lnTo>
                  <a:lnTo>
                    <a:pt x="916" y="483"/>
                  </a:lnTo>
                  <a:lnTo>
                    <a:pt x="872" y="479"/>
                  </a:lnTo>
                  <a:lnTo>
                    <a:pt x="817" y="475"/>
                  </a:lnTo>
                  <a:lnTo>
                    <a:pt x="766" y="468"/>
                  </a:lnTo>
                  <a:lnTo>
                    <a:pt x="701" y="453"/>
                  </a:lnTo>
                  <a:lnTo>
                    <a:pt x="634" y="439"/>
                  </a:lnTo>
                  <a:lnTo>
                    <a:pt x="576" y="424"/>
                  </a:lnTo>
                  <a:lnTo>
                    <a:pt x="524" y="407"/>
                  </a:lnTo>
                  <a:lnTo>
                    <a:pt x="476" y="391"/>
                  </a:lnTo>
                  <a:lnTo>
                    <a:pt x="435" y="373"/>
                  </a:lnTo>
                  <a:lnTo>
                    <a:pt x="384" y="349"/>
                  </a:lnTo>
                  <a:lnTo>
                    <a:pt x="344" y="326"/>
                  </a:lnTo>
                  <a:lnTo>
                    <a:pt x="293" y="293"/>
                  </a:lnTo>
                  <a:lnTo>
                    <a:pt x="242" y="256"/>
                  </a:lnTo>
                  <a:lnTo>
                    <a:pt x="205" y="226"/>
                  </a:lnTo>
                  <a:lnTo>
                    <a:pt x="157" y="186"/>
                  </a:lnTo>
                  <a:lnTo>
                    <a:pt x="124" y="158"/>
                  </a:lnTo>
                  <a:lnTo>
                    <a:pt x="102" y="132"/>
                  </a:lnTo>
                  <a:lnTo>
                    <a:pt x="62" y="88"/>
                  </a:lnTo>
                  <a:lnTo>
                    <a:pt x="0" y="0"/>
                  </a:lnTo>
                  <a:lnTo>
                    <a:pt x="91" y="88"/>
                  </a:lnTo>
                  <a:lnTo>
                    <a:pt x="135" y="124"/>
                  </a:lnTo>
                  <a:lnTo>
                    <a:pt x="175" y="158"/>
                  </a:lnTo>
                  <a:lnTo>
                    <a:pt x="219" y="186"/>
                  </a:lnTo>
                  <a:lnTo>
                    <a:pt x="263" y="209"/>
                  </a:lnTo>
                  <a:lnTo>
                    <a:pt x="307" y="231"/>
                  </a:lnTo>
                  <a:lnTo>
                    <a:pt x="355" y="253"/>
                  </a:lnTo>
                  <a:lnTo>
                    <a:pt x="395" y="267"/>
                  </a:lnTo>
                  <a:lnTo>
                    <a:pt x="439" y="282"/>
                  </a:lnTo>
                  <a:lnTo>
                    <a:pt x="487" y="293"/>
                  </a:lnTo>
                  <a:lnTo>
                    <a:pt x="534" y="301"/>
                  </a:lnTo>
                  <a:lnTo>
                    <a:pt x="571" y="309"/>
                  </a:lnTo>
                  <a:lnTo>
                    <a:pt x="622" y="312"/>
                  </a:lnTo>
                  <a:lnTo>
                    <a:pt x="673" y="318"/>
                  </a:lnTo>
                  <a:lnTo>
                    <a:pt x="718" y="318"/>
                  </a:lnTo>
                  <a:lnTo>
                    <a:pt x="766" y="318"/>
                  </a:lnTo>
                  <a:lnTo>
                    <a:pt x="828" y="318"/>
                  </a:lnTo>
                  <a:lnTo>
                    <a:pt x="890" y="311"/>
                  </a:lnTo>
                  <a:lnTo>
                    <a:pt x="949" y="304"/>
                  </a:lnTo>
                  <a:lnTo>
                    <a:pt x="1000" y="296"/>
                  </a:lnTo>
                  <a:lnTo>
                    <a:pt x="1058" y="285"/>
                  </a:lnTo>
                  <a:lnTo>
                    <a:pt x="1106" y="274"/>
                  </a:lnTo>
                  <a:lnTo>
                    <a:pt x="1156" y="260"/>
                  </a:lnTo>
                  <a:lnTo>
                    <a:pt x="1212" y="245"/>
                  </a:lnTo>
                  <a:lnTo>
                    <a:pt x="1259" y="231"/>
                  </a:lnTo>
                  <a:lnTo>
                    <a:pt x="1318" y="209"/>
                  </a:lnTo>
                  <a:lnTo>
                    <a:pt x="1362" y="190"/>
                  </a:lnTo>
                  <a:lnTo>
                    <a:pt x="1427" y="153"/>
                  </a:lnTo>
                </a:path>
              </a:pathLst>
            </a:custGeom>
            <a:solidFill>
              <a:srgbClr val="336699"/>
            </a:solidFill>
            <a:ln>
              <a:noFill/>
            </a:ln>
            <a:effectLst/>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 name="Freeform 5"/>
            <p:cNvSpPr>
              <a:spLocks/>
            </p:cNvSpPr>
            <p:nvPr/>
          </p:nvSpPr>
          <p:spPr bwMode="gray">
            <a:xfrm rot="7200000">
              <a:off x="2214563" y="2873375"/>
              <a:ext cx="2465388" cy="769937"/>
            </a:xfrm>
            <a:custGeom>
              <a:avLst/>
              <a:gdLst>
                <a:gd name="T0" fmla="*/ 1405 w 1717"/>
                <a:gd name="T1" fmla="*/ 102 h 484"/>
                <a:gd name="T2" fmla="*/ 1540 w 1717"/>
                <a:gd name="T3" fmla="*/ 395 h 484"/>
                <a:gd name="T4" fmla="*/ 1472 w 1717"/>
                <a:gd name="T5" fmla="*/ 369 h 484"/>
                <a:gd name="T6" fmla="*/ 1373 w 1717"/>
                <a:gd name="T7" fmla="*/ 403 h 484"/>
                <a:gd name="T8" fmla="*/ 1274 w 1717"/>
                <a:gd name="T9" fmla="*/ 433 h 484"/>
                <a:gd name="T10" fmla="*/ 1160 w 1717"/>
                <a:gd name="T11" fmla="*/ 458 h 484"/>
                <a:gd name="T12" fmla="*/ 1062 w 1717"/>
                <a:gd name="T13" fmla="*/ 472 h 484"/>
                <a:gd name="T14" fmla="*/ 968 w 1717"/>
                <a:gd name="T15" fmla="*/ 479 h 484"/>
                <a:gd name="T16" fmla="*/ 872 w 1717"/>
                <a:gd name="T17" fmla="*/ 479 h 484"/>
                <a:gd name="T18" fmla="*/ 766 w 1717"/>
                <a:gd name="T19" fmla="*/ 468 h 484"/>
                <a:gd name="T20" fmla="*/ 634 w 1717"/>
                <a:gd name="T21" fmla="*/ 439 h 484"/>
                <a:gd name="T22" fmla="*/ 524 w 1717"/>
                <a:gd name="T23" fmla="*/ 407 h 484"/>
                <a:gd name="T24" fmla="*/ 435 w 1717"/>
                <a:gd name="T25" fmla="*/ 373 h 484"/>
                <a:gd name="T26" fmla="*/ 344 w 1717"/>
                <a:gd name="T27" fmla="*/ 326 h 484"/>
                <a:gd name="T28" fmla="*/ 242 w 1717"/>
                <a:gd name="T29" fmla="*/ 256 h 484"/>
                <a:gd name="T30" fmla="*/ 157 w 1717"/>
                <a:gd name="T31" fmla="*/ 186 h 484"/>
                <a:gd name="T32" fmla="*/ 102 w 1717"/>
                <a:gd name="T33" fmla="*/ 132 h 484"/>
                <a:gd name="T34" fmla="*/ 0 w 1717"/>
                <a:gd name="T35" fmla="*/ 0 h 484"/>
                <a:gd name="T36" fmla="*/ 135 w 1717"/>
                <a:gd name="T37" fmla="*/ 124 h 484"/>
                <a:gd name="T38" fmla="*/ 219 w 1717"/>
                <a:gd name="T39" fmla="*/ 186 h 484"/>
                <a:gd name="T40" fmla="*/ 307 w 1717"/>
                <a:gd name="T41" fmla="*/ 231 h 484"/>
                <a:gd name="T42" fmla="*/ 395 w 1717"/>
                <a:gd name="T43" fmla="*/ 267 h 484"/>
                <a:gd name="T44" fmla="*/ 487 w 1717"/>
                <a:gd name="T45" fmla="*/ 293 h 484"/>
                <a:gd name="T46" fmla="*/ 571 w 1717"/>
                <a:gd name="T47" fmla="*/ 309 h 484"/>
                <a:gd name="T48" fmla="*/ 673 w 1717"/>
                <a:gd name="T49" fmla="*/ 318 h 484"/>
                <a:gd name="T50" fmla="*/ 766 w 1717"/>
                <a:gd name="T51" fmla="*/ 318 h 484"/>
                <a:gd name="T52" fmla="*/ 890 w 1717"/>
                <a:gd name="T53" fmla="*/ 311 h 484"/>
                <a:gd name="T54" fmla="*/ 1000 w 1717"/>
                <a:gd name="T55" fmla="*/ 296 h 484"/>
                <a:gd name="T56" fmla="*/ 1106 w 1717"/>
                <a:gd name="T57" fmla="*/ 274 h 484"/>
                <a:gd name="T58" fmla="*/ 1212 w 1717"/>
                <a:gd name="T59" fmla="*/ 245 h 484"/>
                <a:gd name="T60" fmla="*/ 1318 w 1717"/>
                <a:gd name="T61" fmla="*/ 209 h 484"/>
                <a:gd name="T62" fmla="*/ 1427 w 1717"/>
                <a:gd name="T63" fmla="*/ 15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7" h="484">
                  <a:moveTo>
                    <a:pt x="1427" y="153"/>
                  </a:moveTo>
                  <a:lnTo>
                    <a:pt x="1405" y="102"/>
                  </a:lnTo>
                  <a:lnTo>
                    <a:pt x="1716" y="132"/>
                  </a:lnTo>
                  <a:lnTo>
                    <a:pt x="1540" y="395"/>
                  </a:lnTo>
                  <a:lnTo>
                    <a:pt x="1519" y="344"/>
                  </a:lnTo>
                  <a:lnTo>
                    <a:pt x="1472" y="369"/>
                  </a:lnTo>
                  <a:lnTo>
                    <a:pt x="1413" y="391"/>
                  </a:lnTo>
                  <a:lnTo>
                    <a:pt x="1373" y="403"/>
                  </a:lnTo>
                  <a:lnTo>
                    <a:pt x="1328" y="418"/>
                  </a:lnTo>
                  <a:lnTo>
                    <a:pt x="1274" y="433"/>
                  </a:lnTo>
                  <a:lnTo>
                    <a:pt x="1219" y="447"/>
                  </a:lnTo>
                  <a:lnTo>
                    <a:pt x="1160" y="458"/>
                  </a:lnTo>
                  <a:lnTo>
                    <a:pt x="1117" y="464"/>
                  </a:lnTo>
                  <a:lnTo>
                    <a:pt x="1062" y="472"/>
                  </a:lnTo>
                  <a:lnTo>
                    <a:pt x="1007" y="479"/>
                  </a:lnTo>
                  <a:lnTo>
                    <a:pt x="968" y="479"/>
                  </a:lnTo>
                  <a:lnTo>
                    <a:pt x="916" y="483"/>
                  </a:lnTo>
                  <a:lnTo>
                    <a:pt x="872" y="479"/>
                  </a:lnTo>
                  <a:lnTo>
                    <a:pt x="817" y="475"/>
                  </a:lnTo>
                  <a:lnTo>
                    <a:pt x="766" y="468"/>
                  </a:lnTo>
                  <a:lnTo>
                    <a:pt x="701" y="453"/>
                  </a:lnTo>
                  <a:lnTo>
                    <a:pt x="634" y="439"/>
                  </a:lnTo>
                  <a:lnTo>
                    <a:pt x="576" y="424"/>
                  </a:lnTo>
                  <a:lnTo>
                    <a:pt x="524" y="407"/>
                  </a:lnTo>
                  <a:lnTo>
                    <a:pt x="476" y="391"/>
                  </a:lnTo>
                  <a:lnTo>
                    <a:pt x="435" y="373"/>
                  </a:lnTo>
                  <a:lnTo>
                    <a:pt x="384" y="349"/>
                  </a:lnTo>
                  <a:lnTo>
                    <a:pt x="344" y="326"/>
                  </a:lnTo>
                  <a:lnTo>
                    <a:pt x="293" y="293"/>
                  </a:lnTo>
                  <a:lnTo>
                    <a:pt x="242" y="256"/>
                  </a:lnTo>
                  <a:lnTo>
                    <a:pt x="205" y="226"/>
                  </a:lnTo>
                  <a:lnTo>
                    <a:pt x="157" y="186"/>
                  </a:lnTo>
                  <a:lnTo>
                    <a:pt x="124" y="158"/>
                  </a:lnTo>
                  <a:lnTo>
                    <a:pt x="102" y="132"/>
                  </a:lnTo>
                  <a:lnTo>
                    <a:pt x="62" y="88"/>
                  </a:lnTo>
                  <a:lnTo>
                    <a:pt x="0" y="0"/>
                  </a:lnTo>
                  <a:lnTo>
                    <a:pt x="91" y="88"/>
                  </a:lnTo>
                  <a:lnTo>
                    <a:pt x="135" y="124"/>
                  </a:lnTo>
                  <a:lnTo>
                    <a:pt x="175" y="158"/>
                  </a:lnTo>
                  <a:lnTo>
                    <a:pt x="219" y="186"/>
                  </a:lnTo>
                  <a:lnTo>
                    <a:pt x="263" y="209"/>
                  </a:lnTo>
                  <a:lnTo>
                    <a:pt x="307" y="231"/>
                  </a:lnTo>
                  <a:lnTo>
                    <a:pt x="355" y="253"/>
                  </a:lnTo>
                  <a:lnTo>
                    <a:pt x="395" y="267"/>
                  </a:lnTo>
                  <a:lnTo>
                    <a:pt x="439" y="282"/>
                  </a:lnTo>
                  <a:lnTo>
                    <a:pt x="487" y="293"/>
                  </a:lnTo>
                  <a:lnTo>
                    <a:pt x="534" y="301"/>
                  </a:lnTo>
                  <a:lnTo>
                    <a:pt x="571" y="309"/>
                  </a:lnTo>
                  <a:lnTo>
                    <a:pt x="622" y="312"/>
                  </a:lnTo>
                  <a:lnTo>
                    <a:pt x="673" y="318"/>
                  </a:lnTo>
                  <a:lnTo>
                    <a:pt x="718" y="318"/>
                  </a:lnTo>
                  <a:lnTo>
                    <a:pt x="766" y="318"/>
                  </a:lnTo>
                  <a:lnTo>
                    <a:pt x="828" y="318"/>
                  </a:lnTo>
                  <a:lnTo>
                    <a:pt x="890" y="311"/>
                  </a:lnTo>
                  <a:lnTo>
                    <a:pt x="949" y="304"/>
                  </a:lnTo>
                  <a:lnTo>
                    <a:pt x="1000" y="296"/>
                  </a:lnTo>
                  <a:lnTo>
                    <a:pt x="1058" y="285"/>
                  </a:lnTo>
                  <a:lnTo>
                    <a:pt x="1106" y="274"/>
                  </a:lnTo>
                  <a:lnTo>
                    <a:pt x="1156" y="260"/>
                  </a:lnTo>
                  <a:lnTo>
                    <a:pt x="1212" y="245"/>
                  </a:lnTo>
                  <a:lnTo>
                    <a:pt x="1259" y="231"/>
                  </a:lnTo>
                  <a:lnTo>
                    <a:pt x="1318" y="209"/>
                  </a:lnTo>
                  <a:lnTo>
                    <a:pt x="1362" y="190"/>
                  </a:lnTo>
                  <a:lnTo>
                    <a:pt x="1427" y="153"/>
                  </a:lnTo>
                </a:path>
              </a:pathLst>
            </a:custGeom>
            <a:solidFill>
              <a:srgbClr val="0066CC"/>
            </a:solidFill>
            <a:ln>
              <a:noFill/>
            </a:ln>
            <a:effectLst/>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4" name="Freeform 6"/>
            <p:cNvSpPr>
              <a:spLocks/>
            </p:cNvSpPr>
            <p:nvPr/>
          </p:nvSpPr>
          <p:spPr bwMode="gray">
            <a:xfrm rot="10800000">
              <a:off x="2838450" y="2000250"/>
              <a:ext cx="2466975" cy="769938"/>
            </a:xfrm>
            <a:custGeom>
              <a:avLst/>
              <a:gdLst>
                <a:gd name="T0" fmla="*/ 1405 w 1717"/>
                <a:gd name="T1" fmla="*/ 102 h 484"/>
                <a:gd name="T2" fmla="*/ 1540 w 1717"/>
                <a:gd name="T3" fmla="*/ 395 h 484"/>
                <a:gd name="T4" fmla="*/ 1472 w 1717"/>
                <a:gd name="T5" fmla="*/ 369 h 484"/>
                <a:gd name="T6" fmla="*/ 1373 w 1717"/>
                <a:gd name="T7" fmla="*/ 403 h 484"/>
                <a:gd name="T8" fmla="*/ 1274 w 1717"/>
                <a:gd name="T9" fmla="*/ 433 h 484"/>
                <a:gd name="T10" fmla="*/ 1160 w 1717"/>
                <a:gd name="T11" fmla="*/ 458 h 484"/>
                <a:gd name="T12" fmla="*/ 1062 w 1717"/>
                <a:gd name="T13" fmla="*/ 472 h 484"/>
                <a:gd name="T14" fmla="*/ 968 w 1717"/>
                <a:gd name="T15" fmla="*/ 479 h 484"/>
                <a:gd name="T16" fmla="*/ 872 w 1717"/>
                <a:gd name="T17" fmla="*/ 479 h 484"/>
                <a:gd name="T18" fmla="*/ 766 w 1717"/>
                <a:gd name="T19" fmla="*/ 468 h 484"/>
                <a:gd name="T20" fmla="*/ 634 w 1717"/>
                <a:gd name="T21" fmla="*/ 439 h 484"/>
                <a:gd name="T22" fmla="*/ 524 w 1717"/>
                <a:gd name="T23" fmla="*/ 407 h 484"/>
                <a:gd name="T24" fmla="*/ 435 w 1717"/>
                <a:gd name="T25" fmla="*/ 373 h 484"/>
                <a:gd name="T26" fmla="*/ 344 w 1717"/>
                <a:gd name="T27" fmla="*/ 326 h 484"/>
                <a:gd name="T28" fmla="*/ 242 w 1717"/>
                <a:gd name="T29" fmla="*/ 256 h 484"/>
                <a:gd name="T30" fmla="*/ 157 w 1717"/>
                <a:gd name="T31" fmla="*/ 186 h 484"/>
                <a:gd name="T32" fmla="*/ 102 w 1717"/>
                <a:gd name="T33" fmla="*/ 132 h 484"/>
                <a:gd name="T34" fmla="*/ 0 w 1717"/>
                <a:gd name="T35" fmla="*/ 0 h 484"/>
                <a:gd name="T36" fmla="*/ 135 w 1717"/>
                <a:gd name="T37" fmla="*/ 124 h 484"/>
                <a:gd name="T38" fmla="*/ 219 w 1717"/>
                <a:gd name="T39" fmla="*/ 186 h 484"/>
                <a:gd name="T40" fmla="*/ 307 w 1717"/>
                <a:gd name="T41" fmla="*/ 231 h 484"/>
                <a:gd name="T42" fmla="*/ 395 w 1717"/>
                <a:gd name="T43" fmla="*/ 267 h 484"/>
                <a:gd name="T44" fmla="*/ 487 w 1717"/>
                <a:gd name="T45" fmla="*/ 293 h 484"/>
                <a:gd name="T46" fmla="*/ 571 w 1717"/>
                <a:gd name="T47" fmla="*/ 309 h 484"/>
                <a:gd name="T48" fmla="*/ 673 w 1717"/>
                <a:gd name="T49" fmla="*/ 318 h 484"/>
                <a:gd name="T50" fmla="*/ 766 w 1717"/>
                <a:gd name="T51" fmla="*/ 318 h 484"/>
                <a:gd name="T52" fmla="*/ 890 w 1717"/>
                <a:gd name="T53" fmla="*/ 311 h 484"/>
                <a:gd name="T54" fmla="*/ 1000 w 1717"/>
                <a:gd name="T55" fmla="*/ 296 h 484"/>
                <a:gd name="T56" fmla="*/ 1106 w 1717"/>
                <a:gd name="T57" fmla="*/ 274 h 484"/>
                <a:gd name="T58" fmla="*/ 1212 w 1717"/>
                <a:gd name="T59" fmla="*/ 245 h 484"/>
                <a:gd name="T60" fmla="*/ 1318 w 1717"/>
                <a:gd name="T61" fmla="*/ 209 h 484"/>
                <a:gd name="T62" fmla="*/ 1427 w 1717"/>
                <a:gd name="T63" fmla="*/ 15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7" h="484">
                  <a:moveTo>
                    <a:pt x="1427" y="153"/>
                  </a:moveTo>
                  <a:lnTo>
                    <a:pt x="1405" y="102"/>
                  </a:lnTo>
                  <a:lnTo>
                    <a:pt x="1716" y="132"/>
                  </a:lnTo>
                  <a:lnTo>
                    <a:pt x="1540" y="395"/>
                  </a:lnTo>
                  <a:lnTo>
                    <a:pt x="1519" y="344"/>
                  </a:lnTo>
                  <a:lnTo>
                    <a:pt x="1472" y="369"/>
                  </a:lnTo>
                  <a:lnTo>
                    <a:pt x="1413" y="391"/>
                  </a:lnTo>
                  <a:lnTo>
                    <a:pt x="1373" y="403"/>
                  </a:lnTo>
                  <a:lnTo>
                    <a:pt x="1328" y="418"/>
                  </a:lnTo>
                  <a:lnTo>
                    <a:pt x="1274" y="433"/>
                  </a:lnTo>
                  <a:lnTo>
                    <a:pt x="1219" y="447"/>
                  </a:lnTo>
                  <a:lnTo>
                    <a:pt x="1160" y="458"/>
                  </a:lnTo>
                  <a:lnTo>
                    <a:pt x="1117" y="464"/>
                  </a:lnTo>
                  <a:lnTo>
                    <a:pt x="1062" y="472"/>
                  </a:lnTo>
                  <a:lnTo>
                    <a:pt x="1007" y="479"/>
                  </a:lnTo>
                  <a:lnTo>
                    <a:pt x="968" y="479"/>
                  </a:lnTo>
                  <a:lnTo>
                    <a:pt x="916" y="483"/>
                  </a:lnTo>
                  <a:lnTo>
                    <a:pt x="872" y="479"/>
                  </a:lnTo>
                  <a:lnTo>
                    <a:pt x="817" y="475"/>
                  </a:lnTo>
                  <a:lnTo>
                    <a:pt x="766" y="468"/>
                  </a:lnTo>
                  <a:lnTo>
                    <a:pt x="701" y="453"/>
                  </a:lnTo>
                  <a:lnTo>
                    <a:pt x="634" y="439"/>
                  </a:lnTo>
                  <a:lnTo>
                    <a:pt x="576" y="424"/>
                  </a:lnTo>
                  <a:lnTo>
                    <a:pt x="524" y="407"/>
                  </a:lnTo>
                  <a:lnTo>
                    <a:pt x="476" y="391"/>
                  </a:lnTo>
                  <a:lnTo>
                    <a:pt x="435" y="373"/>
                  </a:lnTo>
                  <a:lnTo>
                    <a:pt x="384" y="349"/>
                  </a:lnTo>
                  <a:lnTo>
                    <a:pt x="344" y="326"/>
                  </a:lnTo>
                  <a:lnTo>
                    <a:pt x="293" y="293"/>
                  </a:lnTo>
                  <a:lnTo>
                    <a:pt x="242" y="256"/>
                  </a:lnTo>
                  <a:lnTo>
                    <a:pt x="205" y="226"/>
                  </a:lnTo>
                  <a:lnTo>
                    <a:pt x="157" y="186"/>
                  </a:lnTo>
                  <a:lnTo>
                    <a:pt x="124" y="158"/>
                  </a:lnTo>
                  <a:lnTo>
                    <a:pt x="102" y="132"/>
                  </a:lnTo>
                  <a:lnTo>
                    <a:pt x="62" y="88"/>
                  </a:lnTo>
                  <a:lnTo>
                    <a:pt x="0" y="0"/>
                  </a:lnTo>
                  <a:lnTo>
                    <a:pt x="91" y="88"/>
                  </a:lnTo>
                  <a:lnTo>
                    <a:pt x="135" y="124"/>
                  </a:lnTo>
                  <a:lnTo>
                    <a:pt x="175" y="158"/>
                  </a:lnTo>
                  <a:lnTo>
                    <a:pt x="219" y="186"/>
                  </a:lnTo>
                  <a:lnTo>
                    <a:pt x="263" y="209"/>
                  </a:lnTo>
                  <a:lnTo>
                    <a:pt x="307" y="231"/>
                  </a:lnTo>
                  <a:lnTo>
                    <a:pt x="355" y="253"/>
                  </a:lnTo>
                  <a:lnTo>
                    <a:pt x="395" y="267"/>
                  </a:lnTo>
                  <a:lnTo>
                    <a:pt x="439" y="282"/>
                  </a:lnTo>
                  <a:lnTo>
                    <a:pt x="487" y="293"/>
                  </a:lnTo>
                  <a:lnTo>
                    <a:pt x="534" y="301"/>
                  </a:lnTo>
                  <a:lnTo>
                    <a:pt x="571" y="309"/>
                  </a:lnTo>
                  <a:lnTo>
                    <a:pt x="622" y="312"/>
                  </a:lnTo>
                  <a:lnTo>
                    <a:pt x="673" y="318"/>
                  </a:lnTo>
                  <a:lnTo>
                    <a:pt x="718" y="318"/>
                  </a:lnTo>
                  <a:lnTo>
                    <a:pt x="766" y="318"/>
                  </a:lnTo>
                  <a:lnTo>
                    <a:pt x="828" y="318"/>
                  </a:lnTo>
                  <a:lnTo>
                    <a:pt x="890" y="311"/>
                  </a:lnTo>
                  <a:lnTo>
                    <a:pt x="949" y="304"/>
                  </a:lnTo>
                  <a:lnTo>
                    <a:pt x="1000" y="296"/>
                  </a:lnTo>
                  <a:lnTo>
                    <a:pt x="1058" y="285"/>
                  </a:lnTo>
                  <a:lnTo>
                    <a:pt x="1106" y="274"/>
                  </a:lnTo>
                  <a:lnTo>
                    <a:pt x="1156" y="260"/>
                  </a:lnTo>
                  <a:lnTo>
                    <a:pt x="1212" y="245"/>
                  </a:lnTo>
                  <a:lnTo>
                    <a:pt x="1259" y="231"/>
                  </a:lnTo>
                  <a:lnTo>
                    <a:pt x="1318" y="209"/>
                  </a:lnTo>
                  <a:lnTo>
                    <a:pt x="1362" y="190"/>
                  </a:lnTo>
                  <a:lnTo>
                    <a:pt x="1427" y="153"/>
                  </a:lnTo>
                </a:path>
              </a:pathLst>
            </a:custGeom>
            <a:solidFill>
              <a:srgbClr val="0099CC"/>
            </a:solidFill>
            <a:ln>
              <a:noFill/>
            </a:ln>
            <a:effectLst/>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5" name="Freeform 7"/>
            <p:cNvSpPr>
              <a:spLocks/>
            </p:cNvSpPr>
            <p:nvPr/>
          </p:nvSpPr>
          <p:spPr bwMode="gray">
            <a:xfrm rot="14400000">
              <a:off x="4089400" y="2295525"/>
              <a:ext cx="2465388" cy="769938"/>
            </a:xfrm>
            <a:custGeom>
              <a:avLst/>
              <a:gdLst>
                <a:gd name="T0" fmla="*/ 1405 w 1717"/>
                <a:gd name="T1" fmla="*/ 102 h 484"/>
                <a:gd name="T2" fmla="*/ 1540 w 1717"/>
                <a:gd name="T3" fmla="*/ 395 h 484"/>
                <a:gd name="T4" fmla="*/ 1472 w 1717"/>
                <a:gd name="T5" fmla="*/ 369 h 484"/>
                <a:gd name="T6" fmla="*/ 1373 w 1717"/>
                <a:gd name="T7" fmla="*/ 403 h 484"/>
                <a:gd name="T8" fmla="*/ 1274 w 1717"/>
                <a:gd name="T9" fmla="*/ 433 h 484"/>
                <a:gd name="T10" fmla="*/ 1160 w 1717"/>
                <a:gd name="T11" fmla="*/ 458 h 484"/>
                <a:gd name="T12" fmla="*/ 1062 w 1717"/>
                <a:gd name="T13" fmla="*/ 472 h 484"/>
                <a:gd name="T14" fmla="*/ 968 w 1717"/>
                <a:gd name="T15" fmla="*/ 479 h 484"/>
                <a:gd name="T16" fmla="*/ 872 w 1717"/>
                <a:gd name="T17" fmla="*/ 479 h 484"/>
                <a:gd name="T18" fmla="*/ 766 w 1717"/>
                <a:gd name="T19" fmla="*/ 468 h 484"/>
                <a:gd name="T20" fmla="*/ 634 w 1717"/>
                <a:gd name="T21" fmla="*/ 439 h 484"/>
                <a:gd name="T22" fmla="*/ 524 w 1717"/>
                <a:gd name="T23" fmla="*/ 407 h 484"/>
                <a:gd name="T24" fmla="*/ 435 w 1717"/>
                <a:gd name="T25" fmla="*/ 373 h 484"/>
                <a:gd name="T26" fmla="*/ 344 w 1717"/>
                <a:gd name="T27" fmla="*/ 326 h 484"/>
                <a:gd name="T28" fmla="*/ 242 w 1717"/>
                <a:gd name="T29" fmla="*/ 256 h 484"/>
                <a:gd name="T30" fmla="*/ 157 w 1717"/>
                <a:gd name="T31" fmla="*/ 186 h 484"/>
                <a:gd name="T32" fmla="*/ 102 w 1717"/>
                <a:gd name="T33" fmla="*/ 132 h 484"/>
                <a:gd name="T34" fmla="*/ 0 w 1717"/>
                <a:gd name="T35" fmla="*/ 0 h 484"/>
                <a:gd name="T36" fmla="*/ 135 w 1717"/>
                <a:gd name="T37" fmla="*/ 124 h 484"/>
                <a:gd name="T38" fmla="*/ 219 w 1717"/>
                <a:gd name="T39" fmla="*/ 186 h 484"/>
                <a:gd name="T40" fmla="*/ 307 w 1717"/>
                <a:gd name="T41" fmla="*/ 231 h 484"/>
                <a:gd name="T42" fmla="*/ 395 w 1717"/>
                <a:gd name="T43" fmla="*/ 267 h 484"/>
                <a:gd name="T44" fmla="*/ 487 w 1717"/>
                <a:gd name="T45" fmla="*/ 293 h 484"/>
                <a:gd name="T46" fmla="*/ 571 w 1717"/>
                <a:gd name="T47" fmla="*/ 309 h 484"/>
                <a:gd name="T48" fmla="*/ 673 w 1717"/>
                <a:gd name="T49" fmla="*/ 318 h 484"/>
                <a:gd name="T50" fmla="*/ 766 w 1717"/>
                <a:gd name="T51" fmla="*/ 318 h 484"/>
                <a:gd name="T52" fmla="*/ 890 w 1717"/>
                <a:gd name="T53" fmla="*/ 311 h 484"/>
                <a:gd name="T54" fmla="*/ 1000 w 1717"/>
                <a:gd name="T55" fmla="*/ 296 h 484"/>
                <a:gd name="T56" fmla="*/ 1106 w 1717"/>
                <a:gd name="T57" fmla="*/ 274 h 484"/>
                <a:gd name="T58" fmla="*/ 1212 w 1717"/>
                <a:gd name="T59" fmla="*/ 245 h 484"/>
                <a:gd name="T60" fmla="*/ 1318 w 1717"/>
                <a:gd name="T61" fmla="*/ 209 h 484"/>
                <a:gd name="T62" fmla="*/ 1427 w 1717"/>
                <a:gd name="T63" fmla="*/ 15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7" h="484">
                  <a:moveTo>
                    <a:pt x="1427" y="153"/>
                  </a:moveTo>
                  <a:lnTo>
                    <a:pt x="1405" y="102"/>
                  </a:lnTo>
                  <a:lnTo>
                    <a:pt x="1716" y="132"/>
                  </a:lnTo>
                  <a:lnTo>
                    <a:pt x="1540" y="395"/>
                  </a:lnTo>
                  <a:lnTo>
                    <a:pt x="1519" y="344"/>
                  </a:lnTo>
                  <a:lnTo>
                    <a:pt x="1472" y="369"/>
                  </a:lnTo>
                  <a:lnTo>
                    <a:pt x="1413" y="391"/>
                  </a:lnTo>
                  <a:lnTo>
                    <a:pt x="1373" y="403"/>
                  </a:lnTo>
                  <a:lnTo>
                    <a:pt x="1328" y="418"/>
                  </a:lnTo>
                  <a:lnTo>
                    <a:pt x="1274" y="433"/>
                  </a:lnTo>
                  <a:lnTo>
                    <a:pt x="1219" y="447"/>
                  </a:lnTo>
                  <a:lnTo>
                    <a:pt x="1160" y="458"/>
                  </a:lnTo>
                  <a:lnTo>
                    <a:pt x="1117" y="464"/>
                  </a:lnTo>
                  <a:lnTo>
                    <a:pt x="1062" y="472"/>
                  </a:lnTo>
                  <a:lnTo>
                    <a:pt x="1007" y="479"/>
                  </a:lnTo>
                  <a:lnTo>
                    <a:pt x="968" y="479"/>
                  </a:lnTo>
                  <a:lnTo>
                    <a:pt x="916" y="483"/>
                  </a:lnTo>
                  <a:lnTo>
                    <a:pt x="872" y="479"/>
                  </a:lnTo>
                  <a:lnTo>
                    <a:pt x="817" y="475"/>
                  </a:lnTo>
                  <a:lnTo>
                    <a:pt x="766" y="468"/>
                  </a:lnTo>
                  <a:lnTo>
                    <a:pt x="701" y="453"/>
                  </a:lnTo>
                  <a:lnTo>
                    <a:pt x="634" y="439"/>
                  </a:lnTo>
                  <a:lnTo>
                    <a:pt x="576" y="424"/>
                  </a:lnTo>
                  <a:lnTo>
                    <a:pt x="524" y="407"/>
                  </a:lnTo>
                  <a:lnTo>
                    <a:pt x="476" y="391"/>
                  </a:lnTo>
                  <a:lnTo>
                    <a:pt x="435" y="373"/>
                  </a:lnTo>
                  <a:lnTo>
                    <a:pt x="384" y="349"/>
                  </a:lnTo>
                  <a:lnTo>
                    <a:pt x="344" y="326"/>
                  </a:lnTo>
                  <a:lnTo>
                    <a:pt x="293" y="293"/>
                  </a:lnTo>
                  <a:lnTo>
                    <a:pt x="242" y="256"/>
                  </a:lnTo>
                  <a:lnTo>
                    <a:pt x="205" y="226"/>
                  </a:lnTo>
                  <a:lnTo>
                    <a:pt x="157" y="186"/>
                  </a:lnTo>
                  <a:lnTo>
                    <a:pt x="124" y="158"/>
                  </a:lnTo>
                  <a:lnTo>
                    <a:pt x="102" y="132"/>
                  </a:lnTo>
                  <a:lnTo>
                    <a:pt x="62" y="88"/>
                  </a:lnTo>
                  <a:lnTo>
                    <a:pt x="0" y="0"/>
                  </a:lnTo>
                  <a:lnTo>
                    <a:pt x="91" y="88"/>
                  </a:lnTo>
                  <a:lnTo>
                    <a:pt x="135" y="124"/>
                  </a:lnTo>
                  <a:lnTo>
                    <a:pt x="175" y="158"/>
                  </a:lnTo>
                  <a:lnTo>
                    <a:pt x="219" y="186"/>
                  </a:lnTo>
                  <a:lnTo>
                    <a:pt x="263" y="209"/>
                  </a:lnTo>
                  <a:lnTo>
                    <a:pt x="307" y="231"/>
                  </a:lnTo>
                  <a:lnTo>
                    <a:pt x="355" y="253"/>
                  </a:lnTo>
                  <a:lnTo>
                    <a:pt x="395" y="267"/>
                  </a:lnTo>
                  <a:lnTo>
                    <a:pt x="439" y="282"/>
                  </a:lnTo>
                  <a:lnTo>
                    <a:pt x="487" y="293"/>
                  </a:lnTo>
                  <a:lnTo>
                    <a:pt x="534" y="301"/>
                  </a:lnTo>
                  <a:lnTo>
                    <a:pt x="571" y="309"/>
                  </a:lnTo>
                  <a:lnTo>
                    <a:pt x="622" y="312"/>
                  </a:lnTo>
                  <a:lnTo>
                    <a:pt x="673" y="318"/>
                  </a:lnTo>
                  <a:lnTo>
                    <a:pt x="718" y="318"/>
                  </a:lnTo>
                  <a:lnTo>
                    <a:pt x="766" y="318"/>
                  </a:lnTo>
                  <a:lnTo>
                    <a:pt x="828" y="318"/>
                  </a:lnTo>
                  <a:lnTo>
                    <a:pt x="890" y="311"/>
                  </a:lnTo>
                  <a:lnTo>
                    <a:pt x="949" y="304"/>
                  </a:lnTo>
                  <a:lnTo>
                    <a:pt x="1000" y="296"/>
                  </a:lnTo>
                  <a:lnTo>
                    <a:pt x="1058" y="285"/>
                  </a:lnTo>
                  <a:lnTo>
                    <a:pt x="1106" y="274"/>
                  </a:lnTo>
                  <a:lnTo>
                    <a:pt x="1156" y="260"/>
                  </a:lnTo>
                  <a:lnTo>
                    <a:pt x="1212" y="245"/>
                  </a:lnTo>
                  <a:lnTo>
                    <a:pt x="1259" y="231"/>
                  </a:lnTo>
                  <a:lnTo>
                    <a:pt x="1318" y="209"/>
                  </a:lnTo>
                  <a:lnTo>
                    <a:pt x="1362" y="190"/>
                  </a:lnTo>
                  <a:lnTo>
                    <a:pt x="1427" y="153"/>
                  </a:lnTo>
                </a:path>
              </a:pathLst>
            </a:custGeom>
            <a:solidFill>
              <a:srgbClr val="6699FF"/>
            </a:solidFill>
            <a:ln>
              <a:noFill/>
            </a:ln>
            <a:effectLst/>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6" name="Freeform 8"/>
            <p:cNvSpPr>
              <a:spLocks/>
            </p:cNvSpPr>
            <p:nvPr/>
          </p:nvSpPr>
          <p:spPr bwMode="gray">
            <a:xfrm rot="18000000">
              <a:off x="4419600" y="3509963"/>
              <a:ext cx="2466975" cy="771525"/>
            </a:xfrm>
            <a:custGeom>
              <a:avLst/>
              <a:gdLst>
                <a:gd name="T0" fmla="*/ 1405 w 1717"/>
                <a:gd name="T1" fmla="*/ 102 h 484"/>
                <a:gd name="T2" fmla="*/ 1540 w 1717"/>
                <a:gd name="T3" fmla="*/ 395 h 484"/>
                <a:gd name="T4" fmla="*/ 1472 w 1717"/>
                <a:gd name="T5" fmla="*/ 369 h 484"/>
                <a:gd name="T6" fmla="*/ 1373 w 1717"/>
                <a:gd name="T7" fmla="*/ 403 h 484"/>
                <a:gd name="T8" fmla="*/ 1274 w 1717"/>
                <a:gd name="T9" fmla="*/ 433 h 484"/>
                <a:gd name="T10" fmla="*/ 1160 w 1717"/>
                <a:gd name="T11" fmla="*/ 458 h 484"/>
                <a:gd name="T12" fmla="*/ 1062 w 1717"/>
                <a:gd name="T13" fmla="*/ 472 h 484"/>
                <a:gd name="T14" fmla="*/ 968 w 1717"/>
                <a:gd name="T15" fmla="*/ 479 h 484"/>
                <a:gd name="T16" fmla="*/ 872 w 1717"/>
                <a:gd name="T17" fmla="*/ 479 h 484"/>
                <a:gd name="T18" fmla="*/ 766 w 1717"/>
                <a:gd name="T19" fmla="*/ 468 h 484"/>
                <a:gd name="T20" fmla="*/ 634 w 1717"/>
                <a:gd name="T21" fmla="*/ 439 h 484"/>
                <a:gd name="T22" fmla="*/ 524 w 1717"/>
                <a:gd name="T23" fmla="*/ 407 h 484"/>
                <a:gd name="T24" fmla="*/ 435 w 1717"/>
                <a:gd name="T25" fmla="*/ 373 h 484"/>
                <a:gd name="T26" fmla="*/ 344 w 1717"/>
                <a:gd name="T27" fmla="*/ 326 h 484"/>
                <a:gd name="T28" fmla="*/ 242 w 1717"/>
                <a:gd name="T29" fmla="*/ 256 h 484"/>
                <a:gd name="T30" fmla="*/ 157 w 1717"/>
                <a:gd name="T31" fmla="*/ 186 h 484"/>
                <a:gd name="T32" fmla="*/ 102 w 1717"/>
                <a:gd name="T33" fmla="*/ 132 h 484"/>
                <a:gd name="T34" fmla="*/ 0 w 1717"/>
                <a:gd name="T35" fmla="*/ 0 h 484"/>
                <a:gd name="T36" fmla="*/ 135 w 1717"/>
                <a:gd name="T37" fmla="*/ 124 h 484"/>
                <a:gd name="T38" fmla="*/ 219 w 1717"/>
                <a:gd name="T39" fmla="*/ 186 h 484"/>
                <a:gd name="T40" fmla="*/ 307 w 1717"/>
                <a:gd name="T41" fmla="*/ 231 h 484"/>
                <a:gd name="T42" fmla="*/ 395 w 1717"/>
                <a:gd name="T43" fmla="*/ 267 h 484"/>
                <a:gd name="T44" fmla="*/ 487 w 1717"/>
                <a:gd name="T45" fmla="*/ 293 h 484"/>
                <a:gd name="T46" fmla="*/ 571 w 1717"/>
                <a:gd name="T47" fmla="*/ 309 h 484"/>
                <a:gd name="T48" fmla="*/ 673 w 1717"/>
                <a:gd name="T49" fmla="*/ 318 h 484"/>
                <a:gd name="T50" fmla="*/ 766 w 1717"/>
                <a:gd name="T51" fmla="*/ 318 h 484"/>
                <a:gd name="T52" fmla="*/ 890 w 1717"/>
                <a:gd name="T53" fmla="*/ 311 h 484"/>
                <a:gd name="T54" fmla="*/ 1000 w 1717"/>
                <a:gd name="T55" fmla="*/ 296 h 484"/>
                <a:gd name="T56" fmla="*/ 1106 w 1717"/>
                <a:gd name="T57" fmla="*/ 274 h 484"/>
                <a:gd name="T58" fmla="*/ 1212 w 1717"/>
                <a:gd name="T59" fmla="*/ 245 h 484"/>
                <a:gd name="T60" fmla="*/ 1318 w 1717"/>
                <a:gd name="T61" fmla="*/ 209 h 484"/>
                <a:gd name="T62" fmla="*/ 1427 w 1717"/>
                <a:gd name="T63" fmla="*/ 15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7" h="484">
                  <a:moveTo>
                    <a:pt x="1427" y="153"/>
                  </a:moveTo>
                  <a:lnTo>
                    <a:pt x="1405" y="102"/>
                  </a:lnTo>
                  <a:lnTo>
                    <a:pt x="1716" y="132"/>
                  </a:lnTo>
                  <a:lnTo>
                    <a:pt x="1540" y="395"/>
                  </a:lnTo>
                  <a:lnTo>
                    <a:pt x="1519" y="344"/>
                  </a:lnTo>
                  <a:lnTo>
                    <a:pt x="1472" y="369"/>
                  </a:lnTo>
                  <a:lnTo>
                    <a:pt x="1413" y="391"/>
                  </a:lnTo>
                  <a:lnTo>
                    <a:pt x="1373" y="403"/>
                  </a:lnTo>
                  <a:lnTo>
                    <a:pt x="1328" y="418"/>
                  </a:lnTo>
                  <a:lnTo>
                    <a:pt x="1274" y="433"/>
                  </a:lnTo>
                  <a:lnTo>
                    <a:pt x="1219" y="447"/>
                  </a:lnTo>
                  <a:lnTo>
                    <a:pt x="1160" y="458"/>
                  </a:lnTo>
                  <a:lnTo>
                    <a:pt x="1117" y="464"/>
                  </a:lnTo>
                  <a:lnTo>
                    <a:pt x="1062" y="472"/>
                  </a:lnTo>
                  <a:lnTo>
                    <a:pt x="1007" y="479"/>
                  </a:lnTo>
                  <a:lnTo>
                    <a:pt x="968" y="479"/>
                  </a:lnTo>
                  <a:lnTo>
                    <a:pt x="916" y="483"/>
                  </a:lnTo>
                  <a:lnTo>
                    <a:pt x="872" y="479"/>
                  </a:lnTo>
                  <a:lnTo>
                    <a:pt x="817" y="475"/>
                  </a:lnTo>
                  <a:lnTo>
                    <a:pt x="766" y="468"/>
                  </a:lnTo>
                  <a:lnTo>
                    <a:pt x="701" y="453"/>
                  </a:lnTo>
                  <a:lnTo>
                    <a:pt x="634" y="439"/>
                  </a:lnTo>
                  <a:lnTo>
                    <a:pt x="576" y="424"/>
                  </a:lnTo>
                  <a:lnTo>
                    <a:pt x="524" y="407"/>
                  </a:lnTo>
                  <a:lnTo>
                    <a:pt x="476" y="391"/>
                  </a:lnTo>
                  <a:lnTo>
                    <a:pt x="435" y="373"/>
                  </a:lnTo>
                  <a:lnTo>
                    <a:pt x="384" y="349"/>
                  </a:lnTo>
                  <a:lnTo>
                    <a:pt x="344" y="326"/>
                  </a:lnTo>
                  <a:lnTo>
                    <a:pt x="293" y="293"/>
                  </a:lnTo>
                  <a:lnTo>
                    <a:pt x="242" y="256"/>
                  </a:lnTo>
                  <a:lnTo>
                    <a:pt x="205" y="226"/>
                  </a:lnTo>
                  <a:lnTo>
                    <a:pt x="157" y="186"/>
                  </a:lnTo>
                  <a:lnTo>
                    <a:pt x="124" y="158"/>
                  </a:lnTo>
                  <a:lnTo>
                    <a:pt x="102" y="132"/>
                  </a:lnTo>
                  <a:lnTo>
                    <a:pt x="62" y="88"/>
                  </a:lnTo>
                  <a:lnTo>
                    <a:pt x="0" y="0"/>
                  </a:lnTo>
                  <a:lnTo>
                    <a:pt x="91" y="88"/>
                  </a:lnTo>
                  <a:lnTo>
                    <a:pt x="135" y="124"/>
                  </a:lnTo>
                  <a:lnTo>
                    <a:pt x="175" y="158"/>
                  </a:lnTo>
                  <a:lnTo>
                    <a:pt x="219" y="186"/>
                  </a:lnTo>
                  <a:lnTo>
                    <a:pt x="263" y="209"/>
                  </a:lnTo>
                  <a:lnTo>
                    <a:pt x="307" y="231"/>
                  </a:lnTo>
                  <a:lnTo>
                    <a:pt x="355" y="253"/>
                  </a:lnTo>
                  <a:lnTo>
                    <a:pt x="395" y="267"/>
                  </a:lnTo>
                  <a:lnTo>
                    <a:pt x="439" y="282"/>
                  </a:lnTo>
                  <a:lnTo>
                    <a:pt x="487" y="293"/>
                  </a:lnTo>
                  <a:lnTo>
                    <a:pt x="534" y="301"/>
                  </a:lnTo>
                  <a:lnTo>
                    <a:pt x="571" y="309"/>
                  </a:lnTo>
                  <a:lnTo>
                    <a:pt x="622" y="312"/>
                  </a:lnTo>
                  <a:lnTo>
                    <a:pt x="673" y="318"/>
                  </a:lnTo>
                  <a:lnTo>
                    <a:pt x="718" y="318"/>
                  </a:lnTo>
                  <a:lnTo>
                    <a:pt x="766" y="318"/>
                  </a:lnTo>
                  <a:lnTo>
                    <a:pt x="828" y="318"/>
                  </a:lnTo>
                  <a:lnTo>
                    <a:pt x="890" y="311"/>
                  </a:lnTo>
                  <a:lnTo>
                    <a:pt x="949" y="304"/>
                  </a:lnTo>
                  <a:lnTo>
                    <a:pt x="1000" y="296"/>
                  </a:lnTo>
                  <a:lnTo>
                    <a:pt x="1058" y="285"/>
                  </a:lnTo>
                  <a:lnTo>
                    <a:pt x="1106" y="274"/>
                  </a:lnTo>
                  <a:lnTo>
                    <a:pt x="1156" y="260"/>
                  </a:lnTo>
                  <a:lnTo>
                    <a:pt x="1212" y="245"/>
                  </a:lnTo>
                  <a:lnTo>
                    <a:pt x="1259" y="231"/>
                  </a:lnTo>
                  <a:lnTo>
                    <a:pt x="1318" y="209"/>
                  </a:lnTo>
                  <a:lnTo>
                    <a:pt x="1362" y="190"/>
                  </a:lnTo>
                  <a:lnTo>
                    <a:pt x="1427" y="153"/>
                  </a:lnTo>
                </a:path>
              </a:pathLst>
            </a:custGeom>
            <a:solidFill>
              <a:srgbClr val="666699"/>
            </a:solidFill>
            <a:ln>
              <a:noFill/>
            </a:ln>
            <a:effectLst/>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grpSp>
          <p:nvGrpSpPr>
            <p:cNvPr id="17" name="Group 9"/>
            <p:cNvGrpSpPr>
              <a:grpSpLocks/>
            </p:cNvGrpSpPr>
            <p:nvPr/>
          </p:nvGrpSpPr>
          <p:grpSpPr bwMode="auto">
            <a:xfrm>
              <a:off x="3505200" y="2590800"/>
              <a:ext cx="2057400" cy="2057400"/>
              <a:chOff x="2016" y="1920"/>
              <a:chExt cx="1680" cy="1680"/>
            </a:xfrm>
          </p:grpSpPr>
          <p:sp>
            <p:nvSpPr>
              <p:cNvPr id="18" name="Oval 10"/>
              <p:cNvSpPr>
                <a:spLocks noChangeArrowheads="1"/>
              </p:cNvSpPr>
              <p:nvPr/>
            </p:nvSpPr>
            <p:spPr bwMode="gray">
              <a:xfrm>
                <a:off x="2016" y="1920"/>
                <a:ext cx="1680" cy="1680"/>
              </a:xfrm>
              <a:prstGeom prst="ellipse">
                <a:avLst/>
              </a:prstGeom>
              <a:gradFill rotWithShape="1">
                <a:gsLst>
                  <a:gs pos="0">
                    <a:schemeClr val="bg1"/>
                  </a:gs>
                  <a:gs pos="100000">
                    <a:schemeClr val="bg1">
                      <a:gamma/>
                      <a:shade val="0"/>
                      <a:invGamma/>
                    </a:schemeClr>
                  </a:gs>
                </a:gsLst>
                <a:lin ang="5400000" scaled="1"/>
              </a:gra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19" name="Freeform 11"/>
              <p:cNvSpPr>
                <a:spLocks/>
              </p:cNvSpPr>
              <p:nvPr/>
            </p:nvSpPr>
            <p:spPr bwMode="gray">
              <a:xfrm>
                <a:off x="2208" y="1948"/>
                <a:ext cx="129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chemeClr val="bg1"/>
                  </a:gs>
                </a:gsLst>
                <a:lin ang="5400000" scaled="1"/>
              </a:gradFill>
              <a:ln>
                <a:noFill/>
              </a:ln>
              <a:extLst>
                <a:ext uri="{91240B29-F687-4F45-9708-019B960494DF}">
                  <a14:hiddenLine xmlns:a14="http://schemas.microsoft.com/office/drawing/2010/main" w="0">
                    <a:solidFill>
                      <a:srgbClr val="BBF6EE"/>
                    </a:solidFill>
                    <a:prstDash val="solid"/>
                    <a:round/>
                    <a:headEnd/>
                    <a:tailEnd/>
                  </a14:hiddenLine>
                </a:ext>
              </a:extLst>
            </p:spPr>
            <p:txBody>
              <a:bodyPr/>
              <a:lstStyle/>
              <a:p>
                <a:endParaRPr lang="zh-TW" altLang="en-US"/>
              </a:p>
            </p:txBody>
          </p:sp>
        </p:grpSp>
        <p:sp>
          <p:nvSpPr>
            <p:cNvPr id="20" name="Text Box 12"/>
            <p:cNvSpPr txBox="1">
              <a:spLocks noChangeArrowheads="1"/>
            </p:cNvSpPr>
            <p:nvPr/>
          </p:nvSpPr>
          <p:spPr bwMode="auto">
            <a:xfrm>
              <a:off x="6324600" y="4419600"/>
              <a:ext cx="161935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TW" sz="2000" b="1" dirty="0" smtClean="0">
                  <a:solidFill>
                    <a:srgbClr val="002060"/>
                  </a:solidFill>
                  <a:latin typeface="微軟正黑體" panose="020B0604030504040204" pitchFamily="34" charset="-120"/>
                  <a:ea typeface="微軟正黑體" panose="020B0604030504040204" pitchFamily="34" charset="-120"/>
                </a:rPr>
                <a:t>5</a:t>
              </a:r>
              <a:r>
                <a:rPr lang="zh-TW" altLang="en-US" sz="2000" b="1" dirty="0" smtClean="0">
                  <a:solidFill>
                    <a:srgbClr val="002060"/>
                  </a:solidFill>
                  <a:latin typeface="微軟正黑體" panose="020B0604030504040204" pitchFamily="34" charset="-120"/>
                  <a:ea typeface="微軟正黑體" panose="020B0604030504040204" pitchFamily="34" charset="-120"/>
                </a:rPr>
                <a:t>年定期檢討</a:t>
              </a:r>
              <a:endParaRPr lang="en-US" altLang="zh-TW" sz="2000" b="1" dirty="0">
                <a:solidFill>
                  <a:srgbClr val="002060"/>
                </a:solidFill>
                <a:latin typeface="微軟正黑體" panose="020B0604030504040204" pitchFamily="34" charset="-120"/>
                <a:ea typeface="微軟正黑體" panose="020B0604030504040204" pitchFamily="34" charset="-120"/>
              </a:endParaRPr>
            </a:p>
          </p:txBody>
        </p:sp>
        <p:sp>
          <p:nvSpPr>
            <p:cNvPr id="21" name="Text Box 13"/>
            <p:cNvSpPr txBox="1">
              <a:spLocks noChangeArrowheads="1"/>
            </p:cNvSpPr>
            <p:nvPr/>
          </p:nvSpPr>
          <p:spPr bwMode="auto">
            <a:xfrm>
              <a:off x="6400800" y="2743200"/>
              <a:ext cx="274947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TW" altLang="en-US" sz="2000" b="1" dirty="0" smtClean="0">
                  <a:solidFill>
                    <a:srgbClr val="002060"/>
                  </a:solidFill>
                  <a:latin typeface="微軟正黑體" panose="020B0604030504040204" pitchFamily="34" charset="-120"/>
                  <a:ea typeface="微軟正黑體" panose="020B0604030504040204" pitchFamily="34" charset="-120"/>
                </a:rPr>
                <a:t>建立年金制度監控機制</a:t>
              </a:r>
              <a:endParaRPr lang="en-US" altLang="zh-TW" sz="2000" b="1" dirty="0">
                <a:solidFill>
                  <a:srgbClr val="002060"/>
                </a:solidFill>
                <a:latin typeface="微軟正黑體" panose="020B0604030504040204" pitchFamily="34" charset="-120"/>
                <a:ea typeface="微軟正黑體" panose="020B0604030504040204" pitchFamily="34" charset="-120"/>
              </a:endParaRPr>
            </a:p>
          </p:txBody>
        </p:sp>
        <p:sp>
          <p:nvSpPr>
            <p:cNvPr id="22" name="Text Box 14"/>
            <p:cNvSpPr txBox="1">
              <a:spLocks noChangeArrowheads="1"/>
            </p:cNvSpPr>
            <p:nvPr/>
          </p:nvSpPr>
          <p:spPr bwMode="auto">
            <a:xfrm>
              <a:off x="1046725" y="2590800"/>
              <a:ext cx="223651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TW" altLang="en-US" sz="2000" b="1" dirty="0">
                  <a:solidFill>
                    <a:srgbClr val="002060"/>
                  </a:solidFill>
                  <a:latin typeface="微軟正黑體" panose="020B0604030504040204" pitchFamily="34" charset="-120"/>
                  <a:ea typeface="微軟正黑體" panose="020B0604030504040204" pitchFamily="34" charset="-120"/>
                </a:rPr>
                <a:t>促進年金財務安全</a:t>
              </a:r>
              <a:endParaRPr lang="en-US" altLang="zh-TW" sz="2000" b="1" dirty="0">
                <a:solidFill>
                  <a:srgbClr val="002060"/>
                </a:solidFill>
                <a:latin typeface="微軟正黑體" panose="020B0604030504040204" pitchFamily="34" charset="-120"/>
                <a:ea typeface="微軟正黑體" panose="020B0604030504040204" pitchFamily="34" charset="-120"/>
              </a:endParaRPr>
            </a:p>
          </p:txBody>
        </p:sp>
        <p:sp>
          <p:nvSpPr>
            <p:cNvPr id="23" name="Text Box 15"/>
            <p:cNvSpPr txBox="1">
              <a:spLocks noChangeArrowheads="1"/>
            </p:cNvSpPr>
            <p:nvPr/>
          </p:nvSpPr>
          <p:spPr bwMode="auto">
            <a:xfrm>
              <a:off x="1070386" y="4414777"/>
              <a:ext cx="223651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TW" altLang="en-US" sz="2000" b="1" dirty="0">
                  <a:solidFill>
                    <a:srgbClr val="002060"/>
                  </a:solidFill>
                  <a:latin typeface="微軟正黑體" panose="020B0604030504040204" pitchFamily="34" charset="-120"/>
                  <a:ea typeface="微軟正黑體" panose="020B0604030504040204" pitchFamily="34" charset="-120"/>
                </a:rPr>
                <a:t>建構長遠穩健制度</a:t>
              </a:r>
              <a:endParaRPr lang="en-US" altLang="zh-TW" sz="2000" b="1" dirty="0">
                <a:solidFill>
                  <a:srgbClr val="002060"/>
                </a:solidFill>
                <a:latin typeface="微軟正黑體" panose="020B0604030504040204" pitchFamily="34" charset="-120"/>
                <a:ea typeface="微軟正黑體" panose="020B0604030504040204" pitchFamily="34" charset="-120"/>
              </a:endParaRPr>
            </a:p>
          </p:txBody>
        </p:sp>
        <p:sp>
          <p:nvSpPr>
            <p:cNvPr id="24" name="Text Box 16"/>
            <p:cNvSpPr txBox="1">
              <a:spLocks noChangeArrowheads="1"/>
            </p:cNvSpPr>
            <p:nvPr/>
          </p:nvSpPr>
          <p:spPr bwMode="auto">
            <a:xfrm>
              <a:off x="3203848" y="5661248"/>
              <a:ext cx="2880320"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TW" altLang="en-US" sz="2600" b="1" dirty="0" smtClean="0">
                  <a:ln w="1905"/>
                  <a:solidFill>
                    <a:srgbClr val="C0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rPr>
                <a:t>不是指</a:t>
              </a:r>
              <a:r>
                <a:rPr lang="en-US" altLang="zh-TW" sz="2600" b="1" dirty="0" smtClean="0">
                  <a:ln w="1905"/>
                  <a:solidFill>
                    <a:srgbClr val="C0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rPr>
                <a:t>5</a:t>
              </a:r>
              <a:r>
                <a:rPr lang="zh-TW" altLang="en-US" sz="2600" b="1" dirty="0" smtClean="0">
                  <a:ln w="1905"/>
                  <a:solidFill>
                    <a:srgbClr val="C0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rPr>
                <a:t>年內退休所得要再檢討調降</a:t>
              </a:r>
              <a:endParaRPr lang="en-US" altLang="zh-TW" sz="2600" b="1" dirty="0">
                <a:ln w="1905"/>
                <a:solidFill>
                  <a:srgbClr val="C0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endParaRPr>
            </a:p>
          </p:txBody>
        </p:sp>
        <p:sp>
          <p:nvSpPr>
            <p:cNvPr id="25" name="Text Box 17"/>
            <p:cNvSpPr txBox="1">
              <a:spLocks noChangeArrowheads="1"/>
            </p:cNvSpPr>
            <p:nvPr/>
          </p:nvSpPr>
          <p:spPr bwMode="auto">
            <a:xfrm>
              <a:off x="5334000" y="1524000"/>
              <a:ext cx="223651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TW" altLang="en-US" sz="2000" b="1" dirty="0" smtClean="0">
                  <a:solidFill>
                    <a:srgbClr val="002060"/>
                  </a:solidFill>
                  <a:latin typeface="微軟正黑體" panose="020B0604030504040204" pitchFamily="34" charset="-120"/>
                  <a:ea typeface="微軟正黑體" panose="020B0604030504040204" pitchFamily="34" charset="-120"/>
                </a:rPr>
                <a:t>考試院會同行政院</a:t>
              </a:r>
              <a:endParaRPr lang="en-US" altLang="zh-TW" sz="2000" b="1" dirty="0">
                <a:solidFill>
                  <a:srgbClr val="002060"/>
                </a:solidFill>
                <a:latin typeface="微軟正黑體" panose="020B0604030504040204" pitchFamily="34" charset="-120"/>
                <a:ea typeface="微軟正黑體" panose="020B0604030504040204" pitchFamily="34" charset="-120"/>
              </a:endParaRPr>
            </a:p>
          </p:txBody>
        </p:sp>
        <p:sp>
          <p:nvSpPr>
            <p:cNvPr id="26" name="Text Box 18"/>
            <p:cNvSpPr txBox="1">
              <a:spLocks noChangeArrowheads="1"/>
            </p:cNvSpPr>
            <p:nvPr/>
          </p:nvSpPr>
          <p:spPr bwMode="gray">
            <a:xfrm>
              <a:off x="3586427" y="3003235"/>
              <a:ext cx="1905000" cy="1292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US" altLang="zh-TW"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5</a:t>
              </a: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年內檢討</a:t>
              </a:r>
              <a:endParaRPr lang="en-US" altLang="zh-TW"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ndParaRPr>
            </a:p>
            <a:p>
              <a:pPr algn="ct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制度設計</a:t>
              </a:r>
              <a:endParaRPr lang="en-US" altLang="zh-TW"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ndParaRPr>
            </a:p>
            <a:p>
              <a:pPr algn="ct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財務永</a:t>
              </a:r>
              <a:r>
                <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續</a:t>
              </a:r>
              <a:endParaRPr lang="en-US" altLang="zh-TW"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ndParaRPr>
            </a:p>
          </p:txBody>
        </p:sp>
      </p:grpSp>
      <p:sp>
        <p:nvSpPr>
          <p:cNvPr id="27" name="投影片編號版面配置區 2"/>
          <p:cNvSpPr>
            <a:spLocks noGrp="1"/>
          </p:cNvSpPr>
          <p:nvPr>
            <p:ph type="sldNum" sz="quarter" idx="12"/>
          </p:nvPr>
        </p:nvSpPr>
        <p:spPr>
          <a:xfrm>
            <a:off x="8316416" y="6507050"/>
            <a:ext cx="76853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148</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29"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陸、結語</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3371433490"/>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21332" y="1431596"/>
            <a:ext cx="2531463"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二</a:t>
            </a:r>
            <a:r>
              <a:rPr lang="en-US" altLang="zh-TW" sz="2400" b="1" dirty="0" smtClean="0"/>
              <a:t>)</a:t>
            </a:r>
            <a:r>
              <a:rPr lang="zh-TW" altLang="en-US" sz="2400" b="1" dirty="0" smtClean="0"/>
              <a:t>自願退休條件</a:t>
            </a:r>
            <a:endParaRPr lang="zh-TW" altLang="en-US" sz="2400" b="1" dirty="0"/>
          </a:p>
        </p:txBody>
      </p:sp>
      <p:sp>
        <p:nvSpPr>
          <p:cNvPr id="20" name="內容版面配置區 3"/>
          <p:cNvSpPr txBox="1">
            <a:spLocks noGrp="1"/>
          </p:cNvSpPr>
          <p:nvPr>
            <p:ph idx="1"/>
          </p:nvPr>
        </p:nvSpPr>
        <p:spPr>
          <a:xfrm>
            <a:off x="539552" y="764704"/>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pSp>
        <p:nvGrpSpPr>
          <p:cNvPr id="3" name="群組 2"/>
          <p:cNvGrpSpPr/>
          <p:nvPr/>
        </p:nvGrpSpPr>
        <p:grpSpPr>
          <a:xfrm>
            <a:off x="621332" y="1769873"/>
            <a:ext cx="7928163" cy="2935122"/>
            <a:chOff x="625206" y="1953049"/>
            <a:chExt cx="7928163" cy="2935122"/>
          </a:xfrm>
        </p:grpSpPr>
        <p:sp>
          <p:nvSpPr>
            <p:cNvPr id="4" name="手繪多邊形 3"/>
            <p:cNvSpPr/>
            <p:nvPr/>
          </p:nvSpPr>
          <p:spPr>
            <a:xfrm>
              <a:off x="3707904" y="3463596"/>
              <a:ext cx="2522597" cy="325444"/>
            </a:xfrm>
            <a:custGeom>
              <a:avLst/>
              <a:gdLst/>
              <a:ahLst/>
              <a:cxnLst/>
              <a:rect l="0" t="0" r="0" b="0"/>
              <a:pathLst>
                <a:path>
                  <a:moveTo>
                    <a:pt x="0" y="0"/>
                  </a:moveTo>
                  <a:lnTo>
                    <a:pt x="2522597" y="0"/>
                  </a:lnTo>
                  <a:lnTo>
                    <a:pt x="2522597" y="225231"/>
                  </a:lnTo>
                </a:path>
              </a:pathLst>
            </a:custGeom>
            <a:noFill/>
            <a:scene3d>
              <a:camera prst="orthographicFront"/>
              <a:lightRig rig="threePt" dir="t">
                <a:rot lat="0" lon="0" rev="7500000"/>
              </a:lightRig>
            </a:scene3d>
            <a:sp3d z="-40000" prstMaterial="matte"/>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 name="手繪多邊形 4"/>
            <p:cNvSpPr/>
            <p:nvPr/>
          </p:nvSpPr>
          <p:spPr>
            <a:xfrm>
              <a:off x="3707904" y="3212976"/>
              <a:ext cx="2522597" cy="250620"/>
            </a:xfrm>
            <a:custGeom>
              <a:avLst/>
              <a:gdLst/>
              <a:ahLst/>
              <a:cxnLst/>
              <a:rect l="0" t="0" r="0" b="0"/>
              <a:pathLst>
                <a:path>
                  <a:moveTo>
                    <a:pt x="0" y="225231"/>
                  </a:moveTo>
                  <a:lnTo>
                    <a:pt x="2522597" y="225231"/>
                  </a:lnTo>
                  <a:lnTo>
                    <a:pt x="2522597" y="0"/>
                  </a:lnTo>
                </a:path>
              </a:pathLst>
            </a:custGeom>
            <a:noFill/>
            <a:scene3d>
              <a:camera prst="orthographicFront"/>
              <a:lightRig rig="threePt" dir="t">
                <a:rot lat="0" lon="0" rev="7500000"/>
              </a:lightRig>
            </a:scene3d>
            <a:sp3d z="-40000" prstMaterial="matte"/>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 name="手繪多邊形 5"/>
            <p:cNvSpPr/>
            <p:nvPr/>
          </p:nvSpPr>
          <p:spPr>
            <a:xfrm>
              <a:off x="625206" y="3027498"/>
              <a:ext cx="3082698" cy="872193"/>
            </a:xfrm>
            <a:custGeom>
              <a:avLst/>
              <a:gdLst>
                <a:gd name="connsiteX0" fmla="*/ 0 w 3603710"/>
                <a:gd name="connsiteY0" fmla="*/ 0 h 1099131"/>
                <a:gd name="connsiteX1" fmla="*/ 3603710 w 3603710"/>
                <a:gd name="connsiteY1" fmla="*/ 0 h 1099131"/>
                <a:gd name="connsiteX2" fmla="*/ 3603710 w 3603710"/>
                <a:gd name="connsiteY2" fmla="*/ 1099131 h 1099131"/>
                <a:gd name="connsiteX3" fmla="*/ 0 w 3603710"/>
                <a:gd name="connsiteY3" fmla="*/ 1099131 h 1099131"/>
                <a:gd name="connsiteX4" fmla="*/ 0 w 3603710"/>
                <a:gd name="connsiteY4" fmla="*/ 0 h 1099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3710" h="1099131">
                  <a:moveTo>
                    <a:pt x="0" y="0"/>
                  </a:moveTo>
                  <a:lnTo>
                    <a:pt x="3603710" y="0"/>
                  </a:lnTo>
                  <a:lnTo>
                    <a:pt x="3603710" y="1099131"/>
                  </a:lnTo>
                  <a:lnTo>
                    <a:pt x="0" y="1099131"/>
                  </a:lnTo>
                  <a:lnTo>
                    <a:pt x="0" y="0"/>
                  </a:lnTo>
                  <a:close/>
                </a:path>
              </a:pathLst>
            </a:custGeom>
          </p:spPr>
          <p:style>
            <a:lnRef idx="1">
              <a:schemeClr val="accent6"/>
            </a:lnRef>
            <a:fillRef idx="2">
              <a:schemeClr val="accent6"/>
            </a:fillRef>
            <a:effectRef idx="1">
              <a:schemeClr val="accent6"/>
            </a:effectRef>
            <a:fontRef idx="minor">
              <a:schemeClr val="dk1"/>
            </a:fontRef>
          </p:style>
          <p:txBody>
            <a:bodyPr spcFirstLastPara="0" vert="horz" wrap="square" lIns="15240" tIns="15240" rIns="15240" bIns="15240" numCol="1" spcCol="1270" anchor="ctr" anchorCtr="0">
              <a:noAutofit/>
            </a:bodyPr>
            <a:lstStyle/>
            <a:p>
              <a:pPr marL="342900" lvl="0" indent="-342900" algn="ctr">
                <a:lnSpc>
                  <a:spcPct val="90000"/>
                </a:lnSpc>
                <a:spcBef>
                  <a:spcPct val="0"/>
                </a:spcBef>
                <a:spcAft>
                  <a:spcPct val="35000"/>
                </a:spcAft>
              </a:pPr>
              <a:r>
                <a:rPr kumimoji="1" lang="en-US" altLang="zh-TW" sz="3000" b="1" dirty="0">
                  <a:solidFill>
                    <a:srgbClr val="990099"/>
                  </a:solidFill>
                  <a:latin typeface="Arial" charset="0"/>
                  <a:ea typeface="標楷體" pitchFamily="65" charset="-120"/>
                </a:rPr>
                <a:t>1.</a:t>
              </a:r>
              <a:r>
                <a:rPr kumimoji="1" lang="zh-TW" altLang="en-US" sz="3000" b="1" dirty="0">
                  <a:solidFill>
                    <a:srgbClr val="990099"/>
                  </a:solidFill>
                  <a:latin typeface="Arial" charset="0"/>
                  <a:ea typeface="標楷體" pitchFamily="65" charset="-120"/>
                </a:rPr>
                <a:t>一般自願退休</a:t>
              </a:r>
            </a:p>
          </p:txBody>
        </p:sp>
        <p:sp>
          <p:nvSpPr>
            <p:cNvPr id="7" name="手繪多邊形 6"/>
            <p:cNvSpPr/>
            <p:nvPr/>
          </p:nvSpPr>
          <p:spPr>
            <a:xfrm>
              <a:off x="4949659" y="1953049"/>
              <a:ext cx="3603710" cy="1099131"/>
            </a:xfrm>
            <a:custGeom>
              <a:avLst/>
              <a:gdLst>
                <a:gd name="connsiteX0" fmla="*/ 0 w 3603710"/>
                <a:gd name="connsiteY0" fmla="*/ 0 h 1099131"/>
                <a:gd name="connsiteX1" fmla="*/ 3603710 w 3603710"/>
                <a:gd name="connsiteY1" fmla="*/ 0 h 1099131"/>
                <a:gd name="connsiteX2" fmla="*/ 3603710 w 3603710"/>
                <a:gd name="connsiteY2" fmla="*/ 1099131 h 1099131"/>
                <a:gd name="connsiteX3" fmla="*/ 0 w 3603710"/>
                <a:gd name="connsiteY3" fmla="*/ 1099131 h 1099131"/>
                <a:gd name="connsiteX4" fmla="*/ 0 w 3603710"/>
                <a:gd name="connsiteY4" fmla="*/ 0 h 1099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3710" h="1099131">
                  <a:moveTo>
                    <a:pt x="0" y="0"/>
                  </a:moveTo>
                  <a:lnTo>
                    <a:pt x="3603710" y="0"/>
                  </a:lnTo>
                  <a:lnTo>
                    <a:pt x="3603710" y="1099131"/>
                  </a:lnTo>
                  <a:lnTo>
                    <a:pt x="0" y="1099131"/>
                  </a:lnTo>
                  <a:lnTo>
                    <a:pt x="0" y="0"/>
                  </a:lnTo>
                  <a:close/>
                </a:path>
              </a:pathLst>
            </a:custGeom>
          </p:spPr>
          <p:style>
            <a:lnRef idx="0">
              <a:schemeClr val="accent5"/>
            </a:lnRef>
            <a:fillRef idx="3">
              <a:schemeClr val="accent5"/>
            </a:fillRef>
            <a:effectRef idx="3">
              <a:schemeClr val="accent5"/>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zh-TW" altLang="en-US" sz="2400" b="1" kern="1200" dirty="0" smtClean="0">
                  <a:solidFill>
                    <a:srgbClr val="FFFF00"/>
                  </a:solidFill>
                </a:rPr>
                <a:t>第</a:t>
              </a:r>
              <a:r>
                <a:rPr lang="en-US" altLang="zh-TW" sz="2400" b="1" kern="1200" dirty="0" smtClean="0">
                  <a:solidFill>
                    <a:srgbClr val="FFFF00"/>
                  </a:solidFill>
                </a:rPr>
                <a:t>17</a:t>
              </a:r>
              <a:r>
                <a:rPr lang="zh-TW" altLang="en-US" sz="2400" b="1" kern="1200" dirty="0" smtClean="0">
                  <a:solidFill>
                    <a:srgbClr val="FFFF00"/>
                  </a:solidFill>
                </a:rPr>
                <a:t>條第</a:t>
              </a:r>
              <a:r>
                <a:rPr lang="en-US" altLang="zh-TW" sz="2400" b="1" kern="1200" dirty="0" smtClean="0">
                  <a:solidFill>
                    <a:srgbClr val="FFFF00"/>
                  </a:solidFill>
                </a:rPr>
                <a:t>1</a:t>
              </a:r>
              <a:r>
                <a:rPr lang="zh-TW" altLang="en-US" sz="2400" b="1" kern="1200" dirty="0" smtClean="0">
                  <a:solidFill>
                    <a:srgbClr val="FFFF00"/>
                  </a:solidFill>
                </a:rPr>
                <a:t>項第</a:t>
              </a:r>
              <a:r>
                <a:rPr lang="en-US" altLang="zh-TW" sz="2400" b="1" kern="1200" dirty="0" smtClean="0">
                  <a:solidFill>
                    <a:srgbClr val="FFFF00"/>
                  </a:solidFill>
                </a:rPr>
                <a:t>1</a:t>
              </a:r>
              <a:r>
                <a:rPr lang="zh-TW" altLang="en-US" sz="2400" b="1" kern="1200" dirty="0" smtClean="0">
                  <a:solidFill>
                    <a:srgbClr val="FFFF00"/>
                  </a:solidFill>
                </a:rPr>
                <a:t>款</a:t>
              </a:r>
              <a:endParaRPr lang="en-US" altLang="zh-TW" sz="2400" b="1" kern="1200" dirty="0" smtClean="0">
                <a:solidFill>
                  <a:srgbClr val="FFFF00"/>
                </a:solidFill>
              </a:endParaRPr>
            </a:p>
            <a:p>
              <a:pPr lvl="0" algn="ctr" defTabSz="1066800">
                <a:lnSpc>
                  <a:spcPct val="90000"/>
                </a:lnSpc>
                <a:spcBef>
                  <a:spcPct val="0"/>
                </a:spcBef>
                <a:spcAft>
                  <a:spcPct val="35000"/>
                </a:spcAft>
              </a:pPr>
              <a:r>
                <a:rPr lang="zh-TW" altLang="en-US" sz="2400" b="1" kern="1200" dirty="0" smtClean="0">
                  <a:latin typeface="標楷體" pitchFamily="65" charset="-120"/>
                  <a:ea typeface="標楷體" pitchFamily="65" charset="-120"/>
                </a:rPr>
                <a:t>任職</a:t>
              </a:r>
              <a:r>
                <a:rPr lang="en-US" altLang="zh-TW" sz="2400" b="1" kern="1200" dirty="0" smtClean="0">
                  <a:latin typeface="標楷體" pitchFamily="65" charset="-120"/>
                  <a:ea typeface="標楷體" pitchFamily="65" charset="-120"/>
                </a:rPr>
                <a:t>5</a:t>
              </a:r>
              <a:r>
                <a:rPr lang="zh-TW" altLang="en-US" sz="2400" b="1" kern="1200" dirty="0" smtClean="0">
                  <a:latin typeface="標楷體" pitchFamily="65" charset="-120"/>
                  <a:ea typeface="標楷體" pitchFamily="65" charset="-120"/>
                </a:rPr>
                <a:t>年以上，年滿</a:t>
              </a:r>
              <a:r>
                <a:rPr lang="en-US" altLang="zh-TW" sz="2400" b="1" kern="1200" dirty="0" smtClean="0">
                  <a:latin typeface="標楷體" pitchFamily="65" charset="-120"/>
                  <a:ea typeface="標楷體" pitchFamily="65" charset="-120"/>
                </a:rPr>
                <a:t>60</a:t>
              </a:r>
              <a:r>
                <a:rPr lang="zh-TW" altLang="en-US" sz="2400" b="1" kern="1200" dirty="0" smtClean="0">
                  <a:latin typeface="標楷體" pitchFamily="65" charset="-120"/>
                  <a:ea typeface="標楷體" pitchFamily="65" charset="-120"/>
                </a:rPr>
                <a:t>歲者 </a:t>
              </a:r>
              <a:endParaRPr lang="zh-TW" altLang="en-US" sz="2400" b="1" kern="1200" dirty="0"/>
            </a:p>
          </p:txBody>
        </p:sp>
        <p:sp>
          <p:nvSpPr>
            <p:cNvPr id="9" name="手繪多邊形 8"/>
            <p:cNvSpPr/>
            <p:nvPr/>
          </p:nvSpPr>
          <p:spPr>
            <a:xfrm>
              <a:off x="4945417" y="3789040"/>
              <a:ext cx="3603710" cy="1099131"/>
            </a:xfrm>
            <a:custGeom>
              <a:avLst/>
              <a:gdLst>
                <a:gd name="connsiteX0" fmla="*/ 0 w 3603710"/>
                <a:gd name="connsiteY0" fmla="*/ 0 h 1099131"/>
                <a:gd name="connsiteX1" fmla="*/ 3603710 w 3603710"/>
                <a:gd name="connsiteY1" fmla="*/ 0 h 1099131"/>
                <a:gd name="connsiteX2" fmla="*/ 3603710 w 3603710"/>
                <a:gd name="connsiteY2" fmla="*/ 1099131 h 1099131"/>
                <a:gd name="connsiteX3" fmla="*/ 0 w 3603710"/>
                <a:gd name="connsiteY3" fmla="*/ 1099131 h 1099131"/>
                <a:gd name="connsiteX4" fmla="*/ 0 w 3603710"/>
                <a:gd name="connsiteY4" fmla="*/ 0 h 1099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3710" h="1099131">
                  <a:moveTo>
                    <a:pt x="0" y="0"/>
                  </a:moveTo>
                  <a:lnTo>
                    <a:pt x="3603710" y="0"/>
                  </a:lnTo>
                  <a:lnTo>
                    <a:pt x="3603710" y="1099131"/>
                  </a:lnTo>
                  <a:lnTo>
                    <a:pt x="0" y="1099131"/>
                  </a:lnTo>
                  <a:lnTo>
                    <a:pt x="0" y="0"/>
                  </a:lnTo>
                  <a:close/>
                </a:path>
              </a:pathLst>
            </a:custGeom>
          </p:spPr>
          <p:style>
            <a:lnRef idx="0">
              <a:schemeClr val="accent5"/>
            </a:lnRef>
            <a:fillRef idx="3">
              <a:schemeClr val="accent5"/>
            </a:fillRef>
            <a:effectRef idx="3">
              <a:schemeClr val="accent5"/>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zh-TW" altLang="en-US" sz="2400" b="1" kern="1200" dirty="0" smtClean="0">
                  <a:solidFill>
                    <a:srgbClr val="FFFF00"/>
                  </a:solidFill>
                </a:rPr>
                <a:t>第</a:t>
              </a:r>
              <a:r>
                <a:rPr lang="en-US" altLang="zh-TW" sz="2400" b="1" kern="1200" dirty="0" smtClean="0">
                  <a:solidFill>
                    <a:srgbClr val="FFFF00"/>
                  </a:solidFill>
                </a:rPr>
                <a:t>17</a:t>
              </a:r>
              <a:r>
                <a:rPr lang="zh-TW" altLang="en-US" sz="2400" b="1" kern="1200" dirty="0" smtClean="0">
                  <a:solidFill>
                    <a:srgbClr val="FFFF00"/>
                  </a:solidFill>
                </a:rPr>
                <a:t>條第</a:t>
              </a:r>
              <a:r>
                <a:rPr lang="en-US" altLang="zh-TW" sz="2400" b="1" kern="1200" dirty="0" smtClean="0">
                  <a:solidFill>
                    <a:srgbClr val="FFFF00"/>
                  </a:solidFill>
                </a:rPr>
                <a:t>1</a:t>
              </a:r>
              <a:r>
                <a:rPr lang="zh-TW" altLang="en-US" sz="2400" b="1" kern="1200" dirty="0" smtClean="0">
                  <a:solidFill>
                    <a:srgbClr val="FFFF00"/>
                  </a:solidFill>
                </a:rPr>
                <a:t>項第</a:t>
              </a:r>
              <a:r>
                <a:rPr lang="en-US" altLang="zh-TW" sz="2400" b="1" kern="1200" dirty="0" smtClean="0">
                  <a:solidFill>
                    <a:srgbClr val="FFFF00"/>
                  </a:solidFill>
                </a:rPr>
                <a:t>2</a:t>
              </a:r>
              <a:r>
                <a:rPr lang="zh-TW" altLang="en-US" sz="2400" b="1" kern="1200" dirty="0" smtClean="0">
                  <a:solidFill>
                    <a:srgbClr val="FFFF00"/>
                  </a:solidFill>
                </a:rPr>
                <a:t>款</a:t>
              </a:r>
              <a:endParaRPr lang="en-US" altLang="zh-TW" sz="2400" b="1" kern="1200" dirty="0" smtClean="0">
                <a:solidFill>
                  <a:srgbClr val="FFFF00"/>
                </a:solidFill>
              </a:endParaRPr>
            </a:p>
            <a:p>
              <a:pPr lvl="0" algn="ctr" defTabSz="1066800">
                <a:lnSpc>
                  <a:spcPct val="90000"/>
                </a:lnSpc>
                <a:spcBef>
                  <a:spcPct val="0"/>
                </a:spcBef>
                <a:spcAft>
                  <a:spcPct val="35000"/>
                </a:spcAft>
              </a:pPr>
              <a:r>
                <a:rPr lang="zh-TW" altLang="en-US" sz="2400" b="1" kern="1200" dirty="0" smtClean="0">
                  <a:latin typeface="標楷體" pitchFamily="65" charset="-120"/>
                  <a:ea typeface="標楷體" pitchFamily="65" charset="-120"/>
                </a:rPr>
                <a:t>任職滿</a:t>
              </a:r>
              <a:r>
                <a:rPr lang="en-US" altLang="zh-TW" sz="2400" b="1" kern="1200" dirty="0" smtClean="0">
                  <a:latin typeface="標楷體" pitchFamily="65" charset="-120"/>
                  <a:ea typeface="標楷體" pitchFamily="65" charset="-120"/>
                </a:rPr>
                <a:t>25</a:t>
              </a:r>
              <a:r>
                <a:rPr lang="zh-TW" altLang="en-US" sz="2400" b="1" kern="1200" dirty="0" smtClean="0">
                  <a:latin typeface="標楷體" pitchFamily="65" charset="-120"/>
                  <a:ea typeface="標楷體" pitchFamily="65" charset="-120"/>
                </a:rPr>
                <a:t>年者 </a:t>
              </a:r>
              <a:endParaRPr lang="zh-TW" altLang="en-US" sz="2400" b="1" kern="1200" dirty="0"/>
            </a:p>
          </p:txBody>
        </p:sp>
      </p:grpSp>
      <p:grpSp>
        <p:nvGrpSpPr>
          <p:cNvPr id="15" name="群組 14"/>
          <p:cNvGrpSpPr/>
          <p:nvPr/>
        </p:nvGrpSpPr>
        <p:grpSpPr>
          <a:xfrm>
            <a:off x="502696" y="4972771"/>
            <a:ext cx="8014158" cy="1480565"/>
            <a:chOff x="535513" y="5080783"/>
            <a:chExt cx="8014158" cy="1480565"/>
          </a:xfrm>
        </p:grpSpPr>
        <p:sp>
          <p:nvSpPr>
            <p:cNvPr id="12" name="手繪多邊形 11"/>
            <p:cNvSpPr/>
            <p:nvPr/>
          </p:nvSpPr>
          <p:spPr>
            <a:xfrm>
              <a:off x="683568" y="5085184"/>
              <a:ext cx="1008110" cy="1476164"/>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3" name="手繪多邊形 12"/>
            <p:cNvSpPr/>
            <p:nvPr/>
          </p:nvSpPr>
          <p:spPr>
            <a:xfrm>
              <a:off x="1675667" y="5266562"/>
              <a:ext cx="6874004" cy="1186774"/>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a:lnSpc>
                  <a:spcPct val="120000"/>
                </a:lnSpc>
                <a:spcBef>
                  <a:spcPct val="0"/>
                </a:spcBef>
                <a:buFontTx/>
                <a:buNone/>
                <a:defRPr/>
              </a:pPr>
              <a:r>
                <a:rPr lang="en-US" altLang="zh-TW" sz="2200" b="1" dirty="0">
                  <a:ln w="1905"/>
                  <a:solidFill>
                    <a:schemeClr val="tx1"/>
                  </a:solidFill>
                  <a:effectLst>
                    <a:innerShdw blurRad="69850" dist="43180" dir="5400000">
                      <a:srgbClr val="000000">
                        <a:alpha val="65000"/>
                      </a:srgbClr>
                    </a:innerShdw>
                  </a:effectLst>
                  <a:latin typeface="標楷體" pitchFamily="65" charset="-120"/>
                </a:rPr>
                <a:t>◎</a:t>
              </a:r>
              <a:r>
                <a:rPr lang="zh-TW" altLang="en-US" sz="2200" b="1" dirty="0">
                  <a:ln w="1905"/>
                  <a:solidFill>
                    <a:schemeClr val="tx1"/>
                  </a:solidFill>
                  <a:effectLst>
                    <a:innerShdw blurRad="69850" dist="43180" dir="5400000">
                      <a:srgbClr val="000000">
                        <a:alpha val="65000"/>
                      </a:srgbClr>
                    </a:innerShdw>
                  </a:effectLst>
                  <a:latin typeface="標楷體" pitchFamily="65" charset="-120"/>
                </a:rPr>
                <a:t>焦點問題</a:t>
              </a:r>
              <a:r>
                <a:rPr lang="zh-TW" altLang="en-US" sz="2200" b="1" dirty="0" smtClean="0">
                  <a:ln w="1905"/>
                  <a:solidFill>
                    <a:schemeClr val="tx1"/>
                  </a:solidFill>
                  <a:effectLst>
                    <a:innerShdw blurRad="69850" dist="43180" dir="5400000">
                      <a:srgbClr val="000000">
                        <a:alpha val="65000"/>
                      </a:srgbClr>
                    </a:innerShdw>
                  </a:effectLst>
                  <a:latin typeface="標楷體" pitchFamily="65" charset="-120"/>
                </a:rPr>
                <a:t>：成就</a:t>
              </a:r>
              <a:r>
                <a:rPr lang="zh-TW" altLang="en-US" sz="2200" b="1" dirty="0">
                  <a:ln w="1905"/>
                  <a:solidFill>
                    <a:schemeClr val="tx1"/>
                  </a:solidFill>
                  <a:effectLst>
                    <a:innerShdw blurRad="69850" dist="43180" dir="5400000">
                      <a:srgbClr val="000000">
                        <a:alpha val="65000"/>
                      </a:srgbClr>
                    </a:innerShdw>
                  </a:effectLst>
                  <a:latin typeface="標楷體" pitchFamily="65" charset="-120"/>
                </a:rPr>
                <a:t>退休條件之年資（</a:t>
              </a:r>
              <a:r>
                <a:rPr lang="en-US" altLang="zh-TW" sz="2200" b="1" dirty="0">
                  <a:ln w="1905"/>
                  <a:solidFill>
                    <a:schemeClr val="tx1"/>
                  </a:solidFill>
                  <a:effectLst>
                    <a:innerShdw blurRad="69850" dist="43180" dir="5400000">
                      <a:srgbClr val="000000">
                        <a:alpha val="65000"/>
                      </a:srgbClr>
                    </a:innerShdw>
                  </a:effectLst>
                  <a:latin typeface="標楷體" pitchFamily="65" charset="-120"/>
                </a:rPr>
                <a:t>5</a:t>
              </a:r>
              <a:r>
                <a:rPr lang="zh-TW" altLang="en-US" sz="2200" b="1" dirty="0">
                  <a:ln w="1905"/>
                  <a:solidFill>
                    <a:schemeClr val="tx1"/>
                  </a:solidFill>
                  <a:effectLst>
                    <a:innerShdw blurRad="69850" dist="43180" dir="5400000">
                      <a:srgbClr val="000000">
                        <a:alpha val="65000"/>
                      </a:srgbClr>
                    </a:innerShdw>
                  </a:effectLst>
                  <a:latin typeface="標楷體" pitchFamily="65" charset="-120"/>
                </a:rPr>
                <a:t>年或</a:t>
              </a:r>
              <a:r>
                <a:rPr lang="en-US" altLang="zh-TW" sz="2200" b="1" dirty="0">
                  <a:ln w="1905"/>
                  <a:solidFill>
                    <a:schemeClr val="tx1"/>
                  </a:solidFill>
                  <a:effectLst>
                    <a:innerShdw blurRad="69850" dist="43180" dir="5400000">
                      <a:srgbClr val="000000">
                        <a:alpha val="65000"/>
                      </a:srgbClr>
                    </a:innerShdw>
                  </a:effectLst>
                  <a:latin typeface="標楷體" pitchFamily="65" charset="-120"/>
                </a:rPr>
                <a:t>25</a:t>
              </a:r>
              <a:r>
                <a:rPr lang="zh-TW" altLang="en-US" sz="2200" b="1" dirty="0">
                  <a:ln w="1905"/>
                  <a:solidFill>
                    <a:schemeClr val="tx1"/>
                  </a:solidFill>
                  <a:effectLst>
                    <a:innerShdw blurRad="69850" dist="43180" dir="5400000">
                      <a:srgbClr val="000000">
                        <a:alpha val="65000"/>
                      </a:srgbClr>
                    </a:innerShdw>
                  </a:effectLst>
                  <a:latin typeface="標楷體" pitchFamily="65" charset="-120"/>
                </a:rPr>
                <a:t>年）計算</a:t>
              </a:r>
            </a:p>
            <a:p>
              <a:pPr marL="361950" lvl="1">
                <a:lnSpc>
                  <a:spcPct val="120000"/>
                </a:lnSpc>
                <a:spcBef>
                  <a:spcPct val="0"/>
                </a:spcBef>
                <a:buFontTx/>
                <a:buNone/>
                <a:defRPr/>
              </a:pPr>
              <a:r>
                <a:rPr lang="en-US" altLang="zh-TW" sz="2000" b="1" dirty="0">
                  <a:solidFill>
                    <a:srgbClr val="660066"/>
                  </a:solidFill>
                  <a:latin typeface="標楷體" pitchFamily="65" charset="-120"/>
                </a:rPr>
                <a:t>1.</a:t>
              </a:r>
              <a:r>
                <a:rPr lang="zh-TW" altLang="en-US" sz="2000" b="1" dirty="0">
                  <a:solidFill>
                    <a:srgbClr val="660066"/>
                  </a:solidFill>
                  <a:latin typeface="標楷體" pitchFamily="65" charset="-120"/>
                </a:rPr>
                <a:t>按日十足計算至退休生效前</a:t>
              </a:r>
              <a:r>
                <a:rPr lang="en-US" altLang="zh-TW" sz="2000" b="1" dirty="0">
                  <a:solidFill>
                    <a:srgbClr val="660066"/>
                  </a:solidFill>
                  <a:latin typeface="標楷體" pitchFamily="65" charset="-120"/>
                </a:rPr>
                <a:t>1</a:t>
              </a:r>
              <a:r>
                <a:rPr lang="zh-TW" altLang="en-US" sz="2000" b="1" dirty="0">
                  <a:solidFill>
                    <a:srgbClr val="660066"/>
                  </a:solidFill>
                  <a:latin typeface="標楷體" pitchFamily="65" charset="-120"/>
                </a:rPr>
                <a:t>日</a:t>
              </a:r>
              <a:r>
                <a:rPr lang="zh-TW" altLang="en-US" sz="2000" b="1" dirty="0" smtClean="0">
                  <a:solidFill>
                    <a:srgbClr val="660066"/>
                  </a:solidFill>
                  <a:latin typeface="標楷體" pitchFamily="65" charset="-120"/>
                </a:rPr>
                <a:t>止</a:t>
              </a:r>
              <a:endParaRPr lang="en-US" altLang="zh-TW" sz="2000" b="1" dirty="0" smtClean="0">
                <a:solidFill>
                  <a:srgbClr val="660066"/>
                </a:solidFill>
                <a:latin typeface="標楷體" pitchFamily="65" charset="-120"/>
              </a:endParaRPr>
            </a:p>
            <a:p>
              <a:pPr marL="361950" lvl="1">
                <a:lnSpc>
                  <a:spcPct val="120000"/>
                </a:lnSpc>
                <a:spcBef>
                  <a:spcPct val="0"/>
                </a:spcBef>
                <a:buFontTx/>
                <a:buNone/>
                <a:defRPr/>
              </a:pPr>
              <a:r>
                <a:rPr lang="en-US" altLang="zh-TW" sz="2000" b="1" dirty="0" smtClean="0">
                  <a:solidFill>
                    <a:srgbClr val="660066"/>
                  </a:solidFill>
                  <a:latin typeface="標楷體" pitchFamily="65" charset="-120"/>
                </a:rPr>
                <a:t>2.</a:t>
              </a:r>
              <a:r>
                <a:rPr lang="zh-TW" altLang="en-US" sz="2000" b="1" dirty="0" smtClean="0">
                  <a:solidFill>
                    <a:srgbClr val="660066"/>
                  </a:solidFill>
                  <a:latin typeface="標楷體" pitchFamily="65" charset="-120"/>
                </a:rPr>
                <a:t>年資中斷者，畸</a:t>
              </a:r>
              <a:r>
                <a:rPr lang="zh-TW" altLang="en-US" sz="2000" b="1" dirty="0">
                  <a:solidFill>
                    <a:srgbClr val="660066"/>
                  </a:solidFill>
                  <a:latin typeface="標楷體" pitchFamily="65" charset="-120"/>
                </a:rPr>
                <a:t>零日加總合計以</a:t>
              </a:r>
              <a:r>
                <a:rPr lang="en-US" altLang="zh-TW" sz="2000" b="1" dirty="0">
                  <a:solidFill>
                    <a:srgbClr val="660066"/>
                  </a:solidFill>
                  <a:latin typeface="標楷體" pitchFamily="65" charset="-120"/>
                </a:rPr>
                <a:t>30</a:t>
              </a:r>
              <a:r>
                <a:rPr lang="zh-TW" altLang="en-US" sz="2000" b="1" dirty="0">
                  <a:solidFill>
                    <a:srgbClr val="660066"/>
                  </a:solidFill>
                  <a:latin typeface="標楷體" pitchFamily="65" charset="-120"/>
                </a:rPr>
                <a:t>日為</a:t>
              </a:r>
              <a:r>
                <a:rPr lang="en-US" altLang="zh-TW" sz="2000" b="1" dirty="0">
                  <a:solidFill>
                    <a:srgbClr val="660066"/>
                  </a:solidFill>
                  <a:latin typeface="標楷體" pitchFamily="65" charset="-120"/>
                </a:rPr>
                <a:t>1</a:t>
              </a:r>
              <a:r>
                <a:rPr lang="zh-TW" altLang="en-US" sz="2000" b="1" dirty="0">
                  <a:solidFill>
                    <a:srgbClr val="660066"/>
                  </a:solidFill>
                  <a:latin typeface="標楷體" pitchFamily="65" charset="-120"/>
                </a:rPr>
                <a:t>個月</a:t>
              </a:r>
            </a:p>
            <a:p>
              <a:pPr marL="285750" lvl="1" indent="-285750" algn="l" defTabSz="2889250">
                <a:lnSpc>
                  <a:spcPct val="90000"/>
                </a:lnSpc>
                <a:spcBef>
                  <a:spcPct val="0"/>
                </a:spcBef>
                <a:spcAft>
                  <a:spcPct val="15000"/>
                </a:spcAft>
                <a:buChar char="••"/>
              </a:pPr>
              <a:endParaRPr lang="zh-TW" altLang="en-US" sz="2000" b="1" kern="1200" dirty="0"/>
            </a:p>
          </p:txBody>
        </p:sp>
        <p:pic>
          <p:nvPicPr>
            <p:cNvPr id="35"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5513" y="5080783"/>
              <a:ext cx="1243843" cy="132553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
        <p:nvSpPr>
          <p:cNvPr id="4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3808776505"/>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827584" y="836712"/>
            <a:ext cx="7286676" cy="553998"/>
          </a:xfrm>
          <a:prstGeom prst="rect">
            <a:avLst/>
          </a:prstGeom>
        </p:spPr>
        <p:txBody>
          <a:bodyPr wrap="square">
            <a:spAutoFit/>
          </a:bodyPr>
          <a:lstStyle/>
          <a:p>
            <a:pPr lvl="0">
              <a:lnSpc>
                <a:spcPts val="3600"/>
              </a:lnSpc>
              <a:spcBef>
                <a:spcPct val="0"/>
              </a:spcBef>
              <a:defRPr/>
            </a:pP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 </a:t>
            </a:r>
            <a:r>
              <a:rPr kumimoji="1" lang="zh-TW" altLang="en-US"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a:t>
            </a:r>
            <a:r>
              <a:rPr kumimoji="1"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、新進人員建立全新制度</a:t>
            </a:r>
            <a:endParaRPr kumimoji="1" lang="en-US" altLang="zh-TW"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sp>
        <p:nvSpPr>
          <p:cNvPr id="27" name="AutoShape 3"/>
          <p:cNvSpPr>
            <a:spLocks noChangeArrowheads="1"/>
          </p:cNvSpPr>
          <p:nvPr/>
        </p:nvSpPr>
        <p:spPr bwMode="gray">
          <a:xfrm flipH="1">
            <a:off x="3275856" y="1700808"/>
            <a:ext cx="5715000" cy="4495800"/>
          </a:xfrm>
          <a:prstGeom prst="rightArrow">
            <a:avLst>
              <a:gd name="adj1" fmla="val 86065"/>
              <a:gd name="adj2" fmla="val 31780"/>
            </a:avLst>
          </a:prstGeom>
          <a:gradFill rotWithShape="1">
            <a:gsLst>
              <a:gs pos="0">
                <a:srgbClr val="FFCC66">
                  <a:gamma/>
                  <a:tint val="0"/>
                  <a:invGamma/>
                  <a:alpha val="52000"/>
                </a:srgbClr>
              </a:gs>
              <a:gs pos="100000">
                <a:srgbClr val="FFCC66"/>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8" name="AutoShape 4"/>
          <p:cNvSpPr>
            <a:spLocks noChangeArrowheads="1"/>
          </p:cNvSpPr>
          <p:nvPr/>
        </p:nvSpPr>
        <p:spPr bwMode="gray">
          <a:xfrm>
            <a:off x="4501506" y="2234208"/>
            <a:ext cx="4038600" cy="990600"/>
          </a:xfrm>
          <a:prstGeom prst="roundRect">
            <a:avLst>
              <a:gd name="adj" fmla="val 9106"/>
            </a:avLst>
          </a:prstGeom>
          <a:gradFill rotWithShape="1">
            <a:gsLst>
              <a:gs pos="0">
                <a:srgbClr val="5B84E9">
                  <a:gamma/>
                  <a:shade val="46275"/>
                  <a:invGamma/>
                </a:srgbClr>
              </a:gs>
              <a:gs pos="50000">
                <a:srgbClr val="5B84E9"/>
              </a:gs>
              <a:gs pos="100000">
                <a:srgbClr val="5B84E9">
                  <a:gamma/>
                  <a:shade val="46275"/>
                  <a:invGamma/>
                </a:srgbClr>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none" anchor="ctr"/>
          <a:lstStyle/>
          <a:p>
            <a:r>
              <a:rPr lang="zh-TW" altLang="en-US" sz="2400" b="1" dirty="0" smtClean="0">
                <a:solidFill>
                  <a:srgbClr val="FFFFFF"/>
                </a:solidFill>
                <a:latin typeface="微軟正黑體" panose="020B0604030504040204" pitchFamily="34" charset="-120"/>
                <a:ea typeface="微軟正黑體" panose="020B0604030504040204" pitchFamily="34" charset="-120"/>
              </a:rPr>
              <a:t>由主管機關賡續研議中</a:t>
            </a:r>
            <a:endParaRPr lang="en-US" altLang="zh-TW" sz="2400" b="1" dirty="0">
              <a:solidFill>
                <a:srgbClr val="FFFFFF"/>
              </a:solidFill>
              <a:latin typeface="微軟正黑體" panose="020B0604030504040204" pitchFamily="34" charset="-120"/>
              <a:ea typeface="微軟正黑體" panose="020B0604030504040204" pitchFamily="34" charset="-120"/>
            </a:endParaRPr>
          </a:p>
        </p:txBody>
      </p:sp>
      <p:sp>
        <p:nvSpPr>
          <p:cNvPr id="29" name="AutoShape 5"/>
          <p:cNvSpPr>
            <a:spLocks noChangeArrowheads="1"/>
          </p:cNvSpPr>
          <p:nvPr/>
        </p:nvSpPr>
        <p:spPr bwMode="gray">
          <a:xfrm>
            <a:off x="4501506" y="3373181"/>
            <a:ext cx="4038600" cy="990600"/>
          </a:xfrm>
          <a:prstGeom prst="roundRect">
            <a:avLst>
              <a:gd name="adj" fmla="val 9106"/>
            </a:avLst>
          </a:prstGeom>
          <a:gradFill rotWithShape="1">
            <a:gsLst>
              <a:gs pos="0">
                <a:srgbClr val="57C9ED">
                  <a:gamma/>
                  <a:shade val="46275"/>
                  <a:invGamma/>
                </a:srgbClr>
              </a:gs>
              <a:gs pos="50000">
                <a:srgbClr val="57C9ED"/>
              </a:gs>
              <a:gs pos="100000">
                <a:srgbClr val="57C9ED">
                  <a:gamma/>
                  <a:shade val="46275"/>
                  <a:invGamma/>
                </a:srgbClr>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none" anchor="ctr"/>
          <a:lstStyle/>
          <a:p>
            <a:r>
              <a:rPr lang="zh-TW" altLang="en-US" sz="2400" b="1" dirty="0" smtClean="0">
                <a:solidFill>
                  <a:srgbClr val="FFFFFF"/>
                </a:solidFill>
                <a:latin typeface="微軟正黑體" panose="020B0604030504040204" pitchFamily="34" charset="-120"/>
                <a:ea typeface="微軟正黑體" panose="020B0604030504040204" pitchFamily="34" charset="-120"/>
              </a:rPr>
              <a:t>是否採確定提撥，尚未定案</a:t>
            </a:r>
            <a:endParaRPr lang="en-US" altLang="zh-TW" sz="2400" b="1" dirty="0">
              <a:solidFill>
                <a:srgbClr val="FFFFFF"/>
              </a:solidFill>
              <a:latin typeface="微軟正黑體" panose="020B0604030504040204" pitchFamily="34" charset="-120"/>
              <a:ea typeface="微軟正黑體" panose="020B0604030504040204" pitchFamily="34" charset="-120"/>
            </a:endParaRPr>
          </a:p>
        </p:txBody>
      </p:sp>
      <p:sp>
        <p:nvSpPr>
          <p:cNvPr id="30" name="AutoShape 6"/>
          <p:cNvSpPr>
            <a:spLocks noChangeArrowheads="1"/>
          </p:cNvSpPr>
          <p:nvPr/>
        </p:nvSpPr>
        <p:spPr bwMode="gray">
          <a:xfrm>
            <a:off x="4501506" y="4563492"/>
            <a:ext cx="4038600" cy="990600"/>
          </a:xfrm>
          <a:prstGeom prst="roundRect">
            <a:avLst>
              <a:gd name="adj" fmla="val 9106"/>
            </a:avLst>
          </a:prstGeom>
          <a:gradFill rotWithShape="1">
            <a:gsLst>
              <a:gs pos="0">
                <a:srgbClr val="65D7A6">
                  <a:gamma/>
                  <a:shade val="46275"/>
                  <a:invGamma/>
                </a:srgbClr>
              </a:gs>
              <a:gs pos="50000">
                <a:srgbClr val="65D7A6"/>
              </a:gs>
              <a:gs pos="100000">
                <a:srgbClr val="65D7A6">
                  <a:gamma/>
                  <a:shade val="46275"/>
                  <a:invGamma/>
                </a:srgbClr>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none" anchor="ctr"/>
          <a:lstStyle/>
          <a:p>
            <a:r>
              <a:rPr lang="zh-TW" altLang="en-US" sz="2400" b="1" dirty="0" smtClean="0">
                <a:solidFill>
                  <a:srgbClr val="FFFFFF"/>
                </a:solidFill>
                <a:latin typeface="微軟正黑體" panose="020B0604030504040204" pitchFamily="34" charset="-120"/>
                <a:ea typeface="微軟正黑體" panose="020B0604030504040204" pitchFamily="34" charset="-120"/>
              </a:rPr>
              <a:t>是否另立新基金，尚未定案</a:t>
            </a:r>
            <a:endParaRPr lang="en-US" altLang="zh-TW" sz="2400" b="1" dirty="0">
              <a:solidFill>
                <a:srgbClr val="FFFFFF"/>
              </a:solidFill>
              <a:latin typeface="微軟正黑體" panose="020B0604030504040204" pitchFamily="34" charset="-120"/>
              <a:ea typeface="微軟正黑體" panose="020B0604030504040204" pitchFamily="34" charset="-120"/>
            </a:endParaRPr>
          </a:p>
        </p:txBody>
      </p:sp>
      <p:sp>
        <p:nvSpPr>
          <p:cNvPr id="31" name="AutoShape 7"/>
          <p:cNvSpPr>
            <a:spLocks noChangeArrowheads="1"/>
          </p:cNvSpPr>
          <p:nvPr/>
        </p:nvSpPr>
        <p:spPr bwMode="gray">
          <a:xfrm>
            <a:off x="683568" y="2348508"/>
            <a:ext cx="2520280" cy="3200400"/>
          </a:xfrm>
          <a:prstGeom prst="roundRect">
            <a:avLst>
              <a:gd name="adj" fmla="val 9106"/>
            </a:avLst>
          </a:prstGeom>
          <a:gradFill rotWithShape="1">
            <a:gsLst>
              <a:gs pos="0">
                <a:srgbClr val="5B84E9"/>
              </a:gs>
              <a:gs pos="100000">
                <a:srgbClr val="5B84E9">
                  <a:gamma/>
                  <a:tint val="0"/>
                  <a:invGamma/>
                </a:srgbClr>
              </a:gs>
            </a:gsLst>
            <a:lin ang="5400000" scaled="1"/>
          </a:gradFill>
          <a:ln>
            <a:noFill/>
          </a:ln>
          <a:effectLst>
            <a:outerShdw dist="107763" dir="2700000" algn="ctr" rotWithShape="0">
              <a:srgbClr val="000000">
                <a:alpha val="50000"/>
              </a:srgbClr>
            </a:outerShdw>
          </a:effectLst>
          <a:extLst>
            <a:ext uri="{91240B29-F687-4F45-9708-019B960494DF}">
              <a14:hiddenLine xmlns:a14="http://schemas.microsoft.com/office/drawing/2010/main" w="25400">
                <a:solidFill>
                  <a:schemeClr val="tx1"/>
                </a:solidFill>
                <a:round/>
                <a:headEnd/>
                <a:tailEnd/>
              </a14:hiddenLine>
            </a:ext>
          </a:extLst>
        </p:spPr>
        <p:txBody>
          <a:bodyPr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lnSpc>
                <a:spcPts val="5000"/>
              </a:lnSpc>
            </a:pPr>
            <a:r>
              <a:rPr lang="en-US" altLang="zh-TW"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112</a:t>
            </a:r>
            <a:r>
              <a:rPr lang="zh-TW" altLang="en-US"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年</a:t>
            </a:r>
            <a:r>
              <a:rPr lang="en-US" altLang="zh-TW"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7</a:t>
            </a:r>
            <a:r>
              <a:rPr lang="zh-TW" altLang="en-US"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月</a:t>
            </a:r>
            <a:r>
              <a:rPr lang="en-US" altLang="zh-TW"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1</a:t>
            </a:r>
            <a:r>
              <a:rPr lang="zh-TW" altLang="en-US"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rPr>
              <a:t>日以後初任人員建立全新退撫制度</a:t>
            </a:r>
            <a:endParaRPr lang="en-US" altLang="zh-TW" sz="3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微軟正黑體" panose="020B0604030504040204" pitchFamily="34" charset="-120"/>
              <a:ea typeface="微軟正黑體" panose="020B0604030504040204" pitchFamily="34" charset="-120"/>
            </a:endParaRPr>
          </a:p>
        </p:txBody>
      </p:sp>
      <p:sp>
        <p:nvSpPr>
          <p:cNvPr id="11" name="投影片編號版面配置區 2"/>
          <p:cNvSpPr>
            <a:spLocks noGrp="1"/>
          </p:cNvSpPr>
          <p:nvPr>
            <p:ph type="sldNum" sz="quarter" idx="12"/>
          </p:nvPr>
        </p:nvSpPr>
        <p:spPr>
          <a:xfrm>
            <a:off x="8388424" y="6507050"/>
            <a:ext cx="696525"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149</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0"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陸、結語</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3971223160"/>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smtClean="0">
                <a:solidFill>
                  <a:srgbClr val="002060"/>
                </a:solidFill>
                <a:latin typeface="標楷體" pitchFamily="65" charset="-120"/>
                <a:ea typeface="標楷體" pitchFamily="65" charset="-120"/>
              </a:rPr>
              <a:t>陸、結語</a:t>
            </a:r>
            <a:endParaRPr lang="zh-TW" altLang="en-US" sz="4000" b="1" kern="0" dirty="0">
              <a:solidFill>
                <a:srgbClr val="002060"/>
              </a:solidFill>
              <a:latin typeface="標楷體" pitchFamily="65" charset="-120"/>
              <a:ea typeface="標楷體" pitchFamily="65" charset="-120"/>
            </a:endParaRPr>
          </a:p>
        </p:txBody>
      </p:sp>
      <p:sp>
        <p:nvSpPr>
          <p:cNvPr id="17" name="投影片編號版面配置區 2"/>
          <p:cNvSpPr>
            <a:spLocks noGrp="1"/>
          </p:cNvSpPr>
          <p:nvPr>
            <p:ph type="sldNum" sz="quarter" idx="12"/>
          </p:nvPr>
        </p:nvSpPr>
        <p:spPr>
          <a:xfrm>
            <a:off x="8460433" y="6525766"/>
            <a:ext cx="683568"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150</a:t>
            </a:fld>
            <a:endParaRPr lang="en-US" altLang="zh-TW" sz="1200" dirty="0">
              <a:solidFill>
                <a:prstClr val="black"/>
              </a:solidFill>
              <a:latin typeface="Arial" panose="020B0604020202020204" pitchFamily="34" charset="0"/>
              <a:cs typeface="Arial" panose="020B0604020202020204" pitchFamily="34" charset="0"/>
            </a:endParaRP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84307"/>
            <a:ext cx="9144000" cy="61736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81348935"/>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標題 1"/>
          <p:cNvSpPr txBox="1">
            <a:spLocks/>
          </p:cNvSpPr>
          <p:nvPr/>
        </p:nvSpPr>
        <p:spPr bwMode="auto">
          <a:xfrm>
            <a:off x="1187624" y="836712"/>
            <a:ext cx="7318671" cy="79208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nSpc>
                <a:spcPts val="3200"/>
              </a:lnSpc>
            </a:pPr>
            <a:r>
              <a:rPr lang="zh-TW" altLang="en-US" sz="3000" b="1" kern="0" dirty="0" smtClean="0">
                <a:solidFill>
                  <a:schemeClr val="bg1"/>
                </a:solidFill>
              </a:rPr>
              <a:t>兼顧退撫基金財務永續性與</a:t>
            </a:r>
            <a:r>
              <a:rPr lang="en-US" altLang="zh-TW" sz="3000" b="1" kern="0" dirty="0" smtClean="0">
                <a:solidFill>
                  <a:schemeClr val="bg1"/>
                </a:solidFill>
              </a:rPr>
              <a:t/>
            </a:r>
            <a:br>
              <a:rPr lang="en-US" altLang="zh-TW" sz="3000" b="1" kern="0" dirty="0" smtClean="0">
                <a:solidFill>
                  <a:schemeClr val="bg1"/>
                </a:solidFill>
              </a:rPr>
            </a:br>
            <a:r>
              <a:rPr lang="zh-TW" altLang="en-US" sz="3000" b="1" kern="0" dirty="0" smtClean="0">
                <a:solidFill>
                  <a:schemeClr val="bg1"/>
                </a:solidFill>
              </a:rPr>
              <a:t>個人退休所得的適足性</a:t>
            </a:r>
            <a:endParaRPr lang="zh-TW" altLang="en-US" sz="3000" b="1" kern="0" dirty="0">
              <a:solidFill>
                <a:schemeClr val="bg1"/>
              </a:solidFill>
            </a:endParaRPr>
          </a:p>
        </p:txBody>
      </p:sp>
      <p:grpSp>
        <p:nvGrpSpPr>
          <p:cNvPr id="2" name="群組 1"/>
          <p:cNvGrpSpPr/>
          <p:nvPr/>
        </p:nvGrpSpPr>
        <p:grpSpPr>
          <a:xfrm>
            <a:off x="2034692" y="1628800"/>
            <a:ext cx="5040560" cy="3528392"/>
            <a:chOff x="2034692" y="1628800"/>
            <a:chExt cx="5040560" cy="3688238"/>
          </a:xfrm>
        </p:grpSpPr>
        <p:pic>
          <p:nvPicPr>
            <p:cNvPr id="13"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34692" y="1628800"/>
              <a:ext cx="5040560" cy="3688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文字方塊 13"/>
            <p:cNvSpPr txBox="1"/>
            <p:nvPr/>
          </p:nvSpPr>
          <p:spPr>
            <a:xfrm>
              <a:off x="2123728" y="4130033"/>
              <a:ext cx="1792800" cy="508017"/>
            </a:xfrm>
            <a:prstGeom prst="rect">
              <a:avLst/>
            </a:prstGeom>
          </p:spPr>
          <p:style>
            <a:lnRef idx="0">
              <a:schemeClr val="accent4"/>
            </a:lnRef>
            <a:fillRef idx="3">
              <a:schemeClr val="accent4"/>
            </a:fillRef>
            <a:effectRef idx="3">
              <a:schemeClr val="accent4"/>
            </a:effectRef>
            <a:fontRef idx="minor">
              <a:schemeClr val="lt1"/>
            </a:fontRef>
          </p:style>
          <p:txBody>
            <a:bodyPr wrap="square" rtlCol="0" anchor="ctr" anchorCtr="0">
              <a:spAutoFit/>
            </a:bodyPr>
            <a:lstStyle/>
            <a:p>
              <a:pPr algn="ctr">
                <a:lnSpc>
                  <a:spcPct val="150000"/>
                </a:lnSpc>
                <a:spcBef>
                  <a:spcPts val="600"/>
                </a:spcBef>
                <a:spcAft>
                  <a:spcPts val="600"/>
                </a:spcAft>
              </a:pPr>
              <a:r>
                <a:rPr lang="zh-TW" altLang="en-US" sz="2000" b="1" dirty="0" smtClean="0">
                  <a:latin typeface="+mj-ea"/>
                  <a:ea typeface="+mj-ea"/>
                </a:rPr>
                <a:t>財務永續性</a:t>
              </a:r>
              <a:endParaRPr lang="zh-TW" altLang="en-US" sz="2000" b="1" dirty="0">
                <a:latin typeface="+mj-ea"/>
                <a:ea typeface="+mj-ea"/>
              </a:endParaRPr>
            </a:p>
          </p:txBody>
        </p:sp>
        <p:sp>
          <p:nvSpPr>
            <p:cNvPr id="15" name="文字方塊 14"/>
            <p:cNvSpPr txBox="1"/>
            <p:nvPr/>
          </p:nvSpPr>
          <p:spPr>
            <a:xfrm>
              <a:off x="5282007" y="4130219"/>
              <a:ext cx="1793245" cy="507831"/>
            </a:xfrm>
            <a:prstGeom prst="rect">
              <a:avLst/>
            </a:prstGeom>
          </p:spPr>
          <p:style>
            <a:lnRef idx="0">
              <a:schemeClr val="accent6"/>
            </a:lnRef>
            <a:fillRef idx="3">
              <a:schemeClr val="accent6"/>
            </a:fillRef>
            <a:effectRef idx="3">
              <a:schemeClr val="accent6"/>
            </a:effectRef>
            <a:fontRef idx="minor">
              <a:schemeClr val="lt1"/>
            </a:fontRef>
          </p:style>
          <p:txBody>
            <a:bodyPr wrap="square" rtlCol="0" anchor="ctr" anchorCtr="0">
              <a:spAutoFit/>
            </a:bodyPr>
            <a:lstStyle/>
            <a:p>
              <a:pPr algn="ctr">
                <a:lnSpc>
                  <a:spcPct val="150000"/>
                </a:lnSpc>
                <a:spcBef>
                  <a:spcPts val="600"/>
                </a:spcBef>
                <a:spcAft>
                  <a:spcPts val="600"/>
                </a:spcAft>
              </a:pPr>
              <a:r>
                <a:rPr lang="zh-TW" altLang="en-US" b="1" dirty="0" smtClean="0">
                  <a:latin typeface="+mj-ea"/>
                  <a:ea typeface="+mj-ea"/>
                </a:rPr>
                <a:t>退休所得適足性</a:t>
              </a:r>
              <a:endParaRPr lang="zh-TW" altLang="en-US" b="1" dirty="0">
                <a:latin typeface="+mj-ea"/>
                <a:ea typeface="+mj-ea"/>
              </a:endParaRPr>
            </a:p>
          </p:txBody>
        </p:sp>
      </p:grpSp>
      <p:sp>
        <p:nvSpPr>
          <p:cNvPr id="16" name="標題 1"/>
          <p:cNvSpPr txBox="1">
            <a:spLocks/>
          </p:cNvSpPr>
          <p:nvPr/>
        </p:nvSpPr>
        <p:spPr bwMode="auto">
          <a:xfrm>
            <a:off x="703410" y="5098036"/>
            <a:ext cx="8176687" cy="1656184"/>
          </a:xfrm>
          <a:prstGeom prst="rect">
            <a:avLst/>
          </a:prstGeom>
          <a:solidFill>
            <a:schemeClr val="accent5">
              <a:lumMod val="40000"/>
              <a:lumOff val="60000"/>
            </a:schemeClr>
          </a:solidFill>
          <a:ln>
            <a:noFill/>
          </a:ln>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just"/>
            <a:r>
              <a:rPr lang="zh-TW" altLang="zh-TW" sz="2200" b="1" dirty="0" smtClean="0">
                <a:solidFill>
                  <a:schemeClr val="tx1"/>
                </a:solidFill>
              </a:rPr>
              <a:t>過去</a:t>
            </a:r>
            <a:r>
              <a:rPr lang="zh-TW" altLang="zh-TW" sz="2200" b="1" dirty="0">
                <a:solidFill>
                  <a:schemeClr val="tx1"/>
                </a:solidFill>
              </a:rPr>
              <a:t>許多國家年金改革均以維持財務永續性為首</a:t>
            </a:r>
            <a:r>
              <a:rPr lang="zh-TW" altLang="zh-TW" sz="2200" b="1" dirty="0" smtClean="0">
                <a:solidFill>
                  <a:schemeClr val="tx1"/>
                </a:solidFill>
              </a:rPr>
              <a:t>要目</a:t>
            </a:r>
            <a:r>
              <a:rPr lang="zh-TW" altLang="en-US" sz="2200" b="1" dirty="0" smtClean="0">
                <a:solidFill>
                  <a:schemeClr val="tx1"/>
                </a:solidFill>
              </a:rPr>
              <a:t>標</a:t>
            </a:r>
            <a:r>
              <a:rPr lang="zh-TW" altLang="zh-TW" sz="2200" b="1" dirty="0" smtClean="0">
                <a:solidFill>
                  <a:schemeClr val="tx1"/>
                </a:solidFill>
              </a:rPr>
              <a:t>，並</a:t>
            </a:r>
            <a:r>
              <a:rPr lang="zh-TW" altLang="zh-TW" sz="2200" b="1" dirty="0">
                <a:solidFill>
                  <a:schemeClr val="tx1"/>
                </a:solidFill>
              </a:rPr>
              <a:t>進行各項限縮</a:t>
            </a:r>
            <a:r>
              <a:rPr lang="zh-TW" altLang="zh-TW" sz="2200" b="1" dirty="0" smtClean="0">
                <a:solidFill>
                  <a:schemeClr val="tx1"/>
                </a:solidFill>
              </a:rPr>
              <a:t>措施</a:t>
            </a:r>
            <a:r>
              <a:rPr lang="zh-TW" altLang="en-US" sz="2200" b="1" dirty="0" smtClean="0">
                <a:solidFill>
                  <a:schemeClr val="tx1"/>
                </a:solidFill>
                <a:latin typeface="標楷體"/>
                <a:ea typeface="標楷體"/>
              </a:rPr>
              <a:t>且</a:t>
            </a:r>
            <a:r>
              <a:rPr lang="zh-TW" altLang="zh-TW" sz="2200" b="1" dirty="0" smtClean="0">
                <a:solidFill>
                  <a:schemeClr val="tx1"/>
                </a:solidFill>
              </a:rPr>
              <a:t>多</a:t>
            </a:r>
            <a:r>
              <a:rPr lang="zh-TW" altLang="en-US" sz="2200" b="1" dirty="0" smtClean="0">
                <a:solidFill>
                  <a:schemeClr val="tx1"/>
                </a:solidFill>
              </a:rPr>
              <a:t>已</a:t>
            </a:r>
            <a:r>
              <a:rPr lang="zh-TW" altLang="zh-TW" sz="2200" b="1" dirty="0" smtClean="0">
                <a:solidFill>
                  <a:schemeClr val="tx1"/>
                </a:solidFill>
              </a:rPr>
              <a:t>體認</a:t>
            </a:r>
            <a:r>
              <a:rPr lang="zh-TW" altLang="zh-TW" sz="2200" b="1" dirty="0">
                <a:solidFill>
                  <a:schemeClr val="tx1"/>
                </a:solidFill>
              </a:rPr>
              <a:t>年金制度應有多層次保障，以提供</a:t>
            </a:r>
            <a:r>
              <a:rPr lang="zh-TW" altLang="zh-TW" sz="2200" b="1" dirty="0" smtClean="0">
                <a:solidFill>
                  <a:srgbClr val="FF0066"/>
                </a:solidFill>
              </a:rPr>
              <a:t>兼具</a:t>
            </a:r>
            <a:r>
              <a:rPr lang="zh-TW" altLang="en-US" sz="2200" b="1" dirty="0" smtClean="0">
                <a:solidFill>
                  <a:srgbClr val="FF0066"/>
                </a:solidFill>
              </a:rPr>
              <a:t>退休所得</a:t>
            </a:r>
            <a:r>
              <a:rPr lang="zh-TW" altLang="zh-TW" sz="2200" b="1" dirty="0" smtClean="0">
                <a:solidFill>
                  <a:srgbClr val="FF0066"/>
                </a:solidFill>
              </a:rPr>
              <a:t>適足</a:t>
            </a:r>
            <a:r>
              <a:rPr lang="zh-TW" altLang="en-US" sz="2200" b="1" dirty="0" smtClean="0">
                <a:solidFill>
                  <a:srgbClr val="FF0066"/>
                </a:solidFill>
              </a:rPr>
              <a:t>性</a:t>
            </a:r>
            <a:r>
              <a:rPr lang="zh-TW" altLang="en-US" sz="2200" b="1" dirty="0" smtClean="0">
                <a:solidFill>
                  <a:schemeClr val="tx1"/>
                </a:solidFill>
              </a:rPr>
              <a:t>與</a:t>
            </a:r>
            <a:r>
              <a:rPr lang="zh-TW" altLang="zh-TW" sz="2200" b="1" dirty="0" smtClean="0">
                <a:solidFill>
                  <a:srgbClr val="FF0066"/>
                </a:solidFill>
              </a:rPr>
              <a:t>財</a:t>
            </a:r>
            <a:r>
              <a:rPr lang="zh-TW" altLang="en-US" sz="2200" b="1" dirty="0">
                <a:solidFill>
                  <a:srgbClr val="FF0066"/>
                </a:solidFill>
              </a:rPr>
              <a:t>務</a:t>
            </a:r>
            <a:r>
              <a:rPr lang="zh-TW" altLang="zh-TW" sz="2200" b="1" dirty="0" smtClean="0">
                <a:solidFill>
                  <a:srgbClr val="FF0066"/>
                </a:solidFill>
              </a:rPr>
              <a:t>永</a:t>
            </a:r>
            <a:r>
              <a:rPr lang="zh-TW" altLang="zh-TW" sz="2200" b="1" dirty="0">
                <a:solidFill>
                  <a:srgbClr val="FF0066"/>
                </a:solidFill>
              </a:rPr>
              <a:t>續性</a:t>
            </a:r>
            <a:r>
              <a:rPr lang="zh-TW" altLang="zh-TW" sz="2200" b="1" dirty="0">
                <a:solidFill>
                  <a:schemeClr val="tx1"/>
                </a:solidFill>
              </a:rPr>
              <a:t>的老年經濟安全制度</a:t>
            </a:r>
            <a:r>
              <a:rPr lang="zh-TW" altLang="zh-TW" sz="2200" b="1" dirty="0" smtClean="0">
                <a:solidFill>
                  <a:schemeClr val="tx1"/>
                </a:solidFill>
              </a:rPr>
              <a:t>。</a:t>
            </a:r>
            <a:r>
              <a:rPr lang="zh-TW" altLang="en-US" sz="2200" b="1" dirty="0" smtClean="0">
                <a:solidFill>
                  <a:schemeClr val="tx1"/>
                </a:solidFill>
              </a:rPr>
              <a:t>爰本次年金改革係本此原則，審慎規劃並以此為最終目標。</a:t>
            </a:r>
            <a:endParaRPr lang="zh-TW" altLang="en-US" sz="2200" b="1" kern="0" dirty="0">
              <a:solidFill>
                <a:schemeClr val="bg1"/>
              </a:solidFill>
            </a:endParaRPr>
          </a:p>
        </p:txBody>
      </p:sp>
      <p:sp>
        <p:nvSpPr>
          <p:cNvPr id="4" name="橢圓形圖說文字 3"/>
          <p:cNvSpPr/>
          <p:nvPr/>
        </p:nvSpPr>
        <p:spPr>
          <a:xfrm>
            <a:off x="114576" y="1052736"/>
            <a:ext cx="1217064" cy="1080120"/>
          </a:xfrm>
          <a:prstGeom prst="wedgeEllipseCallout">
            <a:avLst>
              <a:gd name="adj1" fmla="val 57469"/>
              <a:gd name="adj2" fmla="val -14257"/>
            </a:avLst>
          </a:prstGeom>
        </p:spPr>
        <p:style>
          <a:lnRef idx="0">
            <a:schemeClr val="accent5"/>
          </a:lnRef>
          <a:fillRef idx="3">
            <a:schemeClr val="accent5"/>
          </a:fillRef>
          <a:effectRef idx="3">
            <a:schemeClr val="accent5"/>
          </a:effectRef>
          <a:fontRef idx="minor">
            <a:schemeClr val="lt1"/>
          </a:fontRef>
        </p:style>
        <p:txBody>
          <a:bodyPr rtlCol="0" anchor="ctr">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zh-TW" altLang="en-US" sz="2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終極目標</a:t>
            </a:r>
            <a:endPar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12"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dirty="0" smtClean="0">
                <a:solidFill>
                  <a:srgbClr val="002060"/>
                </a:solidFill>
                <a:latin typeface="標楷體" pitchFamily="65" charset="-120"/>
                <a:ea typeface="標楷體" pitchFamily="65" charset="-120"/>
              </a:rPr>
              <a:t>陸、結語</a:t>
            </a:r>
            <a:endParaRPr lang="zh-TW" altLang="en-US" sz="4000" b="1" kern="0" dirty="0">
              <a:solidFill>
                <a:srgbClr val="002060"/>
              </a:solidFill>
              <a:latin typeface="標楷體" pitchFamily="65" charset="-120"/>
              <a:ea typeface="標楷體" pitchFamily="65" charset="-120"/>
            </a:endParaRPr>
          </a:p>
        </p:txBody>
      </p:sp>
      <p:sp>
        <p:nvSpPr>
          <p:cNvPr id="17" name="投影片編號版面配置區 2"/>
          <p:cNvSpPr>
            <a:spLocks noGrp="1"/>
          </p:cNvSpPr>
          <p:nvPr>
            <p:ph type="sldNum" sz="quarter" idx="12"/>
          </p:nvPr>
        </p:nvSpPr>
        <p:spPr>
          <a:xfrm>
            <a:off x="8388425" y="6525766"/>
            <a:ext cx="755576"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151</a:t>
            </a:fld>
            <a:endParaRPr lang="en-US" altLang="zh-TW" sz="1200"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55875784"/>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投影片編號版面配置區 3"/>
          <p:cNvSpPr txBox="1">
            <a:spLocks noGrp="1"/>
          </p:cNvSpPr>
          <p:nvPr/>
        </p:nvSpPr>
        <p:spPr bwMode="auto">
          <a:xfrm>
            <a:off x="8608611" y="6524625"/>
            <a:ext cx="535389"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kumimoji="1">
                <a:solidFill>
                  <a:schemeClr val="tx1"/>
                </a:solidFill>
                <a:latin typeface="Arial" charset="0"/>
                <a:ea typeface="書法家豪楷體" pitchFamily="49" charset="-120"/>
              </a:defRPr>
            </a:lvl1pPr>
            <a:lvl2pPr marL="742950" indent="-285750" eaLnBrk="0" hangingPunct="0">
              <a:defRPr kumimoji="1">
                <a:solidFill>
                  <a:schemeClr val="tx1"/>
                </a:solidFill>
                <a:latin typeface="Arial" charset="0"/>
                <a:ea typeface="書法家豪楷體" pitchFamily="49" charset="-120"/>
              </a:defRPr>
            </a:lvl2pPr>
            <a:lvl3pPr marL="1143000" indent="-228600" eaLnBrk="0" hangingPunct="0">
              <a:defRPr kumimoji="1">
                <a:solidFill>
                  <a:schemeClr val="tx1"/>
                </a:solidFill>
                <a:latin typeface="Arial" charset="0"/>
                <a:ea typeface="書法家豪楷體" pitchFamily="49" charset="-120"/>
              </a:defRPr>
            </a:lvl3pPr>
            <a:lvl4pPr marL="1600200" indent="-228600" eaLnBrk="0" hangingPunct="0">
              <a:defRPr kumimoji="1">
                <a:solidFill>
                  <a:schemeClr val="tx1"/>
                </a:solidFill>
                <a:latin typeface="Arial" charset="0"/>
                <a:ea typeface="書法家豪楷體" pitchFamily="49" charset="-120"/>
              </a:defRPr>
            </a:lvl4pPr>
            <a:lvl5pPr marL="2057400" indent="-228600" eaLnBrk="0" hangingPunct="0">
              <a:defRPr kumimoji="1">
                <a:solidFill>
                  <a:schemeClr val="tx1"/>
                </a:solidFill>
                <a:latin typeface="Arial" charset="0"/>
                <a:ea typeface="書法家豪楷體" pitchFamily="49" charset="-120"/>
              </a:defRPr>
            </a:lvl5pPr>
            <a:lvl6pPr marL="2514600" indent="-228600" eaLnBrk="0" fontAlgn="base" hangingPunct="0">
              <a:spcBef>
                <a:spcPct val="0"/>
              </a:spcBef>
              <a:spcAft>
                <a:spcPct val="0"/>
              </a:spcAft>
              <a:defRPr kumimoji="1">
                <a:solidFill>
                  <a:schemeClr val="tx1"/>
                </a:solidFill>
                <a:latin typeface="Arial" charset="0"/>
                <a:ea typeface="書法家豪楷體" pitchFamily="49" charset="-120"/>
              </a:defRPr>
            </a:lvl6pPr>
            <a:lvl7pPr marL="2971800" indent="-228600" eaLnBrk="0" fontAlgn="base" hangingPunct="0">
              <a:spcBef>
                <a:spcPct val="0"/>
              </a:spcBef>
              <a:spcAft>
                <a:spcPct val="0"/>
              </a:spcAft>
              <a:defRPr kumimoji="1">
                <a:solidFill>
                  <a:schemeClr val="tx1"/>
                </a:solidFill>
                <a:latin typeface="Arial" charset="0"/>
                <a:ea typeface="書法家豪楷體" pitchFamily="49" charset="-120"/>
              </a:defRPr>
            </a:lvl7pPr>
            <a:lvl8pPr marL="3429000" indent="-228600" eaLnBrk="0" fontAlgn="base" hangingPunct="0">
              <a:spcBef>
                <a:spcPct val="0"/>
              </a:spcBef>
              <a:spcAft>
                <a:spcPct val="0"/>
              </a:spcAft>
              <a:defRPr kumimoji="1">
                <a:solidFill>
                  <a:schemeClr val="tx1"/>
                </a:solidFill>
                <a:latin typeface="Arial" charset="0"/>
                <a:ea typeface="書法家豪楷體" pitchFamily="49" charset="-120"/>
              </a:defRPr>
            </a:lvl8pPr>
            <a:lvl9pPr marL="3886200" indent="-228600" eaLnBrk="0" fontAlgn="base" hangingPunct="0">
              <a:spcBef>
                <a:spcPct val="0"/>
              </a:spcBef>
              <a:spcAft>
                <a:spcPct val="0"/>
              </a:spcAft>
              <a:defRPr kumimoji="1">
                <a:solidFill>
                  <a:schemeClr val="tx1"/>
                </a:solidFill>
                <a:latin typeface="Arial" charset="0"/>
                <a:ea typeface="書法家豪楷體" pitchFamily="49" charset="-120"/>
              </a:defRPr>
            </a:lvl9pPr>
          </a:lstStyle>
          <a:p>
            <a:pPr algn="r" eaLnBrk="1" hangingPunct="1"/>
            <a:fld id="{162A0220-B961-4EE7-9511-CAA307B8DA31}" type="slidenum">
              <a:rPr kumimoji="0" lang="en-US" altLang="zh-TW" sz="1200">
                <a:solidFill>
                  <a:schemeClr val="bg1">
                    <a:lumMod val="95000"/>
                  </a:schemeClr>
                </a:solidFill>
                <a:latin typeface="Tahoma" pitchFamily="34" charset="0"/>
                <a:ea typeface="新細明體" pitchFamily="18" charset="-120"/>
              </a:rPr>
              <a:pPr algn="r" eaLnBrk="1" hangingPunct="1"/>
              <a:t>152</a:t>
            </a:fld>
            <a:endParaRPr kumimoji="0" lang="en-US" altLang="zh-TW" sz="1200" dirty="0">
              <a:solidFill>
                <a:schemeClr val="bg1">
                  <a:lumMod val="95000"/>
                </a:schemeClr>
              </a:solidFill>
              <a:latin typeface="Tahoma" pitchFamily="34" charset="0"/>
              <a:ea typeface="新細明體" pitchFamily="18" charset="-120"/>
            </a:endParaRPr>
          </a:p>
        </p:txBody>
      </p:sp>
      <p:sp>
        <p:nvSpPr>
          <p:cNvPr id="11" name="Rectangle 3"/>
          <p:cNvSpPr>
            <a:spLocks noChangeArrowheads="1"/>
          </p:cNvSpPr>
          <p:nvPr/>
        </p:nvSpPr>
        <p:spPr bwMode="auto">
          <a:xfrm>
            <a:off x="1008062" y="2276370"/>
            <a:ext cx="6840538" cy="244827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457200" indent="-457200" algn="ctr" eaLnBrk="1" hangingPunct="1">
              <a:lnSpc>
                <a:spcPts val="9500"/>
              </a:lnSpc>
              <a:spcBef>
                <a:spcPts val="0"/>
              </a:spcBef>
            </a:pPr>
            <a:r>
              <a:rPr kumimoji="0" lang="zh-TW" altLang="en-US" sz="7200" b="1" dirty="0" smtClean="0">
                <a:solidFill>
                  <a:schemeClr val="folHlink"/>
                </a:solidFill>
              </a:rPr>
              <a:t>簡報完畢</a:t>
            </a:r>
            <a:endParaRPr kumimoji="0" lang="en-US" altLang="zh-TW" sz="7200" b="1" dirty="0" smtClean="0">
              <a:solidFill>
                <a:schemeClr val="folHlink"/>
              </a:solidFill>
            </a:endParaRPr>
          </a:p>
        </p:txBody>
      </p:sp>
    </p:spTree>
    <p:extLst>
      <p:ext uri="{BB962C8B-B14F-4D97-AF65-F5344CB8AC3E}">
        <p14:creationId xmlns:p14="http://schemas.microsoft.com/office/powerpoint/2010/main" val="338218853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群組 5"/>
          <p:cNvGrpSpPr/>
          <p:nvPr/>
        </p:nvGrpSpPr>
        <p:grpSpPr>
          <a:xfrm>
            <a:off x="220864" y="1589167"/>
            <a:ext cx="8520797" cy="4903052"/>
            <a:chOff x="220864" y="1589167"/>
            <a:chExt cx="8520797" cy="4903052"/>
          </a:xfrm>
        </p:grpSpPr>
        <p:sp>
          <p:nvSpPr>
            <p:cNvPr id="59" name="AutoShape 3"/>
            <p:cNvSpPr>
              <a:spLocks noChangeArrowheads="1"/>
            </p:cNvSpPr>
            <p:nvPr/>
          </p:nvSpPr>
          <p:spPr bwMode="gray">
            <a:xfrm>
              <a:off x="604943" y="1589167"/>
              <a:ext cx="8136718" cy="3377827"/>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a:lstStyle/>
            <a:p>
              <a:pPr marL="3175" indent="-3175" algn="just" eaLnBrk="0" hangingPunct="0">
                <a:lnSpc>
                  <a:spcPts val="3100"/>
                </a:lnSpc>
                <a:spcAft>
                  <a:spcPts val="0"/>
                </a:spcAft>
                <a:defRPr/>
              </a:pPr>
              <a:r>
                <a:rPr lang="zh-TW" altLang="zh-TW" sz="2200" b="1" kern="100" dirty="0" smtClean="0">
                  <a:solidFill>
                    <a:schemeClr val="tx1"/>
                  </a:solidFill>
                  <a:latin typeface="+mn-ea"/>
                </a:rPr>
                <a:t>任職</a:t>
              </a:r>
              <a:r>
                <a:rPr lang="zh-TW" altLang="zh-TW" sz="2200" b="1" kern="100" dirty="0">
                  <a:solidFill>
                    <a:schemeClr val="tx1"/>
                  </a:solidFill>
                  <a:latin typeface="+mn-ea"/>
                </a:rPr>
                <a:t>滿</a:t>
              </a:r>
              <a:r>
                <a:rPr lang="en-US" altLang="zh-TW" sz="2200" b="1" kern="100" dirty="0">
                  <a:solidFill>
                    <a:srgbClr val="C00000"/>
                  </a:solidFill>
                  <a:latin typeface="+mn-ea"/>
                </a:rPr>
                <a:t>15</a:t>
              </a:r>
              <a:r>
                <a:rPr lang="zh-TW" altLang="zh-TW" sz="2200" b="1" kern="100" dirty="0">
                  <a:solidFill>
                    <a:srgbClr val="C00000"/>
                  </a:solidFill>
                  <a:latin typeface="+mn-ea"/>
                </a:rPr>
                <a:t>年</a:t>
              </a:r>
              <a:r>
                <a:rPr lang="zh-TW" altLang="zh-TW" sz="2200" b="1" kern="100" dirty="0">
                  <a:solidFill>
                    <a:schemeClr val="tx1"/>
                  </a:solidFill>
                  <a:latin typeface="+mn-ea"/>
                </a:rPr>
                <a:t>，有下列情形之一</a:t>
              </a:r>
              <a:r>
                <a:rPr lang="zh-TW" altLang="zh-TW" sz="2200" b="1" kern="100" dirty="0" smtClean="0">
                  <a:solidFill>
                    <a:schemeClr val="tx1"/>
                  </a:solidFill>
                  <a:latin typeface="+mn-ea"/>
                </a:rPr>
                <a:t>者</a:t>
              </a:r>
              <a:r>
                <a:rPr lang="zh-TW" altLang="en-US" sz="2200" b="1" kern="100" dirty="0" smtClean="0">
                  <a:solidFill>
                    <a:schemeClr val="tx1"/>
                  </a:solidFill>
                  <a:latin typeface="+mn-ea"/>
                </a:rPr>
                <a:t>：</a:t>
              </a:r>
              <a:endParaRPr lang="zh-TW" altLang="zh-TW" sz="2200" b="1" kern="100" dirty="0">
                <a:solidFill>
                  <a:schemeClr val="tx1"/>
                </a:solidFill>
                <a:latin typeface="+mn-ea"/>
              </a:endParaRPr>
            </a:p>
            <a:p>
              <a:pPr marL="266700" indent="-266700" algn="just" eaLnBrk="0" hangingPunct="0">
                <a:lnSpc>
                  <a:spcPts val="3100"/>
                </a:lnSpc>
                <a:spcAft>
                  <a:spcPts val="0"/>
                </a:spcAft>
                <a:buFont typeface="+mj-lt"/>
                <a:buAutoNum type="arabicParenR"/>
                <a:defRPr/>
              </a:pPr>
              <a:r>
                <a:rPr lang="zh-TW" altLang="en-US" sz="2200" b="1" kern="100" dirty="0" smtClean="0">
                  <a:solidFill>
                    <a:srgbClr val="0000FF"/>
                  </a:solidFill>
                  <a:latin typeface="+mn-ea"/>
                </a:rPr>
                <a:t>公</a:t>
              </a:r>
              <a:r>
                <a:rPr lang="zh-TW" altLang="zh-TW" sz="2200" b="1" kern="100" dirty="0">
                  <a:solidFill>
                    <a:srgbClr val="0000FF"/>
                  </a:solidFill>
                  <a:latin typeface="+mn-ea"/>
                </a:rPr>
                <a:t>保</a:t>
              </a:r>
              <a:r>
                <a:rPr lang="zh-TW" altLang="zh-TW" sz="2200" b="1" u="sng" kern="100" dirty="0">
                  <a:solidFill>
                    <a:srgbClr val="C00000"/>
                  </a:solidFill>
                  <a:latin typeface="+mn-ea"/>
                </a:rPr>
                <a:t>半失能</a:t>
              </a:r>
              <a:r>
                <a:rPr lang="zh-TW" altLang="zh-TW" sz="2200" b="1" kern="100" dirty="0">
                  <a:solidFill>
                    <a:srgbClr val="0000FF"/>
                  </a:solidFill>
                  <a:latin typeface="+mn-ea"/>
                </a:rPr>
                <a:t>以上或身心障礙等級為</a:t>
              </a:r>
              <a:r>
                <a:rPr lang="zh-TW" altLang="zh-TW" sz="2200" b="1" u="sng" kern="100" dirty="0">
                  <a:solidFill>
                    <a:srgbClr val="C00000"/>
                  </a:solidFill>
                  <a:latin typeface="+mn-ea"/>
                </a:rPr>
                <a:t>重度以上</a:t>
              </a:r>
              <a:r>
                <a:rPr lang="zh-TW" altLang="zh-TW" sz="2200" b="1" kern="100" dirty="0">
                  <a:solidFill>
                    <a:srgbClr val="0000FF"/>
                  </a:solidFill>
                  <a:latin typeface="+mn-ea"/>
                </a:rPr>
                <a:t>等級</a:t>
              </a:r>
              <a:r>
                <a:rPr lang="zh-TW" altLang="zh-TW" sz="2200" b="1" kern="100" dirty="0" smtClean="0">
                  <a:solidFill>
                    <a:srgbClr val="0000FF"/>
                  </a:solidFill>
                  <a:latin typeface="+mn-ea"/>
                </a:rPr>
                <a:t>。</a:t>
              </a:r>
              <a:endParaRPr lang="en-US" altLang="zh-TW" sz="2200" b="1" kern="100" dirty="0" smtClean="0">
                <a:solidFill>
                  <a:srgbClr val="0000FF"/>
                </a:solidFill>
                <a:latin typeface="+mn-ea"/>
              </a:endParaRPr>
            </a:p>
            <a:p>
              <a:pPr marL="266700" indent="-266700" algn="just" eaLnBrk="0" hangingPunct="0">
                <a:lnSpc>
                  <a:spcPts val="3100"/>
                </a:lnSpc>
                <a:spcAft>
                  <a:spcPts val="0"/>
                </a:spcAft>
                <a:buFont typeface="+mj-lt"/>
                <a:buAutoNum type="arabicParenR"/>
                <a:defRPr/>
              </a:pPr>
              <a:r>
                <a:rPr lang="zh-TW" altLang="zh-TW" sz="2200" b="1" u="sng" kern="100" dirty="0" smtClean="0">
                  <a:solidFill>
                    <a:srgbClr val="C00000"/>
                  </a:solidFill>
                  <a:latin typeface="+mn-ea"/>
                </a:rPr>
                <a:t>罹</a:t>
              </a:r>
              <a:r>
                <a:rPr lang="zh-TW" altLang="zh-TW" sz="2200" b="1" u="sng" kern="100" dirty="0">
                  <a:solidFill>
                    <a:srgbClr val="C00000"/>
                  </a:solidFill>
                  <a:latin typeface="+mn-ea"/>
                </a:rPr>
                <a:t>患末期</a:t>
              </a:r>
              <a:r>
                <a:rPr lang="zh-TW" altLang="zh-TW" sz="2200" b="1" kern="100" dirty="0">
                  <a:solidFill>
                    <a:srgbClr val="0000FF"/>
                  </a:solidFill>
                  <a:latin typeface="+mn-ea"/>
                </a:rPr>
                <a:t>之惡性腫瘤或為</a:t>
              </a:r>
              <a:r>
                <a:rPr lang="zh-TW" altLang="zh-TW" sz="2200" b="1" u="sng" kern="100" dirty="0">
                  <a:solidFill>
                    <a:srgbClr val="C00000"/>
                  </a:solidFill>
                  <a:latin typeface="+mn-ea"/>
                </a:rPr>
                <a:t>安寧緩和醫療條例</a:t>
              </a:r>
              <a:r>
                <a:rPr lang="zh-TW" altLang="zh-TW" sz="2200" b="1" kern="100" dirty="0">
                  <a:solidFill>
                    <a:srgbClr val="0000FF"/>
                  </a:solidFill>
                  <a:latin typeface="+mn-ea"/>
                </a:rPr>
                <a:t>所稱之</a:t>
              </a:r>
              <a:r>
                <a:rPr lang="zh-TW" altLang="zh-TW" sz="2200" b="1" u="sng" kern="100" dirty="0">
                  <a:solidFill>
                    <a:srgbClr val="C00000"/>
                  </a:solidFill>
                  <a:latin typeface="+mn-ea"/>
                </a:rPr>
                <a:t>末期病人</a:t>
              </a:r>
              <a:r>
                <a:rPr lang="zh-TW" altLang="zh-TW" sz="2200" b="1" kern="100" dirty="0">
                  <a:solidFill>
                    <a:srgbClr val="0000FF"/>
                  </a:solidFill>
                  <a:latin typeface="+mn-ea"/>
                </a:rPr>
                <a:t>，且繳有合格醫院出具之證明</a:t>
              </a:r>
              <a:r>
                <a:rPr lang="zh-TW" altLang="zh-TW" sz="2200" b="1" kern="100" dirty="0" smtClean="0">
                  <a:solidFill>
                    <a:srgbClr val="0000FF"/>
                  </a:solidFill>
                  <a:latin typeface="+mn-ea"/>
                </a:rPr>
                <a:t>。</a:t>
              </a:r>
              <a:endParaRPr lang="en-US" altLang="zh-TW" sz="2200" b="1" kern="100" dirty="0" smtClean="0">
                <a:solidFill>
                  <a:srgbClr val="0000FF"/>
                </a:solidFill>
                <a:latin typeface="+mn-ea"/>
              </a:endParaRPr>
            </a:p>
            <a:p>
              <a:pPr marL="266700" indent="-266700" algn="just" eaLnBrk="0" hangingPunct="0">
                <a:lnSpc>
                  <a:spcPts val="3100"/>
                </a:lnSpc>
                <a:spcAft>
                  <a:spcPts val="0"/>
                </a:spcAft>
                <a:buFont typeface="+mj-lt"/>
                <a:buAutoNum type="arabicParenR"/>
                <a:defRPr/>
              </a:pPr>
              <a:r>
                <a:rPr lang="zh-TW" altLang="zh-TW" sz="2200" b="1" u="sng" kern="100" dirty="0" smtClean="0">
                  <a:solidFill>
                    <a:srgbClr val="C00000"/>
                  </a:solidFill>
                  <a:latin typeface="+mn-ea"/>
                </a:rPr>
                <a:t>永久</a:t>
              </a:r>
              <a:r>
                <a:rPr lang="zh-TW" altLang="zh-TW" sz="2200" b="1" u="sng" kern="100" dirty="0">
                  <a:solidFill>
                    <a:srgbClr val="C00000"/>
                  </a:solidFill>
                  <a:latin typeface="+mn-ea"/>
                </a:rPr>
                <a:t>重大傷病</a:t>
              </a:r>
              <a:r>
                <a:rPr lang="zh-TW" altLang="zh-TW" sz="2200" b="1" kern="100" dirty="0">
                  <a:solidFill>
                    <a:srgbClr val="0000FF"/>
                  </a:solidFill>
                  <a:latin typeface="+mn-ea"/>
                </a:rPr>
                <a:t>證明，並經服務機關認定不能從事本職工作，亦無法擔任其他相當工作</a:t>
              </a:r>
              <a:r>
                <a:rPr lang="zh-TW" altLang="zh-TW" sz="2200" b="1" kern="100" dirty="0" smtClean="0">
                  <a:solidFill>
                    <a:srgbClr val="0000FF"/>
                  </a:solidFill>
                  <a:latin typeface="+mn-ea"/>
                </a:rPr>
                <a:t>。</a:t>
              </a:r>
              <a:endParaRPr lang="en-US" altLang="zh-TW" sz="2200" b="1" kern="100" dirty="0" smtClean="0">
                <a:solidFill>
                  <a:srgbClr val="0000FF"/>
                </a:solidFill>
                <a:latin typeface="+mn-ea"/>
              </a:endParaRPr>
            </a:p>
            <a:p>
              <a:pPr marL="266700" indent="-266700" algn="just" eaLnBrk="0" hangingPunct="0">
                <a:lnSpc>
                  <a:spcPts val="3100"/>
                </a:lnSpc>
                <a:spcAft>
                  <a:spcPts val="0"/>
                </a:spcAft>
                <a:buFont typeface="+mj-lt"/>
                <a:buAutoNum type="arabicParenR"/>
                <a:defRPr/>
              </a:pPr>
              <a:r>
                <a:rPr lang="zh-TW" altLang="zh-TW" sz="2200" b="1" kern="100" dirty="0" smtClean="0">
                  <a:solidFill>
                    <a:srgbClr val="0000FF"/>
                  </a:solidFill>
                  <a:latin typeface="+mn-ea"/>
                </a:rPr>
                <a:t>符合</a:t>
              </a:r>
              <a:r>
                <a:rPr lang="zh-TW" altLang="zh-TW" sz="2200" b="1" kern="100" dirty="0">
                  <a:solidFill>
                    <a:srgbClr val="0000FF"/>
                  </a:solidFill>
                  <a:latin typeface="+mn-ea"/>
                </a:rPr>
                <a:t>身心障礙</a:t>
              </a:r>
              <a:r>
                <a:rPr lang="zh-TW" altLang="zh-TW" sz="2200" b="1" kern="100" dirty="0" smtClean="0">
                  <a:solidFill>
                    <a:srgbClr val="0000FF"/>
                  </a:solidFill>
                  <a:latin typeface="+mn-ea"/>
                </a:rPr>
                <a:t>資格</a:t>
              </a:r>
              <a:r>
                <a:rPr lang="en-US" altLang="zh-TW" sz="2200" b="1" kern="100" dirty="0" smtClean="0">
                  <a:solidFill>
                    <a:srgbClr val="C00000"/>
                  </a:solidFill>
                  <a:latin typeface="+mn-ea"/>
                </a:rPr>
                <a:t>(</a:t>
              </a:r>
              <a:r>
                <a:rPr lang="zh-TW" altLang="en-US" sz="2200" b="1" kern="100" dirty="0" smtClean="0">
                  <a:solidFill>
                    <a:srgbClr val="C00000"/>
                  </a:solidFill>
                  <a:latin typeface="+mn-ea"/>
                </a:rPr>
                <a:t>中度以下</a:t>
              </a:r>
              <a:r>
                <a:rPr lang="en-US" altLang="zh-TW" sz="2200" b="1" kern="100" dirty="0" smtClean="0">
                  <a:solidFill>
                    <a:srgbClr val="C00000"/>
                  </a:solidFill>
                  <a:latin typeface="+mn-ea"/>
                </a:rPr>
                <a:t>)</a:t>
              </a:r>
              <a:r>
                <a:rPr lang="zh-TW" altLang="zh-TW" sz="2200" b="1" kern="100" dirty="0" smtClean="0">
                  <a:solidFill>
                    <a:srgbClr val="0000FF"/>
                  </a:solidFill>
                  <a:latin typeface="+mn-ea"/>
                </a:rPr>
                <a:t>且</a:t>
              </a:r>
              <a:r>
                <a:rPr lang="zh-TW" altLang="zh-TW" sz="2200" b="1" kern="100" dirty="0">
                  <a:solidFill>
                    <a:srgbClr val="0000FF"/>
                  </a:solidFill>
                  <a:latin typeface="+mn-ea"/>
                </a:rPr>
                <a:t>經依勞保條例第</a:t>
              </a:r>
              <a:r>
                <a:rPr lang="en-US" altLang="zh-TW" sz="2200" b="1" kern="100" dirty="0">
                  <a:solidFill>
                    <a:srgbClr val="0000FF"/>
                  </a:solidFill>
                  <a:latin typeface="+mn-ea"/>
                </a:rPr>
                <a:t>54</a:t>
              </a:r>
              <a:r>
                <a:rPr lang="zh-TW" altLang="zh-TW" sz="2200" b="1" kern="100" dirty="0">
                  <a:solidFill>
                    <a:srgbClr val="0000FF"/>
                  </a:solidFill>
                  <a:latin typeface="+mn-ea"/>
                </a:rPr>
                <a:t>條之</a:t>
              </a:r>
              <a:r>
                <a:rPr lang="en-US" altLang="zh-TW" sz="2200" b="1" kern="100" dirty="0">
                  <a:solidFill>
                    <a:srgbClr val="0000FF"/>
                  </a:solidFill>
                  <a:latin typeface="+mn-ea"/>
                </a:rPr>
                <a:t>1</a:t>
              </a:r>
              <a:r>
                <a:rPr lang="zh-TW" altLang="zh-TW" sz="2200" b="1" kern="100" dirty="0">
                  <a:solidFill>
                    <a:srgbClr val="0000FF"/>
                  </a:solidFill>
                  <a:latin typeface="+mn-ea"/>
                </a:rPr>
                <a:t>所定個別化</a:t>
              </a:r>
              <a:r>
                <a:rPr lang="zh-TW" altLang="zh-TW" sz="2200" b="1" u="sng" kern="100" dirty="0">
                  <a:solidFill>
                    <a:srgbClr val="C00000"/>
                  </a:solidFill>
                  <a:latin typeface="+mn-ea"/>
                </a:rPr>
                <a:t>專業評估機制</a:t>
              </a:r>
              <a:r>
                <a:rPr lang="zh-TW" altLang="zh-TW" sz="2200" b="1" kern="100" dirty="0">
                  <a:solidFill>
                    <a:srgbClr val="0000FF"/>
                  </a:solidFill>
                  <a:latin typeface="+mn-ea"/>
                </a:rPr>
                <a:t>，出具為終生無工作能力之證明。</a:t>
              </a:r>
              <a:endParaRPr lang="en-US" altLang="zh-TW" sz="2200" b="1" kern="100" dirty="0">
                <a:solidFill>
                  <a:srgbClr val="0000FF"/>
                </a:solidFill>
                <a:latin typeface="+mn-ea"/>
              </a:endParaRPr>
            </a:p>
            <a:p>
              <a:pPr>
                <a:defRPr/>
              </a:pPr>
              <a:endParaRPr lang="en-US" altLang="zh-TW" sz="2200" dirty="0">
                <a:latin typeface="+mn-ea"/>
              </a:endParaRPr>
            </a:p>
            <a:p>
              <a:pPr>
                <a:defRPr/>
              </a:pPr>
              <a:endParaRPr lang="zh-TW" altLang="en-US" sz="2200" dirty="0">
                <a:latin typeface="+mn-ea"/>
              </a:endParaRPr>
            </a:p>
          </p:txBody>
        </p:sp>
        <p:grpSp>
          <p:nvGrpSpPr>
            <p:cNvPr id="14" name="群組 13"/>
            <p:cNvGrpSpPr/>
            <p:nvPr/>
          </p:nvGrpSpPr>
          <p:grpSpPr>
            <a:xfrm>
              <a:off x="220864" y="5011654"/>
              <a:ext cx="8520796" cy="1480565"/>
              <a:chOff x="535513" y="5080783"/>
              <a:chExt cx="8238964" cy="1480565"/>
            </a:xfrm>
          </p:grpSpPr>
          <p:sp>
            <p:nvSpPr>
              <p:cNvPr id="15" name="手繪多邊形 14"/>
              <p:cNvSpPr/>
              <p:nvPr/>
            </p:nvSpPr>
            <p:spPr>
              <a:xfrm>
                <a:off x="683569" y="5085184"/>
                <a:ext cx="925981" cy="1476164"/>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6" name="手繪多邊形 15"/>
              <p:cNvSpPr/>
              <p:nvPr/>
            </p:nvSpPr>
            <p:spPr>
              <a:xfrm>
                <a:off x="1609550" y="5161429"/>
                <a:ext cx="7164927" cy="1399919"/>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ct val="120000"/>
                  </a:lnSpc>
                  <a:spcBef>
                    <a:spcPct val="0"/>
                  </a:spcBef>
                  <a:defRPr/>
                </a:pPr>
                <a:r>
                  <a:rPr lang="en-US" altLang="zh-TW" sz="2200" b="1" u="sng" dirty="0">
                    <a:ln w="1905"/>
                    <a:solidFill>
                      <a:schemeClr val="tx1"/>
                    </a:solidFill>
                    <a:effectLst>
                      <a:innerShdw blurRad="69850" dist="43180" dir="5400000">
                        <a:srgbClr val="000000">
                          <a:alpha val="65000"/>
                        </a:srgbClr>
                      </a:innerShdw>
                    </a:effectLst>
                    <a:latin typeface="標楷體" pitchFamily="65" charset="-120"/>
                  </a:rPr>
                  <a:t>◎</a:t>
                </a:r>
                <a:r>
                  <a:rPr lang="zh-TW" altLang="en-US" sz="2200" b="1" u="sng" dirty="0">
                    <a:ln w="1905"/>
                    <a:solidFill>
                      <a:schemeClr val="tx1"/>
                    </a:solidFill>
                    <a:effectLst>
                      <a:innerShdw blurRad="69850" dist="43180" dir="5400000">
                        <a:srgbClr val="000000">
                          <a:alpha val="65000"/>
                        </a:srgbClr>
                      </a:innerShdw>
                    </a:effectLst>
                    <a:latin typeface="標楷體" pitchFamily="65" charset="-120"/>
                  </a:rPr>
                  <a:t>專業評估機制</a:t>
                </a:r>
                <a:r>
                  <a:rPr lang="zh-TW" altLang="en-US" sz="2200" b="1" u="sng" dirty="0">
                    <a:ln w="1905"/>
                    <a:solidFill>
                      <a:schemeClr val="tx1"/>
                    </a:solidFill>
                    <a:effectLst>
                      <a:innerShdw blurRad="69850" dist="43180" dir="5400000">
                        <a:srgbClr val="000000">
                          <a:alpha val="65000"/>
                        </a:srgbClr>
                      </a:innerShdw>
                    </a:effectLst>
                    <a:latin typeface="標楷體"/>
                  </a:rPr>
                  <a:t>：</a:t>
                </a:r>
                <a:endParaRPr lang="en-US" altLang="zh-TW" sz="2200" b="1" u="sng" dirty="0">
                  <a:ln w="1905"/>
                  <a:solidFill>
                    <a:schemeClr val="tx1"/>
                  </a:solidFill>
                  <a:effectLst>
                    <a:innerShdw blurRad="69850" dist="43180" dir="5400000">
                      <a:srgbClr val="000000">
                        <a:alpha val="65000"/>
                      </a:srgbClr>
                    </a:innerShdw>
                  </a:effectLst>
                  <a:latin typeface="標楷體" pitchFamily="65" charset="-120"/>
                </a:endParaRPr>
              </a:p>
              <a:p>
                <a:pPr marL="361950" lvl="0" indent="-266700">
                  <a:lnSpc>
                    <a:spcPts val="2300"/>
                  </a:lnSpc>
                  <a:spcBef>
                    <a:spcPct val="0"/>
                  </a:spcBef>
                  <a:defRPr/>
                </a:pPr>
                <a:r>
                  <a:rPr lang="en-US" altLang="zh-TW" sz="2000" b="1" dirty="0">
                    <a:solidFill>
                      <a:srgbClr val="660066"/>
                    </a:solidFill>
                    <a:latin typeface="標楷體" pitchFamily="65" charset="-120"/>
                  </a:rPr>
                  <a:t>1.</a:t>
                </a:r>
                <a:r>
                  <a:rPr lang="zh-TW" altLang="en-US" sz="2000" b="1" dirty="0">
                    <a:solidFill>
                      <a:srgbClr val="660066"/>
                    </a:solidFill>
                    <a:latin typeface="標楷體" pitchFamily="65" charset="-120"/>
                  </a:rPr>
                  <a:t>由申請人檢證向服務機關送勞保局委託專業醫院評估並認定達勞保失能給付標準第</a:t>
                </a:r>
                <a:r>
                  <a:rPr lang="en-US" altLang="zh-TW" sz="2000" b="1" dirty="0">
                    <a:solidFill>
                      <a:srgbClr val="660066"/>
                    </a:solidFill>
                    <a:latin typeface="標楷體" pitchFamily="65" charset="-120"/>
                  </a:rPr>
                  <a:t>4</a:t>
                </a:r>
                <a:r>
                  <a:rPr lang="zh-TW" altLang="en-US" sz="2000" b="1" dirty="0">
                    <a:solidFill>
                      <a:srgbClr val="660066"/>
                    </a:solidFill>
                    <a:latin typeface="標楷體" pitchFamily="65" charset="-120"/>
                  </a:rPr>
                  <a:t>條第</a:t>
                </a:r>
                <a:r>
                  <a:rPr lang="en-US" altLang="zh-TW" sz="2000" b="1" dirty="0">
                    <a:solidFill>
                      <a:srgbClr val="660066"/>
                    </a:solidFill>
                    <a:latin typeface="標楷體" pitchFamily="65" charset="-120"/>
                  </a:rPr>
                  <a:t>1</a:t>
                </a:r>
                <a:r>
                  <a:rPr lang="zh-TW" altLang="en-US" sz="2000" b="1" dirty="0">
                    <a:solidFill>
                      <a:srgbClr val="660066"/>
                    </a:solidFill>
                    <a:latin typeface="標楷體" pitchFamily="65" charset="-120"/>
                  </a:rPr>
                  <a:t>項所定終身無工作能力情形之一</a:t>
                </a:r>
                <a:r>
                  <a:rPr lang="zh-TW" altLang="en-US" sz="2000" b="1" dirty="0">
                    <a:solidFill>
                      <a:srgbClr val="660066"/>
                    </a:solidFill>
                    <a:latin typeface="標楷體"/>
                  </a:rPr>
                  <a:t>。</a:t>
                </a:r>
                <a:endParaRPr lang="en-US" altLang="zh-TW" sz="2000" b="1" dirty="0">
                  <a:solidFill>
                    <a:srgbClr val="660066"/>
                  </a:solidFill>
                  <a:latin typeface="標楷體"/>
                </a:endParaRPr>
              </a:p>
              <a:p>
                <a:pPr marL="361950" lvl="0" indent="-266700">
                  <a:lnSpc>
                    <a:spcPts val="2300"/>
                  </a:lnSpc>
                  <a:spcBef>
                    <a:spcPct val="0"/>
                  </a:spcBef>
                  <a:defRPr/>
                </a:pPr>
                <a:r>
                  <a:rPr lang="en-US" altLang="zh-TW" sz="2000" b="1" dirty="0">
                    <a:solidFill>
                      <a:srgbClr val="660066"/>
                    </a:solidFill>
                    <a:latin typeface="標楷體" pitchFamily="65" charset="-120"/>
                  </a:rPr>
                  <a:t>2.</a:t>
                </a:r>
                <a:r>
                  <a:rPr lang="zh-TW" altLang="en-US" sz="2000" b="1" dirty="0">
                    <a:solidFill>
                      <a:srgbClr val="660066"/>
                    </a:solidFill>
                    <a:latin typeface="標楷體" pitchFamily="65" charset="-120"/>
                  </a:rPr>
                  <a:t>所需費用由申請人自行負擔</a:t>
                </a:r>
                <a:r>
                  <a:rPr lang="zh-TW" altLang="en-US" sz="2000" b="1" dirty="0">
                    <a:solidFill>
                      <a:srgbClr val="660066"/>
                    </a:solidFill>
                    <a:latin typeface="標楷體"/>
                  </a:rPr>
                  <a:t>。</a:t>
                </a:r>
                <a:endParaRPr lang="zh-TW" altLang="en-US" sz="2000" b="1" dirty="0">
                  <a:solidFill>
                    <a:srgbClr val="660066"/>
                  </a:solidFill>
                  <a:latin typeface="標楷體" pitchFamily="65" charset="-120"/>
                </a:endParaRPr>
              </a:p>
              <a:p>
                <a:pPr>
                  <a:lnSpc>
                    <a:spcPct val="120000"/>
                  </a:lnSpc>
                  <a:spcBef>
                    <a:spcPct val="0"/>
                  </a:spcBef>
                  <a:buFontTx/>
                  <a:buNone/>
                  <a:defRPr/>
                </a:pPr>
                <a:endParaRPr lang="zh-TW" altLang="en-US" sz="2000" b="1" kern="1200" dirty="0"/>
              </a:p>
            </p:txBody>
          </p:sp>
          <p:pic>
            <p:nvPicPr>
              <p:cNvPr id="17"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5513" y="5080783"/>
                <a:ext cx="1243843" cy="132553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cxnSp>
          <p:nvCxnSpPr>
            <p:cNvPr id="4" name="弧形接點 3"/>
            <p:cNvCxnSpPr/>
            <p:nvPr/>
          </p:nvCxnSpPr>
          <p:spPr>
            <a:xfrm rot="16200000" flipH="1">
              <a:off x="2831232" y="4953744"/>
              <a:ext cx="457200" cy="144016"/>
            </a:xfrm>
            <a:prstGeom prst="curvedConnector3">
              <a:avLst/>
            </a:prstGeom>
            <a:ln>
              <a:tailEnd type="arrow"/>
            </a:ln>
          </p:spPr>
          <p:style>
            <a:lnRef idx="3">
              <a:schemeClr val="dk1"/>
            </a:lnRef>
            <a:fillRef idx="0">
              <a:schemeClr val="dk1"/>
            </a:fillRef>
            <a:effectRef idx="2">
              <a:schemeClr val="dk1"/>
            </a:effectRef>
            <a:fontRef idx="minor">
              <a:schemeClr val="tx1"/>
            </a:fontRef>
          </p:style>
        </p:cxnSp>
      </p:grpSp>
      <p:sp>
        <p:nvSpPr>
          <p:cNvPr id="9"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15</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Rectangle 37"/>
          <p:cNvSpPr>
            <a:spLocks noChangeArrowheads="1"/>
          </p:cNvSpPr>
          <p:nvPr/>
        </p:nvSpPr>
        <p:spPr bwMode="auto">
          <a:xfrm>
            <a:off x="598304" y="823129"/>
            <a:ext cx="5845904" cy="532453"/>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lvl="0" eaLnBrk="1" hangingPunct="1">
              <a:lnSpc>
                <a:spcPct val="110000"/>
              </a:lnSpc>
              <a:buClr>
                <a:schemeClr val="accent2"/>
              </a:buClr>
              <a:buSzPct val="80000"/>
              <a:buNone/>
            </a:pPr>
            <a:r>
              <a:rPr lang="en-US" altLang="zh-TW" sz="2600" b="1" dirty="0">
                <a:solidFill>
                  <a:srgbClr val="990099"/>
                </a:solidFill>
                <a:latin typeface="標楷體" pitchFamily="65" charset="-120"/>
                <a:ea typeface="標楷體" pitchFamily="65" charset="-120"/>
              </a:rPr>
              <a:t>2</a:t>
            </a:r>
            <a:r>
              <a:rPr lang="en-US" altLang="zh-TW" sz="2600" b="1" dirty="0" smtClean="0">
                <a:solidFill>
                  <a:srgbClr val="990099"/>
                </a:solidFill>
                <a:latin typeface="標楷體" pitchFamily="65" charset="-120"/>
                <a:ea typeface="標楷體" pitchFamily="65" charset="-120"/>
              </a:rPr>
              <a:t>.</a:t>
            </a:r>
            <a:r>
              <a:rPr lang="zh-TW" altLang="en-US" sz="2600" b="1" dirty="0" smtClean="0">
                <a:solidFill>
                  <a:srgbClr val="990099"/>
                </a:solidFill>
                <a:latin typeface="標楷體" pitchFamily="65" charset="-120"/>
                <a:ea typeface="標楷體" pitchFamily="65" charset="-120"/>
              </a:rPr>
              <a:t>身心傷病或障礙自願退休</a:t>
            </a:r>
            <a:r>
              <a:rPr lang="en-US" altLang="zh-TW" sz="2000" b="1" dirty="0" smtClean="0">
                <a:solidFill>
                  <a:srgbClr val="6600CC"/>
                </a:solidFill>
                <a:latin typeface="標楷體" pitchFamily="65" charset="-120"/>
                <a:ea typeface="標楷體" pitchFamily="65" charset="-120"/>
              </a:rPr>
              <a:t>(</a:t>
            </a:r>
            <a:r>
              <a:rPr lang="zh-TW" altLang="en-US" sz="2000" b="1" dirty="0" smtClean="0">
                <a:solidFill>
                  <a:srgbClr val="6600CC"/>
                </a:solidFill>
                <a:latin typeface="標楷體" pitchFamily="65" charset="-120"/>
                <a:ea typeface="標楷體" pitchFamily="65" charset="-120"/>
              </a:rPr>
              <a:t>第</a:t>
            </a:r>
            <a:r>
              <a:rPr lang="en-US" altLang="zh-TW" sz="2000" b="1" dirty="0">
                <a:solidFill>
                  <a:srgbClr val="6600CC"/>
                </a:solidFill>
                <a:latin typeface="標楷體" pitchFamily="65" charset="-120"/>
                <a:ea typeface="標楷體" pitchFamily="65" charset="-120"/>
              </a:rPr>
              <a:t>17</a:t>
            </a:r>
            <a:r>
              <a:rPr lang="zh-TW" altLang="en-US" sz="2000" b="1" dirty="0">
                <a:solidFill>
                  <a:srgbClr val="6600CC"/>
                </a:solidFill>
                <a:latin typeface="標楷體" pitchFamily="65" charset="-120"/>
                <a:ea typeface="標楷體" pitchFamily="65" charset="-120"/>
              </a:rPr>
              <a:t>條</a:t>
            </a:r>
            <a:r>
              <a:rPr lang="zh-TW" altLang="en-US" sz="2000" b="1" dirty="0" smtClean="0">
                <a:solidFill>
                  <a:srgbClr val="6600CC"/>
                </a:solidFill>
                <a:latin typeface="標楷體" pitchFamily="65" charset="-120"/>
                <a:ea typeface="標楷體" pitchFamily="65" charset="-120"/>
              </a:rPr>
              <a:t>第</a:t>
            </a:r>
            <a:r>
              <a:rPr lang="en-US" altLang="zh-TW" sz="2000" b="1" dirty="0" smtClean="0">
                <a:solidFill>
                  <a:srgbClr val="6600CC"/>
                </a:solidFill>
                <a:latin typeface="標楷體" pitchFamily="65" charset="-120"/>
                <a:ea typeface="標楷體" pitchFamily="65" charset="-120"/>
              </a:rPr>
              <a:t>2</a:t>
            </a:r>
            <a:r>
              <a:rPr lang="zh-TW" altLang="en-US" sz="2000" b="1" dirty="0" smtClean="0">
                <a:solidFill>
                  <a:srgbClr val="6600CC"/>
                </a:solidFill>
                <a:latin typeface="標楷體" pitchFamily="65" charset="-120"/>
                <a:ea typeface="標楷體" pitchFamily="65" charset="-120"/>
              </a:rPr>
              <a:t>項</a:t>
            </a:r>
            <a:r>
              <a:rPr lang="en-US" altLang="zh-TW" sz="2000" b="1" dirty="0" smtClean="0">
                <a:solidFill>
                  <a:srgbClr val="6600CC"/>
                </a:solidFill>
                <a:latin typeface="標楷體" pitchFamily="65" charset="-120"/>
                <a:ea typeface="標楷體" pitchFamily="65" charset="-120"/>
              </a:rPr>
              <a:t>)</a:t>
            </a:r>
            <a:endParaRPr lang="zh-TW" altLang="en-US" sz="2000" b="1" dirty="0">
              <a:solidFill>
                <a:srgbClr val="6600CC"/>
              </a:solidFill>
              <a:latin typeface="標楷體" pitchFamily="65" charset="-120"/>
              <a:ea typeface="標楷體" pitchFamily="65" charset="-120"/>
            </a:endParaRPr>
          </a:p>
        </p:txBody>
      </p:sp>
      <p:sp>
        <p:nvSpPr>
          <p:cNvPr id="13" name="文字方塊 12"/>
          <p:cNvSpPr txBox="1"/>
          <p:nvPr/>
        </p:nvSpPr>
        <p:spPr>
          <a:xfrm>
            <a:off x="220864" y="1196752"/>
            <a:ext cx="768159" cy="784830"/>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en-US" altLang="zh-TW"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20"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2844738823"/>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16</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35" name="Rectangle 64"/>
          <p:cNvSpPr>
            <a:spLocks noChangeArrowheads="1"/>
          </p:cNvSpPr>
          <p:nvPr/>
        </p:nvSpPr>
        <p:spPr bwMode="auto">
          <a:xfrm>
            <a:off x="573524" y="836712"/>
            <a:ext cx="5006588" cy="566309"/>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lvl="0" eaLnBrk="1" hangingPunct="1">
              <a:lnSpc>
                <a:spcPct val="110000"/>
              </a:lnSpc>
              <a:buClr>
                <a:schemeClr val="accent2"/>
              </a:buClr>
              <a:buNone/>
            </a:pPr>
            <a:r>
              <a:rPr lang="en-US" altLang="zh-TW" sz="2800" b="1" dirty="0">
                <a:solidFill>
                  <a:srgbClr val="990099"/>
                </a:solidFill>
                <a:latin typeface="標楷體" pitchFamily="65" charset="-120"/>
                <a:ea typeface="標楷體" pitchFamily="65" charset="-120"/>
              </a:rPr>
              <a:t>3</a:t>
            </a:r>
            <a:r>
              <a:rPr lang="en-US" altLang="zh-TW" sz="2800" b="1" dirty="0" smtClean="0">
                <a:solidFill>
                  <a:srgbClr val="990099"/>
                </a:solidFill>
                <a:latin typeface="標楷體" pitchFamily="65" charset="-120"/>
                <a:ea typeface="標楷體" pitchFamily="65" charset="-120"/>
              </a:rPr>
              <a:t>.</a:t>
            </a:r>
            <a:r>
              <a:rPr lang="zh-TW" altLang="en-US" sz="2800" b="1" dirty="0" smtClean="0">
                <a:solidFill>
                  <a:srgbClr val="990099"/>
                </a:solidFill>
                <a:latin typeface="標楷體" pitchFamily="65" charset="-120"/>
                <a:ea typeface="標楷體" pitchFamily="65" charset="-120"/>
              </a:rPr>
              <a:t>危</a:t>
            </a:r>
            <a:r>
              <a:rPr lang="zh-TW" altLang="en-US" sz="2800" b="1" dirty="0">
                <a:solidFill>
                  <a:srgbClr val="990099"/>
                </a:solidFill>
                <a:latin typeface="標楷體" pitchFamily="65" charset="-120"/>
                <a:ea typeface="標楷體" pitchFamily="65" charset="-120"/>
              </a:rPr>
              <a:t>勞降齡</a:t>
            </a:r>
            <a:r>
              <a:rPr lang="zh-TW" altLang="en-US" sz="2600" b="1" dirty="0">
                <a:solidFill>
                  <a:srgbClr val="990099"/>
                </a:solidFill>
                <a:latin typeface="標楷體" pitchFamily="65" charset="-120"/>
                <a:ea typeface="標楷體" pitchFamily="65" charset="-120"/>
              </a:rPr>
              <a:t>自願</a:t>
            </a:r>
            <a:r>
              <a:rPr lang="zh-TW" altLang="en-US" sz="2600" b="1" dirty="0" smtClean="0">
                <a:solidFill>
                  <a:srgbClr val="990099"/>
                </a:solidFill>
                <a:latin typeface="標楷體" pitchFamily="65" charset="-120"/>
                <a:ea typeface="標楷體" pitchFamily="65" charset="-120"/>
              </a:rPr>
              <a:t>退休</a:t>
            </a:r>
            <a:r>
              <a:rPr lang="en-US" altLang="zh-TW" sz="2000" b="1" dirty="0">
                <a:solidFill>
                  <a:srgbClr val="6600CC"/>
                </a:solidFill>
                <a:latin typeface="標楷體" pitchFamily="65" charset="-120"/>
                <a:ea typeface="標楷體" pitchFamily="65" charset="-120"/>
              </a:rPr>
              <a:t>(</a:t>
            </a:r>
            <a:r>
              <a:rPr lang="zh-TW" altLang="en-US" sz="2000" b="1" dirty="0">
                <a:solidFill>
                  <a:srgbClr val="6600CC"/>
                </a:solidFill>
                <a:latin typeface="標楷體" pitchFamily="65" charset="-120"/>
                <a:ea typeface="標楷體" pitchFamily="65" charset="-120"/>
              </a:rPr>
              <a:t>第</a:t>
            </a:r>
            <a:r>
              <a:rPr lang="en-US" altLang="zh-TW" sz="2000" b="1" dirty="0">
                <a:solidFill>
                  <a:srgbClr val="6600CC"/>
                </a:solidFill>
                <a:latin typeface="標楷體" pitchFamily="65" charset="-120"/>
                <a:ea typeface="標楷體" pitchFamily="65" charset="-120"/>
              </a:rPr>
              <a:t>17</a:t>
            </a:r>
            <a:r>
              <a:rPr lang="zh-TW" altLang="en-US" sz="2000" b="1" dirty="0">
                <a:solidFill>
                  <a:srgbClr val="6600CC"/>
                </a:solidFill>
                <a:latin typeface="標楷體" pitchFamily="65" charset="-120"/>
                <a:ea typeface="標楷體" pitchFamily="65" charset="-120"/>
              </a:rPr>
              <a:t>條</a:t>
            </a:r>
            <a:r>
              <a:rPr lang="zh-TW" altLang="en-US" sz="2000" b="1" dirty="0" smtClean="0">
                <a:solidFill>
                  <a:srgbClr val="6600CC"/>
                </a:solidFill>
                <a:latin typeface="標楷體" pitchFamily="65" charset="-120"/>
                <a:ea typeface="標楷體" pitchFamily="65" charset="-120"/>
              </a:rPr>
              <a:t>第</a:t>
            </a:r>
            <a:r>
              <a:rPr lang="en-US" altLang="zh-TW" sz="2000" b="1" dirty="0" smtClean="0">
                <a:solidFill>
                  <a:srgbClr val="6600CC"/>
                </a:solidFill>
                <a:latin typeface="標楷體" pitchFamily="65" charset="-120"/>
                <a:ea typeface="標楷體" pitchFamily="65" charset="-120"/>
              </a:rPr>
              <a:t>3</a:t>
            </a:r>
            <a:r>
              <a:rPr lang="zh-TW" altLang="en-US" sz="2000" b="1" dirty="0" smtClean="0">
                <a:solidFill>
                  <a:srgbClr val="6600CC"/>
                </a:solidFill>
                <a:latin typeface="標楷體" pitchFamily="65" charset="-120"/>
                <a:ea typeface="標楷體" pitchFamily="65" charset="-120"/>
              </a:rPr>
              <a:t>項</a:t>
            </a:r>
            <a:r>
              <a:rPr lang="en-US" altLang="zh-TW" sz="2000" b="1" dirty="0" smtClean="0">
                <a:solidFill>
                  <a:srgbClr val="6600CC"/>
                </a:solidFill>
                <a:latin typeface="標楷體" pitchFamily="65" charset="-120"/>
                <a:ea typeface="標楷體" pitchFamily="65" charset="-120"/>
              </a:rPr>
              <a:t>)</a:t>
            </a:r>
            <a:endParaRPr lang="zh-TW" altLang="en-US" sz="2600" b="1" dirty="0">
              <a:solidFill>
                <a:srgbClr val="990099"/>
              </a:solidFill>
              <a:latin typeface="標楷體" pitchFamily="65" charset="-120"/>
              <a:ea typeface="標楷體" pitchFamily="65" charset="-120"/>
            </a:endParaRPr>
          </a:p>
        </p:txBody>
      </p:sp>
      <p:sp>
        <p:nvSpPr>
          <p:cNvPr id="37" name="AutoShape 3"/>
          <p:cNvSpPr>
            <a:spLocks noChangeArrowheads="1"/>
          </p:cNvSpPr>
          <p:nvPr/>
        </p:nvSpPr>
        <p:spPr bwMode="gray">
          <a:xfrm>
            <a:off x="573524" y="1485214"/>
            <a:ext cx="8136718" cy="5080192"/>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tIns="0" bIns="36000"/>
          <a:lstStyle/>
          <a:p>
            <a:pPr marL="3175" indent="-3175" algn="just" eaLnBrk="0" hangingPunct="0">
              <a:lnSpc>
                <a:spcPts val="3000"/>
              </a:lnSpc>
              <a:spcAft>
                <a:spcPts val="0"/>
              </a:spcAft>
              <a:defRPr/>
            </a:pPr>
            <a:r>
              <a:rPr lang="zh-TW" altLang="en-US" sz="2200" b="1" kern="100" dirty="0" smtClean="0">
                <a:solidFill>
                  <a:schemeClr val="tx1"/>
                </a:solidFill>
                <a:latin typeface="+mn-ea"/>
              </a:rPr>
              <a:t>危勞職務之認定：</a:t>
            </a:r>
            <a:endParaRPr lang="zh-TW" altLang="zh-TW" sz="2200" b="1" kern="100" dirty="0">
              <a:solidFill>
                <a:schemeClr val="tx1"/>
              </a:solidFill>
              <a:latin typeface="+mn-ea"/>
            </a:endParaRPr>
          </a:p>
          <a:p>
            <a:pPr marL="266700" indent="-266700" algn="just" eaLnBrk="0" hangingPunct="0">
              <a:lnSpc>
                <a:spcPts val="3000"/>
              </a:lnSpc>
              <a:spcAft>
                <a:spcPts val="0"/>
              </a:spcAft>
              <a:buFont typeface="+mj-lt"/>
              <a:buAutoNum type="arabicParenR"/>
              <a:defRPr/>
            </a:pPr>
            <a:r>
              <a:rPr lang="zh-TW" altLang="en-US" sz="2200" b="1" kern="100" dirty="0" smtClean="0">
                <a:solidFill>
                  <a:srgbClr val="0000FF"/>
                </a:solidFill>
                <a:latin typeface="+mn-ea"/>
              </a:rPr>
              <a:t>危勞</a:t>
            </a:r>
            <a:r>
              <a:rPr lang="zh-TW" altLang="en-US" sz="2200" b="1" kern="100" dirty="0">
                <a:solidFill>
                  <a:srgbClr val="0000FF"/>
                </a:solidFill>
                <a:latin typeface="+mn-ea"/>
              </a:rPr>
              <a:t>職務</a:t>
            </a:r>
            <a:r>
              <a:rPr lang="zh-TW" altLang="en-US" sz="2200" b="1" kern="100" dirty="0" smtClean="0">
                <a:solidFill>
                  <a:srgbClr val="0000FF"/>
                </a:solidFill>
                <a:latin typeface="+mn-ea"/>
              </a:rPr>
              <a:t>自願退休年齡，最低</a:t>
            </a:r>
            <a:r>
              <a:rPr lang="zh-TW" altLang="zh-TW" sz="2200" b="1" kern="100" dirty="0" smtClean="0">
                <a:solidFill>
                  <a:srgbClr val="0000FF"/>
                </a:solidFill>
                <a:latin typeface="+mn-ea"/>
              </a:rPr>
              <a:t>為</a:t>
            </a:r>
            <a:r>
              <a:rPr lang="en-US" altLang="zh-TW" sz="2600" b="1" u="sng" kern="100" dirty="0" smtClean="0">
                <a:solidFill>
                  <a:srgbClr val="C00000"/>
                </a:solidFill>
                <a:latin typeface="+mn-ea"/>
              </a:rPr>
              <a:t>50</a:t>
            </a:r>
            <a:r>
              <a:rPr lang="zh-TW" altLang="en-US" sz="2600" b="1" u="sng" kern="100" dirty="0" smtClean="0">
                <a:solidFill>
                  <a:srgbClr val="C00000"/>
                </a:solidFill>
                <a:latin typeface="+mn-ea"/>
              </a:rPr>
              <a:t>歲</a:t>
            </a:r>
            <a:r>
              <a:rPr lang="zh-TW" altLang="en-US" sz="2200" b="1" kern="100" dirty="0" smtClean="0">
                <a:solidFill>
                  <a:srgbClr val="0000FF"/>
                </a:solidFill>
                <a:latin typeface="+mn-ea"/>
              </a:rPr>
              <a:t>；自願與屆齡退休年齡應併予調降</a:t>
            </a:r>
            <a:r>
              <a:rPr lang="zh-TW" altLang="zh-TW" sz="2200" b="1" kern="100" dirty="0" smtClean="0">
                <a:solidFill>
                  <a:srgbClr val="0000FF"/>
                </a:solidFill>
                <a:latin typeface="+mn-ea"/>
              </a:rPr>
              <a:t>。</a:t>
            </a:r>
            <a:endParaRPr lang="en-US" altLang="zh-TW" sz="2200" b="1" kern="100" dirty="0" smtClean="0">
              <a:solidFill>
                <a:srgbClr val="0000FF"/>
              </a:solidFill>
              <a:latin typeface="+mn-ea"/>
            </a:endParaRPr>
          </a:p>
          <a:p>
            <a:pPr marL="266700" indent="-266700" algn="just" eaLnBrk="0" hangingPunct="0">
              <a:lnSpc>
                <a:spcPts val="3000"/>
              </a:lnSpc>
              <a:spcAft>
                <a:spcPts val="0"/>
              </a:spcAft>
              <a:buFont typeface="+mj-lt"/>
              <a:buAutoNum type="arabicParenR"/>
              <a:defRPr/>
            </a:pPr>
            <a:r>
              <a:rPr lang="zh-TW" altLang="en-US" sz="2200" b="1" kern="100" dirty="0" smtClean="0">
                <a:solidFill>
                  <a:srgbClr val="0000FF"/>
                </a:solidFill>
                <a:latin typeface="+mn-ea"/>
              </a:rPr>
              <a:t>危勞職務須具有</a:t>
            </a:r>
            <a:r>
              <a:rPr lang="zh-TW" altLang="en-US" sz="2200" b="1" u="sng" kern="100" dirty="0">
                <a:solidFill>
                  <a:srgbClr val="C00000"/>
                </a:solidFill>
                <a:latin typeface="+mn-ea"/>
              </a:rPr>
              <a:t>危險性</a:t>
            </a:r>
            <a:r>
              <a:rPr lang="zh-TW" altLang="en-US" sz="2200" b="1" kern="100" dirty="0" smtClean="0">
                <a:solidFill>
                  <a:srgbClr val="0000FF"/>
                </a:solidFill>
                <a:latin typeface="+mn-ea"/>
              </a:rPr>
              <a:t>及</a:t>
            </a:r>
            <a:r>
              <a:rPr lang="zh-TW" altLang="en-US" sz="2200" b="1" u="sng" kern="100" dirty="0">
                <a:solidFill>
                  <a:srgbClr val="C00000"/>
                </a:solidFill>
                <a:latin typeface="+mn-ea"/>
              </a:rPr>
              <a:t>勞力</a:t>
            </a:r>
            <a:r>
              <a:rPr lang="zh-TW" altLang="en-US" sz="2200" b="1" u="sng" kern="100" dirty="0" smtClean="0">
                <a:solidFill>
                  <a:srgbClr val="C00000"/>
                </a:solidFill>
                <a:latin typeface="+mn-ea"/>
              </a:rPr>
              <a:t>性</a:t>
            </a:r>
            <a:r>
              <a:rPr lang="zh-TW" altLang="en-US" sz="2200" b="1" kern="100" dirty="0" smtClean="0">
                <a:solidFill>
                  <a:srgbClr val="0000FF"/>
                </a:solidFill>
                <a:latin typeface="+mn-ea"/>
              </a:rPr>
              <a:t>；</a:t>
            </a:r>
            <a:r>
              <a:rPr lang="zh-TW" altLang="en-US" sz="2200" b="1" u="sng" kern="100" dirty="0" smtClean="0">
                <a:solidFill>
                  <a:srgbClr val="0000FF"/>
                </a:solidFill>
                <a:latin typeface="+mn-ea"/>
              </a:rPr>
              <a:t>危勞職務認定標準</a:t>
            </a:r>
            <a:r>
              <a:rPr lang="zh-TW" altLang="en-US" sz="2200" b="1" kern="100" dirty="0" smtClean="0">
                <a:solidFill>
                  <a:srgbClr val="0000FF"/>
                </a:solidFill>
                <a:latin typeface="+mn-ea"/>
              </a:rPr>
              <a:t>由考試院會同行政院定之</a:t>
            </a:r>
            <a:r>
              <a:rPr lang="zh-TW" altLang="zh-TW" sz="2200" b="1" kern="100" dirty="0" smtClean="0">
                <a:solidFill>
                  <a:srgbClr val="0000FF"/>
                </a:solidFill>
                <a:latin typeface="+mn-ea"/>
              </a:rPr>
              <a:t>。</a:t>
            </a:r>
            <a:endParaRPr lang="en-US" altLang="zh-TW" sz="2200" b="1" kern="100" dirty="0" smtClean="0">
              <a:solidFill>
                <a:srgbClr val="0000FF"/>
              </a:solidFill>
              <a:latin typeface="+mn-ea"/>
            </a:endParaRPr>
          </a:p>
          <a:p>
            <a:pPr marL="266700" indent="-266700" algn="just" eaLnBrk="0" hangingPunct="0">
              <a:lnSpc>
                <a:spcPts val="3000"/>
              </a:lnSpc>
              <a:spcAft>
                <a:spcPts val="0"/>
              </a:spcAft>
              <a:buFont typeface="+mj-lt"/>
              <a:buAutoNum type="arabicParenR"/>
              <a:defRPr/>
            </a:pPr>
            <a:r>
              <a:rPr lang="zh-TW" altLang="en-US" sz="2200" b="1" kern="100" dirty="0" smtClean="0">
                <a:solidFill>
                  <a:srgbClr val="0000FF"/>
                </a:solidFill>
                <a:latin typeface="+mn-ea"/>
              </a:rPr>
              <a:t>危勞職務認定程序：</a:t>
            </a:r>
            <a:endParaRPr lang="en-US" altLang="zh-TW" sz="2200" dirty="0">
              <a:latin typeface="+mn-ea"/>
            </a:endParaRPr>
          </a:p>
          <a:p>
            <a:pPr>
              <a:defRPr/>
            </a:pPr>
            <a:endParaRPr lang="zh-TW" altLang="en-US" sz="2200" dirty="0">
              <a:latin typeface="+mn-ea"/>
            </a:endParaRPr>
          </a:p>
        </p:txBody>
      </p:sp>
      <p:grpSp>
        <p:nvGrpSpPr>
          <p:cNvPr id="12" name="群組 11"/>
          <p:cNvGrpSpPr/>
          <p:nvPr/>
        </p:nvGrpSpPr>
        <p:grpSpPr>
          <a:xfrm>
            <a:off x="294238" y="5379901"/>
            <a:ext cx="8127004" cy="1263019"/>
            <a:chOff x="294238" y="5457416"/>
            <a:chExt cx="8127004" cy="1263019"/>
          </a:xfrm>
        </p:grpSpPr>
        <p:sp>
          <p:nvSpPr>
            <p:cNvPr id="42" name="手繪多邊形 41"/>
            <p:cNvSpPr/>
            <p:nvPr/>
          </p:nvSpPr>
          <p:spPr>
            <a:xfrm>
              <a:off x="1148434" y="5579362"/>
              <a:ext cx="7272808" cy="986043"/>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ct val="120000"/>
                </a:lnSpc>
                <a:spcBef>
                  <a:spcPct val="0"/>
                </a:spcBef>
                <a:defRPr/>
              </a:pPr>
              <a:r>
                <a:rPr lang="en-US" altLang="zh-TW" sz="2000" b="1" u="sng" dirty="0" smtClean="0">
                  <a:ln w="1905"/>
                  <a:solidFill>
                    <a:schemeClr val="tx1"/>
                  </a:solidFill>
                  <a:effectLst>
                    <a:innerShdw blurRad="69850" dist="43180" dir="5400000">
                      <a:srgbClr val="000000">
                        <a:alpha val="65000"/>
                      </a:srgbClr>
                    </a:innerShdw>
                  </a:effectLst>
                  <a:latin typeface="標楷體" pitchFamily="65" charset="-120"/>
                </a:rPr>
                <a:t>◎</a:t>
              </a:r>
              <a:r>
                <a:rPr lang="zh-TW" altLang="en-US" sz="2000" b="1" u="sng" dirty="0" smtClean="0">
                  <a:ln w="1905"/>
                  <a:solidFill>
                    <a:schemeClr val="tx1"/>
                  </a:solidFill>
                  <a:effectLst>
                    <a:innerShdw blurRad="69850" dist="43180" dir="5400000">
                      <a:srgbClr val="000000">
                        <a:alpha val="65000"/>
                      </a:srgbClr>
                    </a:innerShdw>
                  </a:effectLst>
                  <a:latin typeface="標楷體" pitchFamily="65" charset="-120"/>
                </a:rPr>
                <a:t>各權責主管機關</a:t>
              </a:r>
              <a:r>
                <a:rPr lang="zh-TW" altLang="en-US" sz="2000" b="1" u="sng" dirty="0" smtClean="0">
                  <a:ln w="1905"/>
                  <a:solidFill>
                    <a:schemeClr val="tx1"/>
                  </a:solidFill>
                  <a:effectLst>
                    <a:innerShdw blurRad="69850" dist="43180" dir="5400000">
                      <a:srgbClr val="000000">
                        <a:alpha val="65000"/>
                      </a:srgbClr>
                    </a:innerShdw>
                  </a:effectLst>
                  <a:latin typeface="標楷體"/>
                </a:rPr>
                <a:t>：</a:t>
              </a:r>
              <a:endParaRPr lang="en-US" altLang="zh-TW" sz="2000" b="1" u="sng" dirty="0" smtClean="0">
                <a:ln w="1905"/>
                <a:solidFill>
                  <a:schemeClr val="tx1"/>
                </a:solidFill>
                <a:effectLst>
                  <a:innerShdw blurRad="69850" dist="43180" dir="5400000">
                    <a:srgbClr val="000000">
                      <a:alpha val="65000"/>
                    </a:srgbClr>
                  </a:innerShdw>
                </a:effectLst>
                <a:latin typeface="標楷體"/>
              </a:endParaRPr>
            </a:p>
            <a:p>
              <a:pPr lvl="0">
                <a:lnSpc>
                  <a:spcPts val="2000"/>
                </a:lnSpc>
                <a:spcBef>
                  <a:spcPct val="0"/>
                </a:spcBef>
                <a:defRPr/>
              </a:pPr>
              <a:r>
                <a:rPr lang="zh-TW" altLang="zh-TW" sz="2000" b="1" dirty="0" smtClean="0">
                  <a:solidFill>
                    <a:srgbClr val="660066"/>
                  </a:solidFill>
                  <a:latin typeface="標楷體" pitchFamily="65" charset="-120"/>
                </a:rPr>
                <a:t>於</a:t>
              </a:r>
              <a:r>
                <a:rPr lang="zh-TW" altLang="zh-TW" sz="2000" b="1" dirty="0">
                  <a:solidFill>
                    <a:srgbClr val="660066"/>
                  </a:solidFill>
                  <a:latin typeface="標楷體" pitchFamily="65" charset="-120"/>
                </a:rPr>
                <a:t>中央指中央二級或相當二級以上機關；於直轄市指直轄市政府及直轄市議會；於縣（市）指縣（市）政府及縣（市）議會。</a:t>
              </a:r>
              <a:endParaRPr lang="en-US" altLang="zh-TW" sz="2000" b="1" dirty="0">
                <a:solidFill>
                  <a:srgbClr val="660066"/>
                </a:solidFill>
                <a:latin typeface="標楷體" pitchFamily="65" charset="-120"/>
              </a:endParaRPr>
            </a:p>
            <a:p>
              <a:pPr>
                <a:lnSpc>
                  <a:spcPct val="120000"/>
                </a:lnSpc>
                <a:spcBef>
                  <a:spcPct val="0"/>
                </a:spcBef>
                <a:buFontTx/>
                <a:buNone/>
                <a:defRPr/>
              </a:pPr>
              <a:endParaRPr lang="zh-TW" altLang="en-US" sz="2000" b="1" kern="1200" dirty="0"/>
            </a:p>
          </p:txBody>
        </p:sp>
        <p:grpSp>
          <p:nvGrpSpPr>
            <p:cNvPr id="10" name="群組 9"/>
            <p:cNvGrpSpPr/>
            <p:nvPr/>
          </p:nvGrpSpPr>
          <p:grpSpPr>
            <a:xfrm>
              <a:off x="294238" y="5457416"/>
              <a:ext cx="966760" cy="1263019"/>
              <a:chOff x="261420" y="5229199"/>
              <a:chExt cx="966760" cy="1263019"/>
            </a:xfrm>
          </p:grpSpPr>
          <p:sp>
            <p:nvSpPr>
              <p:cNvPr id="40" name="手繪多邊形 39"/>
              <p:cNvSpPr/>
              <p:nvPr/>
            </p:nvSpPr>
            <p:spPr>
              <a:xfrm>
                <a:off x="373985" y="5229199"/>
                <a:ext cx="741631" cy="1263019"/>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pic>
            <p:nvPicPr>
              <p:cNvPr id="41"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61420" y="5229200"/>
                <a:ext cx="966760" cy="110798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grpSp>
      <p:grpSp>
        <p:nvGrpSpPr>
          <p:cNvPr id="11" name="群組 10"/>
          <p:cNvGrpSpPr/>
          <p:nvPr/>
        </p:nvGrpSpPr>
        <p:grpSpPr>
          <a:xfrm>
            <a:off x="1043608" y="3279479"/>
            <a:ext cx="7424166" cy="2669802"/>
            <a:chOff x="1122958" y="3356992"/>
            <a:chExt cx="7344816" cy="2669802"/>
          </a:xfrm>
        </p:grpSpPr>
        <p:grpSp>
          <p:nvGrpSpPr>
            <p:cNvPr id="4" name="群組 3"/>
            <p:cNvGrpSpPr/>
            <p:nvPr/>
          </p:nvGrpSpPr>
          <p:grpSpPr>
            <a:xfrm>
              <a:off x="1122958" y="3356992"/>
              <a:ext cx="7344816" cy="2669802"/>
              <a:chOff x="1115616" y="3854430"/>
              <a:chExt cx="7344816" cy="2669802"/>
            </a:xfrm>
          </p:grpSpPr>
          <p:sp>
            <p:nvSpPr>
              <p:cNvPr id="5" name="向右箭號 4"/>
              <p:cNvSpPr/>
              <p:nvPr/>
            </p:nvSpPr>
            <p:spPr>
              <a:xfrm>
                <a:off x="1115616" y="3854430"/>
                <a:ext cx="7344816" cy="2669802"/>
              </a:xfrm>
              <a:prstGeom prst="rightArrow">
                <a:avLst>
                  <a:gd name="adj1" fmla="val 50000"/>
                  <a:gd name="adj2" fmla="val 50678"/>
                </a:avLst>
              </a:prstGeom>
              <a:scene3d>
                <a:camera prst="orthographicFront"/>
                <a:lightRig rig="flat" dir="t"/>
              </a:scene3d>
              <a:sp3d z="-190500" extrusionH="12700" prstMaterial="plastic">
                <a:bevelT w="50800" h="50800"/>
              </a:sp3d>
            </p:spPr>
            <p:style>
              <a:lnRef idx="0">
                <a:schemeClr val="dk1">
                  <a:hueOff val="0"/>
                  <a:satOff val="0"/>
                  <a:lumOff val="0"/>
                  <a:alphaOff val="0"/>
                </a:schemeClr>
              </a:lnRef>
              <a:fillRef idx="3">
                <a:schemeClr val="accent2">
                  <a:tint val="40000"/>
                  <a:hueOff val="0"/>
                  <a:satOff val="0"/>
                  <a:lumOff val="0"/>
                  <a:alphaOff val="0"/>
                </a:schemeClr>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6" name="手繪多邊形 5"/>
              <p:cNvSpPr/>
              <p:nvPr/>
            </p:nvSpPr>
            <p:spPr>
              <a:xfrm>
                <a:off x="1115616" y="4608406"/>
                <a:ext cx="4896545" cy="1196857"/>
              </a:xfrm>
              <a:custGeom>
                <a:avLst/>
                <a:gdLst>
                  <a:gd name="connsiteX0" fmla="*/ 0 w 2441015"/>
                  <a:gd name="connsiteY0" fmla="*/ 184527 h 1107142"/>
                  <a:gd name="connsiteX1" fmla="*/ 184527 w 2441015"/>
                  <a:gd name="connsiteY1" fmla="*/ 0 h 1107142"/>
                  <a:gd name="connsiteX2" fmla="*/ 2256488 w 2441015"/>
                  <a:gd name="connsiteY2" fmla="*/ 0 h 1107142"/>
                  <a:gd name="connsiteX3" fmla="*/ 2441015 w 2441015"/>
                  <a:gd name="connsiteY3" fmla="*/ 184527 h 1107142"/>
                  <a:gd name="connsiteX4" fmla="*/ 2441015 w 2441015"/>
                  <a:gd name="connsiteY4" fmla="*/ 922615 h 1107142"/>
                  <a:gd name="connsiteX5" fmla="*/ 2256488 w 2441015"/>
                  <a:gd name="connsiteY5" fmla="*/ 1107142 h 1107142"/>
                  <a:gd name="connsiteX6" fmla="*/ 184527 w 2441015"/>
                  <a:gd name="connsiteY6" fmla="*/ 1107142 h 1107142"/>
                  <a:gd name="connsiteX7" fmla="*/ 0 w 2441015"/>
                  <a:gd name="connsiteY7" fmla="*/ 922615 h 1107142"/>
                  <a:gd name="connsiteX8" fmla="*/ 0 w 2441015"/>
                  <a:gd name="connsiteY8" fmla="*/ 184527 h 110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1015" h="1107142">
                    <a:moveTo>
                      <a:pt x="0" y="184527"/>
                    </a:moveTo>
                    <a:cubicBezTo>
                      <a:pt x="0" y="82616"/>
                      <a:pt x="82616" y="0"/>
                      <a:pt x="184527" y="0"/>
                    </a:cubicBezTo>
                    <a:lnTo>
                      <a:pt x="2256488" y="0"/>
                    </a:lnTo>
                    <a:cubicBezTo>
                      <a:pt x="2358399" y="0"/>
                      <a:pt x="2441015" y="82616"/>
                      <a:pt x="2441015" y="184527"/>
                    </a:cubicBezTo>
                    <a:lnTo>
                      <a:pt x="2441015" y="922615"/>
                    </a:lnTo>
                    <a:cubicBezTo>
                      <a:pt x="2441015" y="1024526"/>
                      <a:pt x="2358399" y="1107142"/>
                      <a:pt x="2256488" y="1107142"/>
                    </a:cubicBezTo>
                    <a:lnTo>
                      <a:pt x="184527" y="1107142"/>
                    </a:lnTo>
                    <a:cubicBezTo>
                      <a:pt x="82616" y="1107142"/>
                      <a:pt x="0" y="1024526"/>
                      <a:pt x="0" y="922615"/>
                    </a:cubicBezTo>
                    <a:lnTo>
                      <a:pt x="0" y="184527"/>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txBody>
              <a:bodyPr spcFirstLastPara="0" vert="horz" wrap="square" lIns="180000" tIns="108000" rIns="180000" bIns="108000" numCol="1" spcCol="1270" anchor="t" anchorCtr="0">
                <a:noAutofit/>
              </a:bodyPr>
              <a:lstStyle/>
              <a:p>
                <a:pPr lvl="0" algn="just" defTabSz="1911350">
                  <a:lnSpc>
                    <a:spcPts val="2800"/>
                  </a:lnSpc>
                  <a:spcBef>
                    <a:spcPct val="0"/>
                  </a:spcBef>
                </a:pPr>
                <a:r>
                  <a:rPr lang="zh-TW" altLang="en-US" sz="2400" b="1" u="sng" kern="1200" dirty="0" smtClean="0"/>
                  <a:t>由各權責主管機關</a:t>
                </a:r>
                <a:r>
                  <a:rPr lang="zh-TW" altLang="en-US" sz="2000" b="1" kern="1200" dirty="0" smtClean="0"/>
                  <a:t>就所屬相關機關相同職務之屬性</a:t>
                </a:r>
                <a:r>
                  <a:rPr lang="zh-TW" altLang="en-US" sz="2000" b="1" dirty="0"/>
                  <a:t>，</a:t>
                </a:r>
                <a:r>
                  <a:rPr lang="zh-TW" altLang="en-US" sz="2000" b="1" dirty="0" smtClean="0"/>
                  <a:t>及其人力運用需要與現有人力狀況</a:t>
                </a:r>
                <a:r>
                  <a:rPr lang="zh-TW" altLang="en-US" sz="2000" b="1" dirty="0" smtClean="0">
                    <a:latin typeface="標楷體"/>
                    <a:ea typeface="標楷體"/>
                  </a:rPr>
                  <a:t>，統一檢討擬議酌減方案</a:t>
                </a:r>
                <a:endParaRPr lang="zh-TW" altLang="en-US" sz="2000" b="1" dirty="0"/>
              </a:p>
            </p:txBody>
          </p:sp>
          <p:sp>
            <p:nvSpPr>
              <p:cNvPr id="9" name="手繪多邊形 8"/>
              <p:cNvSpPr/>
              <p:nvPr/>
            </p:nvSpPr>
            <p:spPr>
              <a:xfrm>
                <a:off x="6804248" y="4661280"/>
                <a:ext cx="1656184" cy="1091108"/>
              </a:xfrm>
              <a:custGeom>
                <a:avLst/>
                <a:gdLst>
                  <a:gd name="connsiteX0" fmla="*/ 0 w 2441015"/>
                  <a:gd name="connsiteY0" fmla="*/ 184527 h 1107142"/>
                  <a:gd name="connsiteX1" fmla="*/ 184527 w 2441015"/>
                  <a:gd name="connsiteY1" fmla="*/ 0 h 1107142"/>
                  <a:gd name="connsiteX2" fmla="*/ 2256488 w 2441015"/>
                  <a:gd name="connsiteY2" fmla="*/ 0 h 1107142"/>
                  <a:gd name="connsiteX3" fmla="*/ 2441015 w 2441015"/>
                  <a:gd name="connsiteY3" fmla="*/ 184527 h 1107142"/>
                  <a:gd name="connsiteX4" fmla="*/ 2441015 w 2441015"/>
                  <a:gd name="connsiteY4" fmla="*/ 922615 h 1107142"/>
                  <a:gd name="connsiteX5" fmla="*/ 2256488 w 2441015"/>
                  <a:gd name="connsiteY5" fmla="*/ 1107142 h 1107142"/>
                  <a:gd name="connsiteX6" fmla="*/ 184527 w 2441015"/>
                  <a:gd name="connsiteY6" fmla="*/ 1107142 h 1107142"/>
                  <a:gd name="connsiteX7" fmla="*/ 0 w 2441015"/>
                  <a:gd name="connsiteY7" fmla="*/ 922615 h 1107142"/>
                  <a:gd name="connsiteX8" fmla="*/ 0 w 2441015"/>
                  <a:gd name="connsiteY8" fmla="*/ 184527 h 110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1015" h="1107142">
                    <a:moveTo>
                      <a:pt x="0" y="184527"/>
                    </a:moveTo>
                    <a:cubicBezTo>
                      <a:pt x="0" y="82616"/>
                      <a:pt x="82616" y="0"/>
                      <a:pt x="184527" y="0"/>
                    </a:cubicBezTo>
                    <a:lnTo>
                      <a:pt x="2256488" y="0"/>
                    </a:lnTo>
                    <a:cubicBezTo>
                      <a:pt x="2358399" y="0"/>
                      <a:pt x="2441015" y="82616"/>
                      <a:pt x="2441015" y="184527"/>
                    </a:cubicBezTo>
                    <a:lnTo>
                      <a:pt x="2441015" y="922615"/>
                    </a:lnTo>
                    <a:cubicBezTo>
                      <a:pt x="2441015" y="1024526"/>
                      <a:pt x="2358399" y="1107142"/>
                      <a:pt x="2256488" y="1107142"/>
                    </a:cubicBezTo>
                    <a:lnTo>
                      <a:pt x="184527" y="1107142"/>
                    </a:lnTo>
                    <a:cubicBezTo>
                      <a:pt x="82616" y="1107142"/>
                      <a:pt x="0" y="1024526"/>
                      <a:pt x="0" y="922615"/>
                    </a:cubicBezTo>
                    <a:lnTo>
                      <a:pt x="0" y="184527"/>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spcFirstLastPara="0" vert="horz" wrap="square" lIns="217876" tIns="217876" rIns="217876" bIns="217876" numCol="1" spcCol="1270" anchor="ctr" anchorCtr="0">
                <a:noAutofit/>
              </a:bodyPr>
              <a:lstStyle/>
              <a:p>
                <a:pPr lvl="0" algn="ctr" defTabSz="1911350">
                  <a:lnSpc>
                    <a:spcPct val="90000"/>
                  </a:lnSpc>
                  <a:spcBef>
                    <a:spcPct val="0"/>
                  </a:spcBef>
                  <a:spcAft>
                    <a:spcPct val="35000"/>
                  </a:spcAft>
                </a:pPr>
                <a:r>
                  <a:rPr lang="zh-TW" altLang="en-US" sz="3000" kern="1200" dirty="0" smtClean="0"/>
                  <a:t>銓敘部核備</a:t>
                </a:r>
                <a:endParaRPr lang="zh-TW" altLang="en-US" sz="3000" kern="1200" dirty="0"/>
              </a:p>
            </p:txBody>
          </p:sp>
        </p:grpSp>
        <p:sp>
          <p:nvSpPr>
            <p:cNvPr id="39" name="文字方塊 38"/>
            <p:cNvSpPr txBox="1"/>
            <p:nvPr/>
          </p:nvSpPr>
          <p:spPr>
            <a:xfrm>
              <a:off x="6019502" y="4253882"/>
              <a:ext cx="832279" cy="861774"/>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5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送</a:t>
              </a:r>
              <a:endParaRPr lang="en-US" altLang="zh-TW" sz="5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grpSp>
      <p:sp>
        <p:nvSpPr>
          <p:cNvPr id="4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3160427325"/>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17</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35" name="Rectangle 64"/>
          <p:cNvSpPr>
            <a:spLocks noChangeArrowheads="1"/>
          </p:cNvSpPr>
          <p:nvPr/>
        </p:nvSpPr>
        <p:spPr bwMode="auto">
          <a:xfrm>
            <a:off x="755576" y="836712"/>
            <a:ext cx="3475306" cy="566309"/>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10000"/>
              </a:lnSpc>
              <a:buClr>
                <a:schemeClr val="accent2"/>
              </a:buClr>
              <a:buFontTx/>
              <a:buNone/>
            </a:pPr>
            <a:r>
              <a:rPr lang="en-US" altLang="zh-TW" sz="2800" b="1" dirty="0">
                <a:solidFill>
                  <a:srgbClr val="990099"/>
                </a:solidFill>
                <a:latin typeface="標楷體" pitchFamily="65" charset="-120"/>
                <a:ea typeface="標楷體" pitchFamily="65" charset="-120"/>
              </a:rPr>
              <a:t>3</a:t>
            </a:r>
            <a:r>
              <a:rPr lang="en-US" altLang="zh-TW" sz="2800" b="1" dirty="0" smtClean="0">
                <a:solidFill>
                  <a:srgbClr val="990099"/>
                </a:solidFill>
                <a:latin typeface="標楷體" pitchFamily="65" charset="-120"/>
                <a:ea typeface="標楷體" pitchFamily="65" charset="-120"/>
              </a:rPr>
              <a:t>.</a:t>
            </a:r>
            <a:r>
              <a:rPr lang="zh-TW" altLang="en-US" sz="2800" b="1" dirty="0" smtClean="0">
                <a:solidFill>
                  <a:srgbClr val="990099"/>
                </a:solidFill>
                <a:latin typeface="標楷體" pitchFamily="65" charset="-120"/>
                <a:ea typeface="標楷體" pitchFamily="65" charset="-120"/>
              </a:rPr>
              <a:t>危</a:t>
            </a:r>
            <a:r>
              <a:rPr lang="zh-TW" altLang="en-US" sz="2800" b="1" dirty="0">
                <a:solidFill>
                  <a:srgbClr val="990099"/>
                </a:solidFill>
                <a:latin typeface="標楷體" pitchFamily="65" charset="-120"/>
                <a:ea typeface="標楷體" pitchFamily="65" charset="-120"/>
              </a:rPr>
              <a:t>勞降齡</a:t>
            </a:r>
            <a:r>
              <a:rPr lang="zh-TW" altLang="en-US" sz="2600" b="1" dirty="0">
                <a:solidFill>
                  <a:srgbClr val="990099"/>
                </a:solidFill>
                <a:latin typeface="標楷體" pitchFamily="65" charset="-120"/>
                <a:ea typeface="標楷體" pitchFamily="65" charset="-120"/>
              </a:rPr>
              <a:t>自願退休</a:t>
            </a:r>
          </a:p>
        </p:txBody>
      </p:sp>
      <p:sp>
        <p:nvSpPr>
          <p:cNvPr id="37" name="AutoShape 3"/>
          <p:cNvSpPr>
            <a:spLocks noChangeArrowheads="1"/>
          </p:cNvSpPr>
          <p:nvPr/>
        </p:nvSpPr>
        <p:spPr bwMode="gray">
          <a:xfrm>
            <a:off x="573524" y="1485214"/>
            <a:ext cx="7958916" cy="4896114"/>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tIns="0" bIns="36000"/>
          <a:lstStyle/>
          <a:p>
            <a:pPr marL="3175" indent="-3175" algn="just" eaLnBrk="0" hangingPunct="0">
              <a:lnSpc>
                <a:spcPts val="3500"/>
              </a:lnSpc>
              <a:spcBef>
                <a:spcPts val="600"/>
              </a:spcBef>
              <a:spcAft>
                <a:spcPts val="0"/>
              </a:spcAft>
              <a:defRPr/>
            </a:pPr>
            <a:r>
              <a:rPr lang="zh-TW" altLang="en-US" sz="2400" b="1" kern="100" dirty="0" smtClean="0">
                <a:solidFill>
                  <a:schemeClr val="tx1"/>
                </a:solidFill>
                <a:latin typeface="+mn-ea"/>
              </a:rPr>
              <a:t>原經認定危勞職務降齡之過渡措施</a:t>
            </a:r>
            <a:r>
              <a:rPr lang="en-US" altLang="zh-TW" sz="2400" b="1" kern="100" dirty="0" smtClean="0">
                <a:solidFill>
                  <a:schemeClr val="tx1"/>
                </a:solidFill>
                <a:latin typeface="+mn-ea"/>
              </a:rPr>
              <a:t>(</a:t>
            </a:r>
            <a:r>
              <a:rPr lang="zh-TW" altLang="en-US" sz="2400" b="1" kern="100" dirty="0" smtClean="0">
                <a:solidFill>
                  <a:schemeClr val="tx1"/>
                </a:solidFill>
                <a:latin typeface="+mn-ea"/>
              </a:rPr>
              <a:t>草案</a:t>
            </a:r>
            <a:r>
              <a:rPr lang="en-US" altLang="zh-TW" sz="2400" b="1" kern="100" dirty="0" smtClean="0">
                <a:solidFill>
                  <a:schemeClr val="tx1"/>
                </a:solidFill>
                <a:latin typeface="+mn-ea"/>
              </a:rPr>
              <a:t>)</a:t>
            </a:r>
            <a:r>
              <a:rPr lang="zh-TW" altLang="en-US" sz="2400" b="1" kern="100" dirty="0" smtClean="0">
                <a:solidFill>
                  <a:schemeClr val="tx1"/>
                </a:solidFill>
                <a:latin typeface="+mn-ea"/>
              </a:rPr>
              <a:t>：</a:t>
            </a:r>
            <a:endParaRPr lang="zh-TW" altLang="zh-TW" sz="2400" b="1" kern="100" dirty="0">
              <a:solidFill>
                <a:schemeClr val="tx1"/>
              </a:solidFill>
              <a:latin typeface="+mn-ea"/>
            </a:endParaRPr>
          </a:p>
          <a:p>
            <a:pPr marL="266700" indent="-266700" algn="just" eaLnBrk="0" hangingPunct="0">
              <a:lnSpc>
                <a:spcPts val="3200"/>
              </a:lnSpc>
              <a:spcBef>
                <a:spcPts val="600"/>
              </a:spcBef>
              <a:spcAft>
                <a:spcPts val="0"/>
              </a:spcAft>
              <a:buFont typeface="+mj-lt"/>
              <a:buAutoNum type="arabicParenR"/>
              <a:defRPr/>
            </a:pPr>
            <a:r>
              <a:rPr lang="en-US" altLang="zh-TW" sz="2400" b="1" kern="100" dirty="0" smtClean="0">
                <a:solidFill>
                  <a:srgbClr val="0000FF"/>
                </a:solidFill>
                <a:latin typeface="+mn-ea"/>
              </a:rPr>
              <a:t>107</a:t>
            </a:r>
            <a:r>
              <a:rPr lang="zh-TW" altLang="en-US" sz="2400" b="1" kern="100" dirty="0" smtClean="0">
                <a:solidFill>
                  <a:srgbClr val="0000FF"/>
                </a:solidFill>
                <a:latin typeface="+mn-ea"/>
              </a:rPr>
              <a:t>年</a:t>
            </a:r>
            <a:r>
              <a:rPr lang="en-US" altLang="zh-TW" sz="2400" b="1" kern="100" dirty="0" smtClean="0">
                <a:solidFill>
                  <a:srgbClr val="0000FF"/>
                </a:solidFill>
                <a:latin typeface="+mn-ea"/>
              </a:rPr>
              <a:t>6</a:t>
            </a:r>
            <a:r>
              <a:rPr lang="zh-TW" altLang="en-US" sz="2400" b="1" kern="100" dirty="0" smtClean="0">
                <a:solidFill>
                  <a:srgbClr val="0000FF"/>
                </a:solidFill>
                <a:latin typeface="+mn-ea"/>
              </a:rPr>
              <a:t>月</a:t>
            </a:r>
            <a:r>
              <a:rPr lang="en-US" altLang="zh-TW" sz="2400" b="1" kern="100" dirty="0" smtClean="0">
                <a:solidFill>
                  <a:srgbClr val="0000FF"/>
                </a:solidFill>
                <a:latin typeface="+mn-ea"/>
              </a:rPr>
              <a:t>30</a:t>
            </a:r>
            <a:r>
              <a:rPr lang="zh-TW" altLang="en-US" sz="2400" b="1" kern="100" dirty="0" smtClean="0">
                <a:solidFill>
                  <a:srgbClr val="0000FF"/>
                </a:solidFill>
                <a:latin typeface="+mn-ea"/>
              </a:rPr>
              <a:t>日以前已經銓敘部認定之危勞職務降齡規定，</a:t>
            </a:r>
            <a:r>
              <a:rPr lang="zh-TW" altLang="en-US" sz="2400" b="1" u="sng" kern="100" dirty="0" smtClean="0">
                <a:solidFill>
                  <a:srgbClr val="0000FF"/>
                </a:solidFill>
                <a:latin typeface="+mn-ea"/>
              </a:rPr>
              <a:t>准許繼續</a:t>
            </a:r>
            <a:r>
              <a:rPr lang="zh-TW" altLang="en-US" sz="2400" b="1" u="sng" kern="100" dirty="0">
                <a:solidFill>
                  <a:srgbClr val="0000FF"/>
                </a:solidFill>
                <a:latin typeface="+mn-ea"/>
              </a:rPr>
              <a:t>適用</a:t>
            </a:r>
            <a:r>
              <a:rPr lang="zh-TW" altLang="en-US" sz="2400" b="1" u="sng" kern="100" dirty="0" smtClean="0">
                <a:solidFill>
                  <a:srgbClr val="0000FF"/>
                </a:solidFill>
                <a:latin typeface="+mn-ea"/>
              </a:rPr>
              <a:t>至</a:t>
            </a:r>
            <a:r>
              <a:rPr lang="en-US" altLang="zh-TW" sz="2400" b="1" u="sng" kern="100" dirty="0" smtClean="0">
                <a:solidFill>
                  <a:srgbClr val="C00000"/>
                </a:solidFill>
                <a:latin typeface="+mn-ea"/>
              </a:rPr>
              <a:t>107</a:t>
            </a:r>
            <a:r>
              <a:rPr lang="zh-TW" altLang="en-US" sz="2400" b="1" u="sng" kern="100" dirty="0" smtClean="0">
                <a:solidFill>
                  <a:srgbClr val="C00000"/>
                </a:solidFill>
                <a:latin typeface="+mn-ea"/>
              </a:rPr>
              <a:t>年</a:t>
            </a:r>
            <a:r>
              <a:rPr lang="en-US" altLang="zh-TW" sz="2400" b="1" u="sng" kern="100" dirty="0" smtClean="0">
                <a:solidFill>
                  <a:srgbClr val="C00000"/>
                </a:solidFill>
                <a:latin typeface="+mn-ea"/>
              </a:rPr>
              <a:t>12</a:t>
            </a:r>
            <a:r>
              <a:rPr lang="zh-TW" altLang="en-US" sz="2400" b="1" u="sng" kern="100" dirty="0" smtClean="0">
                <a:solidFill>
                  <a:srgbClr val="C00000"/>
                </a:solidFill>
                <a:latin typeface="+mn-ea"/>
              </a:rPr>
              <a:t>月</a:t>
            </a:r>
            <a:r>
              <a:rPr lang="en-US" altLang="zh-TW" sz="2400" b="1" u="sng" kern="100" dirty="0" smtClean="0">
                <a:solidFill>
                  <a:srgbClr val="C00000"/>
                </a:solidFill>
                <a:latin typeface="+mn-ea"/>
              </a:rPr>
              <a:t>31</a:t>
            </a:r>
            <a:r>
              <a:rPr lang="zh-TW" altLang="en-US" sz="2400" b="1" u="sng" kern="100" dirty="0">
                <a:solidFill>
                  <a:srgbClr val="C00000"/>
                </a:solidFill>
                <a:latin typeface="+mn-ea"/>
              </a:rPr>
              <a:t>日（預訂以</a:t>
            </a:r>
            <a:r>
              <a:rPr lang="en-US" altLang="zh-TW" sz="2400" b="1" u="sng" kern="100" dirty="0">
                <a:solidFill>
                  <a:srgbClr val="C00000"/>
                </a:solidFill>
                <a:latin typeface="+mn-ea"/>
              </a:rPr>
              <a:t>6</a:t>
            </a:r>
            <a:r>
              <a:rPr lang="zh-TW" altLang="en-US" sz="2400" b="1" u="sng" kern="100" dirty="0">
                <a:solidFill>
                  <a:srgbClr val="C00000"/>
                </a:solidFill>
                <a:latin typeface="+mn-ea"/>
              </a:rPr>
              <a:t>個月</a:t>
            </a:r>
            <a:r>
              <a:rPr lang="zh-TW" altLang="en-US" sz="2400" b="1" u="sng" kern="100" dirty="0" smtClean="0">
                <a:solidFill>
                  <a:srgbClr val="C00000"/>
                </a:solidFill>
                <a:latin typeface="+mn-ea"/>
              </a:rPr>
              <a:t>為落日期限</a:t>
            </a:r>
            <a:r>
              <a:rPr lang="zh-TW" altLang="en-US" sz="2400" b="1" u="sng" kern="100" dirty="0">
                <a:solidFill>
                  <a:srgbClr val="C00000"/>
                </a:solidFill>
                <a:latin typeface="+mn-ea"/>
              </a:rPr>
              <a:t>）</a:t>
            </a:r>
            <a:r>
              <a:rPr lang="zh-TW" altLang="en-US" sz="2400" b="1" kern="100" dirty="0" smtClean="0">
                <a:solidFill>
                  <a:srgbClr val="0000FF"/>
                </a:solidFill>
                <a:latin typeface="+mn-ea"/>
              </a:rPr>
              <a:t>止</a:t>
            </a:r>
            <a:r>
              <a:rPr lang="zh-TW" altLang="en-US" sz="2400" b="1" kern="100" dirty="0" smtClean="0">
                <a:solidFill>
                  <a:srgbClr val="0000FF"/>
                </a:solidFill>
                <a:latin typeface="標楷體"/>
                <a:ea typeface="標楷體"/>
              </a:rPr>
              <a:t>；各權責主管機關</a:t>
            </a:r>
            <a:r>
              <a:rPr lang="zh-TW" altLang="en-US" sz="2400" b="1" kern="100" dirty="0" smtClean="0">
                <a:solidFill>
                  <a:srgbClr val="0000FF"/>
                </a:solidFill>
                <a:latin typeface="+mn-ea"/>
              </a:rPr>
              <a:t>應依新法規定</a:t>
            </a:r>
            <a:r>
              <a:rPr lang="zh-TW" altLang="en-US" sz="2400" b="1" kern="100" dirty="0" smtClean="0">
                <a:solidFill>
                  <a:srgbClr val="0000FF"/>
                </a:solidFill>
                <a:latin typeface="標楷體"/>
                <a:ea typeface="標楷體"/>
              </a:rPr>
              <a:t>，於上述落日期限以前，完成</a:t>
            </a:r>
            <a:r>
              <a:rPr lang="zh-TW" altLang="en-US" sz="2400" b="1" kern="100" dirty="0" smtClean="0">
                <a:solidFill>
                  <a:srgbClr val="0000FF"/>
                </a:solidFill>
                <a:latin typeface="+mn-ea"/>
              </a:rPr>
              <a:t>重新報送銓敘部核</a:t>
            </a:r>
            <a:r>
              <a:rPr lang="zh-TW" altLang="en-US" sz="2400" b="1" kern="100" dirty="0">
                <a:solidFill>
                  <a:srgbClr val="0000FF"/>
                </a:solidFill>
                <a:latin typeface="+mn-ea"/>
              </a:rPr>
              <a:t>備</a:t>
            </a:r>
            <a:r>
              <a:rPr lang="zh-TW" altLang="en-US" sz="2400" b="1" kern="100" dirty="0" smtClean="0">
                <a:solidFill>
                  <a:srgbClr val="0000FF"/>
                </a:solidFill>
                <a:latin typeface="+mn-ea"/>
              </a:rPr>
              <a:t>程序</a:t>
            </a:r>
            <a:r>
              <a:rPr lang="zh-TW" altLang="en-US" sz="2400" b="1" kern="100" dirty="0" smtClean="0">
                <a:solidFill>
                  <a:srgbClr val="0000FF"/>
                </a:solidFill>
                <a:latin typeface="標楷體"/>
                <a:ea typeface="標楷體"/>
              </a:rPr>
              <a:t>；</a:t>
            </a:r>
            <a:r>
              <a:rPr lang="zh-TW" altLang="en-US" sz="2400" b="1" kern="100" dirty="0" smtClean="0">
                <a:solidFill>
                  <a:srgbClr val="0000FF"/>
                </a:solidFill>
                <a:latin typeface="+mn-ea"/>
              </a:rPr>
              <a:t>逾期</a:t>
            </a:r>
            <a:r>
              <a:rPr lang="zh-TW" altLang="en-US" sz="2400" b="1" kern="100" dirty="0">
                <a:solidFill>
                  <a:srgbClr val="0000FF"/>
                </a:solidFill>
                <a:latin typeface="+mn-ea"/>
              </a:rPr>
              <a:t>未經銓敘部重新核備者，原危勞職務範圍及退休年齡，</a:t>
            </a:r>
            <a:r>
              <a:rPr lang="zh-TW" altLang="en-US" sz="2400" b="1" u="sng" kern="100" dirty="0" smtClean="0">
                <a:solidFill>
                  <a:srgbClr val="C00000"/>
                </a:solidFill>
                <a:latin typeface="+mn-ea"/>
              </a:rPr>
              <a:t>自</a:t>
            </a:r>
            <a:r>
              <a:rPr lang="en-US" altLang="zh-TW" sz="2400" b="1" u="sng" kern="100" dirty="0" smtClean="0">
                <a:solidFill>
                  <a:srgbClr val="C00000"/>
                </a:solidFill>
                <a:latin typeface="+mn-ea"/>
              </a:rPr>
              <a:t>108</a:t>
            </a:r>
            <a:r>
              <a:rPr lang="zh-TW" altLang="en-US" sz="2400" b="1" u="sng" kern="100" dirty="0" smtClean="0">
                <a:solidFill>
                  <a:srgbClr val="C00000"/>
                </a:solidFill>
                <a:latin typeface="+mn-ea"/>
              </a:rPr>
              <a:t>年</a:t>
            </a:r>
            <a:r>
              <a:rPr lang="en-US" altLang="zh-TW" sz="2400" b="1" u="sng" kern="100" dirty="0" smtClean="0">
                <a:solidFill>
                  <a:srgbClr val="C00000"/>
                </a:solidFill>
                <a:latin typeface="+mn-ea"/>
              </a:rPr>
              <a:t>1</a:t>
            </a:r>
            <a:r>
              <a:rPr lang="zh-TW" altLang="en-US" sz="2400" b="1" u="sng" kern="100" dirty="0" smtClean="0">
                <a:solidFill>
                  <a:srgbClr val="C00000"/>
                </a:solidFill>
                <a:latin typeface="+mn-ea"/>
              </a:rPr>
              <a:t>月</a:t>
            </a:r>
            <a:r>
              <a:rPr lang="en-US" altLang="zh-TW" sz="2400" b="1" u="sng" kern="100" dirty="0" smtClean="0">
                <a:solidFill>
                  <a:srgbClr val="C00000"/>
                </a:solidFill>
                <a:latin typeface="+mn-ea"/>
              </a:rPr>
              <a:t>1</a:t>
            </a:r>
            <a:r>
              <a:rPr lang="zh-TW" altLang="en-US" sz="2400" b="1" u="sng" kern="100" dirty="0" smtClean="0">
                <a:solidFill>
                  <a:srgbClr val="C00000"/>
                </a:solidFill>
                <a:latin typeface="+mn-ea"/>
              </a:rPr>
              <a:t>日</a:t>
            </a:r>
            <a:r>
              <a:rPr lang="zh-TW" altLang="en-US" sz="2400" b="1" u="sng" kern="100" dirty="0">
                <a:solidFill>
                  <a:srgbClr val="C00000"/>
                </a:solidFill>
                <a:latin typeface="+mn-ea"/>
              </a:rPr>
              <a:t>起，不再適用</a:t>
            </a:r>
            <a:r>
              <a:rPr lang="zh-TW" altLang="en-US" sz="2400" b="1" kern="100" dirty="0" smtClean="0">
                <a:solidFill>
                  <a:srgbClr val="0000FF"/>
                </a:solidFill>
                <a:latin typeface="+mn-ea"/>
              </a:rPr>
              <a:t>。</a:t>
            </a:r>
            <a:endParaRPr lang="en-US" altLang="zh-TW" sz="2400" b="1" kern="100" dirty="0" smtClean="0">
              <a:solidFill>
                <a:srgbClr val="0000FF"/>
              </a:solidFill>
              <a:latin typeface="+mn-ea"/>
            </a:endParaRPr>
          </a:p>
          <a:p>
            <a:pPr marL="266700" indent="-266700" algn="just" eaLnBrk="0" hangingPunct="0">
              <a:lnSpc>
                <a:spcPts val="3200"/>
              </a:lnSpc>
              <a:spcBef>
                <a:spcPts val="600"/>
              </a:spcBef>
              <a:spcAft>
                <a:spcPts val="0"/>
              </a:spcAft>
              <a:buFont typeface="+mj-lt"/>
              <a:buAutoNum type="arabicParenR"/>
              <a:defRPr/>
            </a:pPr>
            <a:r>
              <a:rPr lang="zh-TW" altLang="en-US" sz="2400" b="1" kern="100" dirty="0" smtClean="0">
                <a:solidFill>
                  <a:srgbClr val="0000FF"/>
                </a:solidFill>
                <a:latin typeface="+mn-ea"/>
              </a:rPr>
              <a:t>配合</a:t>
            </a:r>
            <a:r>
              <a:rPr lang="en-US" altLang="zh-TW" sz="2400" b="1" kern="100" dirty="0" smtClean="0">
                <a:solidFill>
                  <a:srgbClr val="C00000"/>
                </a:solidFill>
                <a:latin typeface="+mn-ea"/>
              </a:rPr>
              <a:t>105</a:t>
            </a:r>
            <a:r>
              <a:rPr lang="zh-TW" altLang="en-US" sz="2400" b="1" kern="100" dirty="0" smtClean="0">
                <a:solidFill>
                  <a:srgbClr val="C00000"/>
                </a:solidFill>
                <a:latin typeface="+mn-ea"/>
              </a:rPr>
              <a:t>年</a:t>
            </a:r>
            <a:r>
              <a:rPr lang="zh-TW" altLang="en-US" sz="2400" b="1" kern="100" dirty="0">
                <a:solidFill>
                  <a:srgbClr val="C00000"/>
                </a:solidFill>
                <a:latin typeface="+mn-ea"/>
              </a:rPr>
              <a:t>全國醫護人員</a:t>
            </a:r>
            <a:r>
              <a:rPr lang="zh-TW" altLang="en-US" sz="2400" b="1" kern="100" dirty="0">
                <a:solidFill>
                  <a:srgbClr val="0000FF"/>
                </a:solidFill>
                <a:latin typeface="+mn-ea"/>
              </a:rPr>
              <a:t>危勞職務職稱及範圍全面檢討方案，</a:t>
            </a:r>
            <a:r>
              <a:rPr lang="zh-TW" altLang="en-US" sz="2400" b="1" kern="100" dirty="0" smtClean="0">
                <a:solidFill>
                  <a:srgbClr val="0000FF"/>
                </a:solidFill>
                <a:latin typeface="+mn-ea"/>
              </a:rPr>
              <a:t>經各醫療機關</a:t>
            </a:r>
            <a:r>
              <a:rPr lang="en-US" altLang="zh-TW" sz="2400" b="1" kern="100" dirty="0" smtClean="0">
                <a:solidFill>
                  <a:srgbClr val="0000FF"/>
                </a:solidFill>
                <a:latin typeface="+mn-ea"/>
              </a:rPr>
              <a:t>(</a:t>
            </a:r>
            <a:r>
              <a:rPr lang="zh-TW" altLang="en-US" sz="2400" b="1" kern="100" dirty="0" smtClean="0">
                <a:solidFill>
                  <a:srgbClr val="0000FF"/>
                </a:solidFill>
                <a:latin typeface="+mn-ea"/>
              </a:rPr>
              <a:t>構</a:t>
            </a:r>
            <a:r>
              <a:rPr lang="en-US" altLang="zh-TW" sz="2400" b="1" kern="100" dirty="0" smtClean="0">
                <a:solidFill>
                  <a:srgbClr val="0000FF"/>
                </a:solidFill>
                <a:latin typeface="+mn-ea"/>
              </a:rPr>
              <a:t>)</a:t>
            </a:r>
            <a:r>
              <a:rPr lang="zh-TW" altLang="en-US" sz="2400" b="1" kern="100" dirty="0" smtClean="0">
                <a:solidFill>
                  <a:srgbClr val="0000FF"/>
                </a:solidFill>
                <a:latin typeface="+mn-ea"/>
              </a:rPr>
              <a:t>列冊報送銓敘</a:t>
            </a:r>
            <a:r>
              <a:rPr lang="zh-TW" altLang="en-US" sz="2400" b="1" kern="100" dirty="0">
                <a:solidFill>
                  <a:srgbClr val="0000FF"/>
                </a:solidFill>
                <a:latin typeface="+mn-ea"/>
              </a:rPr>
              <a:t>部備查得</a:t>
            </a:r>
            <a:r>
              <a:rPr lang="zh-TW" altLang="en-US" sz="2400" b="1" u="sng" kern="100" dirty="0">
                <a:solidFill>
                  <a:srgbClr val="C00000"/>
                </a:solidFill>
                <a:latin typeface="+mn-ea"/>
              </a:rPr>
              <a:t>繼續適用原醫護危勞職務退休年齡規定</a:t>
            </a:r>
            <a:r>
              <a:rPr lang="zh-TW" altLang="en-US" sz="2400" b="1" u="sng" kern="100" dirty="0" smtClean="0">
                <a:solidFill>
                  <a:srgbClr val="C00000"/>
                </a:solidFill>
                <a:latin typeface="+mn-ea"/>
              </a:rPr>
              <a:t>至</a:t>
            </a:r>
            <a:r>
              <a:rPr lang="en-US" altLang="zh-TW" sz="2400" b="1" u="sng" kern="100" dirty="0" smtClean="0">
                <a:solidFill>
                  <a:srgbClr val="C00000"/>
                </a:solidFill>
                <a:latin typeface="+mn-ea"/>
              </a:rPr>
              <a:t>109</a:t>
            </a:r>
            <a:r>
              <a:rPr lang="zh-TW" altLang="en-US" sz="2400" b="1" u="sng" kern="100" dirty="0" smtClean="0">
                <a:solidFill>
                  <a:srgbClr val="C00000"/>
                </a:solidFill>
                <a:latin typeface="+mn-ea"/>
              </a:rPr>
              <a:t>年</a:t>
            </a:r>
            <a:r>
              <a:rPr lang="en-US" altLang="zh-TW" sz="2400" b="1" u="sng" kern="100" dirty="0" smtClean="0">
                <a:solidFill>
                  <a:srgbClr val="C00000"/>
                </a:solidFill>
                <a:latin typeface="+mn-ea"/>
              </a:rPr>
              <a:t>12</a:t>
            </a:r>
            <a:r>
              <a:rPr lang="zh-TW" altLang="en-US" sz="2400" b="1" u="sng" kern="100" dirty="0" smtClean="0">
                <a:solidFill>
                  <a:srgbClr val="C00000"/>
                </a:solidFill>
                <a:latin typeface="+mn-ea"/>
              </a:rPr>
              <a:t>月</a:t>
            </a:r>
            <a:r>
              <a:rPr lang="en-US" altLang="zh-TW" sz="2400" b="1" u="sng" kern="100" dirty="0" smtClean="0">
                <a:solidFill>
                  <a:srgbClr val="C00000"/>
                </a:solidFill>
                <a:latin typeface="+mn-ea"/>
              </a:rPr>
              <a:t>31</a:t>
            </a:r>
            <a:r>
              <a:rPr lang="zh-TW" altLang="en-US" sz="2400" b="1" u="sng" kern="100" dirty="0" smtClean="0">
                <a:solidFill>
                  <a:srgbClr val="C00000"/>
                </a:solidFill>
                <a:latin typeface="+mn-ea"/>
              </a:rPr>
              <a:t>日</a:t>
            </a:r>
            <a:r>
              <a:rPr lang="zh-TW" altLang="en-US" sz="2400" b="1" u="sng" kern="100" dirty="0">
                <a:solidFill>
                  <a:srgbClr val="C00000"/>
                </a:solidFill>
                <a:latin typeface="+mn-ea"/>
              </a:rPr>
              <a:t>者</a:t>
            </a:r>
            <a:r>
              <a:rPr lang="zh-TW" altLang="en-US" sz="2400" b="1" kern="100" dirty="0">
                <a:solidFill>
                  <a:srgbClr val="0000FF"/>
                </a:solidFill>
                <a:latin typeface="+mn-ea"/>
              </a:rPr>
              <a:t>，</a:t>
            </a:r>
            <a:r>
              <a:rPr lang="zh-TW" altLang="en-US" sz="2400" b="1" kern="100" dirty="0" smtClean="0">
                <a:solidFill>
                  <a:srgbClr val="0000FF"/>
                </a:solidFill>
                <a:latin typeface="+mn-ea"/>
              </a:rPr>
              <a:t>於新法施行</a:t>
            </a:r>
            <a:r>
              <a:rPr lang="zh-TW" altLang="en-US" sz="2400" b="1" kern="100" dirty="0">
                <a:solidFill>
                  <a:srgbClr val="0000FF"/>
                </a:solidFill>
                <a:latin typeface="+mn-ea"/>
              </a:rPr>
              <a:t>後，繼續適用原規定</a:t>
            </a:r>
            <a:r>
              <a:rPr lang="zh-TW" altLang="en-US" sz="2400" b="1" kern="100" dirty="0" smtClean="0">
                <a:solidFill>
                  <a:srgbClr val="0000FF"/>
                </a:solidFill>
                <a:latin typeface="+mn-ea"/>
              </a:rPr>
              <a:t>。</a:t>
            </a:r>
            <a:endParaRPr lang="en-US" altLang="zh-TW" sz="2400" b="1" kern="100" dirty="0">
              <a:solidFill>
                <a:srgbClr val="0000FF"/>
              </a:solidFill>
              <a:latin typeface="+mn-ea"/>
            </a:endParaRPr>
          </a:p>
        </p:txBody>
      </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2969008143"/>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18</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35" name="Rectangle 64"/>
          <p:cNvSpPr>
            <a:spLocks noChangeArrowheads="1"/>
          </p:cNvSpPr>
          <p:nvPr/>
        </p:nvSpPr>
        <p:spPr bwMode="auto">
          <a:xfrm>
            <a:off x="742603" y="1052735"/>
            <a:ext cx="5942692" cy="566309"/>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lvl="0" eaLnBrk="1" hangingPunct="1">
              <a:lnSpc>
                <a:spcPct val="110000"/>
              </a:lnSpc>
              <a:buClr>
                <a:schemeClr val="accent2"/>
              </a:buClr>
              <a:buNone/>
            </a:pPr>
            <a:r>
              <a:rPr lang="en-US" altLang="zh-TW" sz="2800" b="1" dirty="0" smtClean="0">
                <a:solidFill>
                  <a:srgbClr val="990099"/>
                </a:solidFill>
                <a:latin typeface="標楷體" pitchFamily="65" charset="-120"/>
                <a:ea typeface="標楷體" pitchFamily="65" charset="-120"/>
              </a:rPr>
              <a:t>4.</a:t>
            </a:r>
            <a:r>
              <a:rPr lang="zh-TW" altLang="en-US" sz="2800" b="1" dirty="0" smtClean="0">
                <a:solidFill>
                  <a:srgbClr val="990099"/>
                </a:solidFill>
                <a:latin typeface="標楷體" pitchFamily="65" charset="-120"/>
                <a:ea typeface="標楷體" pitchFamily="65" charset="-120"/>
              </a:rPr>
              <a:t>原住民公務人員</a:t>
            </a:r>
            <a:r>
              <a:rPr lang="zh-TW" altLang="en-US" sz="2600" b="1" dirty="0" smtClean="0">
                <a:solidFill>
                  <a:srgbClr val="990099"/>
                </a:solidFill>
                <a:latin typeface="標楷體" pitchFamily="65" charset="-120"/>
                <a:ea typeface="標楷體" pitchFamily="65" charset="-120"/>
              </a:rPr>
              <a:t>自願退休</a:t>
            </a:r>
            <a:r>
              <a:rPr lang="en-US" altLang="zh-TW" sz="2000" b="1" dirty="0">
                <a:solidFill>
                  <a:srgbClr val="6600CC"/>
                </a:solidFill>
                <a:latin typeface="標楷體" pitchFamily="65" charset="-120"/>
                <a:ea typeface="標楷體" pitchFamily="65" charset="-120"/>
              </a:rPr>
              <a:t>(</a:t>
            </a:r>
            <a:r>
              <a:rPr lang="zh-TW" altLang="en-US" sz="2000" b="1" dirty="0">
                <a:solidFill>
                  <a:srgbClr val="6600CC"/>
                </a:solidFill>
                <a:latin typeface="標楷體" pitchFamily="65" charset="-120"/>
                <a:ea typeface="標楷體" pitchFamily="65" charset="-120"/>
              </a:rPr>
              <a:t>第</a:t>
            </a:r>
            <a:r>
              <a:rPr lang="en-US" altLang="zh-TW" sz="2000" b="1" dirty="0">
                <a:solidFill>
                  <a:srgbClr val="6600CC"/>
                </a:solidFill>
                <a:latin typeface="標楷體" pitchFamily="65" charset="-120"/>
                <a:ea typeface="標楷體" pitchFamily="65" charset="-120"/>
              </a:rPr>
              <a:t>17</a:t>
            </a:r>
            <a:r>
              <a:rPr lang="zh-TW" altLang="en-US" sz="2000" b="1" dirty="0">
                <a:solidFill>
                  <a:srgbClr val="6600CC"/>
                </a:solidFill>
                <a:latin typeface="標楷體" pitchFamily="65" charset="-120"/>
                <a:ea typeface="標楷體" pitchFamily="65" charset="-120"/>
              </a:rPr>
              <a:t>條</a:t>
            </a:r>
            <a:r>
              <a:rPr lang="zh-TW" altLang="en-US" sz="2000" b="1" dirty="0" smtClean="0">
                <a:solidFill>
                  <a:srgbClr val="6600CC"/>
                </a:solidFill>
                <a:latin typeface="標楷體" pitchFamily="65" charset="-120"/>
                <a:ea typeface="標楷體" pitchFamily="65" charset="-120"/>
              </a:rPr>
              <a:t>第</a:t>
            </a:r>
            <a:r>
              <a:rPr lang="en-US" altLang="zh-TW" sz="2000" b="1" dirty="0">
                <a:solidFill>
                  <a:srgbClr val="6600CC"/>
                </a:solidFill>
                <a:latin typeface="標楷體" pitchFamily="65" charset="-120"/>
                <a:ea typeface="標楷體" pitchFamily="65" charset="-120"/>
              </a:rPr>
              <a:t>6</a:t>
            </a:r>
            <a:r>
              <a:rPr lang="zh-TW" altLang="en-US" sz="2000" b="1" dirty="0" smtClean="0">
                <a:solidFill>
                  <a:srgbClr val="6600CC"/>
                </a:solidFill>
                <a:latin typeface="標楷體" pitchFamily="65" charset="-120"/>
                <a:ea typeface="標楷體" pitchFamily="65" charset="-120"/>
              </a:rPr>
              <a:t>項</a:t>
            </a:r>
            <a:r>
              <a:rPr lang="en-US" altLang="zh-TW" sz="2000" b="1" dirty="0" smtClean="0">
                <a:solidFill>
                  <a:srgbClr val="6600CC"/>
                </a:solidFill>
                <a:latin typeface="標楷體" pitchFamily="65" charset="-120"/>
                <a:ea typeface="標楷體" pitchFamily="65" charset="-120"/>
              </a:rPr>
              <a:t>)</a:t>
            </a:r>
            <a:endParaRPr lang="zh-TW" altLang="en-US" sz="2000" b="1" dirty="0">
              <a:solidFill>
                <a:srgbClr val="990099"/>
              </a:solidFill>
              <a:latin typeface="標楷體" pitchFamily="65" charset="-120"/>
              <a:ea typeface="標楷體" pitchFamily="65" charset="-120"/>
            </a:endParaRPr>
          </a:p>
        </p:txBody>
      </p:sp>
      <p:sp>
        <p:nvSpPr>
          <p:cNvPr id="37" name="AutoShape 3"/>
          <p:cNvSpPr>
            <a:spLocks noChangeArrowheads="1"/>
          </p:cNvSpPr>
          <p:nvPr/>
        </p:nvSpPr>
        <p:spPr bwMode="gray">
          <a:xfrm>
            <a:off x="723925" y="2132856"/>
            <a:ext cx="7560840" cy="3023906"/>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tIns="0" bIns="36000"/>
          <a:lstStyle/>
          <a:p>
            <a:pPr marL="3175" indent="-3175" algn="just" eaLnBrk="0" hangingPunct="0">
              <a:lnSpc>
                <a:spcPts val="4000"/>
              </a:lnSpc>
              <a:spcAft>
                <a:spcPts val="0"/>
              </a:spcAft>
              <a:defRPr/>
            </a:pPr>
            <a:r>
              <a:rPr lang="zh-TW" altLang="en-US" sz="2400" b="1" kern="100" dirty="0" smtClean="0">
                <a:solidFill>
                  <a:schemeClr val="tx1"/>
                </a:solidFill>
                <a:latin typeface="標楷體"/>
                <a:ea typeface="標楷體"/>
              </a:rPr>
              <a:t>原住民公務人員自願退休規定：</a:t>
            </a:r>
            <a:endParaRPr lang="zh-TW" altLang="zh-TW" sz="2400" b="1" kern="100" dirty="0">
              <a:solidFill>
                <a:schemeClr val="tx1"/>
              </a:solidFill>
            </a:endParaRPr>
          </a:p>
          <a:p>
            <a:pPr marL="266700" indent="-266700" algn="just" eaLnBrk="0" hangingPunct="0">
              <a:lnSpc>
                <a:spcPts val="4000"/>
              </a:lnSpc>
              <a:spcAft>
                <a:spcPts val="0"/>
              </a:spcAft>
              <a:buFont typeface="+mj-lt"/>
              <a:buAutoNum type="arabicParenR"/>
              <a:defRPr/>
            </a:pPr>
            <a:r>
              <a:rPr lang="zh-TW" altLang="en-US" sz="2400" b="1" kern="100" dirty="0" smtClean="0">
                <a:solidFill>
                  <a:srgbClr val="0000FF"/>
                </a:solidFill>
                <a:latin typeface="+mn-ea"/>
              </a:rPr>
              <a:t>原住民</a:t>
            </a:r>
            <a:r>
              <a:rPr lang="zh-TW" altLang="en-US" sz="2400" b="1" kern="100" dirty="0">
                <a:solidFill>
                  <a:srgbClr val="0000FF"/>
                </a:solidFill>
                <a:latin typeface="+mn-ea"/>
              </a:rPr>
              <a:t>公務人員自願退休年齡為</a:t>
            </a:r>
            <a:r>
              <a:rPr lang="en-US" altLang="zh-TW" sz="3000" b="1" u="sng" kern="100" dirty="0">
                <a:solidFill>
                  <a:srgbClr val="C00000"/>
                </a:solidFill>
                <a:latin typeface="+mn-ea"/>
              </a:rPr>
              <a:t>55</a:t>
            </a:r>
            <a:r>
              <a:rPr lang="zh-TW" altLang="en-US" sz="3000" b="1" u="sng" kern="100" dirty="0">
                <a:solidFill>
                  <a:srgbClr val="C00000"/>
                </a:solidFill>
                <a:latin typeface="+mn-ea"/>
              </a:rPr>
              <a:t>歲</a:t>
            </a:r>
            <a:r>
              <a:rPr lang="zh-TW" altLang="en-US" sz="2400" b="1" kern="100" dirty="0" smtClean="0">
                <a:solidFill>
                  <a:srgbClr val="0000FF"/>
                </a:solidFill>
                <a:latin typeface="+mn-ea"/>
              </a:rPr>
              <a:t>。</a:t>
            </a:r>
            <a:endParaRPr lang="en-US" altLang="zh-TW" sz="2400" b="1" kern="100" dirty="0" smtClean="0">
              <a:solidFill>
                <a:srgbClr val="0000FF"/>
              </a:solidFill>
              <a:latin typeface="+mn-ea"/>
            </a:endParaRPr>
          </a:p>
          <a:p>
            <a:pPr marL="266700" indent="-266700" algn="just" eaLnBrk="0" hangingPunct="0">
              <a:lnSpc>
                <a:spcPts val="4000"/>
              </a:lnSpc>
              <a:spcAft>
                <a:spcPts val="0"/>
              </a:spcAft>
              <a:buFont typeface="+mj-lt"/>
              <a:buAutoNum type="arabicParenR"/>
              <a:defRPr/>
            </a:pPr>
            <a:r>
              <a:rPr lang="zh-TW" altLang="en-US" sz="2400" b="1" kern="100" dirty="0" smtClean="0">
                <a:solidFill>
                  <a:srgbClr val="0000FF"/>
                </a:solidFill>
                <a:latin typeface="+mn-ea"/>
              </a:rPr>
              <a:t>原住民</a:t>
            </a:r>
            <a:r>
              <a:rPr lang="zh-TW" altLang="en-US" sz="2400" b="1" kern="100" dirty="0">
                <a:solidFill>
                  <a:srgbClr val="0000FF"/>
                </a:solidFill>
                <a:latin typeface="+mn-ea"/>
              </a:rPr>
              <a:t>身分之認定，依其</a:t>
            </a:r>
            <a:r>
              <a:rPr lang="zh-TW" altLang="en-US" sz="2400" b="1" kern="100" dirty="0">
                <a:solidFill>
                  <a:srgbClr val="C00000"/>
                </a:solidFill>
                <a:latin typeface="+mn-ea"/>
              </a:rPr>
              <a:t>戶籍登載資料</a:t>
            </a:r>
            <a:r>
              <a:rPr lang="zh-TW" altLang="en-US" sz="2400" b="1" kern="100" dirty="0">
                <a:solidFill>
                  <a:srgbClr val="0000FF"/>
                </a:solidFill>
                <a:latin typeface="+mn-ea"/>
              </a:rPr>
              <a:t>為準</a:t>
            </a:r>
            <a:r>
              <a:rPr lang="zh-TW" altLang="en-US" sz="2400" b="1" kern="100" dirty="0" smtClean="0">
                <a:solidFill>
                  <a:srgbClr val="0000FF"/>
                </a:solidFill>
                <a:latin typeface="+mn-ea"/>
              </a:rPr>
              <a:t>。</a:t>
            </a:r>
            <a:endParaRPr lang="en-US" altLang="zh-TW" sz="2400" b="1" kern="100" dirty="0" smtClean="0">
              <a:solidFill>
                <a:srgbClr val="0000FF"/>
              </a:solidFill>
              <a:latin typeface="+mn-ea"/>
            </a:endParaRPr>
          </a:p>
          <a:p>
            <a:pPr marL="266700" indent="-266700" algn="just" eaLnBrk="0" hangingPunct="0">
              <a:lnSpc>
                <a:spcPts val="4000"/>
              </a:lnSpc>
              <a:spcAft>
                <a:spcPts val="0"/>
              </a:spcAft>
              <a:buFont typeface="+mj-lt"/>
              <a:buAutoNum type="arabicParenR"/>
              <a:defRPr/>
            </a:pPr>
            <a:r>
              <a:rPr lang="zh-TW" altLang="en-US" sz="2400" b="1" kern="100" dirty="0" smtClean="0">
                <a:solidFill>
                  <a:srgbClr val="0000FF"/>
                </a:solidFill>
                <a:latin typeface="+mn-ea"/>
              </a:rPr>
              <a:t>配合</a:t>
            </a:r>
            <a:r>
              <a:rPr lang="zh-TW" altLang="en-US" sz="2400" b="1" kern="100" dirty="0">
                <a:solidFill>
                  <a:srgbClr val="0000FF"/>
                </a:solidFill>
                <a:latin typeface="+mn-ea"/>
              </a:rPr>
              <a:t>原住民平均餘命與全體國民平均餘命差距之縮短，逐步提高自願退休年齡至</a:t>
            </a:r>
            <a:r>
              <a:rPr lang="en-US" altLang="zh-TW" sz="2400" b="1" kern="100" dirty="0">
                <a:solidFill>
                  <a:srgbClr val="C00000"/>
                </a:solidFill>
                <a:latin typeface="+mn-ea"/>
              </a:rPr>
              <a:t>60</a:t>
            </a:r>
            <a:r>
              <a:rPr lang="zh-TW" altLang="en-US" sz="2400" b="1" kern="100" dirty="0">
                <a:solidFill>
                  <a:srgbClr val="C00000"/>
                </a:solidFill>
                <a:latin typeface="+mn-ea"/>
              </a:rPr>
              <a:t>歲</a:t>
            </a:r>
            <a:r>
              <a:rPr lang="zh-TW" altLang="en-US" sz="2400" b="1" kern="100" dirty="0">
                <a:solidFill>
                  <a:srgbClr val="0000FF"/>
                </a:solidFill>
                <a:latin typeface="+mn-ea"/>
              </a:rPr>
              <a:t>。</a:t>
            </a:r>
          </a:p>
        </p:txBody>
      </p:sp>
      <p:sp>
        <p:nvSpPr>
          <p:cNvPr id="7" name="文字方塊 6"/>
          <p:cNvSpPr txBox="1"/>
          <p:nvPr/>
        </p:nvSpPr>
        <p:spPr>
          <a:xfrm>
            <a:off x="257387" y="1636058"/>
            <a:ext cx="832279" cy="861774"/>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5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en-US" altLang="zh-TW" sz="5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2983934133"/>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日期版面配置區 3"/>
          <p:cNvSpPr>
            <a:spLocks noGrp="1"/>
          </p:cNvSpPr>
          <p:nvPr>
            <p:ph type="dt" sz="quarter" idx="10"/>
          </p:nvPr>
        </p:nvSpPr>
        <p:spPr/>
        <p:txBody>
          <a:bodyPr/>
          <a:lstStyle/>
          <a:p>
            <a:pPr>
              <a:defRPr/>
            </a:pPr>
            <a:fld id="{4F815885-4667-405A-A9A0-9E9935CCDE37}" type="datetime1">
              <a:rPr lang="zh-TW" altLang="en-US"/>
              <a:pPr>
                <a:defRPr/>
              </a:pPr>
              <a:t>2017/12/15</a:t>
            </a:fld>
            <a:endParaRPr lang="en-US" altLang="zh-TW"/>
          </a:p>
        </p:txBody>
      </p:sp>
      <p:sp>
        <p:nvSpPr>
          <p:cNvPr id="11" name="頁尾版面配置區 4"/>
          <p:cNvSpPr>
            <a:spLocks noGrp="1"/>
          </p:cNvSpPr>
          <p:nvPr>
            <p:ph type="ftr" sz="quarter" idx="11"/>
          </p:nvPr>
        </p:nvSpPr>
        <p:spPr/>
        <p:txBody>
          <a:bodyPr/>
          <a:lstStyle/>
          <a:p>
            <a:pPr>
              <a:defRPr/>
            </a:pPr>
            <a:r>
              <a:rPr lang="en-US" altLang="zh-TW"/>
              <a:t>林文燦</a:t>
            </a:r>
          </a:p>
        </p:txBody>
      </p:sp>
      <p:sp>
        <p:nvSpPr>
          <p:cNvPr id="31748" name="投影片編號版面配置區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200">
                <a:solidFill>
                  <a:schemeClr val="tx1"/>
                </a:solidFill>
                <a:latin typeface="Times New Roman" pitchFamily="18" charset="0"/>
                <a:ea typeface="新細明體" pitchFamily="18" charset="-120"/>
              </a:defRPr>
            </a:lvl1pPr>
            <a:lvl2pPr>
              <a:defRPr kumimoji="1" sz="2800">
                <a:solidFill>
                  <a:schemeClr val="tx1"/>
                </a:solidFill>
                <a:latin typeface="Times New Roman" pitchFamily="18" charset="0"/>
                <a:ea typeface="新細明體" pitchFamily="18" charset="-120"/>
              </a:defRPr>
            </a:lvl2pPr>
            <a:lvl3pPr>
              <a:defRPr kumimoji="1" sz="2400">
                <a:solidFill>
                  <a:schemeClr val="tx1"/>
                </a:solidFill>
                <a:latin typeface="Times New Roman" pitchFamily="18" charset="0"/>
                <a:ea typeface="新細明體" pitchFamily="18" charset="-120"/>
              </a:defRPr>
            </a:lvl3pPr>
            <a:lvl4pPr>
              <a:defRPr kumimoji="1" sz="2000">
                <a:solidFill>
                  <a:schemeClr val="tx1"/>
                </a:solidFill>
                <a:latin typeface="Times New Roman" pitchFamily="18" charset="0"/>
                <a:ea typeface="新細明體" pitchFamily="18" charset="-120"/>
              </a:defRPr>
            </a:lvl4pPr>
            <a:lvl5pPr>
              <a:defRPr kumimoji="1" sz="2000">
                <a:solidFill>
                  <a:schemeClr val="tx1"/>
                </a:solidFill>
                <a:latin typeface="Times New Roman" pitchFamily="18" charset="0"/>
                <a:ea typeface="新細明體" pitchFamily="18" charset="-120"/>
              </a:defRPr>
            </a:lvl5pPr>
            <a:lvl6pPr eaLnBrk="0" hangingPunct="0">
              <a:defRPr kumimoji="1" sz="2000">
                <a:solidFill>
                  <a:schemeClr val="tx1"/>
                </a:solidFill>
                <a:latin typeface="Times New Roman" pitchFamily="18" charset="0"/>
                <a:ea typeface="新細明體" pitchFamily="18" charset="-120"/>
              </a:defRPr>
            </a:lvl6pPr>
            <a:lvl7pPr eaLnBrk="0" hangingPunct="0">
              <a:defRPr kumimoji="1" sz="2000">
                <a:solidFill>
                  <a:schemeClr val="tx1"/>
                </a:solidFill>
                <a:latin typeface="Times New Roman" pitchFamily="18" charset="0"/>
                <a:ea typeface="新細明體" pitchFamily="18" charset="-120"/>
              </a:defRPr>
            </a:lvl7pPr>
            <a:lvl8pPr eaLnBrk="0" hangingPunct="0">
              <a:defRPr kumimoji="1" sz="2000">
                <a:solidFill>
                  <a:schemeClr val="tx1"/>
                </a:solidFill>
                <a:latin typeface="Times New Roman" pitchFamily="18" charset="0"/>
                <a:ea typeface="新細明體" pitchFamily="18" charset="-120"/>
              </a:defRPr>
            </a:lvl8pPr>
            <a:lvl9pPr eaLnBrk="0" hangingPunct="0">
              <a:defRPr kumimoji="1" sz="2000">
                <a:solidFill>
                  <a:schemeClr val="tx1"/>
                </a:solidFill>
                <a:latin typeface="Times New Roman" pitchFamily="18" charset="0"/>
                <a:ea typeface="新細明體" pitchFamily="18" charset="-120"/>
              </a:defRPr>
            </a:lvl9pPr>
          </a:lstStyle>
          <a:p>
            <a:fld id="{B87739F0-64A4-4AB6-ADF5-C1FBB96BE4AB}" type="slidenum">
              <a:rPr lang="en-US" altLang="zh-TW" sz="1400"/>
              <a:pPr/>
              <a:t>1</a:t>
            </a:fld>
            <a:endParaRPr lang="en-US" altLang="zh-TW" sz="1400"/>
          </a:p>
        </p:txBody>
      </p:sp>
      <p:sp>
        <p:nvSpPr>
          <p:cNvPr id="1837058" name="Oval 2"/>
          <p:cNvSpPr>
            <a:spLocks noChangeArrowheads="1"/>
          </p:cNvSpPr>
          <p:nvPr/>
        </p:nvSpPr>
        <p:spPr bwMode="auto">
          <a:xfrm>
            <a:off x="1475656" y="661075"/>
            <a:ext cx="2718210" cy="2479894"/>
          </a:xfrm>
          <a:prstGeom prst="ellipse">
            <a:avLst/>
          </a:prstGeom>
          <a:gradFill rotWithShape="0">
            <a:gsLst>
              <a:gs pos="0">
                <a:schemeClr val="bg1"/>
              </a:gs>
              <a:gs pos="100000">
                <a:srgbClr val="FF3300"/>
              </a:gs>
            </a:gsLst>
            <a:path path="shape">
              <a:fillToRect l="50000" t="50000" r="50000" b="50000"/>
            </a:path>
          </a:gradFill>
          <a:ln w="3175">
            <a:solidFill>
              <a:srgbClr val="FF7C80"/>
            </a:solidFill>
            <a:round/>
            <a:headEnd/>
            <a:tailEnd/>
          </a:ln>
        </p:spPr>
        <p:txBody>
          <a:bodyPr wrap="none" anchor="ctr"/>
          <a:lstStyle/>
          <a:p>
            <a:pPr eaLnBrk="1" hangingPunct="1"/>
            <a:r>
              <a:rPr lang="zh-TW" altLang="en-US" sz="2800" b="1" dirty="0" smtClean="0">
                <a:latin typeface="微軟正黑體" pitchFamily="34" charset="-120"/>
                <a:ea typeface="微軟正黑體" pitchFamily="34" charset="-120"/>
              </a:rPr>
              <a:t>撙節經費如數</a:t>
            </a:r>
            <a:endParaRPr lang="en-US" altLang="zh-TW" sz="2800" b="1" dirty="0" smtClean="0">
              <a:latin typeface="微軟正黑體" pitchFamily="34" charset="-120"/>
              <a:ea typeface="微軟正黑體" pitchFamily="34" charset="-120"/>
            </a:endParaRPr>
          </a:p>
          <a:p>
            <a:pPr eaLnBrk="1" hangingPunct="1"/>
            <a:r>
              <a:rPr lang="zh-TW" altLang="en-US" sz="2800" b="1" dirty="0" smtClean="0">
                <a:latin typeface="微軟正黑體" pitchFamily="34" charset="-120"/>
                <a:ea typeface="微軟正黑體" pitchFamily="34" charset="-120"/>
              </a:rPr>
              <a:t>挹注退撫基金</a:t>
            </a:r>
            <a:endParaRPr lang="en-US" altLang="zh-TW" sz="2800" b="1" dirty="0">
              <a:latin typeface="微軟正黑體" pitchFamily="34" charset="-120"/>
              <a:ea typeface="微軟正黑體" pitchFamily="34" charset="-120"/>
            </a:endParaRPr>
          </a:p>
        </p:txBody>
      </p:sp>
      <p:sp>
        <p:nvSpPr>
          <p:cNvPr id="1837059" name="Oval 3"/>
          <p:cNvSpPr>
            <a:spLocks noChangeArrowheads="1"/>
          </p:cNvSpPr>
          <p:nvPr/>
        </p:nvSpPr>
        <p:spPr bwMode="auto">
          <a:xfrm>
            <a:off x="4572000" y="3429000"/>
            <a:ext cx="2736850" cy="2414154"/>
          </a:xfrm>
          <a:prstGeom prst="ellipse">
            <a:avLst/>
          </a:prstGeom>
          <a:gradFill rotWithShape="0">
            <a:gsLst>
              <a:gs pos="0">
                <a:srgbClr val="FFFFFF"/>
              </a:gs>
              <a:gs pos="100000">
                <a:srgbClr val="FFFF00"/>
              </a:gs>
            </a:gsLst>
            <a:path path="shape">
              <a:fillToRect l="50000" t="50000" r="50000" b="50000"/>
            </a:path>
          </a:gradFill>
          <a:ln w="3175">
            <a:solidFill>
              <a:srgbClr val="FFFF99"/>
            </a:solidFill>
            <a:round/>
            <a:headEnd/>
            <a:tailEnd/>
          </a:ln>
        </p:spPr>
        <p:txBody>
          <a:bodyPr wrap="none" anchor="ctr"/>
          <a:lstStyle/>
          <a:p>
            <a:pPr eaLnBrk="1" hangingPunct="1"/>
            <a:r>
              <a:rPr lang="zh-TW" altLang="en-US" sz="3200" b="1" dirty="0" smtClean="0">
                <a:solidFill>
                  <a:schemeClr val="accent2"/>
                </a:solidFill>
                <a:latin typeface="微軟正黑體" pitchFamily="34" charset="-120"/>
                <a:ea typeface="微軟正黑體" pitchFamily="34" charset="-120"/>
              </a:rPr>
              <a:t>年資保留與</a:t>
            </a:r>
            <a:endParaRPr lang="en-US" altLang="zh-TW" sz="3200" b="1" dirty="0" smtClean="0">
              <a:solidFill>
                <a:schemeClr val="accent2"/>
              </a:solidFill>
              <a:latin typeface="微軟正黑體" pitchFamily="34" charset="-120"/>
              <a:ea typeface="微軟正黑體" pitchFamily="34" charset="-120"/>
            </a:endParaRPr>
          </a:p>
          <a:p>
            <a:pPr eaLnBrk="1" hangingPunct="1"/>
            <a:r>
              <a:rPr lang="zh-TW" altLang="en-US" sz="3200" b="1" dirty="0" smtClean="0">
                <a:solidFill>
                  <a:schemeClr val="accent2"/>
                </a:solidFill>
                <a:latin typeface="微軟正黑體" pitchFamily="34" charset="-120"/>
                <a:ea typeface="微軟正黑體" pitchFamily="34" charset="-120"/>
              </a:rPr>
              <a:t>年資併計</a:t>
            </a:r>
            <a:endParaRPr lang="zh-TW" altLang="en-US" sz="3200" b="1" dirty="0">
              <a:solidFill>
                <a:schemeClr val="accent2"/>
              </a:solidFill>
              <a:latin typeface="微軟正黑體" pitchFamily="34" charset="-120"/>
              <a:ea typeface="微軟正黑體" pitchFamily="34" charset="-120"/>
            </a:endParaRPr>
          </a:p>
        </p:txBody>
      </p:sp>
      <p:sp>
        <p:nvSpPr>
          <p:cNvPr id="1837060" name="Oval 4"/>
          <p:cNvSpPr>
            <a:spLocks noChangeArrowheads="1"/>
          </p:cNvSpPr>
          <p:nvPr/>
        </p:nvSpPr>
        <p:spPr bwMode="auto">
          <a:xfrm>
            <a:off x="1619672" y="3356992"/>
            <a:ext cx="2799928" cy="2639467"/>
          </a:xfrm>
          <a:prstGeom prst="ellipse">
            <a:avLst/>
          </a:prstGeom>
          <a:gradFill rotWithShape="0">
            <a:gsLst>
              <a:gs pos="0">
                <a:srgbClr val="FFFFFF"/>
              </a:gs>
              <a:gs pos="100000">
                <a:srgbClr val="3366FF"/>
              </a:gs>
            </a:gsLst>
            <a:path path="shape">
              <a:fillToRect l="50000" t="50000" r="50000" b="50000"/>
            </a:path>
          </a:gradFill>
          <a:ln w="3175">
            <a:solidFill>
              <a:srgbClr val="3366FF"/>
            </a:solidFill>
            <a:round/>
            <a:headEnd/>
            <a:tailEnd/>
          </a:ln>
        </p:spPr>
        <p:txBody>
          <a:bodyPr wrap="none" anchor="ctr"/>
          <a:lstStyle/>
          <a:p>
            <a:pPr eaLnBrk="1" hangingPunct="1"/>
            <a:r>
              <a:rPr lang="zh-TW" altLang="en-US" sz="3200" b="1" dirty="0" smtClean="0">
                <a:latin typeface="微軟正黑體" pitchFamily="34" charset="-120"/>
                <a:ea typeface="微軟正黑體" pitchFamily="34" charset="-120"/>
              </a:rPr>
              <a:t>分母</a:t>
            </a:r>
            <a:endParaRPr lang="en-US" altLang="zh-TW" sz="3200" b="1" dirty="0" smtClean="0">
              <a:latin typeface="微軟正黑體" pitchFamily="34" charset="-120"/>
              <a:ea typeface="微軟正黑體" pitchFamily="34" charset="-120"/>
            </a:endParaRPr>
          </a:p>
          <a:p>
            <a:pPr eaLnBrk="1" hangingPunct="1"/>
            <a:r>
              <a:rPr lang="zh-TW" altLang="en-US" sz="3200" b="1" dirty="0" smtClean="0">
                <a:latin typeface="微軟正黑體" pitchFamily="34" charset="-120"/>
                <a:ea typeface="微軟正黑體" pitchFamily="34" charset="-120"/>
              </a:rPr>
              <a:t>本俸加一倍</a:t>
            </a:r>
            <a:endParaRPr lang="en-US" altLang="zh-TW" sz="3200" b="1" dirty="0">
              <a:latin typeface="微軟正黑體" pitchFamily="34" charset="-120"/>
              <a:ea typeface="微軟正黑體" pitchFamily="34" charset="-120"/>
            </a:endParaRPr>
          </a:p>
        </p:txBody>
      </p:sp>
      <p:sp>
        <p:nvSpPr>
          <p:cNvPr id="31752" name="Rectangle 8"/>
          <p:cNvSpPr>
            <a:spLocks noChangeArrowheads="1"/>
          </p:cNvSpPr>
          <p:nvPr/>
        </p:nvSpPr>
        <p:spPr bwMode="auto">
          <a:xfrm>
            <a:off x="2627238" y="116632"/>
            <a:ext cx="3888978" cy="584775"/>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eaLnBrk="1" hangingPunct="1"/>
            <a:r>
              <a:rPr lang="en-US" altLang="zh-TW" sz="3200" b="1" dirty="0">
                <a:solidFill>
                  <a:srgbClr val="00B050"/>
                </a:solidFill>
                <a:latin typeface="微軟正黑體" pitchFamily="34" charset="-120"/>
                <a:ea typeface="微軟正黑體" pitchFamily="34" charset="-120"/>
              </a:rPr>
              <a:t>4</a:t>
            </a:r>
            <a:r>
              <a:rPr lang="zh-TW" altLang="en-US" sz="3200" b="1" dirty="0" smtClean="0">
                <a:latin typeface="微軟正黑體" pitchFamily="34" charset="-120"/>
                <a:ea typeface="微軟正黑體" pitchFamily="34" charset="-120"/>
              </a:rPr>
              <a:t>個必須知道的重點   </a:t>
            </a:r>
            <a:endParaRPr lang="zh-TW" altLang="en-US" sz="3200" b="1" dirty="0">
              <a:solidFill>
                <a:srgbClr val="FF0000"/>
              </a:solidFill>
              <a:latin typeface="微軟正黑體" pitchFamily="34" charset="-120"/>
              <a:ea typeface="微軟正黑體" pitchFamily="34" charset="-120"/>
            </a:endParaRPr>
          </a:p>
        </p:txBody>
      </p:sp>
      <p:sp>
        <p:nvSpPr>
          <p:cNvPr id="9" name="Oval 2"/>
          <p:cNvSpPr>
            <a:spLocks noChangeArrowheads="1"/>
          </p:cNvSpPr>
          <p:nvPr/>
        </p:nvSpPr>
        <p:spPr bwMode="auto">
          <a:xfrm>
            <a:off x="4581320" y="661075"/>
            <a:ext cx="2718210" cy="2479894"/>
          </a:xfrm>
          <a:prstGeom prst="ellipse">
            <a:avLst/>
          </a:prstGeom>
          <a:gradFill rotWithShape="0">
            <a:gsLst>
              <a:gs pos="0">
                <a:schemeClr val="bg1"/>
              </a:gs>
              <a:gs pos="100000">
                <a:srgbClr val="FF3300"/>
              </a:gs>
            </a:gsLst>
            <a:path path="shape">
              <a:fillToRect l="50000" t="50000" r="50000" b="50000"/>
            </a:path>
          </a:gradFill>
          <a:ln w="3175">
            <a:solidFill>
              <a:srgbClr val="FF7C80"/>
            </a:solidFill>
            <a:round/>
            <a:headEnd/>
            <a:tailEnd/>
          </a:ln>
        </p:spPr>
        <p:txBody>
          <a:bodyPr wrap="none" anchor="ctr"/>
          <a:lstStyle/>
          <a:p>
            <a:pPr eaLnBrk="1" hangingPunct="1"/>
            <a:r>
              <a:rPr lang="zh-TW" altLang="en-US" sz="3600" b="1" dirty="0" smtClean="0">
                <a:latin typeface="微軟正黑體" pitchFamily="34" charset="-120"/>
                <a:ea typeface="微軟正黑體" pitchFamily="34" charset="-120"/>
              </a:rPr>
              <a:t>天花板</a:t>
            </a:r>
            <a:endParaRPr lang="en-US" altLang="zh-TW" sz="3600" b="1" dirty="0" smtClean="0">
              <a:latin typeface="微軟正黑體" pitchFamily="34" charset="-120"/>
              <a:ea typeface="微軟正黑體" pitchFamily="34" charset="-120"/>
            </a:endParaRPr>
          </a:p>
          <a:p>
            <a:pPr eaLnBrk="1" hangingPunct="1"/>
            <a:r>
              <a:rPr lang="zh-TW" altLang="en-US" sz="3600" b="1" dirty="0" smtClean="0">
                <a:latin typeface="微軟正黑體" pitchFamily="34" charset="-120"/>
                <a:ea typeface="微軟正黑體" pitchFamily="34" charset="-120"/>
              </a:rPr>
              <a:t>樓地板</a:t>
            </a:r>
            <a:endParaRPr lang="en-US" altLang="zh-TW" sz="3600" b="1" dirty="0">
              <a:latin typeface="微軟正黑體" pitchFamily="34" charset="-120"/>
              <a:ea typeface="微軟正黑體" pitchFamily="34" charset="-120"/>
            </a:endParaRPr>
          </a:p>
        </p:txBody>
      </p:sp>
    </p:spTree>
    <p:extLst>
      <p:ext uri="{BB962C8B-B14F-4D97-AF65-F5344CB8AC3E}">
        <p14:creationId xmlns:p14="http://schemas.microsoft.com/office/powerpoint/2010/main" val="2226185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37058"/>
                                        </p:tgtEl>
                                        <p:attrNameLst>
                                          <p:attrName>style.visibility</p:attrName>
                                        </p:attrNameLst>
                                      </p:cBhvr>
                                      <p:to>
                                        <p:strVal val="visible"/>
                                      </p:to>
                                    </p:set>
                                    <p:anim calcmode="lin" valueType="num">
                                      <p:cBhvr additive="base">
                                        <p:cTn id="7" dur="500" fill="hold"/>
                                        <p:tgtEl>
                                          <p:spTgt spid="1837058"/>
                                        </p:tgtEl>
                                        <p:attrNameLst>
                                          <p:attrName>ppt_x</p:attrName>
                                        </p:attrNameLst>
                                      </p:cBhvr>
                                      <p:tavLst>
                                        <p:tav tm="0">
                                          <p:val>
                                            <p:strVal val="0-#ppt_w/2"/>
                                          </p:val>
                                        </p:tav>
                                        <p:tav tm="100000">
                                          <p:val>
                                            <p:strVal val="#ppt_x"/>
                                          </p:val>
                                        </p:tav>
                                      </p:tavLst>
                                    </p:anim>
                                    <p:anim calcmode="lin" valueType="num">
                                      <p:cBhvr additive="base">
                                        <p:cTn id="8" dur="500" fill="hold"/>
                                        <p:tgtEl>
                                          <p:spTgt spid="1837058"/>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1000"/>
                                  </p:stCondLst>
                                  <p:childTnLst>
                                    <p:set>
                                      <p:cBhvr>
                                        <p:cTn id="11" dur="1" fill="hold">
                                          <p:stCondLst>
                                            <p:cond delay="0"/>
                                          </p:stCondLst>
                                        </p:cTn>
                                        <p:tgtEl>
                                          <p:spTgt spid="1837060"/>
                                        </p:tgtEl>
                                        <p:attrNameLst>
                                          <p:attrName>style.visibility</p:attrName>
                                        </p:attrNameLst>
                                      </p:cBhvr>
                                      <p:to>
                                        <p:strVal val="visible"/>
                                      </p:to>
                                    </p:set>
                                    <p:anim calcmode="lin" valueType="num">
                                      <p:cBhvr additive="base">
                                        <p:cTn id="12" dur="500" fill="hold"/>
                                        <p:tgtEl>
                                          <p:spTgt spid="1837060"/>
                                        </p:tgtEl>
                                        <p:attrNameLst>
                                          <p:attrName>ppt_x</p:attrName>
                                        </p:attrNameLst>
                                      </p:cBhvr>
                                      <p:tavLst>
                                        <p:tav tm="0">
                                          <p:val>
                                            <p:strVal val="#ppt_x"/>
                                          </p:val>
                                        </p:tav>
                                        <p:tav tm="100000">
                                          <p:val>
                                            <p:strVal val="#ppt_x"/>
                                          </p:val>
                                        </p:tav>
                                      </p:tavLst>
                                    </p:anim>
                                    <p:anim calcmode="lin" valueType="num">
                                      <p:cBhvr additive="base">
                                        <p:cTn id="13" dur="500" fill="hold"/>
                                        <p:tgtEl>
                                          <p:spTgt spid="1837060"/>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2000"/>
                            </p:stCondLst>
                            <p:childTnLst>
                              <p:par>
                                <p:cTn id="15" presetID="2" presetClass="entr" presetSubtype="2" fill="hold" grpId="0" nodeType="afterEffect">
                                  <p:stCondLst>
                                    <p:cond delay="1000"/>
                                  </p:stCondLst>
                                  <p:childTnLst>
                                    <p:set>
                                      <p:cBhvr>
                                        <p:cTn id="16" dur="1" fill="hold">
                                          <p:stCondLst>
                                            <p:cond delay="0"/>
                                          </p:stCondLst>
                                        </p:cTn>
                                        <p:tgtEl>
                                          <p:spTgt spid="1837059"/>
                                        </p:tgtEl>
                                        <p:attrNameLst>
                                          <p:attrName>style.visibility</p:attrName>
                                        </p:attrNameLst>
                                      </p:cBhvr>
                                      <p:to>
                                        <p:strVal val="visible"/>
                                      </p:to>
                                    </p:set>
                                    <p:anim calcmode="lin" valueType="num">
                                      <p:cBhvr additive="base">
                                        <p:cTn id="17" dur="500" fill="hold"/>
                                        <p:tgtEl>
                                          <p:spTgt spid="1837059"/>
                                        </p:tgtEl>
                                        <p:attrNameLst>
                                          <p:attrName>ppt_x</p:attrName>
                                        </p:attrNameLst>
                                      </p:cBhvr>
                                      <p:tavLst>
                                        <p:tav tm="0">
                                          <p:val>
                                            <p:strVal val="1+#ppt_w/2"/>
                                          </p:val>
                                        </p:tav>
                                        <p:tav tm="100000">
                                          <p:val>
                                            <p:strVal val="#ppt_x"/>
                                          </p:val>
                                        </p:tav>
                                      </p:tavLst>
                                    </p:anim>
                                    <p:anim calcmode="lin" valueType="num">
                                      <p:cBhvr additive="base">
                                        <p:cTn id="18" dur="500" fill="hold"/>
                                        <p:tgtEl>
                                          <p:spTgt spid="1837059"/>
                                        </p:tgtEl>
                                        <p:attrNameLst>
                                          <p:attrName>ppt_y</p:attrName>
                                        </p:attrNameLst>
                                      </p:cBhvr>
                                      <p:tavLst>
                                        <p:tav tm="0">
                                          <p:val>
                                            <p:strVal val="#ppt_y"/>
                                          </p:val>
                                        </p:tav>
                                        <p:tav tm="100000">
                                          <p:val>
                                            <p:strVal val="#ppt_y"/>
                                          </p:val>
                                        </p:tav>
                                      </p:tavLst>
                                    </p:anim>
                                  </p:childTnLst>
                                </p:cTn>
                              </p:par>
                            </p:childTnLst>
                          </p:cTn>
                        </p:par>
                        <p:par>
                          <p:cTn id="19" fill="hold">
                            <p:stCondLst>
                              <p:cond delay="3500"/>
                            </p:stCondLst>
                            <p:childTnLst>
                              <p:par>
                                <p:cTn id="20" presetID="2" presetClass="entr" presetSubtype="8"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500" fill="hold"/>
                                        <p:tgtEl>
                                          <p:spTgt spid="9"/>
                                        </p:tgtEl>
                                        <p:attrNameLst>
                                          <p:attrName>ppt_x</p:attrName>
                                        </p:attrNameLst>
                                      </p:cBhvr>
                                      <p:tavLst>
                                        <p:tav tm="0">
                                          <p:val>
                                            <p:strVal val="0-#ppt_w/2"/>
                                          </p:val>
                                        </p:tav>
                                        <p:tav tm="100000">
                                          <p:val>
                                            <p:strVal val="#ppt_x"/>
                                          </p:val>
                                        </p:tav>
                                      </p:tavLst>
                                    </p:anim>
                                    <p:anim calcmode="lin" valueType="num">
                                      <p:cBhvr additive="base">
                                        <p:cTn id="23"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7058" grpId="0" animBg="1" autoUpdateAnimBg="0"/>
      <p:bldP spid="1837059" grpId="0" animBg="1" autoUpdateAnimBg="0"/>
      <p:bldP spid="1837060" grpId="0" animBg="1" autoUpdateAnimBg="0"/>
      <p:bldP spid="9" grpId="0" animBg="1" autoUpdateAnimBg="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流程圖: 卡片 11"/>
          <p:cNvSpPr/>
          <p:nvPr/>
        </p:nvSpPr>
        <p:spPr>
          <a:xfrm>
            <a:off x="606167" y="4077072"/>
            <a:ext cx="8086920" cy="2520280"/>
          </a:xfrm>
          <a:prstGeom prst="flowChartPunchedCard">
            <a:avLst/>
          </a:prstGeom>
        </p:spPr>
        <p:style>
          <a:lnRef idx="1">
            <a:schemeClr val="accent3"/>
          </a:lnRef>
          <a:fillRef idx="2">
            <a:schemeClr val="accent3"/>
          </a:fillRef>
          <a:effectRef idx="1">
            <a:schemeClr val="accent3"/>
          </a:effectRef>
          <a:fontRef idx="minor">
            <a:schemeClr val="dk1"/>
          </a:fontRef>
        </p:style>
        <p:txBody>
          <a:bodyPr lIns="72000" tIns="0" rtlCol="0" anchor="t"/>
          <a:lstStyle/>
          <a:p>
            <a:pPr marL="361950"/>
            <a:endParaRPr lang="zh-TW" altLang="en-US" sz="2000" b="1" dirty="0"/>
          </a:p>
        </p:txBody>
      </p:sp>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19</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35" name="Rectangle 37"/>
          <p:cNvSpPr>
            <a:spLocks noChangeArrowheads="1"/>
          </p:cNvSpPr>
          <p:nvPr/>
        </p:nvSpPr>
        <p:spPr bwMode="auto">
          <a:xfrm>
            <a:off x="578129" y="908399"/>
            <a:ext cx="3417807" cy="532453"/>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lvl="0" eaLnBrk="1" hangingPunct="1">
              <a:lnSpc>
                <a:spcPct val="110000"/>
              </a:lnSpc>
              <a:buClr>
                <a:schemeClr val="accent2"/>
              </a:buClr>
              <a:buSzPct val="80000"/>
              <a:buNone/>
            </a:pPr>
            <a:r>
              <a:rPr lang="en-US" altLang="zh-TW" sz="2600" b="1" dirty="0" smtClean="0">
                <a:solidFill>
                  <a:srgbClr val="990099"/>
                </a:solidFill>
                <a:latin typeface="標楷體" pitchFamily="65" charset="-120"/>
                <a:ea typeface="標楷體" pitchFamily="65" charset="-120"/>
              </a:rPr>
              <a:t>3.</a:t>
            </a:r>
            <a:r>
              <a:rPr lang="zh-TW" altLang="en-US" sz="2600" b="1" dirty="0" smtClean="0">
                <a:solidFill>
                  <a:srgbClr val="990099"/>
                </a:solidFill>
                <a:latin typeface="標楷體" pitchFamily="65" charset="-120"/>
                <a:ea typeface="標楷體" pitchFamily="65" charset="-120"/>
              </a:rPr>
              <a:t>彈性</a:t>
            </a:r>
            <a:r>
              <a:rPr lang="zh-TW" altLang="en-US" sz="2600" b="1" dirty="0">
                <a:solidFill>
                  <a:srgbClr val="990099"/>
                </a:solidFill>
                <a:latin typeface="標楷體" pitchFamily="65" charset="-120"/>
                <a:ea typeface="標楷體" pitchFamily="65" charset="-120"/>
              </a:rPr>
              <a:t>自願</a:t>
            </a:r>
            <a:r>
              <a:rPr lang="zh-TW" altLang="en-US" sz="2600" b="1" dirty="0" smtClean="0">
                <a:solidFill>
                  <a:srgbClr val="990099"/>
                </a:solidFill>
                <a:latin typeface="標楷體" pitchFamily="65" charset="-120"/>
                <a:ea typeface="標楷體" pitchFamily="65" charset="-120"/>
              </a:rPr>
              <a:t>退休</a:t>
            </a:r>
            <a:r>
              <a:rPr lang="en-US" altLang="zh-TW" sz="2000" b="1" dirty="0">
                <a:solidFill>
                  <a:srgbClr val="6600CC"/>
                </a:solidFill>
                <a:latin typeface="標楷體" pitchFamily="65" charset="-120"/>
                <a:ea typeface="標楷體" pitchFamily="65" charset="-120"/>
              </a:rPr>
              <a:t>(</a:t>
            </a:r>
            <a:r>
              <a:rPr lang="zh-TW" altLang="en-US" sz="2000" b="1" dirty="0">
                <a:solidFill>
                  <a:srgbClr val="6600CC"/>
                </a:solidFill>
                <a:latin typeface="標楷體" pitchFamily="65" charset="-120"/>
                <a:ea typeface="標楷體" pitchFamily="65" charset="-120"/>
              </a:rPr>
              <a:t>第</a:t>
            </a:r>
            <a:r>
              <a:rPr lang="en-US" altLang="zh-TW" sz="2000" b="1" dirty="0" smtClean="0">
                <a:solidFill>
                  <a:srgbClr val="6600CC"/>
                </a:solidFill>
                <a:latin typeface="標楷體" pitchFamily="65" charset="-120"/>
                <a:ea typeface="標楷體" pitchFamily="65" charset="-120"/>
              </a:rPr>
              <a:t>18</a:t>
            </a:r>
            <a:r>
              <a:rPr lang="zh-TW" altLang="en-US" sz="2000" b="1" dirty="0" smtClean="0">
                <a:solidFill>
                  <a:srgbClr val="6600CC"/>
                </a:solidFill>
                <a:latin typeface="標楷體" pitchFamily="65" charset="-120"/>
                <a:ea typeface="標楷體" pitchFamily="65" charset="-120"/>
              </a:rPr>
              <a:t>條</a:t>
            </a:r>
            <a:r>
              <a:rPr lang="en-US" altLang="zh-TW" sz="2000" b="1" dirty="0" smtClean="0">
                <a:solidFill>
                  <a:srgbClr val="6600CC"/>
                </a:solidFill>
                <a:latin typeface="標楷體" pitchFamily="65" charset="-120"/>
                <a:ea typeface="標楷體" pitchFamily="65" charset="-120"/>
              </a:rPr>
              <a:t>)</a:t>
            </a:r>
            <a:endParaRPr lang="zh-TW" altLang="en-US" sz="2000" b="1" dirty="0">
              <a:solidFill>
                <a:srgbClr val="990099"/>
              </a:solidFill>
              <a:latin typeface="標楷體" pitchFamily="65" charset="-120"/>
              <a:ea typeface="標楷體" pitchFamily="65" charset="-120"/>
            </a:endParaRPr>
          </a:p>
        </p:txBody>
      </p:sp>
      <p:sp>
        <p:nvSpPr>
          <p:cNvPr id="36" name="AutoShape 3"/>
          <p:cNvSpPr>
            <a:spLocks noChangeArrowheads="1"/>
          </p:cNvSpPr>
          <p:nvPr/>
        </p:nvSpPr>
        <p:spPr bwMode="gray">
          <a:xfrm>
            <a:off x="578129" y="1556792"/>
            <a:ext cx="8114958" cy="2448272"/>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tIns="0" bIns="36000"/>
          <a:lstStyle/>
          <a:p>
            <a:pPr marL="266700" indent="-266700" eaLnBrk="0" hangingPunct="0">
              <a:lnSpc>
                <a:spcPts val="3000"/>
              </a:lnSpc>
              <a:spcAft>
                <a:spcPts val="0"/>
              </a:spcAft>
              <a:buFont typeface="+mj-lt"/>
              <a:buAutoNum type="arabicParenR"/>
              <a:defRPr/>
            </a:pPr>
            <a:r>
              <a:rPr lang="zh-TW" altLang="en-US" sz="2200" b="1" kern="100" dirty="0" smtClean="0">
                <a:solidFill>
                  <a:schemeClr val="tx1"/>
                </a:solidFill>
                <a:latin typeface="+mn-ea"/>
              </a:rPr>
              <a:t>辦理條件：</a:t>
            </a:r>
            <a:r>
              <a:rPr lang="en-US" altLang="zh-TW" sz="2200" b="1" kern="100" dirty="0">
                <a:solidFill>
                  <a:schemeClr val="tx1"/>
                </a:solidFill>
                <a:latin typeface="+mn-ea"/>
              </a:rPr>
              <a:t/>
            </a:r>
            <a:br>
              <a:rPr lang="en-US" altLang="zh-TW" sz="2200" b="1" kern="100" dirty="0">
                <a:solidFill>
                  <a:schemeClr val="tx1"/>
                </a:solidFill>
                <a:latin typeface="+mn-ea"/>
              </a:rPr>
            </a:br>
            <a:r>
              <a:rPr lang="zh-TW" altLang="en-US" sz="2200" b="1" kern="100" dirty="0" smtClean="0">
                <a:solidFill>
                  <a:srgbClr val="0000FF"/>
                </a:solidFill>
                <a:latin typeface="+mn-ea"/>
              </a:rPr>
              <a:t>須</a:t>
            </a:r>
            <a:r>
              <a:rPr lang="zh-TW" altLang="en-US" sz="2200" b="1" kern="100" dirty="0">
                <a:solidFill>
                  <a:srgbClr val="0000FF"/>
                </a:solidFill>
                <a:latin typeface="+mn-ea"/>
              </a:rPr>
              <a:t>配合機關裁撤、組織變更或業務緊縮並依法令辦理</a:t>
            </a:r>
            <a:r>
              <a:rPr lang="zh-TW" altLang="en-US" sz="2200" b="1" kern="100" dirty="0" smtClean="0">
                <a:solidFill>
                  <a:srgbClr val="0000FF"/>
                </a:solidFill>
                <a:latin typeface="+mn-ea"/>
              </a:rPr>
              <a:t>精簡</a:t>
            </a:r>
            <a:r>
              <a:rPr lang="zh-TW" altLang="zh-TW" sz="2200" b="1" kern="100" dirty="0" smtClean="0">
                <a:solidFill>
                  <a:srgbClr val="0000FF"/>
                </a:solidFill>
                <a:latin typeface="+mn-ea"/>
              </a:rPr>
              <a:t>。</a:t>
            </a:r>
            <a:endParaRPr lang="en-US" altLang="zh-TW" sz="2200" b="1" kern="100" dirty="0" smtClean="0">
              <a:solidFill>
                <a:srgbClr val="0000FF"/>
              </a:solidFill>
              <a:latin typeface="+mn-ea"/>
            </a:endParaRPr>
          </a:p>
          <a:p>
            <a:pPr marL="266700" indent="-266700" eaLnBrk="0" hangingPunct="0">
              <a:lnSpc>
                <a:spcPts val="3000"/>
              </a:lnSpc>
              <a:spcAft>
                <a:spcPts val="0"/>
              </a:spcAft>
              <a:buFont typeface="+mj-lt"/>
              <a:buAutoNum type="arabicParenR"/>
              <a:defRPr/>
            </a:pPr>
            <a:r>
              <a:rPr lang="zh-TW" altLang="en-US" sz="2200" b="1" kern="100" dirty="0" smtClean="0">
                <a:solidFill>
                  <a:schemeClr val="tx1"/>
                </a:solidFill>
                <a:latin typeface="+mn-ea"/>
              </a:rPr>
              <a:t>彈性退休條件</a:t>
            </a:r>
            <a:r>
              <a:rPr lang="zh-TW" altLang="zh-TW" sz="2200" b="1" kern="100" dirty="0" smtClean="0">
                <a:solidFill>
                  <a:schemeClr val="tx1"/>
                </a:solidFill>
                <a:latin typeface="+mn-ea"/>
              </a:rPr>
              <a:t>：</a:t>
            </a:r>
            <a:endParaRPr lang="en-US" altLang="zh-TW" sz="2200" b="1" kern="100" dirty="0" smtClean="0">
              <a:solidFill>
                <a:schemeClr val="tx1"/>
              </a:solidFill>
              <a:latin typeface="+mn-ea"/>
            </a:endParaRPr>
          </a:p>
          <a:p>
            <a:pPr marL="542925" lvl="1" indent="-276225" eaLnBrk="0" hangingPunct="0">
              <a:lnSpc>
                <a:spcPts val="3000"/>
              </a:lnSpc>
              <a:buFont typeface="Wingdings" panose="05000000000000000000" pitchFamily="2" charset="2"/>
              <a:buAutoNum type="circleNumWdWhitePlain"/>
              <a:defRPr/>
            </a:pPr>
            <a:r>
              <a:rPr lang="zh-TW" altLang="en-US" sz="2000" b="1" dirty="0">
                <a:solidFill>
                  <a:srgbClr val="0000CC"/>
                </a:solidFill>
                <a:latin typeface="標楷體" pitchFamily="65" charset="-120"/>
                <a:ea typeface="標楷體" pitchFamily="65" charset="-120"/>
              </a:rPr>
              <a:t>任職滿</a:t>
            </a:r>
            <a:r>
              <a:rPr lang="en-US" altLang="zh-TW" sz="2000" b="1" dirty="0">
                <a:solidFill>
                  <a:srgbClr val="C00000"/>
                </a:solidFill>
                <a:latin typeface="標楷體" pitchFamily="65" charset="-120"/>
                <a:ea typeface="標楷體" pitchFamily="65" charset="-120"/>
              </a:rPr>
              <a:t>20</a:t>
            </a:r>
            <a:r>
              <a:rPr lang="zh-TW" altLang="en-US" sz="2000" b="1" dirty="0">
                <a:solidFill>
                  <a:srgbClr val="C00000"/>
                </a:solidFill>
                <a:latin typeface="標楷體" pitchFamily="65" charset="-120"/>
                <a:ea typeface="標楷體" pitchFamily="65" charset="-120"/>
              </a:rPr>
              <a:t>年以上</a:t>
            </a:r>
            <a:r>
              <a:rPr lang="zh-TW" altLang="en-US" sz="2000" b="1" dirty="0" smtClean="0">
                <a:solidFill>
                  <a:srgbClr val="0000CC"/>
                </a:solidFill>
                <a:latin typeface="標楷體" pitchFamily="65" charset="-120"/>
                <a:ea typeface="標楷體" pitchFamily="65" charset="-120"/>
              </a:rPr>
              <a:t>者</a:t>
            </a:r>
            <a:endParaRPr lang="en-US" altLang="zh-TW" sz="2000" b="1" dirty="0" smtClean="0">
              <a:solidFill>
                <a:srgbClr val="0000CC"/>
              </a:solidFill>
              <a:latin typeface="標楷體" pitchFamily="65" charset="-120"/>
              <a:ea typeface="標楷體" pitchFamily="65" charset="-120"/>
            </a:endParaRPr>
          </a:p>
          <a:p>
            <a:pPr marL="542925" lvl="1" indent="-276225" eaLnBrk="0" hangingPunct="0">
              <a:lnSpc>
                <a:spcPts val="3000"/>
              </a:lnSpc>
              <a:buFont typeface="Wingdings" panose="05000000000000000000" pitchFamily="2" charset="2"/>
              <a:buAutoNum type="circleNumWdWhitePlain"/>
              <a:defRPr/>
            </a:pPr>
            <a:r>
              <a:rPr lang="zh-TW" altLang="en-US" sz="2000" b="1" dirty="0" smtClean="0">
                <a:solidFill>
                  <a:srgbClr val="0000CC"/>
                </a:solidFill>
                <a:latin typeface="標楷體" pitchFamily="65" charset="-120"/>
                <a:ea typeface="標楷體" pitchFamily="65" charset="-120"/>
              </a:rPr>
              <a:t>任職</a:t>
            </a:r>
            <a:r>
              <a:rPr lang="zh-TW" altLang="en-US" sz="2000" b="1" dirty="0">
                <a:solidFill>
                  <a:srgbClr val="0000CC"/>
                </a:solidFill>
                <a:latin typeface="標楷體" pitchFamily="65" charset="-120"/>
                <a:ea typeface="標楷體" pitchFamily="65" charset="-120"/>
              </a:rPr>
              <a:t>滿</a:t>
            </a:r>
            <a:r>
              <a:rPr lang="en-US" altLang="zh-TW" sz="2000" b="1" dirty="0">
                <a:solidFill>
                  <a:srgbClr val="C00000"/>
                </a:solidFill>
                <a:latin typeface="標楷體" pitchFamily="65" charset="-120"/>
                <a:ea typeface="標楷體" pitchFamily="65" charset="-120"/>
              </a:rPr>
              <a:t>10</a:t>
            </a:r>
            <a:r>
              <a:rPr lang="zh-TW" altLang="en-US" sz="2000" b="1" dirty="0">
                <a:solidFill>
                  <a:srgbClr val="C00000"/>
                </a:solidFill>
                <a:latin typeface="標楷體" pitchFamily="65" charset="-120"/>
                <a:ea typeface="標楷體" pitchFamily="65" charset="-120"/>
              </a:rPr>
              <a:t>年、未滿</a:t>
            </a:r>
            <a:r>
              <a:rPr lang="en-US" altLang="zh-TW" sz="2000" b="1" dirty="0">
                <a:solidFill>
                  <a:srgbClr val="C00000"/>
                </a:solidFill>
                <a:latin typeface="標楷體" pitchFamily="65" charset="-120"/>
                <a:ea typeface="標楷體" pitchFamily="65" charset="-120"/>
              </a:rPr>
              <a:t>20</a:t>
            </a:r>
            <a:r>
              <a:rPr lang="zh-TW" altLang="en-US" sz="2000" b="1" dirty="0">
                <a:solidFill>
                  <a:srgbClr val="C00000"/>
                </a:solidFill>
                <a:latin typeface="標楷體" pitchFamily="65" charset="-120"/>
                <a:ea typeface="標楷體" pitchFamily="65" charset="-120"/>
              </a:rPr>
              <a:t>年</a:t>
            </a:r>
            <a:r>
              <a:rPr lang="zh-TW" altLang="en-US" sz="2000" b="1" dirty="0">
                <a:solidFill>
                  <a:srgbClr val="0000CC"/>
                </a:solidFill>
                <a:latin typeface="標楷體" pitchFamily="65" charset="-120"/>
                <a:ea typeface="標楷體" pitchFamily="65" charset="-120"/>
              </a:rPr>
              <a:t>，且年滿</a:t>
            </a:r>
            <a:r>
              <a:rPr lang="en-US" altLang="zh-TW" sz="2000" b="1" u="sng" dirty="0">
                <a:solidFill>
                  <a:srgbClr val="C00000"/>
                </a:solidFill>
                <a:latin typeface="標楷體" pitchFamily="65" charset="-120"/>
                <a:ea typeface="標楷體" pitchFamily="65" charset="-120"/>
              </a:rPr>
              <a:t>55</a:t>
            </a:r>
            <a:r>
              <a:rPr lang="zh-TW" altLang="en-US" sz="2000" b="1" u="sng" dirty="0">
                <a:solidFill>
                  <a:srgbClr val="C00000"/>
                </a:solidFill>
                <a:latin typeface="標楷體" pitchFamily="65" charset="-120"/>
                <a:ea typeface="標楷體" pitchFamily="65" charset="-120"/>
              </a:rPr>
              <a:t>歲</a:t>
            </a:r>
            <a:r>
              <a:rPr lang="zh-TW" altLang="en-US" sz="2000" b="1" dirty="0" smtClean="0">
                <a:solidFill>
                  <a:srgbClr val="0000CC"/>
                </a:solidFill>
                <a:latin typeface="標楷體" pitchFamily="65" charset="-120"/>
                <a:ea typeface="標楷體" pitchFamily="65" charset="-120"/>
              </a:rPr>
              <a:t>者</a:t>
            </a:r>
            <a:endParaRPr lang="en-US" altLang="zh-TW" sz="2000" b="1" dirty="0" smtClean="0">
              <a:solidFill>
                <a:srgbClr val="0000CC"/>
              </a:solidFill>
              <a:latin typeface="標楷體" pitchFamily="65" charset="-120"/>
              <a:ea typeface="標楷體" pitchFamily="65" charset="-120"/>
            </a:endParaRPr>
          </a:p>
          <a:p>
            <a:pPr marL="542925" lvl="1" indent="-276225" eaLnBrk="0" hangingPunct="0">
              <a:lnSpc>
                <a:spcPts val="3000"/>
              </a:lnSpc>
              <a:buFont typeface="Wingdings" panose="05000000000000000000" pitchFamily="2" charset="2"/>
              <a:buAutoNum type="circleNumWdWhitePlain"/>
              <a:defRPr/>
            </a:pPr>
            <a:r>
              <a:rPr lang="zh-TW" altLang="en-US" sz="2000" b="1" dirty="0" smtClean="0">
                <a:solidFill>
                  <a:srgbClr val="0000CC"/>
                </a:solidFill>
                <a:ea typeface="標楷體" pitchFamily="65" charset="-120"/>
              </a:rPr>
              <a:t>任</a:t>
            </a:r>
            <a:r>
              <a:rPr lang="zh-TW" altLang="en-US" sz="2000" b="1" dirty="0">
                <a:solidFill>
                  <a:srgbClr val="0000CC"/>
                </a:solidFill>
                <a:ea typeface="標楷體" pitchFamily="65" charset="-120"/>
              </a:rPr>
              <a:t>本職務</a:t>
            </a:r>
            <a:r>
              <a:rPr lang="zh-TW" altLang="en-US" sz="2000" b="1" dirty="0">
                <a:solidFill>
                  <a:srgbClr val="C00000"/>
                </a:solidFill>
                <a:ea typeface="標楷體" pitchFamily="65" charset="-120"/>
              </a:rPr>
              <a:t>最高職等</a:t>
            </a:r>
            <a:r>
              <a:rPr lang="zh-TW" altLang="en-US" sz="2000" b="1" dirty="0">
                <a:solidFill>
                  <a:srgbClr val="0000CC"/>
                </a:solidFill>
                <a:ea typeface="標楷體" pitchFamily="65" charset="-120"/>
              </a:rPr>
              <a:t>年功俸最高級滿</a:t>
            </a:r>
            <a:r>
              <a:rPr lang="en-US" altLang="zh-TW" sz="2000" b="1" dirty="0">
                <a:solidFill>
                  <a:srgbClr val="C00000"/>
                </a:solidFill>
                <a:latin typeface="+mn-ea"/>
              </a:rPr>
              <a:t>3</a:t>
            </a:r>
            <a:r>
              <a:rPr lang="zh-TW" altLang="en-US" sz="2000" b="1" dirty="0">
                <a:solidFill>
                  <a:srgbClr val="C00000"/>
                </a:solidFill>
                <a:latin typeface="+mn-ea"/>
              </a:rPr>
              <a:t>年</a:t>
            </a:r>
            <a:r>
              <a:rPr lang="zh-TW" altLang="en-US" sz="2000" b="1" dirty="0">
                <a:solidFill>
                  <a:srgbClr val="0000CC"/>
                </a:solidFill>
                <a:ea typeface="標楷體" pitchFamily="65" charset="-120"/>
              </a:rPr>
              <a:t>者</a:t>
            </a:r>
            <a:r>
              <a:rPr lang="zh-TW" altLang="en-US" sz="2000" b="1" dirty="0">
                <a:solidFill>
                  <a:srgbClr val="0000CC"/>
                </a:solidFill>
                <a:latin typeface="標楷體" pitchFamily="65" charset="-120"/>
                <a:ea typeface="標楷體" pitchFamily="65" charset="-120"/>
              </a:rPr>
              <a:t>，且年滿</a:t>
            </a:r>
            <a:r>
              <a:rPr lang="en-US" altLang="zh-TW" sz="2000" b="1" u="sng" dirty="0">
                <a:solidFill>
                  <a:srgbClr val="C00000"/>
                </a:solidFill>
                <a:latin typeface="標楷體" pitchFamily="65" charset="-120"/>
                <a:ea typeface="標楷體" pitchFamily="65" charset="-120"/>
              </a:rPr>
              <a:t>55</a:t>
            </a:r>
            <a:r>
              <a:rPr lang="zh-TW" altLang="en-US" sz="2000" b="1" u="sng" dirty="0">
                <a:solidFill>
                  <a:srgbClr val="C00000"/>
                </a:solidFill>
                <a:latin typeface="標楷體" pitchFamily="65" charset="-120"/>
                <a:ea typeface="標楷體" pitchFamily="65" charset="-120"/>
              </a:rPr>
              <a:t>歲</a:t>
            </a:r>
            <a:r>
              <a:rPr lang="zh-TW" altLang="en-US" sz="2000" b="1" dirty="0" smtClean="0">
                <a:solidFill>
                  <a:srgbClr val="0000CC"/>
                </a:solidFill>
                <a:latin typeface="標楷體" pitchFamily="65" charset="-120"/>
                <a:ea typeface="標楷體" pitchFamily="65" charset="-120"/>
              </a:rPr>
              <a:t>者</a:t>
            </a:r>
            <a:endParaRPr lang="en-US" altLang="zh-TW" sz="2200" b="1" kern="100" dirty="0">
              <a:solidFill>
                <a:schemeClr val="tx1"/>
              </a:solidFill>
              <a:latin typeface="+mn-ea"/>
            </a:endParaRPr>
          </a:p>
        </p:txBody>
      </p:sp>
      <p:sp>
        <p:nvSpPr>
          <p:cNvPr id="38" name="文字方塊 37"/>
          <p:cNvSpPr txBox="1"/>
          <p:nvPr/>
        </p:nvSpPr>
        <p:spPr>
          <a:xfrm>
            <a:off x="251520" y="2852936"/>
            <a:ext cx="575799" cy="1015663"/>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修</a:t>
            </a:r>
            <a:endParaRPr lang="en-US" altLang="zh-TW"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a:p>
            <a:r>
              <a:rPr lang="zh-TW" altLang="en-US" sz="3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訂</a:t>
            </a:r>
          </a:p>
        </p:txBody>
      </p:sp>
      <p:sp>
        <p:nvSpPr>
          <p:cNvPr id="9" name="十字形 8"/>
          <p:cNvSpPr/>
          <p:nvPr/>
        </p:nvSpPr>
        <p:spPr>
          <a:xfrm>
            <a:off x="201589" y="4005064"/>
            <a:ext cx="809156" cy="777935"/>
          </a:xfrm>
          <a:prstGeom prst="plus">
            <a:avLst>
              <a:gd name="adj" fmla="val 32810"/>
            </a:avLst>
          </a:prstGeom>
          <a:scene3d>
            <a:camera prst="orthographicFront"/>
            <a:lightRig rig="flat" dir="t"/>
          </a:scene3d>
          <a:sp3d prstMaterial="plastic">
            <a:bevelT w="120900" h="88900"/>
            <a:bevelB w="88900" h="31750" prst="angle"/>
          </a:sp3d>
        </p:spPr>
        <p:style>
          <a:lnRef idx="1">
            <a:schemeClr val="accent2">
              <a:alpha val="90000"/>
              <a:hueOff val="0"/>
              <a:satOff val="0"/>
              <a:lumOff val="0"/>
              <a:alphaOff val="0"/>
            </a:schemeClr>
          </a:lnRef>
          <a:fillRef idx="3">
            <a:schemeClr val="accent2">
              <a:alpha val="90000"/>
              <a:hueOff val="0"/>
              <a:satOff val="0"/>
              <a:lumOff val="0"/>
              <a:alphaOff val="0"/>
            </a:schemeClr>
          </a:fillRef>
          <a:effectRef idx="2">
            <a:schemeClr val="accent2">
              <a:alpha val="90000"/>
              <a:hueOff val="0"/>
              <a:satOff val="0"/>
              <a:lumOff val="0"/>
              <a:alphaOff val="0"/>
            </a:schemeClr>
          </a:effectRef>
          <a:fontRef idx="minor">
            <a:schemeClr val="lt1"/>
          </a:fontRef>
        </p:style>
      </p:sp>
      <p:sp>
        <p:nvSpPr>
          <p:cNvPr id="13" name="矩形 12"/>
          <p:cNvSpPr/>
          <p:nvPr/>
        </p:nvSpPr>
        <p:spPr>
          <a:xfrm>
            <a:off x="606167" y="4221089"/>
            <a:ext cx="8142297" cy="2376263"/>
          </a:xfrm>
          <a:prstGeom prst="rect">
            <a:avLst/>
          </a:prstGeom>
        </p:spPr>
        <p:txBody>
          <a:bodyPr wrap="square">
            <a:noAutofit/>
          </a:bodyPr>
          <a:lstStyle/>
          <a:p>
            <a:pPr marL="355600"/>
            <a:r>
              <a:rPr lang="en-US" altLang="zh-TW" sz="2000" b="1" dirty="0">
                <a:ln w="1905"/>
                <a:effectLst>
                  <a:innerShdw blurRad="69850" dist="43180" dir="5400000">
                    <a:srgbClr val="000000">
                      <a:alpha val="65000"/>
                    </a:srgbClr>
                  </a:innerShdw>
                </a:effectLst>
                <a:latin typeface="標楷體" pitchFamily="65" charset="-120"/>
              </a:rPr>
              <a:t>◎</a:t>
            </a:r>
            <a:r>
              <a:rPr lang="zh-TW" altLang="en-US" sz="2000" b="1" dirty="0">
                <a:ln w="1905"/>
                <a:effectLst>
                  <a:innerShdw blurRad="69850" dist="43180" dir="5400000">
                    <a:srgbClr val="000000">
                      <a:alpha val="65000"/>
                    </a:srgbClr>
                  </a:innerShdw>
                </a:effectLst>
              </a:rPr>
              <a:t>精算加發</a:t>
            </a:r>
            <a:r>
              <a:rPr lang="zh-TW" altLang="en-US" sz="2000" b="1" dirty="0">
                <a:ln w="1905"/>
                <a:effectLst>
                  <a:innerShdw blurRad="69850" dist="43180" dir="5400000">
                    <a:srgbClr val="000000">
                      <a:alpha val="65000"/>
                    </a:srgbClr>
                  </a:innerShdw>
                </a:effectLst>
                <a:latin typeface="標楷體"/>
              </a:rPr>
              <a:t>：</a:t>
            </a:r>
            <a:endParaRPr lang="en-US" altLang="zh-TW" sz="2000" b="1" dirty="0">
              <a:ln w="1905"/>
              <a:effectLst>
                <a:innerShdw blurRad="69850" dist="43180" dir="5400000">
                  <a:srgbClr val="000000">
                    <a:alpha val="65000"/>
                  </a:srgbClr>
                </a:innerShdw>
              </a:effectLst>
              <a:latin typeface="標楷體"/>
            </a:endParaRPr>
          </a:p>
          <a:p>
            <a:pPr marL="447675" indent="-266700">
              <a:lnSpc>
                <a:spcPts val="2600"/>
              </a:lnSpc>
              <a:spcBef>
                <a:spcPts val="600"/>
              </a:spcBef>
              <a:buFont typeface="+mj-lt"/>
              <a:buAutoNum type="arabicParenR"/>
            </a:pPr>
            <a:r>
              <a:rPr lang="zh-TW" altLang="en-US" sz="1900" b="1" dirty="0">
                <a:ln w="1905"/>
                <a:effectLst>
                  <a:innerShdw blurRad="69850" dist="43180" dir="5400000">
                    <a:srgbClr val="000000">
                      <a:alpha val="65000"/>
                    </a:srgbClr>
                  </a:innerShdw>
                </a:effectLst>
                <a:latin typeface="標楷體"/>
              </a:rPr>
              <a:t>一次加發最高</a:t>
            </a:r>
            <a:r>
              <a:rPr lang="en-US" altLang="zh-TW" sz="1900" b="1" dirty="0">
                <a:ln w="1905"/>
                <a:solidFill>
                  <a:srgbClr val="C00000"/>
                </a:solidFill>
                <a:effectLst>
                  <a:innerShdw blurRad="69850" dist="43180" dir="5400000">
                    <a:srgbClr val="000000">
                      <a:alpha val="65000"/>
                    </a:srgbClr>
                  </a:innerShdw>
                </a:effectLst>
                <a:latin typeface="標楷體"/>
              </a:rPr>
              <a:t>7</a:t>
            </a:r>
            <a:r>
              <a:rPr lang="zh-TW" altLang="en-US" sz="1900" b="1" dirty="0">
                <a:ln w="1905"/>
                <a:solidFill>
                  <a:srgbClr val="C00000"/>
                </a:solidFill>
                <a:effectLst>
                  <a:innerShdw blurRad="69850" dist="43180" dir="5400000">
                    <a:srgbClr val="000000">
                      <a:alpha val="65000"/>
                    </a:srgbClr>
                  </a:innerShdw>
                </a:effectLst>
                <a:latin typeface="標楷體"/>
              </a:rPr>
              <a:t>個</a:t>
            </a:r>
            <a:r>
              <a:rPr lang="zh-TW" altLang="en-US" sz="1900" b="1" dirty="0" smtClean="0">
                <a:ln w="1905"/>
                <a:solidFill>
                  <a:srgbClr val="C00000"/>
                </a:solidFill>
                <a:effectLst>
                  <a:innerShdw blurRad="69850" dist="43180" dir="5400000">
                    <a:srgbClr val="000000">
                      <a:alpha val="65000"/>
                    </a:srgbClr>
                  </a:innerShdw>
                </a:effectLst>
                <a:latin typeface="標楷體"/>
              </a:rPr>
              <a:t>月</a:t>
            </a:r>
            <a:r>
              <a:rPr lang="zh-TW" altLang="en-US" sz="1900" b="1" dirty="0" smtClean="0">
                <a:ln w="1905"/>
                <a:effectLst>
                  <a:innerShdw blurRad="69850" dist="43180" dir="5400000">
                    <a:srgbClr val="000000">
                      <a:alpha val="65000"/>
                    </a:srgbClr>
                  </a:innerShdw>
                </a:effectLst>
                <a:latin typeface="標楷體"/>
              </a:rPr>
              <a:t>俸給</a:t>
            </a:r>
            <a:r>
              <a:rPr lang="zh-TW" altLang="en-US" sz="1900" b="1" dirty="0">
                <a:ln w="1905"/>
                <a:effectLst>
                  <a:innerShdw blurRad="69850" dist="43180" dir="5400000">
                    <a:srgbClr val="000000">
                      <a:alpha val="65000"/>
                    </a:srgbClr>
                  </a:innerShdw>
                </a:effectLst>
                <a:latin typeface="標楷體"/>
              </a:rPr>
              <a:t>總額慰助金，自優惠退離起始日起每延後</a:t>
            </a:r>
            <a:r>
              <a:rPr lang="en-US" altLang="zh-TW" sz="1900" b="1" dirty="0">
                <a:ln w="1905"/>
                <a:effectLst>
                  <a:innerShdw blurRad="69850" dist="43180" dir="5400000">
                    <a:srgbClr val="000000">
                      <a:alpha val="65000"/>
                    </a:srgbClr>
                  </a:innerShdw>
                </a:effectLst>
                <a:latin typeface="標楷體"/>
              </a:rPr>
              <a:t>1</a:t>
            </a:r>
            <a:r>
              <a:rPr lang="zh-TW" altLang="en-US" sz="1900" b="1" dirty="0">
                <a:ln w="1905"/>
                <a:effectLst>
                  <a:innerShdw blurRad="69850" dist="43180" dir="5400000">
                    <a:srgbClr val="000000">
                      <a:alpha val="65000"/>
                    </a:srgbClr>
                  </a:innerShdw>
                </a:effectLst>
                <a:latin typeface="標楷體"/>
              </a:rPr>
              <a:t>個月，減發</a:t>
            </a:r>
            <a:r>
              <a:rPr lang="en-US" altLang="zh-TW" sz="1900" b="1" dirty="0">
                <a:ln w="1905"/>
                <a:effectLst>
                  <a:innerShdw blurRad="69850" dist="43180" dir="5400000">
                    <a:srgbClr val="000000">
                      <a:alpha val="65000"/>
                    </a:srgbClr>
                  </a:innerShdw>
                </a:effectLst>
                <a:latin typeface="標楷體"/>
              </a:rPr>
              <a:t>1</a:t>
            </a:r>
            <a:r>
              <a:rPr lang="zh-TW" altLang="en-US" sz="1900" b="1" dirty="0">
                <a:ln w="1905"/>
                <a:effectLst>
                  <a:innerShdw blurRad="69850" dist="43180" dir="5400000">
                    <a:srgbClr val="000000">
                      <a:alpha val="65000"/>
                    </a:srgbClr>
                  </a:innerShdw>
                </a:effectLst>
                <a:latin typeface="標楷體"/>
              </a:rPr>
              <a:t>個月；已達屆齡至遲生效日前</a:t>
            </a:r>
            <a:r>
              <a:rPr lang="en-US" altLang="zh-TW" sz="1900" b="1" dirty="0">
                <a:ln w="1905"/>
                <a:effectLst>
                  <a:innerShdw blurRad="69850" dist="43180" dir="5400000">
                    <a:srgbClr val="000000">
                      <a:alpha val="65000"/>
                    </a:srgbClr>
                  </a:innerShdw>
                </a:effectLst>
                <a:latin typeface="標楷體"/>
              </a:rPr>
              <a:t>7</a:t>
            </a:r>
            <a:r>
              <a:rPr lang="zh-TW" altLang="en-US" sz="1900" b="1" dirty="0">
                <a:ln w="1905"/>
                <a:effectLst>
                  <a:innerShdw blurRad="69850" dist="43180" dir="5400000">
                    <a:srgbClr val="000000">
                      <a:alpha val="65000"/>
                    </a:srgbClr>
                  </a:innerShdw>
                </a:effectLst>
                <a:latin typeface="標楷體"/>
              </a:rPr>
              <a:t>個月者，按</a:t>
            </a:r>
            <a:r>
              <a:rPr lang="zh-TW" altLang="en-US" sz="1900" b="1" dirty="0" smtClean="0">
                <a:ln w="1905"/>
                <a:effectLst>
                  <a:innerShdw blurRad="69850" dist="43180" dir="5400000">
                    <a:srgbClr val="000000">
                      <a:alpha val="65000"/>
                    </a:srgbClr>
                  </a:innerShdw>
                </a:effectLst>
                <a:latin typeface="標楷體"/>
              </a:rPr>
              <a:t>提前退休</a:t>
            </a:r>
            <a:r>
              <a:rPr lang="zh-TW" altLang="en-US" sz="1900" b="1" dirty="0">
                <a:ln w="1905"/>
                <a:effectLst>
                  <a:innerShdw blurRad="69850" dist="43180" dir="5400000">
                    <a:srgbClr val="000000">
                      <a:alpha val="65000"/>
                    </a:srgbClr>
                  </a:innerShdw>
                </a:effectLst>
                <a:latin typeface="標楷體"/>
              </a:rPr>
              <a:t>之</a:t>
            </a:r>
            <a:r>
              <a:rPr lang="zh-TW" altLang="en-US" sz="1900" b="1" dirty="0" smtClean="0">
                <a:ln w="1905"/>
                <a:effectLst>
                  <a:innerShdw blurRad="69850" dist="43180" dir="5400000">
                    <a:srgbClr val="000000">
                      <a:alpha val="65000"/>
                    </a:srgbClr>
                  </a:innerShdw>
                </a:effectLst>
                <a:latin typeface="標楷體"/>
              </a:rPr>
              <a:t>月</a:t>
            </a:r>
            <a:r>
              <a:rPr lang="zh-TW" altLang="en-US" sz="1900" b="1" dirty="0">
                <a:ln w="1905"/>
                <a:effectLst>
                  <a:innerShdw blurRad="69850" dist="43180" dir="5400000">
                    <a:srgbClr val="000000">
                      <a:alpha val="65000"/>
                    </a:srgbClr>
                  </a:innerShdw>
                </a:effectLst>
                <a:latin typeface="標楷體"/>
              </a:rPr>
              <a:t>數發給</a:t>
            </a:r>
            <a:r>
              <a:rPr lang="zh-TW" altLang="en-US" sz="1900" b="1" dirty="0" smtClean="0">
                <a:ln w="1905"/>
                <a:effectLst>
                  <a:innerShdw blurRad="69850" dist="43180" dir="5400000">
                    <a:srgbClr val="000000">
                      <a:alpha val="65000"/>
                    </a:srgbClr>
                  </a:innerShdw>
                </a:effectLst>
                <a:latin typeface="標楷體"/>
              </a:rPr>
              <a:t>。</a:t>
            </a:r>
            <a:endParaRPr lang="en-US" altLang="zh-TW" sz="1900" b="1" dirty="0" smtClean="0">
              <a:ln w="1905"/>
              <a:effectLst>
                <a:innerShdw blurRad="69850" dist="43180" dir="5400000">
                  <a:srgbClr val="000000">
                    <a:alpha val="65000"/>
                  </a:srgbClr>
                </a:innerShdw>
              </a:effectLst>
              <a:latin typeface="標楷體"/>
            </a:endParaRPr>
          </a:p>
          <a:p>
            <a:pPr marL="447675" indent="-266700">
              <a:lnSpc>
                <a:spcPts val="2600"/>
              </a:lnSpc>
              <a:buFont typeface="+mj-lt"/>
              <a:buAutoNum type="arabicParenR"/>
            </a:pPr>
            <a:r>
              <a:rPr lang="zh-TW" altLang="en-US" sz="1900" b="1" dirty="0" smtClean="0">
                <a:ln w="1905"/>
                <a:effectLst>
                  <a:innerShdw blurRad="69850" dist="43180" dir="5400000">
                    <a:srgbClr val="000000">
                      <a:alpha val="65000"/>
                    </a:srgbClr>
                  </a:innerShdw>
                </a:effectLst>
                <a:latin typeface="標楷體"/>
              </a:rPr>
              <a:t>俸給</a:t>
            </a:r>
            <a:r>
              <a:rPr lang="zh-TW" altLang="en-US" sz="1900" b="1" dirty="0">
                <a:ln w="1905"/>
                <a:effectLst>
                  <a:innerShdw blurRad="69850" dist="43180" dir="5400000">
                    <a:srgbClr val="000000">
                      <a:alpha val="65000"/>
                    </a:srgbClr>
                  </a:innerShdw>
                </a:effectLst>
                <a:latin typeface="標楷體"/>
              </a:rPr>
              <a:t>總額慰助金：</a:t>
            </a:r>
            <a:r>
              <a:rPr lang="zh-TW" altLang="en-US" sz="1900" b="1" dirty="0">
                <a:ln w="1905"/>
                <a:solidFill>
                  <a:srgbClr val="C00000"/>
                </a:solidFill>
                <a:effectLst>
                  <a:innerShdw blurRad="69850" dist="43180" dir="5400000">
                    <a:srgbClr val="000000">
                      <a:alpha val="65000"/>
                    </a:srgbClr>
                  </a:innerShdw>
                </a:effectLst>
                <a:latin typeface="標楷體"/>
              </a:rPr>
              <a:t>本</a:t>
            </a:r>
            <a:r>
              <a:rPr lang="en-US" altLang="zh-TW" sz="1900" b="1" dirty="0">
                <a:ln w="1905"/>
                <a:solidFill>
                  <a:srgbClr val="C00000"/>
                </a:solidFill>
                <a:effectLst>
                  <a:innerShdw blurRad="69850" dist="43180" dir="5400000">
                    <a:srgbClr val="000000">
                      <a:alpha val="65000"/>
                    </a:srgbClr>
                  </a:innerShdw>
                </a:effectLst>
                <a:latin typeface="標楷體"/>
              </a:rPr>
              <a:t>(</a:t>
            </a:r>
            <a:r>
              <a:rPr lang="zh-TW" altLang="en-US" sz="1900" b="1" dirty="0">
                <a:ln w="1905"/>
                <a:solidFill>
                  <a:srgbClr val="C00000"/>
                </a:solidFill>
                <a:effectLst>
                  <a:innerShdw blurRad="69850" dist="43180" dir="5400000">
                    <a:srgbClr val="000000">
                      <a:alpha val="65000"/>
                    </a:srgbClr>
                  </a:innerShdw>
                </a:effectLst>
                <a:latin typeface="標楷體"/>
              </a:rPr>
              <a:t>年功</a:t>
            </a:r>
            <a:r>
              <a:rPr lang="en-US" altLang="zh-TW" sz="1900" b="1" dirty="0">
                <a:ln w="1905"/>
                <a:solidFill>
                  <a:srgbClr val="C00000"/>
                </a:solidFill>
                <a:effectLst>
                  <a:innerShdw blurRad="69850" dist="43180" dir="5400000">
                    <a:srgbClr val="000000">
                      <a:alpha val="65000"/>
                    </a:srgbClr>
                  </a:innerShdw>
                </a:effectLst>
                <a:latin typeface="標楷體"/>
              </a:rPr>
              <a:t>)</a:t>
            </a:r>
            <a:r>
              <a:rPr lang="zh-TW" altLang="en-US" sz="1900" b="1" dirty="0">
                <a:ln w="1905"/>
                <a:solidFill>
                  <a:srgbClr val="C00000"/>
                </a:solidFill>
                <a:effectLst>
                  <a:innerShdw blurRad="69850" dist="43180" dir="5400000">
                    <a:srgbClr val="000000">
                      <a:alpha val="65000"/>
                    </a:srgbClr>
                  </a:innerShdw>
                </a:effectLst>
                <a:latin typeface="標楷體"/>
              </a:rPr>
              <a:t>俸</a:t>
            </a:r>
            <a:r>
              <a:rPr lang="en-US" altLang="zh-TW" sz="1900" b="1" dirty="0">
                <a:ln w="1905"/>
                <a:effectLst>
                  <a:innerShdw blurRad="69850" dist="43180" dir="5400000">
                    <a:srgbClr val="000000">
                      <a:alpha val="65000"/>
                    </a:srgbClr>
                  </a:innerShdw>
                </a:effectLst>
                <a:latin typeface="標楷體"/>
              </a:rPr>
              <a:t>+</a:t>
            </a:r>
            <a:r>
              <a:rPr lang="zh-TW" altLang="en-US" sz="1900" b="1" dirty="0">
                <a:ln w="1905"/>
                <a:solidFill>
                  <a:srgbClr val="C00000"/>
                </a:solidFill>
                <a:effectLst>
                  <a:innerShdw blurRad="69850" dist="43180" dir="5400000">
                    <a:srgbClr val="000000">
                      <a:alpha val="65000"/>
                    </a:srgbClr>
                  </a:innerShdw>
                </a:effectLst>
                <a:latin typeface="標楷體"/>
              </a:rPr>
              <a:t>技術或專業加給</a:t>
            </a:r>
            <a:r>
              <a:rPr lang="en-US" altLang="zh-TW" sz="1900" b="1" dirty="0">
                <a:ln w="1905"/>
                <a:effectLst>
                  <a:innerShdw blurRad="69850" dist="43180" dir="5400000">
                    <a:srgbClr val="000000">
                      <a:alpha val="65000"/>
                    </a:srgbClr>
                  </a:innerShdw>
                </a:effectLst>
                <a:latin typeface="標楷體"/>
              </a:rPr>
              <a:t>+(</a:t>
            </a:r>
            <a:r>
              <a:rPr lang="zh-TW" altLang="en-US" sz="1900" b="1" dirty="0">
                <a:ln w="1905"/>
                <a:solidFill>
                  <a:srgbClr val="C00000"/>
                </a:solidFill>
                <a:effectLst>
                  <a:innerShdw blurRad="69850" dist="43180" dir="5400000">
                    <a:srgbClr val="000000">
                      <a:alpha val="65000"/>
                    </a:srgbClr>
                  </a:innerShdw>
                </a:effectLst>
                <a:latin typeface="標楷體"/>
              </a:rPr>
              <a:t>主管加給</a:t>
            </a:r>
            <a:r>
              <a:rPr lang="en-US" altLang="zh-TW" sz="1900" b="1" dirty="0" smtClean="0">
                <a:ln w="1905"/>
                <a:effectLst>
                  <a:innerShdw blurRad="69850" dist="43180" dir="5400000">
                    <a:srgbClr val="000000">
                      <a:alpha val="65000"/>
                    </a:srgbClr>
                  </a:innerShdw>
                </a:effectLst>
                <a:latin typeface="標楷體"/>
              </a:rPr>
              <a:t>)</a:t>
            </a:r>
            <a:r>
              <a:rPr lang="zh-TW" altLang="en-US" sz="1900" b="1" dirty="0" smtClean="0">
                <a:ln w="1905"/>
                <a:effectLst>
                  <a:innerShdw blurRad="69850" dist="43180" dir="5400000">
                    <a:srgbClr val="000000">
                      <a:alpha val="65000"/>
                    </a:srgbClr>
                  </a:innerShdw>
                </a:effectLst>
                <a:latin typeface="新細明體"/>
                <a:ea typeface="新細明體"/>
              </a:rPr>
              <a:t>。</a:t>
            </a:r>
            <a:endParaRPr lang="en-US" altLang="zh-TW" sz="1900" b="1" dirty="0" smtClean="0">
              <a:ln w="1905"/>
              <a:effectLst>
                <a:innerShdw blurRad="69850" dist="43180" dir="5400000">
                  <a:srgbClr val="000000">
                    <a:alpha val="65000"/>
                  </a:srgbClr>
                </a:innerShdw>
              </a:effectLst>
              <a:latin typeface="標楷體"/>
            </a:endParaRPr>
          </a:p>
          <a:p>
            <a:pPr marL="447675" indent="-266700">
              <a:lnSpc>
                <a:spcPts val="2600"/>
              </a:lnSpc>
              <a:buFont typeface="+mj-lt"/>
              <a:buAutoNum type="arabicParenR"/>
            </a:pPr>
            <a:r>
              <a:rPr lang="zh-TW" altLang="en-US" sz="1900" b="1" dirty="0" smtClean="0">
                <a:ln w="1905"/>
                <a:effectLst>
                  <a:innerShdw blurRad="69850" dist="43180" dir="5400000">
                    <a:srgbClr val="000000">
                      <a:alpha val="65000"/>
                    </a:srgbClr>
                  </a:innerShdw>
                </a:effectLst>
                <a:latin typeface="標楷體"/>
              </a:rPr>
              <a:t>應發給之俸給</a:t>
            </a:r>
            <a:r>
              <a:rPr lang="zh-TW" altLang="en-US" sz="1900" b="1" dirty="0">
                <a:ln w="1905"/>
                <a:effectLst>
                  <a:innerShdw blurRad="69850" dist="43180" dir="5400000">
                    <a:srgbClr val="000000">
                      <a:alpha val="65000"/>
                    </a:srgbClr>
                  </a:innerShdw>
                </a:effectLst>
                <a:latin typeface="標楷體"/>
              </a:rPr>
              <a:t>總額慰助金由</a:t>
            </a:r>
            <a:r>
              <a:rPr lang="zh-TW" altLang="en-US" sz="1900" b="1" dirty="0" smtClean="0">
                <a:ln w="1905"/>
                <a:solidFill>
                  <a:srgbClr val="C00000"/>
                </a:solidFill>
                <a:effectLst>
                  <a:innerShdw blurRad="69850" dist="43180" dir="5400000">
                    <a:srgbClr val="000000">
                      <a:alpha val="65000"/>
                    </a:srgbClr>
                  </a:innerShdw>
                </a:effectLst>
                <a:latin typeface="標楷體"/>
              </a:rPr>
              <a:t>服務機關</a:t>
            </a:r>
            <a:r>
              <a:rPr lang="zh-TW" altLang="en-US" sz="1900" b="1" dirty="0" smtClean="0">
                <a:ln w="1905"/>
                <a:effectLst>
                  <a:innerShdw blurRad="69850" dist="43180" dir="5400000">
                    <a:srgbClr val="000000">
                      <a:alpha val="65000"/>
                    </a:srgbClr>
                  </a:innerShdw>
                </a:effectLst>
                <a:latin typeface="標楷體"/>
              </a:rPr>
              <a:t>計算並</a:t>
            </a:r>
            <a:r>
              <a:rPr lang="zh-TW" altLang="en-US" sz="1900" b="1" dirty="0" smtClean="0">
                <a:ln w="1905"/>
                <a:solidFill>
                  <a:srgbClr val="C00000"/>
                </a:solidFill>
                <a:effectLst>
                  <a:innerShdw blurRad="69850" dist="43180" dir="5400000">
                    <a:srgbClr val="000000">
                      <a:alpha val="65000"/>
                    </a:srgbClr>
                  </a:innerShdw>
                </a:effectLst>
                <a:latin typeface="標楷體"/>
              </a:rPr>
              <a:t>編列預算支給</a:t>
            </a:r>
            <a:r>
              <a:rPr lang="zh-TW" altLang="en-US" sz="1900" b="1" dirty="0" smtClean="0">
                <a:ln w="1905"/>
                <a:effectLst>
                  <a:innerShdw blurRad="69850" dist="43180" dir="5400000">
                    <a:srgbClr val="000000">
                      <a:alpha val="65000"/>
                    </a:srgbClr>
                  </a:innerShdw>
                </a:effectLst>
                <a:latin typeface="標楷體"/>
                <a:ea typeface="標楷體"/>
              </a:rPr>
              <a:t>。</a:t>
            </a:r>
            <a:endParaRPr lang="en-US" altLang="zh-TW" sz="1900" b="1" dirty="0" smtClean="0">
              <a:ln w="1905"/>
              <a:effectLst>
                <a:innerShdw blurRad="69850" dist="43180" dir="5400000">
                  <a:srgbClr val="000000">
                    <a:alpha val="65000"/>
                  </a:srgbClr>
                </a:innerShdw>
              </a:effectLst>
              <a:latin typeface="標楷體"/>
              <a:ea typeface="標楷體"/>
            </a:endParaRPr>
          </a:p>
          <a:p>
            <a:pPr marL="447675" indent="-266700">
              <a:lnSpc>
                <a:spcPts val="2600"/>
              </a:lnSpc>
              <a:buFont typeface="+mj-lt"/>
              <a:buAutoNum type="arabicParenR"/>
            </a:pPr>
            <a:r>
              <a:rPr lang="zh-TW" altLang="en-US" sz="1900" b="1" dirty="0" smtClean="0">
                <a:ln w="1905"/>
                <a:effectLst>
                  <a:innerShdw blurRad="69850" dist="43180" dir="5400000">
                    <a:srgbClr val="000000">
                      <a:alpha val="65000"/>
                    </a:srgbClr>
                  </a:innerShdw>
                </a:effectLst>
                <a:latin typeface="標楷體"/>
              </a:rPr>
              <a:t>退休</a:t>
            </a:r>
            <a:r>
              <a:rPr lang="zh-TW" altLang="en-US" sz="1900" b="1" dirty="0">
                <a:ln w="1905"/>
                <a:effectLst>
                  <a:innerShdw blurRad="69850" dist="43180" dir="5400000">
                    <a:srgbClr val="000000">
                      <a:alpha val="65000"/>
                    </a:srgbClr>
                  </a:innerShdw>
                </a:effectLst>
                <a:latin typeface="標楷體"/>
              </a:rPr>
              <a:t>或資遣生效日</a:t>
            </a:r>
            <a:r>
              <a:rPr lang="en-US" altLang="zh-TW" sz="1900" b="1" dirty="0">
                <a:ln w="1905"/>
                <a:effectLst>
                  <a:innerShdw blurRad="69850" dist="43180" dir="5400000">
                    <a:srgbClr val="000000">
                      <a:alpha val="65000"/>
                    </a:srgbClr>
                  </a:innerShdw>
                </a:effectLst>
                <a:latin typeface="標楷體"/>
              </a:rPr>
              <a:t>7</a:t>
            </a:r>
            <a:r>
              <a:rPr lang="zh-TW" altLang="en-US" sz="1900" b="1" dirty="0">
                <a:ln w="1905"/>
                <a:effectLst>
                  <a:innerShdw blurRad="69850" dist="43180" dir="5400000">
                    <a:srgbClr val="000000">
                      <a:alpha val="65000"/>
                    </a:srgbClr>
                  </a:innerShdw>
                </a:effectLst>
                <a:latin typeface="標楷體"/>
              </a:rPr>
              <a:t>個月內，再任本</a:t>
            </a:r>
            <a:r>
              <a:rPr lang="zh-TW" altLang="en-US" sz="1900" b="1" dirty="0" smtClean="0">
                <a:ln w="1905"/>
                <a:effectLst>
                  <a:innerShdw blurRad="69850" dist="43180" dir="5400000">
                    <a:srgbClr val="000000">
                      <a:alpha val="65000"/>
                    </a:srgbClr>
                  </a:innerShdw>
                </a:effectLst>
                <a:latin typeface="標楷體"/>
              </a:rPr>
              <a:t>法第</a:t>
            </a:r>
            <a:r>
              <a:rPr lang="en-US" altLang="zh-TW" sz="1900" b="1" dirty="0" smtClean="0">
                <a:ln w="1905"/>
                <a:effectLst>
                  <a:innerShdw blurRad="69850" dist="43180" dir="5400000">
                    <a:srgbClr val="000000">
                      <a:alpha val="65000"/>
                    </a:srgbClr>
                  </a:innerShdw>
                </a:effectLst>
                <a:latin typeface="標楷體"/>
              </a:rPr>
              <a:t>77</a:t>
            </a:r>
            <a:r>
              <a:rPr lang="zh-TW" altLang="en-US" sz="1900" b="1" dirty="0">
                <a:ln w="1905"/>
                <a:effectLst>
                  <a:innerShdw blurRad="69850" dist="43180" dir="5400000">
                    <a:srgbClr val="000000">
                      <a:alpha val="65000"/>
                    </a:srgbClr>
                  </a:innerShdw>
                </a:effectLst>
                <a:latin typeface="標楷體"/>
              </a:rPr>
              <a:t>條規定職務，按</a:t>
            </a:r>
            <a:r>
              <a:rPr lang="zh-TW" altLang="en-US" sz="1900" b="1" dirty="0">
                <a:ln w="1905"/>
                <a:solidFill>
                  <a:srgbClr val="C00000"/>
                </a:solidFill>
                <a:effectLst>
                  <a:innerShdw blurRad="69850" dist="43180" dir="5400000">
                    <a:srgbClr val="000000">
                      <a:alpha val="65000"/>
                    </a:srgbClr>
                  </a:innerShdw>
                </a:effectLst>
                <a:latin typeface="標楷體"/>
              </a:rPr>
              <a:t>再任月數收回</a:t>
            </a:r>
            <a:r>
              <a:rPr lang="zh-TW" altLang="en-US" sz="1900" b="1" dirty="0">
                <a:ln w="1905"/>
                <a:effectLst>
                  <a:innerShdw blurRad="69850" dist="43180" dir="5400000">
                    <a:srgbClr val="000000">
                      <a:alpha val="65000"/>
                    </a:srgbClr>
                  </a:innerShdw>
                </a:effectLst>
                <a:latin typeface="標楷體"/>
              </a:rPr>
              <a:t>俸給總額慰助金。</a:t>
            </a:r>
            <a:endParaRPr lang="zh-TW" altLang="en-US" sz="1900" b="1" dirty="0"/>
          </a:p>
        </p:txBody>
      </p:sp>
      <p:sp>
        <p:nvSpPr>
          <p:cNvPr id="4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1597735942"/>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20</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93936" y="1340768"/>
            <a:ext cx="1915909"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二</a:t>
            </a:r>
            <a:r>
              <a:rPr lang="en-US" altLang="zh-TW" sz="2400" b="1" dirty="0" smtClean="0"/>
              <a:t>)</a:t>
            </a:r>
            <a:r>
              <a:rPr lang="zh-TW" altLang="en-US" sz="2400" b="1" dirty="0" smtClean="0"/>
              <a:t>屆齡退休</a:t>
            </a:r>
            <a:endParaRPr lang="zh-TW" altLang="en-US" sz="2400" b="1" dirty="0"/>
          </a:p>
        </p:txBody>
      </p:sp>
      <p:grpSp>
        <p:nvGrpSpPr>
          <p:cNvPr id="17" name="Group 4"/>
          <p:cNvGrpSpPr>
            <a:grpSpLocks/>
          </p:cNvGrpSpPr>
          <p:nvPr/>
        </p:nvGrpSpPr>
        <p:grpSpPr bwMode="auto">
          <a:xfrm>
            <a:off x="693936" y="2108945"/>
            <a:ext cx="7176831" cy="646112"/>
            <a:chOff x="154" y="1173"/>
            <a:chExt cx="4471" cy="407"/>
          </a:xfrm>
        </p:grpSpPr>
        <p:sp>
          <p:nvSpPr>
            <p:cNvPr id="18" name="Rectangle 5"/>
            <p:cNvSpPr>
              <a:spLocks noChangeArrowheads="1"/>
            </p:cNvSpPr>
            <p:nvPr/>
          </p:nvSpPr>
          <p:spPr bwMode="auto">
            <a:xfrm>
              <a:off x="154" y="1224"/>
              <a:ext cx="1840" cy="302"/>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800" b="1" dirty="0">
                  <a:solidFill>
                    <a:srgbClr val="990099"/>
                  </a:solidFill>
                  <a:ea typeface="標楷體" pitchFamily="65" charset="-120"/>
                </a:rPr>
                <a:t>1.</a:t>
              </a:r>
              <a:r>
                <a:rPr lang="zh-TW" altLang="en-US" sz="2800" b="1" dirty="0">
                  <a:solidFill>
                    <a:srgbClr val="990099"/>
                  </a:solidFill>
                  <a:ea typeface="標楷體" pitchFamily="65" charset="-120"/>
                </a:rPr>
                <a:t>一般屆齡退休</a:t>
              </a:r>
            </a:p>
          </p:txBody>
        </p:sp>
        <p:sp>
          <p:nvSpPr>
            <p:cNvPr id="19" name="Rectangle 6"/>
            <p:cNvSpPr>
              <a:spLocks noChangeArrowheads="1"/>
            </p:cNvSpPr>
            <p:nvPr/>
          </p:nvSpPr>
          <p:spPr bwMode="auto">
            <a:xfrm>
              <a:off x="1994" y="1173"/>
              <a:ext cx="2631" cy="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spcBef>
                  <a:spcPct val="0"/>
                </a:spcBef>
                <a:buSzPct val="80000"/>
                <a:buFontTx/>
                <a:buNone/>
              </a:pPr>
              <a:r>
                <a:rPr lang="en-US" altLang="zh-TW" sz="2800" b="1" dirty="0">
                  <a:solidFill>
                    <a:srgbClr val="990099"/>
                  </a:solidFill>
                  <a:latin typeface="標楷體" pitchFamily="65" charset="-120"/>
                  <a:ea typeface="標楷體" pitchFamily="65" charset="-120"/>
                </a:rPr>
                <a:t>→</a:t>
              </a:r>
              <a:r>
                <a:rPr lang="zh-TW" altLang="en-US" sz="2400" b="1" dirty="0">
                  <a:solidFill>
                    <a:srgbClr val="0000CC"/>
                  </a:solidFill>
                  <a:latin typeface="標楷體" pitchFamily="65" charset="-120"/>
                  <a:ea typeface="標楷體" pitchFamily="65" charset="-120"/>
                </a:rPr>
                <a:t>任職</a:t>
              </a:r>
              <a:r>
                <a:rPr lang="en-US" altLang="zh-TW" sz="2400" b="1" dirty="0">
                  <a:solidFill>
                    <a:srgbClr val="0000CC"/>
                  </a:solidFill>
                  <a:latin typeface="標楷體" pitchFamily="65" charset="-120"/>
                  <a:ea typeface="標楷體" pitchFamily="65" charset="-120"/>
                </a:rPr>
                <a:t>5</a:t>
              </a:r>
              <a:r>
                <a:rPr lang="zh-TW" altLang="en-US" sz="2400" b="1" dirty="0">
                  <a:solidFill>
                    <a:srgbClr val="0000CC"/>
                  </a:solidFill>
                  <a:latin typeface="標楷體" pitchFamily="65" charset="-120"/>
                  <a:ea typeface="標楷體" pitchFamily="65" charset="-120"/>
                </a:rPr>
                <a:t>年以上，年滿</a:t>
              </a:r>
              <a:r>
                <a:rPr lang="en-US" altLang="zh-TW" sz="3000" b="1" dirty="0">
                  <a:solidFill>
                    <a:srgbClr val="C00000"/>
                  </a:solidFill>
                  <a:latin typeface="標楷體" pitchFamily="65" charset="-120"/>
                  <a:ea typeface="標楷體" pitchFamily="65" charset="-120"/>
                </a:rPr>
                <a:t>65</a:t>
              </a:r>
              <a:r>
                <a:rPr lang="zh-TW" altLang="en-US" sz="2400" b="1" dirty="0">
                  <a:solidFill>
                    <a:srgbClr val="0000CC"/>
                  </a:solidFill>
                  <a:latin typeface="標楷體" pitchFamily="65" charset="-120"/>
                  <a:ea typeface="標楷體" pitchFamily="65" charset="-120"/>
                </a:rPr>
                <a:t>歲者</a:t>
              </a:r>
              <a:r>
                <a:rPr lang="zh-TW" altLang="en-US" sz="2600" b="1" dirty="0">
                  <a:solidFill>
                    <a:srgbClr val="CC0000"/>
                  </a:solidFill>
                  <a:latin typeface="標楷體" pitchFamily="65" charset="-120"/>
                  <a:ea typeface="標楷體" pitchFamily="65" charset="-120"/>
                </a:rPr>
                <a:t> </a:t>
              </a:r>
            </a:p>
          </p:txBody>
        </p:sp>
      </p:grpSp>
      <p:grpSp>
        <p:nvGrpSpPr>
          <p:cNvPr id="20" name="Group 7"/>
          <p:cNvGrpSpPr>
            <a:grpSpLocks/>
          </p:cNvGrpSpPr>
          <p:nvPr/>
        </p:nvGrpSpPr>
        <p:grpSpPr bwMode="auto">
          <a:xfrm>
            <a:off x="5879505" y="2696321"/>
            <a:ext cx="1933748" cy="1593851"/>
            <a:chOff x="3923" y="1445"/>
            <a:chExt cx="1270" cy="1004"/>
          </a:xfrm>
        </p:grpSpPr>
        <p:sp>
          <p:nvSpPr>
            <p:cNvPr id="21" name="Rectangle 8"/>
            <p:cNvSpPr>
              <a:spLocks noChangeArrowheads="1"/>
            </p:cNvSpPr>
            <p:nvPr/>
          </p:nvSpPr>
          <p:spPr bwMode="auto">
            <a:xfrm>
              <a:off x="3923" y="2042"/>
              <a:ext cx="1270" cy="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rnd">
                  <a:solidFill>
                    <a:schemeClr val="tx1"/>
                  </a:solidFill>
                  <a:prstDash val="sysDot"/>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Clr>
                  <a:schemeClr val="folHlink"/>
                </a:buClr>
                <a:buSzPct val="60000"/>
                <a:buFontTx/>
                <a:buNone/>
              </a:pPr>
              <a:r>
                <a:rPr lang="en-US" altLang="zh-TW" sz="2800" b="1" dirty="0">
                  <a:solidFill>
                    <a:srgbClr val="990099"/>
                  </a:solidFill>
                  <a:latin typeface="標楷體" pitchFamily="65" charset="-120"/>
                  <a:ea typeface="標楷體" pitchFamily="65" charset="-120"/>
                </a:rPr>
                <a:t>→</a:t>
              </a:r>
              <a:r>
                <a:rPr lang="zh-TW" altLang="en-US" sz="2400" b="1" dirty="0">
                  <a:solidFill>
                    <a:srgbClr val="0000FF"/>
                  </a:solidFill>
                  <a:latin typeface="標楷體" pitchFamily="65" charset="-120"/>
                  <a:ea typeface="標楷體" pitchFamily="65" charset="-120"/>
                </a:rPr>
                <a:t>最低</a:t>
              </a:r>
              <a:r>
                <a:rPr lang="en-US" altLang="zh-TW" sz="3000" b="1" dirty="0">
                  <a:solidFill>
                    <a:srgbClr val="C00000"/>
                  </a:solidFill>
                  <a:latin typeface="標楷體" pitchFamily="65" charset="-120"/>
                  <a:ea typeface="標楷體" pitchFamily="65" charset="-120"/>
                </a:rPr>
                <a:t>55</a:t>
              </a:r>
              <a:r>
                <a:rPr lang="zh-TW" altLang="en-US" sz="2400" b="1" dirty="0">
                  <a:solidFill>
                    <a:srgbClr val="0000FF"/>
                  </a:solidFill>
                  <a:latin typeface="標楷體" pitchFamily="65" charset="-120"/>
                  <a:ea typeface="標楷體" pitchFamily="65" charset="-120"/>
                </a:rPr>
                <a:t>歲</a:t>
              </a:r>
            </a:p>
          </p:txBody>
        </p:sp>
        <p:cxnSp>
          <p:nvCxnSpPr>
            <p:cNvPr id="22" name="AutoShape 9"/>
            <p:cNvCxnSpPr>
              <a:cxnSpLocks noChangeShapeType="1"/>
            </p:cNvCxnSpPr>
            <p:nvPr/>
          </p:nvCxnSpPr>
          <p:spPr bwMode="auto">
            <a:xfrm rot="16200000" flipH="1">
              <a:off x="4313" y="1691"/>
              <a:ext cx="671" cy="180"/>
            </a:xfrm>
            <a:prstGeom prst="curvedConnector3">
              <a:avLst>
                <a:gd name="adj1" fmla="val 50000"/>
              </a:avLst>
            </a:prstGeom>
            <a:ln>
              <a:headEnd/>
              <a:tailEnd type="triangle" w="med" len="med"/>
            </a:ln>
          </p:spPr>
          <p:style>
            <a:lnRef idx="3">
              <a:schemeClr val="dk1"/>
            </a:lnRef>
            <a:fillRef idx="0">
              <a:schemeClr val="dk1"/>
            </a:fillRef>
            <a:effectRef idx="2">
              <a:schemeClr val="dk1"/>
            </a:effectRef>
            <a:fontRef idx="minor">
              <a:schemeClr val="tx1"/>
            </a:fontRef>
          </p:style>
        </p:cxnSp>
      </p:grpSp>
      <p:sp>
        <p:nvSpPr>
          <p:cNvPr id="23" name="Rectangle 10"/>
          <p:cNvSpPr>
            <a:spLocks noChangeArrowheads="1"/>
          </p:cNvSpPr>
          <p:nvPr/>
        </p:nvSpPr>
        <p:spPr bwMode="auto">
          <a:xfrm>
            <a:off x="3935065" y="4865266"/>
            <a:ext cx="2608263" cy="525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90000"/>
              </a:lnSpc>
              <a:buFont typeface="Wingdings" pitchFamily="2" charset="2"/>
              <a:buNone/>
            </a:pPr>
            <a:endParaRPr lang="zh-TW" altLang="zh-TW" sz="2000">
              <a:solidFill>
                <a:srgbClr val="0000CC"/>
              </a:solidFill>
              <a:ea typeface="標楷體" pitchFamily="65" charset="-120"/>
            </a:endParaRPr>
          </a:p>
        </p:txBody>
      </p:sp>
      <p:sp>
        <p:nvSpPr>
          <p:cNvPr id="24" name="Rectangle 11"/>
          <p:cNvSpPr>
            <a:spLocks noChangeArrowheads="1"/>
          </p:cNvSpPr>
          <p:nvPr/>
        </p:nvSpPr>
        <p:spPr bwMode="auto">
          <a:xfrm>
            <a:off x="2340644" y="3661167"/>
            <a:ext cx="3538860" cy="480131"/>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800" b="1" dirty="0">
                <a:solidFill>
                  <a:srgbClr val="990099"/>
                </a:solidFill>
                <a:ea typeface="標楷體" pitchFamily="65" charset="-120"/>
              </a:rPr>
              <a:t>2.</a:t>
            </a:r>
            <a:r>
              <a:rPr lang="zh-TW" altLang="en-US" sz="2800" b="1" dirty="0">
                <a:solidFill>
                  <a:srgbClr val="990099"/>
                </a:solidFill>
                <a:ea typeface="標楷體" pitchFamily="65" charset="-120"/>
              </a:rPr>
              <a:t>危勞降齡屆齡退休</a:t>
            </a:r>
          </a:p>
        </p:txBody>
      </p:sp>
      <p:sp>
        <p:nvSpPr>
          <p:cNvPr id="26" name="內容版面配置區 3"/>
          <p:cNvSpPr txBox="1">
            <a:spLocks noGrp="1"/>
          </p:cNvSpPr>
          <p:nvPr>
            <p:ph idx="1"/>
          </p:nvPr>
        </p:nvSpPr>
        <p:spPr>
          <a:xfrm>
            <a:off x="619842" y="764704"/>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grpSp>
        <p:nvGrpSpPr>
          <p:cNvPr id="5" name="群組 4"/>
          <p:cNvGrpSpPr/>
          <p:nvPr/>
        </p:nvGrpSpPr>
        <p:grpSpPr>
          <a:xfrm>
            <a:off x="391360" y="4614524"/>
            <a:ext cx="8079424" cy="1550779"/>
            <a:chOff x="391360" y="4614524"/>
            <a:chExt cx="8079424" cy="1550779"/>
          </a:xfrm>
        </p:grpSpPr>
        <p:sp>
          <p:nvSpPr>
            <p:cNvPr id="28" name="手繪多邊形 27"/>
            <p:cNvSpPr/>
            <p:nvPr/>
          </p:nvSpPr>
          <p:spPr>
            <a:xfrm>
              <a:off x="467544" y="4618924"/>
              <a:ext cx="1039773" cy="1546379"/>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29" name="手繪多邊形 28"/>
            <p:cNvSpPr/>
            <p:nvPr/>
          </p:nvSpPr>
          <p:spPr>
            <a:xfrm>
              <a:off x="1497767" y="4690769"/>
              <a:ext cx="6973017" cy="1399919"/>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180975" lvl="0">
                <a:lnSpc>
                  <a:spcPts val="3500"/>
                </a:lnSpc>
                <a:spcBef>
                  <a:spcPct val="0"/>
                </a:spcBef>
                <a:defRPr/>
              </a:pPr>
              <a:r>
                <a:rPr lang="en-US" altLang="zh-TW" sz="2400" b="1" u="sng" dirty="0" smtClean="0">
                  <a:ln w="1905"/>
                  <a:solidFill>
                    <a:schemeClr val="tx1"/>
                  </a:solidFill>
                  <a:effectLst>
                    <a:innerShdw blurRad="69850" dist="43180" dir="5400000">
                      <a:srgbClr val="000000">
                        <a:alpha val="65000"/>
                      </a:srgbClr>
                    </a:innerShdw>
                  </a:effectLst>
                  <a:latin typeface="標楷體" pitchFamily="65" charset="-120"/>
                </a:rPr>
                <a:t>◎</a:t>
              </a:r>
              <a:r>
                <a:rPr lang="zh-TW" altLang="en-US" sz="2400" b="1" u="sng" dirty="0">
                  <a:ln w="1905"/>
                  <a:solidFill>
                    <a:schemeClr val="tx1"/>
                  </a:solidFill>
                  <a:effectLst>
                    <a:innerShdw blurRad="69850" dist="43180" dir="5400000">
                      <a:srgbClr val="000000">
                        <a:alpha val="65000"/>
                      </a:srgbClr>
                    </a:innerShdw>
                  </a:effectLst>
                  <a:latin typeface="標楷體" pitchFamily="65" charset="-120"/>
                </a:rPr>
                <a:t>屆齡退休至遲</a:t>
              </a:r>
              <a:r>
                <a:rPr lang="zh-TW" altLang="en-US" sz="2400" b="1" u="sng" dirty="0" smtClean="0">
                  <a:ln w="1905"/>
                  <a:solidFill>
                    <a:schemeClr val="tx1"/>
                  </a:solidFill>
                  <a:effectLst>
                    <a:innerShdw blurRad="69850" dist="43180" dir="5400000">
                      <a:srgbClr val="000000">
                        <a:alpha val="65000"/>
                      </a:srgbClr>
                    </a:innerShdw>
                  </a:effectLst>
                  <a:latin typeface="標楷體" pitchFamily="65" charset="-120"/>
                </a:rPr>
                <a:t>生效日期</a:t>
              </a:r>
              <a:r>
                <a:rPr lang="zh-TW" altLang="en-US" sz="2400" b="1" u="sng" dirty="0" smtClean="0">
                  <a:ln w="1905"/>
                  <a:solidFill>
                    <a:schemeClr val="tx1"/>
                  </a:solidFill>
                  <a:effectLst>
                    <a:innerShdw blurRad="69850" dist="43180" dir="5400000">
                      <a:srgbClr val="000000">
                        <a:alpha val="65000"/>
                      </a:srgbClr>
                    </a:innerShdw>
                  </a:effectLst>
                  <a:latin typeface="標楷體"/>
                </a:rPr>
                <a:t>：</a:t>
              </a:r>
              <a:endParaRPr lang="en-US" altLang="zh-TW" sz="2400" b="1" u="sng" dirty="0">
                <a:ln w="1905"/>
                <a:solidFill>
                  <a:schemeClr val="tx1"/>
                </a:solidFill>
                <a:effectLst>
                  <a:innerShdw blurRad="69850" dist="43180" dir="5400000">
                    <a:srgbClr val="000000">
                      <a:alpha val="65000"/>
                    </a:srgbClr>
                  </a:innerShdw>
                </a:effectLst>
                <a:latin typeface="標楷體" pitchFamily="65" charset="-120"/>
              </a:endParaRPr>
            </a:p>
            <a:p>
              <a:pPr marL="628650" lvl="0" indent="-266700">
                <a:lnSpc>
                  <a:spcPts val="3500"/>
                </a:lnSpc>
                <a:spcBef>
                  <a:spcPct val="0"/>
                </a:spcBef>
                <a:buFont typeface="+mj-lt"/>
                <a:buAutoNum type="arabicParenR"/>
                <a:defRPr/>
              </a:pPr>
              <a:r>
                <a:rPr lang="zh-TW" altLang="en-US" sz="2400" b="1" dirty="0" smtClean="0">
                  <a:solidFill>
                    <a:srgbClr val="660066"/>
                  </a:solidFill>
                  <a:latin typeface="標楷體" pitchFamily="65" charset="-120"/>
                </a:rPr>
                <a:t>於</a:t>
              </a:r>
              <a:r>
                <a:rPr lang="en-US" altLang="zh-TW" sz="2400" b="1" dirty="0">
                  <a:solidFill>
                    <a:srgbClr val="660066"/>
                  </a:solidFill>
                  <a:latin typeface="標楷體" pitchFamily="65" charset="-120"/>
                </a:rPr>
                <a:t>1</a:t>
              </a:r>
              <a:r>
                <a:rPr lang="zh-TW" altLang="en-US" sz="2400" b="1" dirty="0">
                  <a:solidFill>
                    <a:srgbClr val="660066"/>
                  </a:solidFill>
                  <a:latin typeface="標楷體" pitchFamily="65" charset="-120"/>
                </a:rPr>
                <a:t>月至</a:t>
              </a:r>
              <a:r>
                <a:rPr lang="en-US" altLang="zh-TW" sz="2400" b="1" dirty="0">
                  <a:solidFill>
                    <a:srgbClr val="660066"/>
                  </a:solidFill>
                  <a:latin typeface="標楷體" pitchFamily="65" charset="-120"/>
                </a:rPr>
                <a:t>6</a:t>
              </a:r>
              <a:r>
                <a:rPr lang="zh-TW" altLang="en-US" sz="2400" b="1" dirty="0">
                  <a:solidFill>
                    <a:srgbClr val="660066"/>
                  </a:solidFill>
                  <a:latin typeface="標楷體" pitchFamily="65" charset="-120"/>
                </a:rPr>
                <a:t>月出生者，至遲為</a:t>
              </a:r>
              <a:r>
                <a:rPr lang="en-US" altLang="zh-TW" sz="2400" b="1" dirty="0">
                  <a:solidFill>
                    <a:srgbClr val="660066"/>
                  </a:solidFill>
                  <a:latin typeface="標楷體" pitchFamily="65" charset="-120"/>
                </a:rPr>
                <a:t>7</a:t>
              </a:r>
              <a:r>
                <a:rPr lang="zh-TW" altLang="en-US" sz="2400" b="1" dirty="0">
                  <a:solidFill>
                    <a:srgbClr val="660066"/>
                  </a:solidFill>
                  <a:latin typeface="標楷體" pitchFamily="65" charset="-120"/>
                </a:rPr>
                <a:t>月</a:t>
              </a:r>
              <a:r>
                <a:rPr lang="en-US" altLang="zh-TW" sz="2400" b="1" dirty="0">
                  <a:solidFill>
                    <a:srgbClr val="660066"/>
                  </a:solidFill>
                  <a:latin typeface="標楷體" pitchFamily="65" charset="-120"/>
                </a:rPr>
                <a:t>16</a:t>
              </a:r>
              <a:r>
                <a:rPr lang="zh-TW" altLang="en-US" sz="2400" b="1" dirty="0">
                  <a:solidFill>
                    <a:srgbClr val="660066"/>
                  </a:solidFill>
                  <a:latin typeface="標楷體" pitchFamily="65" charset="-120"/>
                </a:rPr>
                <a:t>日</a:t>
              </a:r>
              <a:r>
                <a:rPr lang="zh-TW" altLang="en-US" sz="2400" b="1" dirty="0" smtClean="0">
                  <a:solidFill>
                    <a:srgbClr val="660066"/>
                  </a:solidFill>
                  <a:latin typeface="標楷體" pitchFamily="65" charset="-120"/>
                </a:rPr>
                <a:t>。</a:t>
              </a:r>
              <a:endParaRPr lang="en-US" altLang="zh-TW" sz="2400" b="1" dirty="0" smtClean="0">
                <a:solidFill>
                  <a:srgbClr val="660066"/>
                </a:solidFill>
                <a:latin typeface="標楷體" pitchFamily="65" charset="-120"/>
              </a:endParaRPr>
            </a:p>
            <a:p>
              <a:pPr marL="628650" lvl="0" indent="-266700">
                <a:lnSpc>
                  <a:spcPts val="3500"/>
                </a:lnSpc>
                <a:spcBef>
                  <a:spcPct val="0"/>
                </a:spcBef>
                <a:buFont typeface="+mj-lt"/>
                <a:buAutoNum type="arabicParenR"/>
                <a:defRPr/>
              </a:pPr>
              <a:r>
                <a:rPr lang="zh-TW" altLang="en-US" sz="2400" b="1" dirty="0" smtClean="0">
                  <a:solidFill>
                    <a:srgbClr val="660066"/>
                  </a:solidFill>
                  <a:latin typeface="標楷體" pitchFamily="65" charset="-120"/>
                </a:rPr>
                <a:t>於</a:t>
              </a:r>
              <a:r>
                <a:rPr lang="en-US" altLang="zh-TW" sz="2400" b="1" dirty="0">
                  <a:solidFill>
                    <a:srgbClr val="660066"/>
                  </a:solidFill>
                  <a:latin typeface="標楷體" pitchFamily="65" charset="-120"/>
                </a:rPr>
                <a:t>7</a:t>
              </a:r>
              <a:r>
                <a:rPr lang="zh-TW" altLang="en-US" sz="2400" b="1" dirty="0">
                  <a:solidFill>
                    <a:srgbClr val="660066"/>
                  </a:solidFill>
                  <a:latin typeface="標楷體" pitchFamily="65" charset="-120"/>
                </a:rPr>
                <a:t>月至</a:t>
              </a:r>
              <a:r>
                <a:rPr lang="en-US" altLang="zh-TW" sz="2400" b="1" dirty="0">
                  <a:solidFill>
                    <a:srgbClr val="660066"/>
                  </a:solidFill>
                  <a:latin typeface="標楷體" pitchFamily="65" charset="-120"/>
                </a:rPr>
                <a:t>12</a:t>
              </a:r>
              <a:r>
                <a:rPr lang="zh-TW" altLang="en-US" sz="2400" b="1" dirty="0">
                  <a:solidFill>
                    <a:srgbClr val="660066"/>
                  </a:solidFill>
                  <a:latin typeface="標楷體" pitchFamily="65" charset="-120"/>
                </a:rPr>
                <a:t>月出生者，至遲為次年</a:t>
              </a:r>
              <a:r>
                <a:rPr lang="en-US" altLang="zh-TW" sz="2400" b="1" dirty="0">
                  <a:solidFill>
                    <a:srgbClr val="660066"/>
                  </a:solidFill>
                  <a:latin typeface="標楷體" pitchFamily="65" charset="-120"/>
                </a:rPr>
                <a:t>1</a:t>
              </a:r>
              <a:r>
                <a:rPr lang="zh-TW" altLang="en-US" sz="2400" b="1" dirty="0">
                  <a:solidFill>
                    <a:srgbClr val="660066"/>
                  </a:solidFill>
                  <a:latin typeface="標楷體" pitchFamily="65" charset="-120"/>
                </a:rPr>
                <a:t>月</a:t>
              </a:r>
              <a:r>
                <a:rPr lang="en-US" altLang="zh-TW" sz="2400" b="1" dirty="0">
                  <a:solidFill>
                    <a:srgbClr val="660066"/>
                  </a:solidFill>
                  <a:latin typeface="標楷體" pitchFamily="65" charset="-120"/>
                </a:rPr>
                <a:t>16</a:t>
              </a:r>
              <a:r>
                <a:rPr lang="zh-TW" altLang="en-US" sz="2400" b="1" dirty="0">
                  <a:solidFill>
                    <a:srgbClr val="660066"/>
                  </a:solidFill>
                  <a:latin typeface="標楷體" pitchFamily="65" charset="-120"/>
                </a:rPr>
                <a:t>日。</a:t>
              </a:r>
            </a:p>
            <a:p>
              <a:pPr>
                <a:lnSpc>
                  <a:spcPts val="3500"/>
                </a:lnSpc>
                <a:spcBef>
                  <a:spcPct val="0"/>
                </a:spcBef>
                <a:buFontTx/>
                <a:buNone/>
                <a:defRPr/>
              </a:pPr>
              <a:endParaRPr lang="zh-TW" altLang="en-US" sz="2400" b="1" kern="1200" dirty="0"/>
            </a:p>
          </p:txBody>
        </p:sp>
        <p:pic>
          <p:nvPicPr>
            <p:cNvPr id="30"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1360" y="4614524"/>
              <a:ext cx="1260530" cy="132553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4235333867"/>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21</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93936" y="1340768"/>
            <a:ext cx="1915909"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三</a:t>
            </a:r>
            <a:r>
              <a:rPr lang="en-US" altLang="zh-TW" sz="2400" b="1" dirty="0" smtClean="0"/>
              <a:t>)</a:t>
            </a:r>
            <a:r>
              <a:rPr lang="zh-TW" altLang="en-US" sz="2400" b="1" dirty="0" smtClean="0"/>
              <a:t>命令退休</a:t>
            </a:r>
            <a:endParaRPr lang="zh-TW" altLang="en-US" sz="2400" b="1" dirty="0"/>
          </a:p>
        </p:txBody>
      </p:sp>
      <p:sp>
        <p:nvSpPr>
          <p:cNvPr id="23" name="Rectangle 10"/>
          <p:cNvSpPr>
            <a:spLocks noChangeArrowheads="1"/>
          </p:cNvSpPr>
          <p:nvPr/>
        </p:nvSpPr>
        <p:spPr bwMode="auto">
          <a:xfrm>
            <a:off x="3935065" y="4865266"/>
            <a:ext cx="2608263" cy="525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90000"/>
              </a:lnSpc>
              <a:buFont typeface="Wingdings" pitchFamily="2" charset="2"/>
              <a:buNone/>
            </a:pPr>
            <a:endParaRPr lang="zh-TW" altLang="zh-TW" sz="2000">
              <a:solidFill>
                <a:srgbClr val="0000CC"/>
              </a:solidFill>
              <a:ea typeface="標楷體" pitchFamily="65" charset="-120"/>
            </a:endParaRPr>
          </a:p>
        </p:txBody>
      </p:sp>
      <p:sp>
        <p:nvSpPr>
          <p:cNvPr id="26" name="內容版面配置區 3"/>
          <p:cNvSpPr txBox="1">
            <a:spLocks noGrp="1"/>
          </p:cNvSpPr>
          <p:nvPr>
            <p:ph idx="1"/>
          </p:nvPr>
        </p:nvSpPr>
        <p:spPr>
          <a:xfrm>
            <a:off x="569665" y="692696"/>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31" name="AutoShape 3"/>
          <p:cNvSpPr>
            <a:spLocks noChangeArrowheads="1"/>
          </p:cNvSpPr>
          <p:nvPr/>
        </p:nvSpPr>
        <p:spPr bwMode="gray">
          <a:xfrm>
            <a:off x="674712" y="1916833"/>
            <a:ext cx="8001744" cy="4608512"/>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tIns="0"/>
          <a:lstStyle/>
          <a:p>
            <a:pPr algn="just">
              <a:lnSpc>
                <a:spcPts val="3000"/>
              </a:lnSpc>
              <a:defRPr/>
            </a:pPr>
            <a:r>
              <a:rPr lang="zh-TW" altLang="en-US" sz="2300" b="1" dirty="0" smtClean="0">
                <a:ln w="1905"/>
                <a:solidFill>
                  <a:schemeClr val="tx1"/>
                </a:solidFill>
                <a:effectLst>
                  <a:innerShdw blurRad="69850" dist="43180" dir="5400000">
                    <a:srgbClr val="000000">
                      <a:alpha val="65000"/>
                    </a:srgbClr>
                  </a:innerShdw>
                </a:effectLst>
                <a:latin typeface="+mn-ea"/>
              </a:rPr>
              <a:t>任職</a:t>
            </a:r>
            <a:r>
              <a:rPr lang="en-US" altLang="zh-TW" sz="2300" b="1" dirty="0" smtClean="0">
                <a:ln w="1905"/>
                <a:solidFill>
                  <a:srgbClr val="C00000"/>
                </a:solidFill>
                <a:effectLst>
                  <a:innerShdw blurRad="69850" dist="43180" dir="5400000">
                    <a:srgbClr val="000000">
                      <a:alpha val="65000"/>
                    </a:srgbClr>
                  </a:innerShdw>
                </a:effectLst>
                <a:latin typeface="+mn-ea"/>
              </a:rPr>
              <a:t>5</a:t>
            </a:r>
            <a:r>
              <a:rPr lang="zh-TW" altLang="en-US" sz="2300" b="1" dirty="0" smtClean="0">
                <a:ln w="1905"/>
                <a:solidFill>
                  <a:srgbClr val="C00000"/>
                </a:solidFill>
                <a:effectLst>
                  <a:innerShdw blurRad="69850" dist="43180" dir="5400000">
                    <a:srgbClr val="000000">
                      <a:alpha val="65000"/>
                    </a:srgbClr>
                  </a:innerShdw>
                </a:effectLst>
                <a:latin typeface="+mn-ea"/>
              </a:rPr>
              <a:t>年以上</a:t>
            </a:r>
            <a:r>
              <a:rPr lang="zh-TW" altLang="en-US" sz="2300" b="1" dirty="0" smtClean="0">
                <a:ln w="1905"/>
                <a:solidFill>
                  <a:schemeClr val="tx1"/>
                </a:solidFill>
                <a:effectLst>
                  <a:innerShdw blurRad="69850" dist="43180" dir="5400000">
                    <a:srgbClr val="000000">
                      <a:alpha val="65000"/>
                    </a:srgbClr>
                  </a:innerShdw>
                </a:effectLst>
                <a:latin typeface="+mn-ea"/>
              </a:rPr>
              <a:t>，有下列情事之一者</a:t>
            </a:r>
            <a:r>
              <a:rPr lang="zh-TW" altLang="en-US" sz="2300" b="1" dirty="0" smtClean="0">
                <a:ln w="1905"/>
                <a:solidFill>
                  <a:schemeClr val="tx1"/>
                </a:solidFill>
                <a:effectLst>
                  <a:innerShdw blurRad="69850" dist="43180" dir="5400000">
                    <a:srgbClr val="000000">
                      <a:alpha val="65000"/>
                    </a:srgbClr>
                  </a:innerShdw>
                </a:effectLst>
                <a:latin typeface="標楷體"/>
                <a:ea typeface="標楷體"/>
              </a:rPr>
              <a:t>，</a:t>
            </a:r>
            <a:r>
              <a:rPr lang="zh-TW" altLang="en-US" sz="2300" b="1" dirty="0" smtClean="0">
                <a:ln w="1905"/>
                <a:solidFill>
                  <a:schemeClr val="tx1"/>
                </a:solidFill>
                <a:effectLst>
                  <a:innerShdw blurRad="69850" dist="43180" dir="5400000">
                    <a:srgbClr val="000000">
                      <a:alpha val="65000"/>
                    </a:srgbClr>
                  </a:innerShdw>
                </a:effectLst>
                <a:latin typeface="+mn-ea"/>
              </a:rPr>
              <a:t>由</a:t>
            </a:r>
            <a:r>
              <a:rPr lang="zh-TW" altLang="en-US" sz="2300" b="1" dirty="0">
                <a:ln w="1905"/>
                <a:solidFill>
                  <a:schemeClr val="tx1"/>
                </a:solidFill>
                <a:effectLst>
                  <a:innerShdw blurRad="69850" dist="43180" dir="5400000">
                    <a:srgbClr val="000000">
                      <a:alpha val="65000"/>
                    </a:srgbClr>
                  </a:innerShdw>
                </a:effectLst>
                <a:latin typeface="+mn-ea"/>
              </a:rPr>
              <a:t>服務機關主動辦理</a:t>
            </a:r>
            <a:r>
              <a:rPr lang="zh-TW" altLang="en-US" sz="2300" b="1" dirty="0" smtClean="0">
                <a:ln w="1905"/>
                <a:solidFill>
                  <a:schemeClr val="tx1"/>
                </a:solidFill>
                <a:effectLst>
                  <a:innerShdw blurRad="69850" dist="43180" dir="5400000">
                    <a:srgbClr val="000000">
                      <a:alpha val="65000"/>
                    </a:srgbClr>
                  </a:innerShdw>
                </a:effectLst>
                <a:latin typeface="+mn-ea"/>
              </a:rPr>
              <a:t>命令退休</a:t>
            </a:r>
            <a:r>
              <a:rPr lang="zh-TW" altLang="en-US" sz="2300" b="1" dirty="0" smtClean="0">
                <a:ln w="1905"/>
                <a:solidFill>
                  <a:schemeClr val="tx1"/>
                </a:solidFill>
                <a:effectLst>
                  <a:innerShdw blurRad="69850" dist="43180" dir="5400000">
                    <a:srgbClr val="000000">
                      <a:alpha val="65000"/>
                    </a:srgbClr>
                  </a:innerShdw>
                </a:effectLst>
                <a:latin typeface="標楷體"/>
                <a:ea typeface="標楷體"/>
              </a:rPr>
              <a:t>：</a:t>
            </a:r>
            <a:endParaRPr lang="en-US" altLang="zh-TW" sz="2300" b="1" dirty="0" smtClean="0">
              <a:ln w="1905"/>
              <a:solidFill>
                <a:schemeClr val="tx1"/>
              </a:solidFill>
              <a:effectLst>
                <a:innerShdw blurRad="69850" dist="43180" dir="5400000">
                  <a:srgbClr val="000000">
                    <a:alpha val="65000"/>
                  </a:srgbClr>
                </a:innerShdw>
              </a:effectLst>
              <a:latin typeface="+mn-ea"/>
            </a:endParaRPr>
          </a:p>
          <a:p>
            <a:pPr marL="365125" indent="-365125" algn="just">
              <a:lnSpc>
                <a:spcPts val="3200"/>
              </a:lnSpc>
              <a:spcBef>
                <a:spcPts val="600"/>
              </a:spcBef>
              <a:defRPr/>
            </a:pPr>
            <a:r>
              <a:rPr lang="en-US" altLang="zh-TW" sz="2300" b="1" dirty="0" smtClean="0">
                <a:ln w="1905"/>
                <a:solidFill>
                  <a:srgbClr val="0000FF"/>
                </a:solidFill>
                <a:effectLst>
                  <a:innerShdw blurRad="69850" dist="43180" dir="5400000">
                    <a:srgbClr val="000000">
                      <a:alpha val="65000"/>
                    </a:srgbClr>
                  </a:innerShdw>
                </a:effectLst>
                <a:latin typeface="+mn-ea"/>
              </a:rPr>
              <a:t>1.</a:t>
            </a:r>
            <a:r>
              <a:rPr lang="zh-TW" altLang="en-US" sz="2300" b="1" dirty="0" smtClean="0">
                <a:ln w="1905"/>
                <a:solidFill>
                  <a:srgbClr val="0000FF"/>
                </a:solidFill>
                <a:effectLst>
                  <a:innerShdw blurRad="69850" dist="43180" dir="5400000">
                    <a:srgbClr val="000000">
                      <a:alpha val="65000"/>
                    </a:srgbClr>
                  </a:innerShdw>
                </a:effectLst>
                <a:latin typeface="+mn-ea"/>
              </a:rPr>
              <a:t>未符合自願</a:t>
            </a:r>
            <a:r>
              <a:rPr lang="zh-TW" altLang="en-US" sz="2300" b="1" dirty="0">
                <a:ln w="1905"/>
                <a:solidFill>
                  <a:srgbClr val="0000FF"/>
                </a:solidFill>
                <a:effectLst>
                  <a:innerShdw blurRad="69850" dist="43180" dir="5400000">
                    <a:srgbClr val="000000">
                      <a:alpha val="65000"/>
                    </a:srgbClr>
                  </a:innerShdw>
                </a:effectLst>
                <a:latin typeface="+mn-ea"/>
              </a:rPr>
              <a:t>退休條件，並</a:t>
            </a:r>
            <a:r>
              <a:rPr lang="zh-TW" altLang="en-US" sz="2300" b="1" u="sng" dirty="0">
                <a:ln w="1905"/>
                <a:solidFill>
                  <a:srgbClr val="C00000"/>
                </a:solidFill>
                <a:effectLst>
                  <a:innerShdw blurRad="69850" dist="43180" dir="5400000">
                    <a:srgbClr val="000000">
                      <a:alpha val="65000"/>
                    </a:srgbClr>
                  </a:innerShdw>
                </a:effectLst>
                <a:latin typeface="+mn-ea"/>
              </a:rPr>
              <a:t>受監護或輔助宣告尚未</a:t>
            </a:r>
            <a:r>
              <a:rPr lang="zh-TW" altLang="en-US" sz="2300" b="1" u="sng" dirty="0" smtClean="0">
                <a:ln w="1905"/>
                <a:solidFill>
                  <a:srgbClr val="C00000"/>
                </a:solidFill>
                <a:effectLst>
                  <a:innerShdw blurRad="69850" dist="43180" dir="5400000">
                    <a:srgbClr val="000000">
                      <a:alpha val="65000"/>
                    </a:srgbClr>
                  </a:innerShdw>
                </a:effectLst>
                <a:latin typeface="+mn-ea"/>
              </a:rPr>
              <a:t>撤銷者</a:t>
            </a:r>
            <a:r>
              <a:rPr lang="zh-TW" altLang="en-US" sz="2300" b="1" dirty="0" smtClean="0">
                <a:ln w="1905"/>
                <a:solidFill>
                  <a:srgbClr val="0000FF"/>
                </a:solidFill>
                <a:effectLst>
                  <a:innerShdw blurRad="69850" dist="43180" dir="5400000">
                    <a:srgbClr val="000000">
                      <a:alpha val="65000"/>
                    </a:srgbClr>
                  </a:innerShdw>
                </a:effectLst>
                <a:latin typeface="+mn-ea"/>
              </a:rPr>
              <a:t>。</a:t>
            </a:r>
            <a:endParaRPr lang="en-US" altLang="zh-TW" sz="2300" b="1" dirty="0">
              <a:ln w="1905"/>
              <a:solidFill>
                <a:srgbClr val="0000FF"/>
              </a:solidFill>
              <a:effectLst>
                <a:innerShdw blurRad="69850" dist="43180" dir="5400000">
                  <a:srgbClr val="000000">
                    <a:alpha val="65000"/>
                  </a:srgbClr>
                </a:innerShdw>
              </a:effectLst>
              <a:latin typeface="+mn-ea"/>
            </a:endParaRPr>
          </a:p>
          <a:p>
            <a:pPr marL="266700" indent="-266700" algn="just">
              <a:lnSpc>
                <a:spcPts val="3200"/>
              </a:lnSpc>
              <a:defRPr/>
            </a:pPr>
            <a:r>
              <a:rPr lang="en-US" altLang="zh-TW" sz="2300" b="1" kern="100" dirty="0" smtClean="0">
                <a:ln w="1905"/>
                <a:solidFill>
                  <a:srgbClr val="0000FF"/>
                </a:solidFill>
                <a:effectLst>
                  <a:innerShdw blurRad="69850" dist="43180" dir="5400000">
                    <a:srgbClr val="000000">
                      <a:alpha val="65000"/>
                    </a:srgbClr>
                  </a:innerShdw>
                </a:effectLst>
                <a:latin typeface="+mn-ea"/>
              </a:rPr>
              <a:t>2.</a:t>
            </a:r>
            <a:r>
              <a:rPr lang="zh-TW" altLang="en-US" sz="2300" b="1" kern="100" dirty="0" smtClean="0">
                <a:solidFill>
                  <a:srgbClr val="0000FF"/>
                </a:solidFill>
                <a:latin typeface="+mn-ea"/>
              </a:rPr>
              <a:t>有下列情事之一，經服務機關出具其</a:t>
            </a:r>
            <a:r>
              <a:rPr lang="zh-TW" altLang="en-US" sz="2300" b="1" kern="100" dirty="0" smtClean="0">
                <a:solidFill>
                  <a:srgbClr val="C00000"/>
                </a:solidFill>
                <a:latin typeface="+mn-ea"/>
              </a:rPr>
              <a:t>不能從事本職工作，亦無法擔任其他相當工作之證明</a:t>
            </a:r>
            <a:r>
              <a:rPr lang="zh-TW" altLang="zh-TW" sz="2300" b="1" kern="100" dirty="0" smtClean="0">
                <a:solidFill>
                  <a:srgbClr val="C00000"/>
                </a:solidFill>
                <a:latin typeface="+mn-ea"/>
              </a:rPr>
              <a:t>者</a:t>
            </a:r>
            <a:r>
              <a:rPr lang="zh-TW" altLang="en-US" sz="2300" b="1" kern="100" dirty="0" smtClean="0">
                <a:solidFill>
                  <a:srgbClr val="0000FF"/>
                </a:solidFill>
                <a:latin typeface="+mn-ea"/>
              </a:rPr>
              <a:t>：</a:t>
            </a:r>
            <a:endParaRPr lang="en-US" altLang="zh-TW" sz="2300" b="1" kern="100" dirty="0" smtClean="0">
              <a:solidFill>
                <a:srgbClr val="0000FF"/>
              </a:solidFill>
              <a:latin typeface="+mn-ea"/>
            </a:endParaRPr>
          </a:p>
          <a:p>
            <a:pPr marL="542925" lvl="1" indent="-257175" algn="just">
              <a:lnSpc>
                <a:spcPts val="3200"/>
              </a:lnSpc>
              <a:buFont typeface="+mj-lt"/>
              <a:buAutoNum type="arabicParenR"/>
              <a:defRPr/>
            </a:pPr>
            <a:r>
              <a:rPr lang="zh-TW" altLang="en-US" sz="2300" b="1" kern="100" dirty="0" smtClean="0">
                <a:solidFill>
                  <a:srgbClr val="0000FF"/>
                </a:solidFill>
                <a:latin typeface="+mn-ea"/>
              </a:rPr>
              <a:t>達公</a:t>
            </a:r>
            <a:r>
              <a:rPr lang="zh-TW" altLang="zh-TW" sz="2300" b="1" kern="100" dirty="0">
                <a:solidFill>
                  <a:srgbClr val="0000FF"/>
                </a:solidFill>
                <a:latin typeface="+mn-ea"/>
              </a:rPr>
              <a:t>保</a:t>
            </a:r>
            <a:r>
              <a:rPr lang="zh-TW" altLang="zh-TW" sz="2300" b="1" dirty="0">
                <a:ln w="1905"/>
                <a:solidFill>
                  <a:srgbClr val="C00000"/>
                </a:solidFill>
                <a:effectLst>
                  <a:innerShdw blurRad="69850" dist="43180" dir="5400000">
                    <a:srgbClr val="000000">
                      <a:alpha val="65000"/>
                    </a:srgbClr>
                  </a:innerShdw>
                </a:effectLst>
                <a:latin typeface="+mn-ea"/>
              </a:rPr>
              <a:t>半失能</a:t>
            </a:r>
            <a:r>
              <a:rPr lang="zh-TW" altLang="zh-TW" sz="2300" b="1" kern="100" dirty="0">
                <a:solidFill>
                  <a:srgbClr val="0000FF"/>
                </a:solidFill>
                <a:latin typeface="+mn-ea"/>
              </a:rPr>
              <a:t>以上或身心障礙等級</a:t>
            </a:r>
            <a:r>
              <a:rPr lang="zh-TW" altLang="zh-TW" sz="2300" b="1" u="sng" dirty="0">
                <a:ln w="1905"/>
                <a:solidFill>
                  <a:srgbClr val="C00000"/>
                </a:solidFill>
                <a:effectLst>
                  <a:innerShdw blurRad="69850" dist="43180" dir="5400000">
                    <a:srgbClr val="000000">
                      <a:alpha val="65000"/>
                    </a:srgbClr>
                  </a:innerShdw>
                </a:effectLst>
                <a:latin typeface="+mn-ea"/>
              </a:rPr>
              <a:t>為重度以上</a:t>
            </a:r>
            <a:r>
              <a:rPr lang="zh-TW" altLang="zh-TW" sz="2300" b="1" kern="100" dirty="0">
                <a:solidFill>
                  <a:srgbClr val="0000FF"/>
                </a:solidFill>
                <a:latin typeface="+mn-ea"/>
              </a:rPr>
              <a:t>等級</a:t>
            </a:r>
            <a:r>
              <a:rPr lang="zh-TW" altLang="zh-TW" sz="2300" b="1" kern="100" dirty="0" smtClean="0">
                <a:solidFill>
                  <a:srgbClr val="0000FF"/>
                </a:solidFill>
                <a:latin typeface="+mn-ea"/>
              </a:rPr>
              <a:t>。</a:t>
            </a:r>
            <a:endParaRPr lang="en-US" altLang="zh-TW" sz="2300" b="1" kern="100" dirty="0" smtClean="0">
              <a:solidFill>
                <a:srgbClr val="0000FF"/>
              </a:solidFill>
              <a:latin typeface="+mn-ea"/>
            </a:endParaRPr>
          </a:p>
          <a:p>
            <a:pPr marL="542925" lvl="1" indent="-257175" algn="just">
              <a:lnSpc>
                <a:spcPts val="3200"/>
              </a:lnSpc>
              <a:buClr>
                <a:srgbClr val="0000FF"/>
              </a:buClr>
              <a:buFont typeface="+mj-lt"/>
              <a:buAutoNum type="arabicParenR"/>
              <a:defRPr/>
            </a:pPr>
            <a:r>
              <a:rPr lang="zh-TW" altLang="zh-TW" sz="2300" b="1" u="sng" dirty="0">
                <a:ln w="1905"/>
                <a:solidFill>
                  <a:srgbClr val="C00000"/>
                </a:solidFill>
                <a:effectLst>
                  <a:innerShdw blurRad="69850" dist="43180" dir="5400000">
                    <a:srgbClr val="000000">
                      <a:alpha val="65000"/>
                    </a:srgbClr>
                  </a:innerShdw>
                </a:effectLst>
                <a:latin typeface="+mn-ea"/>
              </a:rPr>
              <a:t>罹患</a:t>
            </a:r>
            <a:r>
              <a:rPr lang="zh-TW" altLang="en-US" sz="2300" b="1" u="sng" dirty="0">
                <a:ln w="1905"/>
                <a:solidFill>
                  <a:srgbClr val="C00000"/>
                </a:solidFill>
                <a:effectLst>
                  <a:innerShdw blurRad="69850" dist="43180" dir="5400000">
                    <a:srgbClr val="000000">
                      <a:alpha val="65000"/>
                    </a:srgbClr>
                  </a:innerShdw>
                </a:effectLst>
                <a:latin typeface="+mn-ea"/>
              </a:rPr>
              <a:t>第三</a:t>
            </a:r>
            <a:r>
              <a:rPr lang="zh-TW" altLang="zh-TW" sz="2300" b="1" u="sng" dirty="0">
                <a:ln w="1905"/>
                <a:solidFill>
                  <a:srgbClr val="C00000"/>
                </a:solidFill>
                <a:effectLst>
                  <a:innerShdw blurRad="69850" dist="43180" dir="5400000">
                    <a:srgbClr val="000000">
                      <a:alpha val="65000"/>
                    </a:srgbClr>
                  </a:innerShdw>
                </a:effectLst>
                <a:latin typeface="+mn-ea"/>
              </a:rPr>
              <a:t>期</a:t>
            </a:r>
            <a:r>
              <a:rPr lang="zh-TW" altLang="en-US" sz="2300" b="1" u="sng" dirty="0">
                <a:ln w="1905"/>
                <a:solidFill>
                  <a:srgbClr val="C00000"/>
                </a:solidFill>
                <a:effectLst>
                  <a:innerShdw blurRad="69850" dist="43180" dir="5400000">
                    <a:srgbClr val="000000">
                      <a:alpha val="65000"/>
                    </a:srgbClr>
                  </a:innerShdw>
                </a:effectLst>
                <a:latin typeface="+mn-ea"/>
              </a:rPr>
              <a:t>以上</a:t>
            </a:r>
            <a:r>
              <a:rPr lang="zh-TW" altLang="zh-TW" sz="2300" b="1" kern="100" dirty="0">
                <a:solidFill>
                  <a:srgbClr val="0000FF"/>
                </a:solidFill>
                <a:latin typeface="+mn-ea"/>
              </a:rPr>
              <a:t>之惡性腫瘤，且繳有合格醫院出具之證明</a:t>
            </a:r>
            <a:r>
              <a:rPr lang="zh-TW" altLang="zh-TW" sz="2300" b="1" kern="100" dirty="0" smtClean="0">
                <a:solidFill>
                  <a:srgbClr val="0000FF"/>
                </a:solidFill>
                <a:latin typeface="+mn-ea"/>
              </a:rPr>
              <a:t>。</a:t>
            </a:r>
            <a:endParaRPr lang="en-US" altLang="zh-TW" sz="2300" b="1" kern="100" dirty="0" smtClean="0">
              <a:solidFill>
                <a:srgbClr val="0000FF"/>
              </a:solidFill>
              <a:latin typeface="+mn-ea"/>
            </a:endParaRPr>
          </a:p>
          <a:p>
            <a:pPr marL="542925" lvl="1" indent="-257175" algn="just">
              <a:lnSpc>
                <a:spcPts val="3000"/>
              </a:lnSpc>
              <a:defRPr/>
            </a:pPr>
            <a:r>
              <a:rPr lang="zh-TW" altLang="en-US" sz="2300" b="1" kern="100" dirty="0" smtClean="0">
                <a:solidFill>
                  <a:srgbClr val="FF00FF"/>
                </a:solidFill>
                <a:latin typeface="+mn-ea"/>
              </a:rPr>
              <a:t>★服務</a:t>
            </a:r>
            <a:r>
              <a:rPr lang="zh-TW" altLang="en-US" sz="2300" b="1" kern="100" dirty="0">
                <a:solidFill>
                  <a:srgbClr val="FF00FF"/>
                </a:solidFill>
                <a:latin typeface="+mn-ea"/>
              </a:rPr>
              <a:t>機關</a:t>
            </a:r>
            <a:r>
              <a:rPr lang="zh-TW" altLang="en-US" sz="2300" b="1" kern="100" dirty="0" smtClean="0">
                <a:solidFill>
                  <a:srgbClr val="FF00FF"/>
                </a:solidFill>
                <a:latin typeface="+mn-ea"/>
              </a:rPr>
              <a:t>依上述</a:t>
            </a:r>
            <a:r>
              <a:rPr lang="en-US" altLang="zh-TW" sz="2300" b="1" kern="100" dirty="0" smtClean="0">
                <a:solidFill>
                  <a:srgbClr val="FF00FF"/>
                </a:solidFill>
                <a:latin typeface="+mn-ea"/>
              </a:rPr>
              <a:t>1)</a:t>
            </a:r>
            <a:r>
              <a:rPr lang="zh-TW" altLang="en-US" sz="2300" b="1" kern="100" dirty="0" smtClean="0">
                <a:solidFill>
                  <a:srgbClr val="FF00FF"/>
                </a:solidFill>
                <a:latin typeface="+mn-ea"/>
              </a:rPr>
              <a:t>情形主動</a:t>
            </a:r>
            <a:r>
              <a:rPr lang="zh-TW" altLang="en-US" sz="2300" b="1" kern="100" dirty="0">
                <a:solidFill>
                  <a:srgbClr val="FF00FF"/>
                </a:solidFill>
                <a:latin typeface="+mn-ea"/>
              </a:rPr>
              <a:t>申辦公務人員之命令退休前，應比照身心障礙者權益保障法第</a:t>
            </a:r>
            <a:r>
              <a:rPr lang="en-US" altLang="zh-TW" sz="2300" b="1" kern="100" dirty="0">
                <a:solidFill>
                  <a:srgbClr val="FF00FF"/>
                </a:solidFill>
                <a:latin typeface="+mn-ea"/>
              </a:rPr>
              <a:t>33</a:t>
            </a:r>
            <a:r>
              <a:rPr lang="zh-TW" altLang="en-US" sz="2300" b="1" kern="100" dirty="0">
                <a:solidFill>
                  <a:srgbClr val="FF00FF"/>
                </a:solidFill>
                <a:latin typeface="+mn-ea"/>
              </a:rPr>
              <a:t>條規定提供</a:t>
            </a:r>
            <a:r>
              <a:rPr lang="zh-TW" altLang="en-US" sz="2300" b="1" u="sng" dirty="0">
                <a:ln w="1905"/>
                <a:solidFill>
                  <a:srgbClr val="C00000"/>
                </a:solidFill>
                <a:effectLst>
                  <a:innerShdw blurRad="69850" dist="43180" dir="5400000">
                    <a:srgbClr val="000000">
                      <a:alpha val="65000"/>
                    </a:srgbClr>
                  </a:innerShdw>
                </a:effectLst>
                <a:latin typeface="+mn-ea"/>
              </a:rPr>
              <a:t>職業重建服務</a:t>
            </a:r>
            <a:r>
              <a:rPr lang="zh-TW" altLang="en-US" sz="2300" b="1" kern="100" dirty="0" smtClean="0">
                <a:solidFill>
                  <a:srgbClr val="0000FF"/>
                </a:solidFill>
                <a:latin typeface="+mn-ea"/>
              </a:rPr>
              <a:t>。</a:t>
            </a:r>
            <a:endParaRPr lang="en-US" altLang="zh-TW" sz="2300" dirty="0" smtClean="0">
              <a:latin typeface="+mn-ea"/>
            </a:endParaRPr>
          </a:p>
          <a:p>
            <a:pPr>
              <a:defRPr/>
            </a:pPr>
            <a:endParaRPr lang="zh-TW" altLang="en-US" sz="2300" dirty="0">
              <a:latin typeface="+mn-ea"/>
            </a:endParaRPr>
          </a:p>
        </p:txBody>
      </p:sp>
      <p:sp>
        <p:nvSpPr>
          <p:cNvPr id="35" name="文字方塊 34"/>
          <p:cNvSpPr txBox="1"/>
          <p:nvPr/>
        </p:nvSpPr>
        <p:spPr>
          <a:xfrm>
            <a:off x="251520" y="1916832"/>
            <a:ext cx="575799" cy="1015663"/>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修</a:t>
            </a:r>
            <a:endParaRPr lang="en-US" altLang="zh-TW"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a:p>
            <a:r>
              <a:rPr lang="zh-TW" altLang="en-US" sz="3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訂</a:t>
            </a:r>
          </a:p>
        </p:txBody>
      </p:sp>
      <p:sp>
        <p:nvSpPr>
          <p:cNvPr id="36" name="Rectangle 11"/>
          <p:cNvSpPr>
            <a:spLocks noChangeArrowheads="1"/>
          </p:cNvSpPr>
          <p:nvPr/>
        </p:nvSpPr>
        <p:spPr bwMode="auto">
          <a:xfrm>
            <a:off x="2609845" y="1368467"/>
            <a:ext cx="2322195" cy="424732"/>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400" b="1" dirty="0" smtClean="0">
                <a:solidFill>
                  <a:srgbClr val="990099"/>
                </a:solidFill>
                <a:ea typeface="標楷體" pitchFamily="65" charset="-120"/>
              </a:rPr>
              <a:t>1.</a:t>
            </a:r>
            <a:r>
              <a:rPr lang="zh-TW" altLang="en-US" sz="2400" b="1" dirty="0" smtClean="0">
                <a:solidFill>
                  <a:srgbClr val="990099"/>
                </a:solidFill>
                <a:ea typeface="標楷體" pitchFamily="65" charset="-120"/>
              </a:rPr>
              <a:t>一般命令退休</a:t>
            </a:r>
            <a:endParaRPr lang="zh-TW" altLang="en-US" sz="2400" b="1" dirty="0">
              <a:solidFill>
                <a:srgbClr val="990099"/>
              </a:solidFill>
              <a:ea typeface="標楷體" pitchFamily="65" charset="-120"/>
            </a:endParaRPr>
          </a:p>
        </p:txBody>
      </p:sp>
    </p:spTree>
    <p:extLst>
      <p:ext uri="{BB962C8B-B14F-4D97-AF65-F5344CB8AC3E}">
        <p14:creationId xmlns:p14="http://schemas.microsoft.com/office/powerpoint/2010/main" val="642649020"/>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22</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93936" y="1340768"/>
            <a:ext cx="1915909"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三</a:t>
            </a:r>
            <a:r>
              <a:rPr lang="en-US" altLang="zh-TW" sz="2400" b="1" dirty="0" smtClean="0"/>
              <a:t>)</a:t>
            </a:r>
            <a:r>
              <a:rPr lang="zh-TW" altLang="en-US" sz="2400" b="1" dirty="0" smtClean="0"/>
              <a:t>命令退休</a:t>
            </a:r>
            <a:endParaRPr lang="zh-TW" altLang="en-US" sz="2400" b="1" dirty="0"/>
          </a:p>
        </p:txBody>
      </p:sp>
      <p:sp>
        <p:nvSpPr>
          <p:cNvPr id="23" name="Rectangle 10"/>
          <p:cNvSpPr>
            <a:spLocks noChangeArrowheads="1"/>
          </p:cNvSpPr>
          <p:nvPr/>
        </p:nvSpPr>
        <p:spPr bwMode="auto">
          <a:xfrm>
            <a:off x="3935065" y="4865266"/>
            <a:ext cx="2608263" cy="525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90000"/>
              </a:lnSpc>
              <a:buFont typeface="Wingdings" pitchFamily="2" charset="2"/>
              <a:buNone/>
            </a:pPr>
            <a:endParaRPr lang="zh-TW" altLang="zh-TW" sz="2000">
              <a:solidFill>
                <a:srgbClr val="0000CC"/>
              </a:solidFill>
              <a:ea typeface="標楷體" pitchFamily="65" charset="-120"/>
            </a:endParaRPr>
          </a:p>
        </p:txBody>
      </p:sp>
      <p:sp>
        <p:nvSpPr>
          <p:cNvPr id="26" name="內容版面配置區 3"/>
          <p:cNvSpPr txBox="1">
            <a:spLocks noGrp="1"/>
          </p:cNvSpPr>
          <p:nvPr>
            <p:ph idx="1"/>
          </p:nvPr>
        </p:nvSpPr>
        <p:spPr>
          <a:xfrm>
            <a:off x="569665" y="692696"/>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36" name="Rectangle 11"/>
          <p:cNvSpPr>
            <a:spLocks noChangeArrowheads="1"/>
          </p:cNvSpPr>
          <p:nvPr/>
        </p:nvSpPr>
        <p:spPr bwMode="auto">
          <a:xfrm>
            <a:off x="2609845" y="1368467"/>
            <a:ext cx="2322195" cy="424732"/>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400" b="1" dirty="0" smtClean="0">
                <a:solidFill>
                  <a:srgbClr val="990099"/>
                </a:solidFill>
                <a:ea typeface="標楷體" pitchFamily="65" charset="-120"/>
              </a:rPr>
              <a:t>1.</a:t>
            </a:r>
            <a:r>
              <a:rPr lang="zh-TW" altLang="en-US" sz="2400" b="1" dirty="0" smtClean="0">
                <a:solidFill>
                  <a:srgbClr val="990099"/>
                </a:solidFill>
                <a:ea typeface="標楷體" pitchFamily="65" charset="-120"/>
              </a:rPr>
              <a:t>一般命令退休</a:t>
            </a:r>
            <a:endParaRPr lang="zh-TW" altLang="en-US" sz="2400" b="1" dirty="0">
              <a:solidFill>
                <a:srgbClr val="990099"/>
              </a:solidFill>
              <a:ea typeface="標楷體" pitchFamily="65" charset="-120"/>
            </a:endParaRPr>
          </a:p>
        </p:txBody>
      </p:sp>
      <p:grpSp>
        <p:nvGrpSpPr>
          <p:cNvPr id="17" name="群組 16"/>
          <p:cNvGrpSpPr/>
          <p:nvPr/>
        </p:nvGrpSpPr>
        <p:grpSpPr>
          <a:xfrm>
            <a:off x="251520" y="1988840"/>
            <a:ext cx="8352928" cy="4680520"/>
            <a:chOff x="251520" y="1988840"/>
            <a:chExt cx="8352928" cy="4680520"/>
          </a:xfrm>
        </p:grpSpPr>
        <p:grpSp>
          <p:nvGrpSpPr>
            <p:cNvPr id="10" name="群組 9"/>
            <p:cNvGrpSpPr/>
            <p:nvPr/>
          </p:nvGrpSpPr>
          <p:grpSpPr>
            <a:xfrm>
              <a:off x="251520" y="1988840"/>
              <a:ext cx="8352928" cy="4680520"/>
              <a:chOff x="391360" y="4614524"/>
              <a:chExt cx="8079424" cy="4477199"/>
            </a:xfrm>
          </p:grpSpPr>
          <p:sp>
            <p:nvSpPr>
              <p:cNvPr id="11" name="手繪多邊形 10"/>
              <p:cNvSpPr/>
              <p:nvPr/>
            </p:nvSpPr>
            <p:spPr>
              <a:xfrm>
                <a:off x="467544" y="4618924"/>
                <a:ext cx="1039773" cy="1546379"/>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2" name="手繪多邊形 11"/>
              <p:cNvSpPr/>
              <p:nvPr/>
            </p:nvSpPr>
            <p:spPr>
              <a:xfrm>
                <a:off x="1497767" y="4690769"/>
                <a:ext cx="6973017" cy="4400954"/>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180975" lvl="0">
                  <a:lnSpc>
                    <a:spcPts val="3500"/>
                  </a:lnSpc>
                  <a:spcBef>
                    <a:spcPct val="0"/>
                  </a:spcBef>
                  <a:defRPr/>
                </a:pPr>
                <a:r>
                  <a:rPr lang="en-US" altLang="zh-TW" sz="2600" b="1" u="sng" dirty="0" smtClean="0">
                    <a:ln w="1905"/>
                    <a:solidFill>
                      <a:schemeClr val="tx1"/>
                    </a:solidFill>
                    <a:effectLst>
                      <a:innerShdw blurRad="69850" dist="43180" dir="5400000">
                        <a:srgbClr val="000000">
                          <a:alpha val="65000"/>
                        </a:srgbClr>
                      </a:innerShdw>
                    </a:effectLst>
                    <a:latin typeface="標楷體" pitchFamily="65" charset="-120"/>
                  </a:rPr>
                  <a:t>◎</a:t>
                </a:r>
                <a:r>
                  <a:rPr lang="zh-TW" altLang="en-US" sz="2600" b="1" u="sng" dirty="0" smtClean="0">
                    <a:ln w="1905"/>
                    <a:solidFill>
                      <a:schemeClr val="tx1"/>
                    </a:solidFill>
                    <a:effectLst>
                      <a:innerShdw blurRad="69850" dist="43180" dir="5400000">
                        <a:srgbClr val="000000">
                          <a:alpha val="65000"/>
                        </a:srgbClr>
                      </a:innerShdw>
                    </a:effectLst>
                    <a:latin typeface="標楷體" pitchFamily="65" charset="-120"/>
                  </a:rPr>
                  <a:t>機關主動命令退休之職業重建服務</a:t>
                </a:r>
                <a:r>
                  <a:rPr lang="zh-TW" altLang="en-US" sz="2600" b="1" u="sng" dirty="0" smtClean="0">
                    <a:ln w="1905"/>
                    <a:solidFill>
                      <a:schemeClr val="tx1"/>
                    </a:solidFill>
                    <a:effectLst>
                      <a:innerShdw blurRad="69850" dist="43180" dir="5400000">
                        <a:srgbClr val="000000">
                          <a:alpha val="65000"/>
                        </a:srgbClr>
                      </a:innerShdw>
                    </a:effectLst>
                    <a:latin typeface="標楷體"/>
                  </a:rPr>
                  <a:t>：</a:t>
                </a:r>
                <a:endParaRPr lang="en-US" altLang="zh-TW" sz="2600" b="1" u="sng" dirty="0" smtClean="0">
                  <a:ln w="1905"/>
                  <a:solidFill>
                    <a:schemeClr val="tx1"/>
                  </a:solidFill>
                  <a:effectLst>
                    <a:innerShdw blurRad="69850" dist="43180" dir="5400000">
                      <a:srgbClr val="000000">
                        <a:alpha val="65000"/>
                      </a:srgbClr>
                    </a:innerShdw>
                  </a:effectLst>
                  <a:latin typeface="標楷體" pitchFamily="65" charset="-120"/>
                </a:endParaRPr>
              </a:p>
            </p:txBody>
          </p:sp>
          <p:pic>
            <p:nvPicPr>
              <p:cNvPr id="13"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1360" y="4614524"/>
                <a:ext cx="1260530" cy="132553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grpSp>
          <p:nvGrpSpPr>
            <p:cNvPr id="5" name="群組 4"/>
            <p:cNvGrpSpPr/>
            <p:nvPr/>
          </p:nvGrpSpPr>
          <p:grpSpPr>
            <a:xfrm>
              <a:off x="1495440" y="2680925"/>
              <a:ext cx="6853451" cy="3934827"/>
              <a:chOff x="2652681" y="2651613"/>
              <a:chExt cx="4469944" cy="4218837"/>
            </a:xfrm>
          </p:grpSpPr>
          <p:sp>
            <p:nvSpPr>
              <p:cNvPr id="6" name="手繪多邊形 5"/>
              <p:cNvSpPr/>
              <p:nvPr/>
            </p:nvSpPr>
            <p:spPr>
              <a:xfrm>
                <a:off x="2665562" y="2651613"/>
                <a:ext cx="4457063" cy="879276"/>
              </a:xfrm>
              <a:custGeom>
                <a:avLst/>
                <a:gdLst>
                  <a:gd name="connsiteX0" fmla="*/ 0 w 4389437"/>
                  <a:gd name="connsiteY0" fmla="*/ 109736 h 1097359"/>
                  <a:gd name="connsiteX1" fmla="*/ 109736 w 4389437"/>
                  <a:gd name="connsiteY1" fmla="*/ 0 h 1097359"/>
                  <a:gd name="connsiteX2" fmla="*/ 4279701 w 4389437"/>
                  <a:gd name="connsiteY2" fmla="*/ 0 h 1097359"/>
                  <a:gd name="connsiteX3" fmla="*/ 4389437 w 4389437"/>
                  <a:gd name="connsiteY3" fmla="*/ 109736 h 1097359"/>
                  <a:gd name="connsiteX4" fmla="*/ 4389437 w 4389437"/>
                  <a:gd name="connsiteY4" fmla="*/ 987623 h 1097359"/>
                  <a:gd name="connsiteX5" fmla="*/ 4279701 w 4389437"/>
                  <a:gd name="connsiteY5" fmla="*/ 1097359 h 1097359"/>
                  <a:gd name="connsiteX6" fmla="*/ 109736 w 4389437"/>
                  <a:gd name="connsiteY6" fmla="*/ 1097359 h 1097359"/>
                  <a:gd name="connsiteX7" fmla="*/ 0 w 4389437"/>
                  <a:gd name="connsiteY7" fmla="*/ 987623 h 1097359"/>
                  <a:gd name="connsiteX8" fmla="*/ 0 w 4389437"/>
                  <a:gd name="connsiteY8" fmla="*/ 109736 h 1097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9437" h="1097359">
                    <a:moveTo>
                      <a:pt x="0" y="109736"/>
                    </a:moveTo>
                    <a:cubicBezTo>
                      <a:pt x="0" y="49130"/>
                      <a:pt x="49130" y="0"/>
                      <a:pt x="109736" y="0"/>
                    </a:cubicBezTo>
                    <a:lnTo>
                      <a:pt x="4279701" y="0"/>
                    </a:lnTo>
                    <a:cubicBezTo>
                      <a:pt x="4340307" y="0"/>
                      <a:pt x="4389437" y="49130"/>
                      <a:pt x="4389437" y="109736"/>
                    </a:cubicBezTo>
                    <a:lnTo>
                      <a:pt x="4389437" y="987623"/>
                    </a:lnTo>
                    <a:cubicBezTo>
                      <a:pt x="4389437" y="1048229"/>
                      <a:pt x="4340307" y="1097359"/>
                      <a:pt x="4279701" y="1097359"/>
                    </a:cubicBezTo>
                    <a:lnTo>
                      <a:pt x="109736" y="1097359"/>
                    </a:lnTo>
                    <a:cubicBezTo>
                      <a:pt x="49130" y="1097359"/>
                      <a:pt x="0" y="1048229"/>
                      <a:pt x="0" y="987623"/>
                    </a:cubicBezTo>
                    <a:lnTo>
                      <a:pt x="0" y="109736"/>
                    </a:lnTo>
                    <a:close/>
                  </a:path>
                </a:pathLst>
              </a:custGeom>
            </p:spPr>
            <p:style>
              <a:lnRef idx="0">
                <a:schemeClr val="accent5"/>
              </a:lnRef>
              <a:fillRef idx="3">
                <a:schemeClr val="accent5"/>
              </a:fillRef>
              <a:effectRef idx="3">
                <a:schemeClr val="accent5"/>
              </a:effectRef>
              <a:fontRef idx="minor">
                <a:schemeClr val="lt1"/>
              </a:fontRef>
            </p:style>
            <p:txBody>
              <a:bodyPr spcFirstLastPara="0" vert="horz" wrap="square" lIns="72000" tIns="72000" rIns="72000" bIns="72000" numCol="1" spcCol="1270" anchor="t"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marL="1524000" lvl="0" indent="-1800000" algn="just" defTabSz="2533650">
                  <a:lnSpc>
                    <a:spcPts val="3000"/>
                  </a:lnSpc>
                  <a:spcBef>
                    <a:spcPct val="0"/>
                  </a:spcBef>
                </a:pPr>
                <a:r>
                  <a:rPr lang="zh-TW" altLang="en-US" sz="2300" b="1" kern="1200"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第一階段：</a:t>
                </a:r>
                <a:r>
                  <a:rPr lang="zh-TW" altLang="en-US" sz="23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職務</a:t>
                </a:r>
                <a:r>
                  <a:rPr lang="zh-TW" altLang="en-US" sz="23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調整，並作職能輔導或訓練；期間為</a:t>
                </a:r>
                <a:r>
                  <a:rPr lang="en-US" altLang="zh-TW" sz="23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1</a:t>
                </a:r>
                <a:r>
                  <a:rPr lang="zh-TW" altLang="en-US" sz="23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至</a:t>
                </a:r>
                <a:r>
                  <a:rPr lang="en-US" altLang="zh-TW" sz="23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3</a:t>
                </a:r>
                <a:r>
                  <a:rPr lang="zh-TW" altLang="en-US" sz="23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個月</a:t>
                </a:r>
                <a:endParaRPr lang="zh-TW" altLang="en-US" sz="2300" b="1" kern="1200"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ndParaRPr>
              </a:p>
            </p:txBody>
          </p:sp>
          <p:sp>
            <p:nvSpPr>
              <p:cNvPr id="7" name="向右箭號 6"/>
              <p:cNvSpPr/>
              <p:nvPr/>
            </p:nvSpPr>
            <p:spPr>
              <a:xfrm rot="5400000">
                <a:off x="4589889" y="3520250"/>
                <a:ext cx="346323" cy="395570"/>
              </a:xfrm>
              <a:prstGeom prst="rightArrow">
                <a:avLst>
                  <a:gd name="adj1" fmla="val 66700"/>
                  <a:gd name="adj2" fmla="val 50000"/>
                </a:avLst>
              </a:prstGeom>
              <a:scene3d>
                <a:camera prst="orthographicFront"/>
                <a:lightRig rig="flat" dir="t"/>
              </a:scene3d>
              <a:sp3d z="-80000" prstMaterial="plastic">
                <a:bevelT w="50800" h="50800"/>
                <a:bevelB w="25400" h="2540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sp>
          <p:sp>
            <p:nvSpPr>
              <p:cNvPr id="8" name="手繪多邊形 7"/>
              <p:cNvSpPr/>
              <p:nvPr/>
            </p:nvSpPr>
            <p:spPr>
              <a:xfrm>
                <a:off x="2652681" y="3886675"/>
                <a:ext cx="4454526" cy="1281189"/>
              </a:xfrm>
              <a:custGeom>
                <a:avLst/>
                <a:gdLst>
                  <a:gd name="connsiteX0" fmla="*/ 0 w 4389437"/>
                  <a:gd name="connsiteY0" fmla="*/ 109736 h 1097359"/>
                  <a:gd name="connsiteX1" fmla="*/ 109736 w 4389437"/>
                  <a:gd name="connsiteY1" fmla="*/ 0 h 1097359"/>
                  <a:gd name="connsiteX2" fmla="*/ 4279701 w 4389437"/>
                  <a:gd name="connsiteY2" fmla="*/ 0 h 1097359"/>
                  <a:gd name="connsiteX3" fmla="*/ 4389437 w 4389437"/>
                  <a:gd name="connsiteY3" fmla="*/ 109736 h 1097359"/>
                  <a:gd name="connsiteX4" fmla="*/ 4389437 w 4389437"/>
                  <a:gd name="connsiteY4" fmla="*/ 987623 h 1097359"/>
                  <a:gd name="connsiteX5" fmla="*/ 4279701 w 4389437"/>
                  <a:gd name="connsiteY5" fmla="*/ 1097359 h 1097359"/>
                  <a:gd name="connsiteX6" fmla="*/ 109736 w 4389437"/>
                  <a:gd name="connsiteY6" fmla="*/ 1097359 h 1097359"/>
                  <a:gd name="connsiteX7" fmla="*/ 0 w 4389437"/>
                  <a:gd name="connsiteY7" fmla="*/ 987623 h 1097359"/>
                  <a:gd name="connsiteX8" fmla="*/ 0 w 4389437"/>
                  <a:gd name="connsiteY8" fmla="*/ 109736 h 1097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9437" h="1097359">
                    <a:moveTo>
                      <a:pt x="0" y="109736"/>
                    </a:moveTo>
                    <a:cubicBezTo>
                      <a:pt x="0" y="49130"/>
                      <a:pt x="49130" y="0"/>
                      <a:pt x="109736" y="0"/>
                    </a:cubicBezTo>
                    <a:lnTo>
                      <a:pt x="4279701" y="0"/>
                    </a:lnTo>
                    <a:cubicBezTo>
                      <a:pt x="4340307" y="0"/>
                      <a:pt x="4389437" y="49130"/>
                      <a:pt x="4389437" y="109736"/>
                    </a:cubicBezTo>
                    <a:lnTo>
                      <a:pt x="4389437" y="987623"/>
                    </a:lnTo>
                    <a:cubicBezTo>
                      <a:pt x="4389437" y="1048229"/>
                      <a:pt x="4340307" y="1097359"/>
                      <a:pt x="4279701" y="1097359"/>
                    </a:cubicBezTo>
                    <a:lnTo>
                      <a:pt x="109736" y="1097359"/>
                    </a:lnTo>
                    <a:cubicBezTo>
                      <a:pt x="49130" y="1097359"/>
                      <a:pt x="0" y="1048229"/>
                      <a:pt x="0" y="987623"/>
                    </a:cubicBezTo>
                    <a:lnTo>
                      <a:pt x="0" y="109736"/>
                    </a:lnTo>
                    <a:close/>
                  </a:path>
                </a:pathLst>
              </a:custGeom>
              <a:scene3d>
                <a:camera prst="orthographicFront"/>
                <a:lightRig rig="flat" dir="t"/>
              </a:scene3d>
              <a:sp3d extrusionH="12700" prstMaterial="plastic">
                <a:bevelT w="50800" h="50800"/>
              </a:sp3d>
            </p:spPr>
            <p:style>
              <a:lnRef idx="1">
                <a:schemeClr val="accent5">
                  <a:tint val="40000"/>
                  <a:alpha val="90000"/>
                  <a:hueOff val="0"/>
                  <a:satOff val="0"/>
                  <a:lumOff val="0"/>
                  <a:alphaOff val="0"/>
                </a:schemeClr>
              </a:lnRef>
              <a:fillRef idx="1">
                <a:schemeClr val="accent5">
                  <a:tint val="40000"/>
                  <a:alpha val="90000"/>
                  <a:hueOff val="0"/>
                  <a:satOff val="0"/>
                  <a:lumOff val="0"/>
                  <a:alphaOff val="0"/>
                </a:schemeClr>
              </a:fillRef>
              <a:effectRef idx="2">
                <a:schemeClr val="accent5">
                  <a:tint val="40000"/>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ctr" anchorCtr="0">
                <a:noAutofit/>
              </a:bodyPr>
              <a:lstStyle/>
              <a:p>
                <a:pPr marL="1524000" indent="-1524000" algn="just" defTabSz="2533650">
                  <a:lnSpc>
                    <a:spcPts val="3000"/>
                  </a:lnSpc>
                  <a:spcBef>
                    <a:spcPct val="0"/>
                  </a:spcBef>
                  <a:spcAft>
                    <a:spcPct val="35000"/>
                  </a:spcAft>
                </a:pPr>
                <a:r>
                  <a:rPr lang="zh-TW" altLang="en-US" sz="2300" b="1" dirty="0" smtClean="0">
                    <a:solidFill>
                      <a:srgbClr val="0000FF"/>
                    </a:solidFill>
                    <a:latin typeface="+mn-ea"/>
                  </a:rPr>
                  <a:t>第二</a:t>
                </a:r>
                <a:r>
                  <a:rPr lang="zh-TW" altLang="en-US" sz="2300" b="1" dirty="0">
                    <a:solidFill>
                      <a:srgbClr val="0000FF"/>
                    </a:solidFill>
                    <a:latin typeface="+mn-ea"/>
                  </a:rPr>
                  <a:t>階段：工作表現</a:t>
                </a:r>
                <a:r>
                  <a:rPr lang="zh-TW" altLang="en-US" sz="2300" b="1" dirty="0" smtClean="0">
                    <a:solidFill>
                      <a:srgbClr val="0000FF"/>
                    </a:solidFill>
                    <a:latin typeface="+mn-ea"/>
                  </a:rPr>
                  <a:t>與相當等級人員評比；</a:t>
                </a:r>
                <a:r>
                  <a:rPr lang="zh-TW" altLang="en-US" sz="2300" b="1" dirty="0">
                    <a:solidFill>
                      <a:srgbClr val="0000FF"/>
                    </a:solidFill>
                    <a:latin typeface="+mn-ea"/>
                  </a:rPr>
                  <a:t>期間為</a:t>
                </a:r>
                <a:r>
                  <a:rPr lang="en-US" altLang="zh-TW" sz="2300" b="1" dirty="0">
                    <a:solidFill>
                      <a:srgbClr val="0000FF"/>
                    </a:solidFill>
                    <a:latin typeface="+mn-ea"/>
                  </a:rPr>
                  <a:t>3</a:t>
                </a:r>
                <a:r>
                  <a:rPr lang="zh-TW" altLang="en-US" sz="2300" b="1" dirty="0">
                    <a:solidFill>
                      <a:srgbClr val="0000FF"/>
                    </a:solidFill>
                    <a:latin typeface="+mn-ea"/>
                  </a:rPr>
                  <a:t>至</a:t>
                </a:r>
                <a:r>
                  <a:rPr lang="en-US" altLang="zh-TW" sz="2300" b="1" dirty="0">
                    <a:solidFill>
                      <a:srgbClr val="0000FF"/>
                    </a:solidFill>
                    <a:latin typeface="+mn-ea"/>
                  </a:rPr>
                  <a:t>9</a:t>
                </a:r>
                <a:r>
                  <a:rPr lang="zh-TW" altLang="en-US" sz="2300" b="1" dirty="0">
                    <a:solidFill>
                      <a:srgbClr val="0000FF"/>
                    </a:solidFill>
                    <a:latin typeface="+mn-ea"/>
                  </a:rPr>
                  <a:t>個</a:t>
                </a:r>
                <a:r>
                  <a:rPr lang="zh-TW" altLang="en-US" sz="2300" b="1" dirty="0" smtClean="0">
                    <a:solidFill>
                      <a:srgbClr val="0000FF"/>
                    </a:solidFill>
                    <a:latin typeface="+mn-ea"/>
                  </a:rPr>
                  <a:t>月</a:t>
                </a:r>
                <a:r>
                  <a:rPr lang="zh-TW" altLang="en-US" sz="2300" b="1" dirty="0" smtClean="0">
                    <a:solidFill>
                      <a:srgbClr val="0000FF"/>
                    </a:solidFill>
                    <a:latin typeface="標楷體"/>
                    <a:ea typeface="標楷體"/>
                  </a:rPr>
                  <a:t>（</a:t>
                </a:r>
                <a:r>
                  <a:rPr lang="zh-TW" altLang="en-US" sz="2300" b="1" dirty="0" smtClean="0">
                    <a:solidFill>
                      <a:srgbClr val="0000FF"/>
                    </a:solidFill>
                    <a:latin typeface="+mn-ea"/>
                  </a:rPr>
                  <a:t>得</a:t>
                </a:r>
                <a:r>
                  <a:rPr lang="zh-TW" altLang="en-US" sz="2300" b="1" dirty="0">
                    <a:solidFill>
                      <a:srgbClr val="0000FF"/>
                    </a:solidFill>
                    <a:latin typeface="+mn-ea"/>
                  </a:rPr>
                  <a:t>依當事人意願</a:t>
                </a:r>
                <a:r>
                  <a:rPr lang="zh-TW" altLang="en-US" sz="2300" b="1" dirty="0" smtClean="0">
                    <a:solidFill>
                      <a:srgbClr val="0000FF"/>
                    </a:solidFill>
                    <a:latin typeface="+mn-ea"/>
                  </a:rPr>
                  <a:t>縮短</a:t>
                </a:r>
                <a:r>
                  <a:rPr lang="zh-TW" altLang="en-US" sz="2300" b="1" dirty="0" smtClean="0">
                    <a:solidFill>
                      <a:srgbClr val="0000FF"/>
                    </a:solidFill>
                    <a:latin typeface="標楷體"/>
                    <a:ea typeface="標楷體"/>
                  </a:rPr>
                  <a:t>，</a:t>
                </a:r>
                <a:r>
                  <a:rPr lang="zh-TW" altLang="en-US" sz="2300" b="1" dirty="0" smtClean="0">
                    <a:solidFill>
                      <a:srgbClr val="0000FF"/>
                    </a:solidFill>
                    <a:latin typeface="+mn-ea"/>
                  </a:rPr>
                  <a:t>但</a:t>
                </a:r>
                <a:r>
                  <a:rPr lang="zh-TW" altLang="en-US" sz="2300" b="1" dirty="0">
                    <a:solidFill>
                      <a:srgbClr val="0000FF"/>
                    </a:solidFill>
                    <a:latin typeface="+mn-ea"/>
                  </a:rPr>
                  <a:t>最少不得低於</a:t>
                </a:r>
                <a:r>
                  <a:rPr lang="en-US" altLang="zh-TW" sz="2300" b="1" dirty="0">
                    <a:solidFill>
                      <a:srgbClr val="0000FF"/>
                    </a:solidFill>
                    <a:latin typeface="+mn-ea"/>
                  </a:rPr>
                  <a:t>3</a:t>
                </a:r>
                <a:r>
                  <a:rPr lang="zh-TW" altLang="en-US" sz="2300" b="1" dirty="0">
                    <a:solidFill>
                      <a:srgbClr val="0000FF"/>
                    </a:solidFill>
                    <a:latin typeface="+mn-ea"/>
                  </a:rPr>
                  <a:t>個</a:t>
                </a:r>
                <a:r>
                  <a:rPr lang="zh-TW" altLang="en-US" sz="2300" b="1" dirty="0" smtClean="0">
                    <a:solidFill>
                      <a:srgbClr val="0000FF"/>
                    </a:solidFill>
                    <a:latin typeface="+mn-ea"/>
                  </a:rPr>
                  <a:t>月）</a:t>
                </a:r>
                <a:endParaRPr lang="zh-TW" altLang="en-US" sz="2300" b="1" dirty="0">
                  <a:solidFill>
                    <a:srgbClr val="0000FF"/>
                  </a:solidFill>
                  <a:latin typeface="+mn-ea"/>
                </a:endParaRPr>
              </a:p>
            </p:txBody>
          </p:sp>
          <p:sp>
            <p:nvSpPr>
              <p:cNvPr id="9" name="向右箭號 8"/>
              <p:cNvSpPr/>
              <p:nvPr/>
            </p:nvSpPr>
            <p:spPr>
              <a:xfrm rot="5400000">
                <a:off x="4593465" y="5183286"/>
                <a:ext cx="339172" cy="408268"/>
              </a:xfrm>
              <a:prstGeom prst="rightArrow">
                <a:avLst>
                  <a:gd name="adj1" fmla="val 66700"/>
                  <a:gd name="adj2" fmla="val 50000"/>
                </a:avLst>
              </a:prstGeom>
              <a:scene3d>
                <a:camera prst="orthographicFront"/>
                <a:lightRig rig="flat" dir="t"/>
              </a:scene3d>
              <a:sp3d z="-80000" prstMaterial="plastic">
                <a:bevelT w="50800" h="50800"/>
                <a:bevelB w="25400" h="25400" prst="angle"/>
              </a:sp3d>
            </p:spPr>
            <p:style>
              <a:lnRef idx="0">
                <a:schemeClr val="lt1">
                  <a:hueOff val="0"/>
                  <a:satOff val="0"/>
                  <a:lumOff val="0"/>
                  <a:alphaOff val="0"/>
                </a:schemeClr>
              </a:lnRef>
              <a:fillRef idx="3">
                <a:schemeClr val="accent5">
                  <a:hueOff val="-9933876"/>
                  <a:satOff val="39811"/>
                  <a:lumOff val="8628"/>
                  <a:alphaOff val="0"/>
                </a:schemeClr>
              </a:fillRef>
              <a:effectRef idx="2">
                <a:schemeClr val="accent5">
                  <a:hueOff val="-9933876"/>
                  <a:satOff val="39811"/>
                  <a:lumOff val="8628"/>
                  <a:alphaOff val="0"/>
                </a:schemeClr>
              </a:effectRef>
              <a:fontRef idx="minor">
                <a:schemeClr val="lt1"/>
              </a:fontRef>
            </p:style>
          </p:sp>
          <p:sp>
            <p:nvSpPr>
              <p:cNvPr id="14" name="手繪多邊形 13"/>
              <p:cNvSpPr/>
              <p:nvPr/>
            </p:nvSpPr>
            <p:spPr>
              <a:xfrm>
                <a:off x="2665563" y="5557006"/>
                <a:ext cx="4457061" cy="1313444"/>
              </a:xfrm>
              <a:custGeom>
                <a:avLst/>
                <a:gdLst>
                  <a:gd name="connsiteX0" fmla="*/ 0 w 4389437"/>
                  <a:gd name="connsiteY0" fmla="*/ 109736 h 1097359"/>
                  <a:gd name="connsiteX1" fmla="*/ 109736 w 4389437"/>
                  <a:gd name="connsiteY1" fmla="*/ 0 h 1097359"/>
                  <a:gd name="connsiteX2" fmla="*/ 4279701 w 4389437"/>
                  <a:gd name="connsiteY2" fmla="*/ 0 h 1097359"/>
                  <a:gd name="connsiteX3" fmla="*/ 4389437 w 4389437"/>
                  <a:gd name="connsiteY3" fmla="*/ 109736 h 1097359"/>
                  <a:gd name="connsiteX4" fmla="*/ 4389437 w 4389437"/>
                  <a:gd name="connsiteY4" fmla="*/ 987623 h 1097359"/>
                  <a:gd name="connsiteX5" fmla="*/ 4279701 w 4389437"/>
                  <a:gd name="connsiteY5" fmla="*/ 1097359 h 1097359"/>
                  <a:gd name="connsiteX6" fmla="*/ 109736 w 4389437"/>
                  <a:gd name="connsiteY6" fmla="*/ 1097359 h 1097359"/>
                  <a:gd name="connsiteX7" fmla="*/ 0 w 4389437"/>
                  <a:gd name="connsiteY7" fmla="*/ 987623 h 1097359"/>
                  <a:gd name="connsiteX8" fmla="*/ 0 w 4389437"/>
                  <a:gd name="connsiteY8" fmla="*/ 109736 h 1097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9437" h="1097359">
                    <a:moveTo>
                      <a:pt x="0" y="109736"/>
                    </a:moveTo>
                    <a:cubicBezTo>
                      <a:pt x="0" y="49130"/>
                      <a:pt x="49130" y="0"/>
                      <a:pt x="109736" y="0"/>
                    </a:cubicBezTo>
                    <a:lnTo>
                      <a:pt x="4279701" y="0"/>
                    </a:lnTo>
                    <a:cubicBezTo>
                      <a:pt x="4340307" y="0"/>
                      <a:pt x="4389437" y="49130"/>
                      <a:pt x="4389437" y="109736"/>
                    </a:cubicBezTo>
                    <a:lnTo>
                      <a:pt x="4389437" y="987623"/>
                    </a:lnTo>
                    <a:cubicBezTo>
                      <a:pt x="4389437" y="1048229"/>
                      <a:pt x="4340307" y="1097359"/>
                      <a:pt x="4279701" y="1097359"/>
                    </a:cubicBezTo>
                    <a:lnTo>
                      <a:pt x="109736" y="1097359"/>
                    </a:lnTo>
                    <a:cubicBezTo>
                      <a:pt x="49130" y="1097359"/>
                      <a:pt x="0" y="1048229"/>
                      <a:pt x="0" y="987623"/>
                    </a:cubicBezTo>
                    <a:lnTo>
                      <a:pt x="0" y="109736"/>
                    </a:lnTo>
                    <a:close/>
                  </a:path>
                </a:pathLst>
              </a:custGeom>
              <a:scene3d>
                <a:camera prst="orthographicFront"/>
                <a:lightRig rig="flat" dir="t"/>
              </a:scene3d>
              <a:sp3d extrusionH="12700" prstMaterial="plastic">
                <a:bevelT w="50800" h="50800"/>
              </a:sp3d>
            </p:spPr>
            <p:style>
              <a:lnRef idx="1">
                <a:schemeClr val="accent5">
                  <a:tint val="40000"/>
                  <a:alpha val="90000"/>
                  <a:hueOff val="-10740482"/>
                  <a:satOff val="48253"/>
                  <a:lumOff val="3317"/>
                  <a:alphaOff val="0"/>
                </a:schemeClr>
              </a:lnRef>
              <a:fillRef idx="1">
                <a:schemeClr val="accent5">
                  <a:tint val="40000"/>
                  <a:alpha val="90000"/>
                  <a:hueOff val="-10740482"/>
                  <a:satOff val="48253"/>
                  <a:lumOff val="3317"/>
                  <a:alphaOff val="0"/>
                </a:schemeClr>
              </a:fillRef>
              <a:effectRef idx="2">
                <a:schemeClr val="accent5">
                  <a:tint val="40000"/>
                  <a:alpha val="90000"/>
                  <a:hueOff val="-10740482"/>
                  <a:satOff val="48253"/>
                  <a:lumOff val="3317"/>
                  <a:alphaOff val="0"/>
                </a:schemeClr>
              </a:effectRef>
              <a:fontRef idx="minor">
                <a:schemeClr val="dk1">
                  <a:hueOff val="0"/>
                  <a:satOff val="0"/>
                  <a:lumOff val="0"/>
                  <a:alphaOff val="0"/>
                </a:schemeClr>
              </a:fontRef>
            </p:style>
            <p:txBody>
              <a:bodyPr spcFirstLastPara="0" vert="horz" wrap="square" lIns="72000" tIns="72000" rIns="72000" bIns="72000" numCol="1" spcCol="1270" anchor="ctr" anchorCtr="0">
                <a:noAutofit/>
              </a:bodyPr>
              <a:lstStyle/>
              <a:p>
                <a:pPr marL="1560513" lvl="0" indent="-1548000" algn="just" defTabSz="2533650">
                  <a:lnSpc>
                    <a:spcPts val="3000"/>
                  </a:lnSpc>
                  <a:spcBef>
                    <a:spcPct val="0"/>
                  </a:spcBef>
                  <a:spcAft>
                    <a:spcPct val="35000"/>
                  </a:spcAft>
                </a:pPr>
                <a:r>
                  <a:rPr lang="zh-TW" altLang="en-US" sz="2300" b="1" kern="1200" dirty="0" smtClean="0">
                    <a:solidFill>
                      <a:srgbClr val="6600FF"/>
                    </a:solidFill>
                  </a:rPr>
                  <a:t>第三階段</a:t>
                </a:r>
                <a:r>
                  <a:rPr lang="zh-TW" altLang="en-US" sz="2300" b="1" dirty="0">
                    <a:solidFill>
                      <a:srgbClr val="6600FF"/>
                    </a:solidFill>
                    <a:latin typeface="標楷體"/>
                  </a:rPr>
                  <a:t>：</a:t>
                </a:r>
                <a:r>
                  <a:rPr lang="zh-TW" altLang="en-US" sz="2300" b="1" dirty="0" smtClean="0">
                    <a:solidFill>
                      <a:srgbClr val="6600FF"/>
                    </a:solidFill>
                    <a:latin typeface="標楷體"/>
                  </a:rPr>
                  <a:t>確認工作</a:t>
                </a:r>
                <a:r>
                  <a:rPr lang="zh-TW" altLang="en-US" sz="2300" b="1" dirty="0">
                    <a:solidFill>
                      <a:srgbClr val="6600FF"/>
                    </a:solidFill>
                    <a:latin typeface="標楷體"/>
                  </a:rPr>
                  <a:t>績效</a:t>
                </a:r>
                <a:r>
                  <a:rPr lang="zh-TW" altLang="en-US" sz="2300" b="1" dirty="0" smtClean="0">
                    <a:solidFill>
                      <a:srgbClr val="6600FF"/>
                    </a:solidFill>
                    <a:latin typeface="標楷體"/>
                  </a:rPr>
                  <a:t>與態度明顯</a:t>
                </a:r>
                <a:r>
                  <a:rPr lang="zh-TW" altLang="en-US" sz="2300" b="1" dirty="0">
                    <a:solidFill>
                      <a:srgbClr val="6600FF"/>
                    </a:solidFill>
                    <a:latin typeface="標楷體"/>
                  </a:rPr>
                  <a:t>與相當等級</a:t>
                </a:r>
                <a:r>
                  <a:rPr lang="zh-TW" altLang="en-US" sz="2300" b="1" dirty="0" smtClean="0">
                    <a:solidFill>
                      <a:srgbClr val="6600FF"/>
                    </a:solidFill>
                    <a:latin typeface="標楷體"/>
                  </a:rPr>
                  <a:t>人員有所</a:t>
                </a:r>
                <a:r>
                  <a:rPr lang="zh-TW" altLang="en-US" sz="2300" b="1" dirty="0">
                    <a:solidFill>
                      <a:srgbClr val="6600FF"/>
                    </a:solidFill>
                    <a:latin typeface="標楷體"/>
                  </a:rPr>
                  <a:t>差距，出具不能從事本職工作，亦無法擔任其他相當</a:t>
                </a:r>
                <a:r>
                  <a:rPr lang="zh-TW" altLang="en-US" sz="2300" b="1" dirty="0" smtClean="0">
                    <a:solidFill>
                      <a:srgbClr val="6600FF"/>
                    </a:solidFill>
                    <a:latin typeface="標楷體"/>
                  </a:rPr>
                  <a:t>工作之證明書</a:t>
                </a:r>
                <a:endParaRPr lang="zh-TW" altLang="en-US" sz="2300" b="1" kern="1200" dirty="0">
                  <a:solidFill>
                    <a:srgbClr val="6600FF"/>
                  </a:solidFill>
                </a:endParaRPr>
              </a:p>
            </p:txBody>
          </p:sp>
        </p:grpSp>
      </p:grpSp>
    </p:spTree>
    <p:extLst>
      <p:ext uri="{BB962C8B-B14F-4D97-AF65-F5344CB8AC3E}">
        <p14:creationId xmlns:p14="http://schemas.microsoft.com/office/powerpoint/2010/main" val="1916486205"/>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60854"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23</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78334" y="1340768"/>
            <a:ext cx="1915909"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三</a:t>
            </a:r>
            <a:r>
              <a:rPr lang="en-US" altLang="zh-TW" sz="2400" b="1" dirty="0" smtClean="0"/>
              <a:t>)</a:t>
            </a:r>
            <a:r>
              <a:rPr lang="zh-TW" altLang="en-US" sz="2400" b="1" dirty="0" smtClean="0"/>
              <a:t>命令退休</a:t>
            </a:r>
            <a:endParaRPr lang="zh-TW" altLang="en-US" sz="2400" b="1" dirty="0"/>
          </a:p>
        </p:txBody>
      </p:sp>
      <p:sp>
        <p:nvSpPr>
          <p:cNvPr id="26" name="內容版面配置區 3"/>
          <p:cNvSpPr txBox="1">
            <a:spLocks noGrp="1"/>
          </p:cNvSpPr>
          <p:nvPr>
            <p:ph idx="1"/>
          </p:nvPr>
        </p:nvSpPr>
        <p:spPr>
          <a:xfrm>
            <a:off x="554063" y="692696"/>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7" name="標題 1"/>
          <p:cNvSpPr>
            <a:spLocks noGrp="1"/>
          </p:cNvSpPr>
          <p:nvPr>
            <p:ph type="title"/>
          </p:nvPr>
        </p:nvSpPr>
        <p:spPr>
          <a:xfrm>
            <a:off x="1028006"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31" name="AutoShape 3"/>
          <p:cNvSpPr>
            <a:spLocks noChangeArrowheads="1"/>
          </p:cNvSpPr>
          <p:nvPr/>
        </p:nvSpPr>
        <p:spPr bwMode="gray">
          <a:xfrm>
            <a:off x="595958" y="1929805"/>
            <a:ext cx="8188356" cy="2219276"/>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tIns="0"/>
          <a:lstStyle/>
          <a:p>
            <a:pPr algn="just">
              <a:lnSpc>
                <a:spcPts val="3000"/>
              </a:lnSpc>
              <a:defRPr/>
            </a:pPr>
            <a:r>
              <a:rPr lang="zh-TW" altLang="en-US" sz="2300" b="1" dirty="0" smtClean="0">
                <a:ln w="1905"/>
                <a:solidFill>
                  <a:schemeClr val="tx1"/>
                </a:solidFill>
                <a:effectLst>
                  <a:innerShdw blurRad="69850" dist="43180" dir="5400000">
                    <a:srgbClr val="000000">
                      <a:alpha val="65000"/>
                    </a:srgbClr>
                  </a:innerShdw>
                </a:effectLst>
                <a:latin typeface="+mn-ea"/>
              </a:rPr>
              <a:t>服務</a:t>
            </a:r>
            <a:r>
              <a:rPr lang="zh-TW" altLang="en-US" sz="2300" b="1" dirty="0">
                <a:ln w="1905"/>
                <a:solidFill>
                  <a:schemeClr val="tx1"/>
                </a:solidFill>
                <a:effectLst>
                  <a:innerShdw blurRad="69850" dist="43180" dir="5400000">
                    <a:srgbClr val="000000">
                      <a:alpha val="65000"/>
                    </a:srgbClr>
                  </a:innerShdw>
                </a:effectLst>
                <a:latin typeface="+mn-ea"/>
              </a:rPr>
              <a:t>機關主動辦理</a:t>
            </a:r>
            <a:r>
              <a:rPr lang="zh-TW" altLang="en-US" sz="2300" b="1" dirty="0" smtClean="0">
                <a:ln w="1905"/>
                <a:solidFill>
                  <a:schemeClr val="tx1"/>
                </a:solidFill>
                <a:effectLst>
                  <a:innerShdw blurRad="69850" dist="43180" dir="5400000">
                    <a:srgbClr val="000000">
                      <a:alpha val="65000"/>
                    </a:srgbClr>
                  </a:innerShdw>
                </a:effectLst>
                <a:latin typeface="+mn-ea"/>
              </a:rPr>
              <a:t>命令退休之程序</a:t>
            </a:r>
            <a:r>
              <a:rPr lang="zh-TW" altLang="en-US" sz="2300" b="1" dirty="0" smtClean="0">
                <a:ln w="1905"/>
                <a:solidFill>
                  <a:schemeClr val="tx1"/>
                </a:solidFill>
                <a:effectLst>
                  <a:innerShdw blurRad="69850" dist="43180" dir="5400000">
                    <a:srgbClr val="000000">
                      <a:alpha val="65000"/>
                    </a:srgbClr>
                  </a:innerShdw>
                </a:effectLst>
                <a:latin typeface="標楷體"/>
                <a:ea typeface="標楷體"/>
              </a:rPr>
              <a:t>：</a:t>
            </a:r>
            <a:endParaRPr lang="en-US" altLang="zh-TW" sz="2300" b="1" dirty="0" smtClean="0">
              <a:ln w="1905"/>
              <a:solidFill>
                <a:schemeClr val="tx1"/>
              </a:solidFill>
              <a:effectLst>
                <a:innerShdw blurRad="69850" dist="43180" dir="5400000">
                  <a:srgbClr val="000000">
                    <a:alpha val="65000"/>
                  </a:srgbClr>
                </a:innerShdw>
              </a:effectLst>
              <a:latin typeface="+mn-ea"/>
            </a:endParaRPr>
          </a:p>
          <a:p>
            <a:pPr marL="266700" indent="-288000" algn="just">
              <a:lnSpc>
                <a:spcPts val="3200"/>
              </a:lnSpc>
              <a:spcBef>
                <a:spcPts val="600"/>
              </a:spcBef>
              <a:defRPr/>
            </a:pPr>
            <a:r>
              <a:rPr lang="en-US" altLang="zh-TW" sz="2300" b="1" dirty="0" smtClean="0">
                <a:ln w="1905"/>
                <a:solidFill>
                  <a:srgbClr val="0000FF"/>
                </a:solidFill>
                <a:effectLst>
                  <a:innerShdw blurRad="69850" dist="43180" dir="5400000">
                    <a:srgbClr val="000000">
                      <a:alpha val="65000"/>
                    </a:srgbClr>
                  </a:innerShdw>
                </a:effectLst>
                <a:latin typeface="+mn-ea"/>
              </a:rPr>
              <a:t>1.</a:t>
            </a:r>
            <a:r>
              <a:rPr lang="zh-TW" altLang="en-US" sz="2300" b="1" dirty="0">
                <a:ln w="1905"/>
                <a:solidFill>
                  <a:srgbClr val="0000FF"/>
                </a:solidFill>
                <a:effectLst>
                  <a:innerShdw blurRad="69850" dist="43180" dir="5400000">
                    <a:srgbClr val="000000">
                      <a:alpha val="65000"/>
                    </a:srgbClr>
                  </a:innerShdw>
                </a:effectLst>
                <a:latin typeface="+mn-ea"/>
              </a:rPr>
              <a:t>應先經</a:t>
            </a:r>
            <a:r>
              <a:rPr lang="zh-TW" altLang="en-US" sz="2300" b="1" dirty="0">
                <a:ln w="1905"/>
                <a:solidFill>
                  <a:srgbClr val="C00000"/>
                </a:solidFill>
                <a:effectLst>
                  <a:innerShdw blurRad="69850" dist="43180" dir="5400000">
                    <a:srgbClr val="000000">
                      <a:alpha val="65000"/>
                    </a:srgbClr>
                  </a:innerShdw>
                </a:effectLst>
                <a:latin typeface="+mn-ea"/>
              </a:rPr>
              <a:t>考績委員會初核</a:t>
            </a:r>
            <a:r>
              <a:rPr lang="zh-TW" altLang="en-US" sz="2300" b="1" dirty="0">
                <a:ln w="1905"/>
                <a:solidFill>
                  <a:srgbClr val="0000FF"/>
                </a:solidFill>
                <a:effectLst>
                  <a:innerShdw blurRad="69850" dist="43180" dir="5400000">
                    <a:srgbClr val="000000">
                      <a:alpha val="65000"/>
                    </a:srgbClr>
                  </a:innerShdw>
                </a:effectLst>
                <a:latin typeface="+mn-ea"/>
              </a:rPr>
              <a:t>；考績委員會初核前，應給予當事人</a:t>
            </a:r>
            <a:r>
              <a:rPr lang="zh-TW" altLang="en-US" sz="2300" b="1" dirty="0">
                <a:ln w="1905"/>
                <a:solidFill>
                  <a:srgbClr val="C00000"/>
                </a:solidFill>
                <a:effectLst>
                  <a:innerShdw blurRad="69850" dist="43180" dir="5400000">
                    <a:srgbClr val="000000">
                      <a:alpha val="65000"/>
                    </a:srgbClr>
                  </a:innerShdw>
                </a:effectLst>
                <a:latin typeface="+mn-ea"/>
              </a:rPr>
              <a:t>陳述及申辯</a:t>
            </a:r>
            <a:r>
              <a:rPr lang="zh-TW" altLang="en-US" sz="2300" b="1" dirty="0">
                <a:ln w="1905"/>
                <a:solidFill>
                  <a:srgbClr val="0000FF"/>
                </a:solidFill>
                <a:effectLst>
                  <a:innerShdw blurRad="69850" dist="43180" dir="5400000">
                    <a:srgbClr val="000000">
                      <a:alpha val="65000"/>
                    </a:srgbClr>
                  </a:innerShdw>
                </a:effectLst>
                <a:latin typeface="+mn-ea"/>
              </a:rPr>
              <a:t>之機會。</a:t>
            </a:r>
            <a:endParaRPr lang="en-US" altLang="zh-TW" sz="2300" b="1" dirty="0">
              <a:ln w="1905"/>
              <a:solidFill>
                <a:srgbClr val="0000FF"/>
              </a:solidFill>
              <a:effectLst>
                <a:innerShdw blurRad="69850" dist="43180" dir="5400000">
                  <a:srgbClr val="000000">
                    <a:alpha val="65000"/>
                  </a:srgbClr>
                </a:innerShdw>
              </a:effectLst>
              <a:latin typeface="+mn-ea"/>
            </a:endParaRPr>
          </a:p>
          <a:p>
            <a:pPr marL="266700" indent="-324000" algn="just">
              <a:lnSpc>
                <a:spcPts val="3200"/>
              </a:lnSpc>
              <a:defRPr/>
            </a:pPr>
            <a:r>
              <a:rPr lang="en-US" altLang="zh-TW" sz="2300" b="1" kern="100" dirty="0" smtClean="0">
                <a:ln w="1905"/>
                <a:solidFill>
                  <a:srgbClr val="0000FF"/>
                </a:solidFill>
                <a:effectLst>
                  <a:innerShdw blurRad="69850" dist="43180" dir="5400000">
                    <a:srgbClr val="000000">
                      <a:alpha val="65000"/>
                    </a:srgbClr>
                  </a:innerShdw>
                </a:effectLst>
                <a:latin typeface="+mn-ea"/>
              </a:rPr>
              <a:t>2.</a:t>
            </a:r>
            <a:r>
              <a:rPr lang="zh-TW" altLang="en-US" sz="2300" b="1" kern="100" dirty="0">
                <a:solidFill>
                  <a:srgbClr val="0000FF"/>
                </a:solidFill>
                <a:latin typeface="+mn-ea"/>
              </a:rPr>
              <a:t>未設有考績委員會之機關，應送由</a:t>
            </a:r>
            <a:r>
              <a:rPr lang="zh-TW" altLang="en-US" sz="2300" b="1" kern="100" dirty="0">
                <a:solidFill>
                  <a:srgbClr val="C00000"/>
                </a:solidFill>
                <a:latin typeface="+mn-ea"/>
              </a:rPr>
              <a:t>上級機關考績委員會</a:t>
            </a:r>
            <a:r>
              <a:rPr lang="zh-TW" altLang="en-US" sz="2300" b="1" kern="100" dirty="0">
                <a:solidFill>
                  <a:srgbClr val="0000FF"/>
                </a:solidFill>
                <a:latin typeface="+mn-ea"/>
              </a:rPr>
              <a:t>覈實</a:t>
            </a:r>
            <a:r>
              <a:rPr lang="zh-TW" altLang="en-US" sz="2300" b="1" kern="100" dirty="0" smtClean="0">
                <a:solidFill>
                  <a:srgbClr val="0000FF"/>
                </a:solidFill>
                <a:latin typeface="+mn-ea"/>
              </a:rPr>
              <a:t>辦理</a:t>
            </a:r>
            <a:r>
              <a:rPr lang="zh-TW" altLang="en-US" sz="2300" b="1" kern="100" dirty="0" smtClean="0">
                <a:solidFill>
                  <a:srgbClr val="0000FF"/>
                </a:solidFill>
                <a:latin typeface="標楷體"/>
                <a:ea typeface="標楷體"/>
              </a:rPr>
              <a:t>。</a:t>
            </a:r>
            <a:endParaRPr lang="en-US" altLang="zh-TW" sz="2300" b="1" kern="100" dirty="0" smtClean="0">
              <a:solidFill>
                <a:srgbClr val="0000FF"/>
              </a:solidFill>
              <a:latin typeface="標楷體"/>
              <a:ea typeface="標楷體"/>
            </a:endParaRPr>
          </a:p>
          <a:p>
            <a:pPr marL="266700" indent="-266700" algn="just">
              <a:lnSpc>
                <a:spcPts val="3200"/>
              </a:lnSpc>
              <a:defRPr/>
            </a:pPr>
            <a:endParaRPr lang="en-US" altLang="zh-TW" sz="2300" b="1" kern="100" dirty="0" smtClean="0">
              <a:solidFill>
                <a:srgbClr val="0000FF"/>
              </a:solidFill>
              <a:latin typeface="+mn-ea"/>
            </a:endParaRPr>
          </a:p>
          <a:p>
            <a:pPr>
              <a:defRPr/>
            </a:pPr>
            <a:endParaRPr lang="zh-TW" altLang="en-US" sz="2300" dirty="0">
              <a:latin typeface="+mn-ea"/>
            </a:endParaRPr>
          </a:p>
        </p:txBody>
      </p:sp>
      <p:sp>
        <p:nvSpPr>
          <p:cNvPr id="36" name="Rectangle 11"/>
          <p:cNvSpPr>
            <a:spLocks noChangeArrowheads="1"/>
          </p:cNvSpPr>
          <p:nvPr/>
        </p:nvSpPr>
        <p:spPr bwMode="auto">
          <a:xfrm>
            <a:off x="2594243" y="1368467"/>
            <a:ext cx="2322195" cy="424732"/>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400" b="1" dirty="0" smtClean="0">
                <a:solidFill>
                  <a:srgbClr val="990099"/>
                </a:solidFill>
                <a:ea typeface="標楷體" pitchFamily="65" charset="-120"/>
              </a:rPr>
              <a:t>1.</a:t>
            </a:r>
            <a:r>
              <a:rPr lang="zh-TW" altLang="en-US" sz="2400" b="1" dirty="0" smtClean="0">
                <a:solidFill>
                  <a:srgbClr val="990099"/>
                </a:solidFill>
                <a:ea typeface="標楷體" pitchFamily="65" charset="-120"/>
              </a:rPr>
              <a:t>一般命令退休</a:t>
            </a:r>
            <a:endParaRPr lang="zh-TW" altLang="en-US" sz="2400" b="1" dirty="0">
              <a:solidFill>
                <a:srgbClr val="990099"/>
              </a:solidFill>
              <a:ea typeface="標楷體" pitchFamily="65" charset="-120"/>
            </a:endParaRPr>
          </a:p>
        </p:txBody>
      </p:sp>
      <p:grpSp>
        <p:nvGrpSpPr>
          <p:cNvPr id="33" name="群組 32"/>
          <p:cNvGrpSpPr/>
          <p:nvPr/>
        </p:nvGrpSpPr>
        <p:grpSpPr>
          <a:xfrm>
            <a:off x="595958" y="4402721"/>
            <a:ext cx="8008490" cy="2241461"/>
            <a:chOff x="595958" y="4402721"/>
            <a:chExt cx="8008490" cy="2241461"/>
          </a:xfrm>
        </p:grpSpPr>
        <p:sp>
          <p:nvSpPr>
            <p:cNvPr id="20" name="圓角矩形 19"/>
            <p:cNvSpPr/>
            <p:nvPr/>
          </p:nvSpPr>
          <p:spPr>
            <a:xfrm>
              <a:off x="595958" y="4797153"/>
              <a:ext cx="1311746" cy="1512168"/>
            </a:xfrm>
            <a:prstGeom prst="round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a:r>
                <a:rPr lang="zh-TW" altLang="en-US" sz="3000" b="1" dirty="0" smtClean="0"/>
                <a:t>服務機關</a:t>
              </a:r>
              <a:endParaRPr lang="zh-TW" altLang="en-US" sz="3000" b="1" dirty="0"/>
            </a:p>
          </p:txBody>
        </p:sp>
        <p:sp>
          <p:nvSpPr>
            <p:cNvPr id="21" name="圓角矩形 20"/>
            <p:cNvSpPr/>
            <p:nvPr/>
          </p:nvSpPr>
          <p:spPr>
            <a:xfrm>
              <a:off x="3131840" y="4402721"/>
              <a:ext cx="5472608" cy="788864"/>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lvl="0"/>
              <a:r>
                <a:rPr lang="zh-TW" altLang="en-US" sz="2300" b="1" u="sng" dirty="0">
                  <a:solidFill>
                    <a:srgbClr val="660066"/>
                  </a:solidFill>
                </a:rPr>
                <a:t>一般人員</a:t>
              </a:r>
            </a:p>
            <a:p>
              <a:pPr lvl="0"/>
              <a:r>
                <a:rPr lang="zh-TW" altLang="en-US" sz="2300" b="1" dirty="0" smtClean="0">
                  <a:solidFill>
                    <a:srgbClr val="0000FF"/>
                  </a:solidFill>
                </a:rPr>
                <a:t>具考核</a:t>
              </a:r>
              <a:r>
                <a:rPr lang="zh-TW" altLang="en-US" sz="2300" b="1" dirty="0">
                  <a:solidFill>
                    <a:srgbClr val="0000FF"/>
                  </a:solidFill>
                </a:rPr>
                <a:t>權限之</a:t>
              </a:r>
              <a:r>
                <a:rPr lang="zh-TW" altLang="en-US" sz="2300" b="1" dirty="0" smtClean="0">
                  <a:solidFill>
                    <a:srgbClr val="0000FF"/>
                  </a:solidFill>
                </a:rPr>
                <a:t>機關</a:t>
              </a:r>
              <a:r>
                <a:rPr lang="en-US" altLang="zh-TW" sz="2300" b="1" dirty="0" smtClean="0">
                  <a:solidFill>
                    <a:srgbClr val="0000FF"/>
                  </a:solidFill>
                </a:rPr>
                <a:t>(</a:t>
              </a:r>
              <a:r>
                <a:rPr lang="zh-TW" altLang="en-US" sz="2300" b="1" dirty="0">
                  <a:solidFill>
                    <a:srgbClr val="0000FF"/>
                  </a:solidFill>
                </a:rPr>
                <a:t>服務機關</a:t>
              </a:r>
              <a:r>
                <a:rPr lang="en-US" altLang="zh-TW" sz="2300" b="1" dirty="0" smtClean="0">
                  <a:solidFill>
                    <a:srgbClr val="0000FF"/>
                  </a:solidFill>
                </a:rPr>
                <a:t>)</a:t>
              </a:r>
              <a:endParaRPr lang="zh-TW" altLang="en-US" dirty="0"/>
            </a:p>
          </p:txBody>
        </p:sp>
        <p:sp>
          <p:nvSpPr>
            <p:cNvPr id="30" name="圓角矩形 29"/>
            <p:cNvSpPr/>
            <p:nvPr/>
          </p:nvSpPr>
          <p:spPr>
            <a:xfrm>
              <a:off x="3131840" y="5493665"/>
              <a:ext cx="5472608" cy="1150517"/>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lvl="0">
                <a:spcBef>
                  <a:spcPct val="30000"/>
                </a:spcBef>
              </a:pPr>
              <a:r>
                <a:rPr lang="zh-TW" altLang="en-US" sz="2300" b="1" u="sng" dirty="0">
                  <a:solidFill>
                    <a:srgbClr val="660066"/>
                  </a:solidFill>
                </a:rPr>
                <a:t>人事、政風、主計</a:t>
              </a:r>
            </a:p>
            <a:p>
              <a:pPr lvl="0"/>
              <a:r>
                <a:rPr lang="zh-TW" altLang="en-US" sz="2300" b="1" dirty="0">
                  <a:solidFill>
                    <a:srgbClr val="0000FF"/>
                  </a:solidFill>
                </a:rPr>
                <a:t>採一條鞭管理體系，具考核權限之</a:t>
              </a:r>
              <a:r>
                <a:rPr lang="zh-TW" altLang="en-US" sz="2300" b="1" dirty="0" smtClean="0">
                  <a:solidFill>
                    <a:srgbClr val="0000FF"/>
                  </a:solidFill>
                </a:rPr>
                <a:t>機關</a:t>
              </a:r>
              <a:r>
                <a:rPr lang="en-US" altLang="zh-TW" sz="2300" b="1" dirty="0" smtClean="0">
                  <a:solidFill>
                    <a:srgbClr val="0000FF"/>
                  </a:solidFill>
                </a:rPr>
                <a:t/>
              </a:r>
              <a:br>
                <a:rPr lang="en-US" altLang="zh-TW" sz="2300" b="1" dirty="0" smtClean="0">
                  <a:solidFill>
                    <a:srgbClr val="0000FF"/>
                  </a:solidFill>
                </a:rPr>
              </a:br>
              <a:r>
                <a:rPr lang="en-US" altLang="zh-TW" sz="2300" b="1" dirty="0" smtClean="0">
                  <a:solidFill>
                    <a:srgbClr val="0000FF"/>
                  </a:solidFill>
                </a:rPr>
                <a:t>(</a:t>
              </a:r>
              <a:r>
                <a:rPr lang="zh-TW" altLang="en-US" sz="2300" b="1" dirty="0">
                  <a:solidFill>
                    <a:srgbClr val="0000FF"/>
                  </a:solidFill>
                </a:rPr>
                <a:t>主管機關或其授權規定</a:t>
              </a:r>
              <a:r>
                <a:rPr lang="en-US" altLang="zh-TW" sz="2300" b="1" dirty="0" smtClean="0">
                  <a:solidFill>
                    <a:srgbClr val="0000FF"/>
                  </a:solidFill>
                </a:rPr>
                <a:t>)</a:t>
              </a:r>
              <a:endParaRPr lang="zh-TW" altLang="en-US" dirty="0"/>
            </a:p>
          </p:txBody>
        </p:sp>
        <p:cxnSp>
          <p:nvCxnSpPr>
            <p:cNvPr id="24" name="直線接點 23"/>
            <p:cNvCxnSpPr>
              <a:endCxn id="30" idx="1"/>
            </p:cNvCxnSpPr>
            <p:nvPr/>
          </p:nvCxnSpPr>
          <p:spPr>
            <a:xfrm>
              <a:off x="1907704" y="5553237"/>
              <a:ext cx="1224136" cy="515687"/>
            </a:xfrm>
            <a:prstGeom prst="line">
              <a:avLst/>
            </a:prstGeom>
          </p:spPr>
          <p:style>
            <a:lnRef idx="2">
              <a:schemeClr val="accent5"/>
            </a:lnRef>
            <a:fillRef idx="0">
              <a:schemeClr val="accent5"/>
            </a:fillRef>
            <a:effectRef idx="1">
              <a:schemeClr val="accent5"/>
            </a:effectRef>
            <a:fontRef idx="minor">
              <a:schemeClr val="tx1"/>
            </a:fontRef>
          </p:style>
        </p:cxnSp>
        <p:cxnSp>
          <p:nvCxnSpPr>
            <p:cNvPr id="29" name="直線接點 28"/>
            <p:cNvCxnSpPr>
              <a:stCxn id="21" idx="1"/>
            </p:cNvCxnSpPr>
            <p:nvPr/>
          </p:nvCxnSpPr>
          <p:spPr>
            <a:xfrm flipH="1">
              <a:off x="1907704" y="4797153"/>
              <a:ext cx="1224136" cy="756084"/>
            </a:xfrm>
            <a:prstGeom prst="line">
              <a:avLst/>
            </a:prstGeom>
          </p:spPr>
          <p:style>
            <a:lnRef idx="2">
              <a:schemeClr val="accent5"/>
            </a:lnRef>
            <a:fillRef idx="0">
              <a:schemeClr val="accent5"/>
            </a:fillRef>
            <a:effectRef idx="1">
              <a:schemeClr val="accent5"/>
            </a:effectRef>
            <a:fontRef idx="minor">
              <a:schemeClr val="tx1"/>
            </a:fontRef>
          </p:style>
        </p:cxnSp>
      </p:grpSp>
    </p:spTree>
    <p:extLst>
      <p:ext uri="{BB962C8B-B14F-4D97-AF65-F5344CB8AC3E}">
        <p14:creationId xmlns:p14="http://schemas.microsoft.com/office/powerpoint/2010/main" val="2100841688"/>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24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93936" y="1340768"/>
            <a:ext cx="1915909"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三</a:t>
            </a:r>
            <a:r>
              <a:rPr lang="en-US" altLang="zh-TW" sz="2400" b="1" dirty="0" smtClean="0"/>
              <a:t>)</a:t>
            </a:r>
            <a:r>
              <a:rPr lang="zh-TW" altLang="en-US" sz="2400" b="1" dirty="0" smtClean="0"/>
              <a:t>命令退休</a:t>
            </a:r>
            <a:endParaRPr lang="zh-TW" altLang="en-US" sz="2400" b="1" dirty="0"/>
          </a:p>
        </p:txBody>
      </p:sp>
      <p:sp>
        <p:nvSpPr>
          <p:cNvPr id="23" name="Rectangle 10"/>
          <p:cNvSpPr>
            <a:spLocks noChangeArrowheads="1"/>
          </p:cNvSpPr>
          <p:nvPr/>
        </p:nvSpPr>
        <p:spPr bwMode="auto">
          <a:xfrm>
            <a:off x="3935065" y="4865266"/>
            <a:ext cx="2608263" cy="525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90000"/>
              </a:lnSpc>
              <a:buFont typeface="Wingdings" pitchFamily="2" charset="2"/>
              <a:buNone/>
            </a:pPr>
            <a:endParaRPr lang="zh-TW" altLang="zh-TW" sz="2000">
              <a:solidFill>
                <a:srgbClr val="0000CC"/>
              </a:solidFill>
              <a:ea typeface="標楷體" pitchFamily="65" charset="-120"/>
            </a:endParaRPr>
          </a:p>
        </p:txBody>
      </p:sp>
      <p:sp>
        <p:nvSpPr>
          <p:cNvPr id="26" name="內容版面配置區 3"/>
          <p:cNvSpPr txBox="1">
            <a:spLocks noGrp="1"/>
          </p:cNvSpPr>
          <p:nvPr>
            <p:ph idx="1"/>
          </p:nvPr>
        </p:nvSpPr>
        <p:spPr>
          <a:xfrm>
            <a:off x="569665" y="692696"/>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31" name="AutoShape 3"/>
          <p:cNvSpPr>
            <a:spLocks noChangeArrowheads="1"/>
          </p:cNvSpPr>
          <p:nvPr/>
        </p:nvSpPr>
        <p:spPr bwMode="gray">
          <a:xfrm>
            <a:off x="695896" y="1929805"/>
            <a:ext cx="7992888" cy="4523532"/>
          </a:xfrm>
          <a:prstGeom prst="roundRect">
            <a:avLst>
              <a:gd name="adj" fmla="val 10347"/>
            </a:avLst>
          </a:prstGeom>
          <a:ln>
            <a:headEnd/>
            <a:tailEnd/>
          </a:ln>
        </p:spPr>
        <p:style>
          <a:lnRef idx="2">
            <a:schemeClr val="accent5"/>
          </a:lnRef>
          <a:fillRef idx="1">
            <a:schemeClr val="lt1"/>
          </a:fillRef>
          <a:effectRef idx="0">
            <a:schemeClr val="accent5"/>
          </a:effectRef>
          <a:fontRef idx="minor">
            <a:schemeClr val="dk1"/>
          </a:fontRef>
        </p:style>
        <p:txBody>
          <a:bodyPr tIns="0"/>
          <a:lstStyle/>
          <a:p>
            <a:pPr lvl="0" algn="just">
              <a:lnSpc>
                <a:spcPts val="3000"/>
              </a:lnSpc>
              <a:spcBef>
                <a:spcPts val="600"/>
              </a:spcBef>
              <a:defRPr/>
            </a:pPr>
            <a:r>
              <a:rPr lang="zh-TW" altLang="en-US" sz="2400" b="1" dirty="0">
                <a:ln w="1905"/>
                <a:solidFill>
                  <a:schemeClr val="tx1"/>
                </a:solidFill>
                <a:effectLst>
                  <a:innerShdw blurRad="69850" dist="43180" dir="5400000">
                    <a:srgbClr val="000000">
                      <a:alpha val="65000"/>
                    </a:srgbClr>
                  </a:innerShdw>
                </a:effectLst>
                <a:latin typeface="+mn-ea"/>
              </a:rPr>
              <a:t>經服務機關證明並經審定機關審定公務人員之身心傷病或障礙，確與下列情事之一具有相當</a:t>
            </a:r>
            <a:r>
              <a:rPr lang="zh-TW" altLang="en-US" sz="2400" b="1" dirty="0" smtClean="0">
                <a:ln w="1905"/>
                <a:solidFill>
                  <a:schemeClr val="tx1"/>
                </a:solidFill>
                <a:effectLst>
                  <a:innerShdw blurRad="69850" dist="43180" dir="5400000">
                    <a:srgbClr val="000000">
                      <a:alpha val="65000"/>
                    </a:srgbClr>
                  </a:innerShdw>
                </a:effectLst>
                <a:latin typeface="+mn-ea"/>
              </a:rPr>
              <a:t>因果關係者</a:t>
            </a:r>
            <a:r>
              <a:rPr lang="zh-TW" altLang="en-US" sz="2400" b="1" dirty="0" smtClean="0">
                <a:ln w="1905"/>
                <a:solidFill>
                  <a:schemeClr val="tx1"/>
                </a:solidFill>
                <a:effectLst>
                  <a:innerShdw blurRad="69850" dist="43180" dir="5400000">
                    <a:srgbClr val="000000">
                      <a:alpha val="65000"/>
                    </a:srgbClr>
                  </a:innerShdw>
                </a:effectLst>
                <a:latin typeface="標楷體"/>
                <a:ea typeface="標楷體"/>
              </a:rPr>
              <a:t>：</a:t>
            </a:r>
            <a:endParaRPr lang="zh-TW" altLang="en-US" sz="2400" b="1" dirty="0">
              <a:ln w="1905"/>
              <a:solidFill>
                <a:schemeClr val="tx1"/>
              </a:solidFill>
              <a:effectLst>
                <a:innerShdw blurRad="69850" dist="43180" dir="5400000">
                  <a:srgbClr val="000000">
                    <a:alpha val="65000"/>
                  </a:srgbClr>
                </a:innerShdw>
              </a:effectLst>
              <a:latin typeface="+mn-ea"/>
            </a:endParaRPr>
          </a:p>
          <a:p>
            <a:pPr marL="266700" lvl="0" indent="-266700" algn="just">
              <a:lnSpc>
                <a:spcPts val="3000"/>
              </a:lnSpc>
              <a:spcBef>
                <a:spcPts val="600"/>
              </a:spcBef>
              <a:buFont typeface="+mj-lt"/>
              <a:buAutoNum type="arabicParenR"/>
              <a:defRPr/>
            </a:pPr>
            <a:r>
              <a:rPr lang="zh-TW" altLang="en-US" sz="2300" b="1" dirty="0" smtClean="0">
                <a:solidFill>
                  <a:srgbClr val="0000FF"/>
                </a:solidFill>
                <a:latin typeface="+mn-ea"/>
              </a:rPr>
              <a:t>於</a:t>
            </a:r>
            <a:r>
              <a:rPr lang="zh-TW" altLang="en-US" sz="2300" b="1" dirty="0">
                <a:solidFill>
                  <a:srgbClr val="C00000"/>
                </a:solidFill>
                <a:latin typeface="+mn-ea"/>
              </a:rPr>
              <a:t>執行職務時</a:t>
            </a:r>
            <a:r>
              <a:rPr lang="zh-TW" altLang="en-US" sz="2300" b="1" dirty="0">
                <a:solidFill>
                  <a:srgbClr val="0000FF"/>
                </a:solidFill>
                <a:latin typeface="+mn-ea"/>
              </a:rPr>
              <a:t>，發生意外危險事故、遭受暴力事件或罹患疾病，以致傷病</a:t>
            </a:r>
            <a:r>
              <a:rPr lang="zh-TW" altLang="en-US" sz="2300" b="1" dirty="0" smtClean="0">
                <a:solidFill>
                  <a:srgbClr val="0000FF"/>
                </a:solidFill>
                <a:latin typeface="+mn-ea"/>
              </a:rPr>
              <a:t>。</a:t>
            </a:r>
            <a:endParaRPr lang="en-US" altLang="zh-TW" sz="2300" b="1" dirty="0" smtClean="0">
              <a:solidFill>
                <a:srgbClr val="0000FF"/>
              </a:solidFill>
              <a:latin typeface="+mn-ea"/>
            </a:endParaRPr>
          </a:p>
          <a:p>
            <a:pPr marL="266700" lvl="0" indent="-266700" algn="just">
              <a:lnSpc>
                <a:spcPts val="3000"/>
              </a:lnSpc>
              <a:buFont typeface="+mj-lt"/>
              <a:buAutoNum type="arabicParenR"/>
              <a:defRPr/>
            </a:pPr>
            <a:r>
              <a:rPr lang="zh-TW" altLang="en-US" sz="2300" b="1" dirty="0" smtClean="0">
                <a:solidFill>
                  <a:srgbClr val="0000FF"/>
                </a:solidFill>
                <a:latin typeface="+mn-ea"/>
              </a:rPr>
              <a:t>於</a:t>
            </a:r>
            <a:r>
              <a:rPr lang="zh-TW" altLang="en-US" sz="2300" b="1" dirty="0">
                <a:solidFill>
                  <a:srgbClr val="C00000"/>
                </a:solidFill>
                <a:latin typeface="+mn-ea"/>
              </a:rPr>
              <a:t>辦公場所、公差期間或因辦公、公差往返途中，發生意外危險事故</a:t>
            </a:r>
            <a:r>
              <a:rPr lang="zh-TW" altLang="en-US" sz="2300" b="1" dirty="0">
                <a:solidFill>
                  <a:srgbClr val="0000FF"/>
                </a:solidFill>
                <a:latin typeface="+mn-ea"/>
              </a:rPr>
              <a:t>，以致傷病。但因公務人員本人之重大交通違規行為以致傷病者，不適用之</a:t>
            </a:r>
            <a:r>
              <a:rPr lang="zh-TW" altLang="en-US" sz="2300" b="1" dirty="0" smtClean="0">
                <a:solidFill>
                  <a:srgbClr val="0000FF"/>
                </a:solidFill>
                <a:latin typeface="+mn-ea"/>
              </a:rPr>
              <a:t>。</a:t>
            </a:r>
            <a:endParaRPr lang="en-US" altLang="zh-TW" sz="2300" b="1" dirty="0" smtClean="0">
              <a:solidFill>
                <a:srgbClr val="0000FF"/>
              </a:solidFill>
              <a:latin typeface="+mn-ea"/>
            </a:endParaRPr>
          </a:p>
          <a:p>
            <a:pPr marL="266700" lvl="0" indent="-266700" algn="just">
              <a:lnSpc>
                <a:spcPts val="3000"/>
              </a:lnSpc>
              <a:buFont typeface="+mj-lt"/>
              <a:buAutoNum type="arabicParenR"/>
              <a:defRPr/>
            </a:pPr>
            <a:r>
              <a:rPr lang="zh-TW" altLang="en-US" sz="2300" b="1" dirty="0" smtClean="0">
                <a:solidFill>
                  <a:srgbClr val="0000FF"/>
                </a:solidFill>
                <a:latin typeface="+mn-ea"/>
              </a:rPr>
              <a:t>於</a:t>
            </a:r>
            <a:r>
              <a:rPr lang="zh-TW" altLang="en-US" sz="2300" b="1" dirty="0">
                <a:solidFill>
                  <a:srgbClr val="0000FF"/>
                </a:solidFill>
                <a:latin typeface="+mn-ea"/>
              </a:rPr>
              <a:t>執行職務期間、辦公場所或因辦公、公差往返途中，</a:t>
            </a:r>
            <a:r>
              <a:rPr lang="zh-TW" altLang="en-US" sz="2300" b="1" dirty="0">
                <a:solidFill>
                  <a:srgbClr val="C00000"/>
                </a:solidFill>
                <a:latin typeface="+mn-ea"/>
              </a:rPr>
              <a:t>猝發疾病</a:t>
            </a:r>
            <a:r>
              <a:rPr lang="zh-TW" altLang="en-US" sz="2300" b="1" dirty="0">
                <a:solidFill>
                  <a:srgbClr val="0000FF"/>
                </a:solidFill>
                <a:latin typeface="+mn-ea"/>
              </a:rPr>
              <a:t>，以致傷病</a:t>
            </a:r>
            <a:r>
              <a:rPr lang="zh-TW" altLang="en-US" sz="2300" b="1" dirty="0" smtClean="0">
                <a:solidFill>
                  <a:srgbClr val="0000FF"/>
                </a:solidFill>
                <a:latin typeface="+mn-ea"/>
              </a:rPr>
              <a:t>。</a:t>
            </a:r>
            <a:endParaRPr lang="en-US" altLang="zh-TW" sz="2300" b="1" dirty="0" smtClean="0">
              <a:solidFill>
                <a:srgbClr val="0000FF"/>
              </a:solidFill>
              <a:latin typeface="+mn-ea"/>
            </a:endParaRPr>
          </a:p>
          <a:p>
            <a:pPr marL="266700" lvl="0" indent="-266700" algn="just">
              <a:lnSpc>
                <a:spcPts val="3000"/>
              </a:lnSpc>
              <a:buClr>
                <a:srgbClr val="0000FF"/>
              </a:buClr>
              <a:buFont typeface="+mj-lt"/>
              <a:buAutoNum type="arabicParenR"/>
              <a:defRPr/>
            </a:pPr>
            <a:r>
              <a:rPr lang="zh-TW" altLang="en-US" sz="2300" b="1" dirty="0">
                <a:solidFill>
                  <a:srgbClr val="C00000"/>
                </a:solidFill>
                <a:latin typeface="+mn-ea"/>
              </a:rPr>
              <a:t>戮</a:t>
            </a:r>
            <a:r>
              <a:rPr lang="zh-TW" altLang="en-US" sz="2300" b="1" dirty="0" smtClean="0">
                <a:solidFill>
                  <a:srgbClr val="C00000"/>
                </a:solidFill>
                <a:latin typeface="+mn-ea"/>
              </a:rPr>
              <a:t>力</a:t>
            </a:r>
            <a:r>
              <a:rPr lang="zh-TW" altLang="en-US" sz="2300" b="1" dirty="0">
                <a:solidFill>
                  <a:srgbClr val="C00000"/>
                </a:solidFill>
                <a:latin typeface="+mn-ea"/>
              </a:rPr>
              <a:t>職務，積勞過度</a:t>
            </a:r>
            <a:r>
              <a:rPr lang="zh-TW" altLang="en-US" sz="2300" b="1" dirty="0">
                <a:solidFill>
                  <a:srgbClr val="0000FF"/>
                </a:solidFill>
                <a:latin typeface="+mn-ea"/>
              </a:rPr>
              <a:t>，以致傷病</a:t>
            </a:r>
            <a:r>
              <a:rPr lang="zh-TW" altLang="en-US" sz="2300" b="1" dirty="0" smtClean="0">
                <a:solidFill>
                  <a:srgbClr val="0000FF"/>
                </a:solidFill>
                <a:latin typeface="+mn-ea"/>
              </a:rPr>
              <a:t>。</a:t>
            </a:r>
            <a:endParaRPr lang="en-US" altLang="zh-TW" sz="2300" b="1" dirty="0" smtClean="0">
              <a:solidFill>
                <a:srgbClr val="0000FF"/>
              </a:solidFill>
              <a:latin typeface="+mn-ea"/>
            </a:endParaRPr>
          </a:p>
          <a:p>
            <a:pPr lvl="0" algn="just">
              <a:lnSpc>
                <a:spcPts val="3000"/>
              </a:lnSpc>
              <a:defRPr/>
            </a:pPr>
            <a:r>
              <a:rPr lang="zh-TW" altLang="zh-TW" sz="2300" b="1" dirty="0" smtClean="0">
                <a:solidFill>
                  <a:srgbClr val="FF00FF"/>
                </a:solidFill>
                <a:latin typeface="+mn-ea"/>
              </a:rPr>
              <a:t>★</a:t>
            </a:r>
            <a:r>
              <a:rPr lang="zh-TW" altLang="en-US" sz="2300" b="1" dirty="0" smtClean="0">
                <a:solidFill>
                  <a:srgbClr val="FF00FF"/>
                </a:solidFill>
                <a:latin typeface="+mn-ea"/>
              </a:rPr>
              <a:t>詳細認定標準請參考宣導手冊</a:t>
            </a:r>
            <a:r>
              <a:rPr lang="en-US" altLang="zh-TW" sz="2300" b="1" dirty="0" smtClean="0">
                <a:solidFill>
                  <a:srgbClr val="FF00FF"/>
                </a:solidFill>
                <a:latin typeface="+mn-ea"/>
              </a:rPr>
              <a:t>P8</a:t>
            </a:r>
            <a:r>
              <a:rPr lang="zh-TW" altLang="en-US" sz="2300" b="1" dirty="0" smtClean="0">
                <a:solidFill>
                  <a:srgbClr val="FF00FF"/>
                </a:solidFill>
                <a:latin typeface="+mn-ea"/>
              </a:rPr>
              <a:t>至</a:t>
            </a:r>
            <a:r>
              <a:rPr lang="en-US" altLang="zh-TW" sz="2300" b="1" dirty="0" smtClean="0">
                <a:solidFill>
                  <a:srgbClr val="FF00FF"/>
                </a:solidFill>
                <a:latin typeface="+mn-ea"/>
              </a:rPr>
              <a:t>P10</a:t>
            </a:r>
            <a:r>
              <a:rPr lang="zh-TW" altLang="en-US" sz="2300" b="1" dirty="0" smtClean="0">
                <a:solidFill>
                  <a:srgbClr val="FF00FF"/>
                </a:solidFill>
                <a:latin typeface="標楷體"/>
                <a:ea typeface="標楷體"/>
              </a:rPr>
              <a:t>。</a:t>
            </a:r>
            <a:endParaRPr lang="en-US" altLang="zh-TW" sz="2300" dirty="0" smtClean="0">
              <a:solidFill>
                <a:srgbClr val="FF00FF"/>
              </a:solidFill>
              <a:latin typeface="+mn-ea"/>
            </a:endParaRPr>
          </a:p>
          <a:p>
            <a:pPr>
              <a:defRPr/>
            </a:pPr>
            <a:endParaRPr lang="zh-TW" altLang="en-US" sz="2400" dirty="0">
              <a:latin typeface="+mn-ea"/>
            </a:endParaRPr>
          </a:p>
        </p:txBody>
      </p:sp>
      <p:sp>
        <p:nvSpPr>
          <p:cNvPr id="35" name="文字方塊 34"/>
          <p:cNvSpPr txBox="1"/>
          <p:nvPr/>
        </p:nvSpPr>
        <p:spPr>
          <a:xfrm>
            <a:off x="323528" y="1929804"/>
            <a:ext cx="575799" cy="1015663"/>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修</a:t>
            </a:r>
            <a:endParaRPr lang="en-US" altLang="zh-TW" sz="3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a:p>
            <a:r>
              <a:rPr lang="zh-TW" altLang="en-US" sz="3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訂</a:t>
            </a:r>
          </a:p>
        </p:txBody>
      </p:sp>
      <p:sp>
        <p:nvSpPr>
          <p:cNvPr id="9" name="Rectangle 11"/>
          <p:cNvSpPr>
            <a:spLocks noChangeArrowheads="1"/>
          </p:cNvSpPr>
          <p:nvPr/>
        </p:nvSpPr>
        <p:spPr bwMode="auto">
          <a:xfrm>
            <a:off x="2609845" y="1368467"/>
            <a:ext cx="2322195" cy="424732"/>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400" b="1" dirty="0" smtClean="0">
                <a:solidFill>
                  <a:srgbClr val="990099"/>
                </a:solidFill>
                <a:ea typeface="標楷體" pitchFamily="65" charset="-120"/>
              </a:rPr>
              <a:t>2.</a:t>
            </a:r>
            <a:r>
              <a:rPr lang="zh-TW" altLang="en-US" sz="2400" b="1" dirty="0" smtClean="0">
                <a:solidFill>
                  <a:srgbClr val="990099"/>
                </a:solidFill>
                <a:ea typeface="標楷體" pitchFamily="65" charset="-120"/>
              </a:rPr>
              <a:t>因公命令退休</a:t>
            </a:r>
            <a:endParaRPr lang="zh-TW" altLang="en-US" sz="2400" b="1" dirty="0">
              <a:solidFill>
                <a:srgbClr val="990099"/>
              </a:solidFill>
              <a:ea typeface="標楷體" pitchFamily="65" charset="-120"/>
            </a:endParaRPr>
          </a:p>
        </p:txBody>
      </p:sp>
    </p:spTree>
    <p:extLst>
      <p:ext uri="{BB962C8B-B14F-4D97-AF65-F5344CB8AC3E}">
        <p14:creationId xmlns:p14="http://schemas.microsoft.com/office/powerpoint/2010/main" val="3283602870"/>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25</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93936" y="1340768"/>
            <a:ext cx="1915909"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三</a:t>
            </a:r>
            <a:r>
              <a:rPr lang="en-US" altLang="zh-TW" sz="2400" b="1" dirty="0" smtClean="0"/>
              <a:t>)</a:t>
            </a:r>
            <a:r>
              <a:rPr lang="zh-TW" altLang="en-US" sz="2400" b="1" dirty="0" smtClean="0"/>
              <a:t>命令退休</a:t>
            </a:r>
            <a:endParaRPr lang="zh-TW" altLang="en-US" sz="2400" b="1" dirty="0"/>
          </a:p>
        </p:txBody>
      </p:sp>
      <p:sp>
        <p:nvSpPr>
          <p:cNvPr id="23" name="Rectangle 10"/>
          <p:cNvSpPr>
            <a:spLocks noChangeArrowheads="1"/>
          </p:cNvSpPr>
          <p:nvPr/>
        </p:nvSpPr>
        <p:spPr bwMode="auto">
          <a:xfrm>
            <a:off x="3935065" y="4865266"/>
            <a:ext cx="2608263" cy="525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90000"/>
              </a:lnSpc>
              <a:buFont typeface="Wingdings" pitchFamily="2" charset="2"/>
              <a:buNone/>
            </a:pPr>
            <a:endParaRPr lang="zh-TW" altLang="zh-TW" sz="2000">
              <a:solidFill>
                <a:srgbClr val="0000CC"/>
              </a:solidFill>
              <a:ea typeface="標楷體" pitchFamily="65" charset="-120"/>
            </a:endParaRPr>
          </a:p>
        </p:txBody>
      </p:sp>
      <p:sp>
        <p:nvSpPr>
          <p:cNvPr id="26" name="內容版面配置區 3"/>
          <p:cNvSpPr txBox="1">
            <a:spLocks noGrp="1"/>
          </p:cNvSpPr>
          <p:nvPr>
            <p:ph idx="1"/>
          </p:nvPr>
        </p:nvSpPr>
        <p:spPr>
          <a:xfrm>
            <a:off x="569665" y="692696"/>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9" name="Rectangle 11"/>
          <p:cNvSpPr>
            <a:spLocks noChangeArrowheads="1"/>
          </p:cNvSpPr>
          <p:nvPr/>
        </p:nvSpPr>
        <p:spPr bwMode="auto">
          <a:xfrm>
            <a:off x="2609845" y="1368467"/>
            <a:ext cx="2322195" cy="424732"/>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400" b="1" dirty="0" smtClean="0">
                <a:solidFill>
                  <a:srgbClr val="990099"/>
                </a:solidFill>
                <a:ea typeface="標楷體" pitchFamily="65" charset="-120"/>
              </a:rPr>
              <a:t>2.</a:t>
            </a:r>
            <a:r>
              <a:rPr lang="zh-TW" altLang="en-US" sz="2400" b="1" dirty="0" smtClean="0">
                <a:solidFill>
                  <a:srgbClr val="990099"/>
                </a:solidFill>
                <a:ea typeface="標楷體" pitchFamily="65" charset="-120"/>
              </a:rPr>
              <a:t>因公命令退休</a:t>
            </a:r>
            <a:endParaRPr lang="zh-TW" altLang="en-US" sz="2400" b="1" dirty="0">
              <a:solidFill>
                <a:srgbClr val="990099"/>
              </a:solidFill>
              <a:ea typeface="標楷體" pitchFamily="65" charset="-120"/>
            </a:endParaRPr>
          </a:p>
        </p:txBody>
      </p:sp>
      <p:grpSp>
        <p:nvGrpSpPr>
          <p:cNvPr id="10" name="群組 9"/>
          <p:cNvGrpSpPr/>
          <p:nvPr/>
        </p:nvGrpSpPr>
        <p:grpSpPr>
          <a:xfrm>
            <a:off x="642173" y="2060848"/>
            <a:ext cx="7674243" cy="3960440"/>
            <a:chOff x="716123" y="2132970"/>
            <a:chExt cx="7384269" cy="4449927"/>
          </a:xfrm>
        </p:grpSpPr>
        <p:sp>
          <p:nvSpPr>
            <p:cNvPr id="11" name="AutoShape 5"/>
            <p:cNvSpPr>
              <a:spLocks noChangeArrowheads="1"/>
            </p:cNvSpPr>
            <p:nvPr/>
          </p:nvSpPr>
          <p:spPr bwMode="gray">
            <a:xfrm>
              <a:off x="1104919" y="2551222"/>
              <a:ext cx="6995473" cy="4031675"/>
            </a:xfrm>
            <a:prstGeom prst="roundRect">
              <a:avLst>
                <a:gd name="adj" fmla="val 10347"/>
              </a:avLst>
            </a:prstGeom>
            <a:gradFill rotWithShape="1">
              <a:gsLst>
                <a:gs pos="0">
                  <a:srgbClr val="FFFFFF"/>
                </a:gs>
                <a:gs pos="100000">
                  <a:srgbClr val="D8F4BE"/>
                </a:gs>
              </a:gsLst>
              <a:lin ang="2700000" scaled="1"/>
            </a:gradFill>
            <a:ln w="50800">
              <a:solidFill>
                <a:srgbClr val="44988C"/>
              </a:solidFill>
              <a:round/>
              <a:headEnd/>
              <a:tailEnd/>
            </a:ln>
            <a:effectLst>
              <a:outerShdw dist="107763" dir="2700000" algn="ctr" rotWithShape="0">
                <a:srgbClr val="C0C0C0">
                  <a:alpha val="50000"/>
                </a:srgbClr>
              </a:outerShdw>
            </a:effec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lnSpc>
                  <a:spcPts val="3000"/>
                </a:lnSpc>
                <a:buFont typeface="Wingdings" pitchFamily="2" charset="2"/>
                <a:buNone/>
              </a:pPr>
              <a:endParaRPr kumimoji="0" lang="zh-TW" altLang="en-US" sz="2200" b="1" dirty="0">
                <a:solidFill>
                  <a:srgbClr val="FF0000"/>
                </a:solidFill>
              </a:endParaRPr>
            </a:p>
          </p:txBody>
        </p:sp>
        <p:sp>
          <p:nvSpPr>
            <p:cNvPr id="12" name="Text Box 6"/>
            <p:cNvSpPr txBox="1">
              <a:spLocks noChangeArrowheads="1"/>
            </p:cNvSpPr>
            <p:nvPr/>
          </p:nvSpPr>
          <p:spPr bwMode="gray">
            <a:xfrm>
              <a:off x="1404904" y="2599271"/>
              <a:ext cx="6630744" cy="3898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C0C0C0"/>
                    </a:outerShdw>
                  </a:effectLst>
                </a14:hiddenEffects>
              </a:ext>
            </a:extLst>
          </p:spPr>
          <p:txBody>
            <a:bodyPr wrap="square" lIns="72000" rIns="72000">
              <a:no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nSpc>
                  <a:spcPts val="3200"/>
                </a:lnSpc>
                <a:spcBef>
                  <a:spcPct val="0"/>
                </a:spcBef>
                <a:buFontTx/>
                <a:buNone/>
              </a:pPr>
              <a:r>
                <a:rPr kumimoji="0" lang="en-US" altLang="zh-TW" sz="2200" b="1" u="sng" dirty="0" smtClean="0">
                  <a:ln w="1905"/>
                  <a:solidFill>
                    <a:schemeClr val="tx1"/>
                  </a:solidFill>
                  <a:effectLst>
                    <a:innerShdw blurRad="69850" dist="43180" dir="5400000">
                      <a:srgbClr val="000000">
                        <a:alpha val="65000"/>
                      </a:srgbClr>
                    </a:innerShdw>
                  </a:effectLst>
                  <a:latin typeface="標楷體"/>
                  <a:ea typeface="標楷體"/>
                </a:rPr>
                <a:t>◎</a:t>
              </a:r>
              <a:r>
                <a:rPr kumimoji="0" lang="zh-TW" altLang="en-US" sz="2200" b="1" u="sng" dirty="0" smtClean="0">
                  <a:ln w="1905"/>
                  <a:solidFill>
                    <a:schemeClr val="tx1"/>
                  </a:solidFill>
                  <a:effectLst>
                    <a:innerShdw blurRad="69850" dist="43180" dir="5400000">
                      <a:srgbClr val="000000">
                        <a:alpha val="65000"/>
                      </a:srgbClr>
                    </a:innerShdw>
                  </a:effectLst>
                  <a:latin typeface="標楷體"/>
                  <a:ea typeface="標楷體"/>
                </a:rPr>
                <a:t>因公審查機制</a:t>
              </a:r>
              <a:endParaRPr kumimoji="0" lang="en-US" altLang="zh-TW" sz="2200" b="1" u="sng" dirty="0">
                <a:ln w="1905"/>
                <a:solidFill>
                  <a:schemeClr val="tx1"/>
                </a:solidFill>
                <a:effectLst>
                  <a:innerShdw blurRad="69850" dist="43180" dir="5400000">
                    <a:srgbClr val="000000">
                      <a:alpha val="65000"/>
                    </a:srgbClr>
                  </a:innerShdw>
                </a:effectLst>
                <a:latin typeface="標楷體" pitchFamily="65" charset="-120"/>
              </a:endParaRPr>
            </a:p>
            <a:p>
              <a:pPr marL="266700" indent="-266700">
                <a:lnSpc>
                  <a:spcPts val="3200"/>
                </a:lnSpc>
                <a:spcBef>
                  <a:spcPct val="0"/>
                </a:spcBef>
                <a:buFont typeface="+mj-lt"/>
                <a:buAutoNum type="arabicParenR"/>
              </a:pPr>
              <a:r>
                <a:rPr kumimoji="0" lang="zh-TW" altLang="en-US" sz="2200" b="1" dirty="0" smtClean="0">
                  <a:solidFill>
                    <a:srgbClr val="660066"/>
                  </a:solidFill>
                  <a:latin typeface="標楷體" pitchFamily="65" charset="-120"/>
                </a:rPr>
                <a:t>因</a:t>
              </a:r>
              <a:r>
                <a:rPr kumimoji="0" lang="zh-TW" altLang="en-US" sz="2200" b="1" dirty="0">
                  <a:solidFill>
                    <a:srgbClr val="660066"/>
                  </a:solidFill>
                  <a:latin typeface="標楷體" pitchFamily="65" charset="-120"/>
                </a:rPr>
                <a:t>公傷</a:t>
              </a:r>
              <a:r>
                <a:rPr kumimoji="0" lang="zh-TW" altLang="en-US" sz="2200" b="1" dirty="0" smtClean="0">
                  <a:solidFill>
                    <a:srgbClr val="660066"/>
                  </a:solidFill>
                  <a:latin typeface="標楷體" pitchFamily="65" charset="-120"/>
                </a:rPr>
                <a:t>病及其因果關係之認定，遇</a:t>
              </a:r>
              <a:r>
                <a:rPr kumimoji="0" lang="zh-TW" altLang="en-US" sz="2200" b="1" dirty="0">
                  <a:solidFill>
                    <a:srgbClr val="660066"/>
                  </a:solidFill>
                  <a:latin typeface="標楷體" pitchFamily="65" charset="-120"/>
                </a:rPr>
                <a:t>有疑義時，提</a:t>
              </a:r>
              <a:r>
                <a:rPr kumimoji="0" lang="zh-TW" altLang="en-US" sz="2200" b="1" u="sng" dirty="0">
                  <a:solidFill>
                    <a:srgbClr val="660066"/>
                  </a:solidFill>
                  <a:latin typeface="標楷體" pitchFamily="65" charset="-120"/>
                </a:rPr>
                <a:t>因公命令退休及因公撫卹疑義小組</a:t>
              </a:r>
              <a:r>
                <a:rPr kumimoji="0" lang="zh-TW" altLang="en-US" sz="2200" b="1" dirty="0">
                  <a:solidFill>
                    <a:srgbClr val="660066"/>
                  </a:solidFill>
                  <a:latin typeface="標楷體" pitchFamily="65" charset="-120"/>
                </a:rPr>
                <a:t>審查</a:t>
              </a:r>
              <a:r>
                <a:rPr kumimoji="0" lang="zh-TW" altLang="en-US" sz="2200" b="1" dirty="0" smtClean="0">
                  <a:solidFill>
                    <a:srgbClr val="660066"/>
                  </a:solidFill>
                  <a:latin typeface="標楷體" pitchFamily="65" charset="-120"/>
                </a:rPr>
                <a:t>。</a:t>
              </a:r>
              <a:endParaRPr kumimoji="0" lang="en-US" altLang="zh-TW" sz="2200" b="1" dirty="0" smtClean="0">
                <a:solidFill>
                  <a:srgbClr val="660066"/>
                </a:solidFill>
                <a:latin typeface="標楷體" pitchFamily="65" charset="-120"/>
              </a:endParaRPr>
            </a:p>
            <a:p>
              <a:pPr marL="266700" indent="-266700">
                <a:lnSpc>
                  <a:spcPts val="3200"/>
                </a:lnSpc>
                <a:spcBef>
                  <a:spcPct val="0"/>
                </a:spcBef>
                <a:buFont typeface="+mj-lt"/>
                <a:buAutoNum type="arabicParenR"/>
              </a:pPr>
              <a:r>
                <a:rPr kumimoji="0" lang="zh-TW" altLang="en-US" sz="2200" b="1" dirty="0" smtClean="0">
                  <a:solidFill>
                    <a:srgbClr val="660066"/>
                  </a:solidFill>
                  <a:latin typeface="標楷體" pitchFamily="65" charset="-120"/>
                </a:rPr>
                <a:t>遴</a:t>
              </a:r>
              <a:r>
                <a:rPr kumimoji="0" lang="zh-TW" altLang="en-US" sz="2200" b="1" dirty="0">
                  <a:solidFill>
                    <a:srgbClr val="660066"/>
                  </a:solidFill>
                  <a:latin typeface="標楷體" pitchFamily="65" charset="-120"/>
                </a:rPr>
                <a:t>聘</a:t>
              </a:r>
              <a:r>
                <a:rPr kumimoji="0" lang="zh-TW" altLang="en-US" sz="2200" b="1" u="sng" dirty="0">
                  <a:solidFill>
                    <a:srgbClr val="660066"/>
                  </a:solidFill>
                  <a:latin typeface="標楷體" pitchFamily="65" charset="-120"/>
                </a:rPr>
                <a:t>醫學</a:t>
              </a:r>
              <a:r>
                <a:rPr kumimoji="0" lang="zh-TW" altLang="en-US" sz="2200" b="1" dirty="0">
                  <a:solidFill>
                    <a:srgbClr val="660066"/>
                  </a:solidFill>
                  <a:latin typeface="標楷體" pitchFamily="65" charset="-120"/>
                </a:rPr>
                <a:t>、</a:t>
              </a:r>
              <a:r>
                <a:rPr kumimoji="0" lang="zh-TW" altLang="en-US" sz="2200" b="1" u="sng" dirty="0">
                  <a:solidFill>
                    <a:srgbClr val="660066"/>
                  </a:solidFill>
                  <a:latin typeface="標楷體" pitchFamily="65" charset="-120"/>
                </a:rPr>
                <a:t>法律</a:t>
              </a:r>
              <a:r>
                <a:rPr kumimoji="0" lang="zh-TW" altLang="en-US" sz="2200" b="1" dirty="0">
                  <a:solidFill>
                    <a:srgbClr val="660066"/>
                  </a:solidFill>
                  <a:latin typeface="標楷體" pitchFamily="65" charset="-120"/>
                </a:rPr>
                <a:t>及</a:t>
              </a:r>
              <a:r>
                <a:rPr kumimoji="0" lang="zh-TW" altLang="en-US" sz="2200" b="1" u="sng" dirty="0">
                  <a:solidFill>
                    <a:srgbClr val="660066"/>
                  </a:solidFill>
                  <a:latin typeface="標楷體" pitchFamily="65" charset="-120"/>
                </a:rPr>
                <a:t>人事行政</a:t>
              </a:r>
              <a:r>
                <a:rPr kumimoji="0" lang="zh-TW" altLang="en-US" sz="2200" b="1" dirty="0">
                  <a:solidFill>
                    <a:srgbClr val="660066"/>
                  </a:solidFill>
                  <a:latin typeface="標楷體" pitchFamily="65" charset="-120"/>
                </a:rPr>
                <a:t>領域之學者專家</a:t>
              </a:r>
              <a:r>
                <a:rPr kumimoji="0" lang="en-US" altLang="zh-TW" sz="2200" b="1" dirty="0">
                  <a:solidFill>
                    <a:srgbClr val="660066"/>
                  </a:solidFill>
                  <a:latin typeface="標楷體" pitchFamily="65" charset="-120"/>
                </a:rPr>
                <a:t>11</a:t>
              </a:r>
              <a:r>
                <a:rPr kumimoji="0" lang="zh-TW" altLang="en-US" sz="2200" b="1" dirty="0">
                  <a:solidFill>
                    <a:srgbClr val="660066"/>
                  </a:solidFill>
                  <a:latin typeface="標楷體" pitchFamily="65" charset="-120"/>
                </a:rPr>
                <a:t>人至</a:t>
              </a:r>
              <a:r>
                <a:rPr kumimoji="0" lang="en-US" altLang="zh-TW" sz="2200" b="1" dirty="0">
                  <a:solidFill>
                    <a:srgbClr val="660066"/>
                  </a:solidFill>
                  <a:latin typeface="標楷體" pitchFamily="65" charset="-120"/>
                </a:rPr>
                <a:t>15</a:t>
              </a:r>
              <a:r>
                <a:rPr kumimoji="0" lang="zh-TW" altLang="en-US" sz="2200" b="1" dirty="0">
                  <a:solidFill>
                    <a:srgbClr val="660066"/>
                  </a:solidFill>
                  <a:latin typeface="標楷體" pitchFamily="65" charset="-120"/>
                </a:rPr>
                <a:t>人</a:t>
              </a:r>
              <a:r>
                <a:rPr kumimoji="0" lang="zh-TW" altLang="en-US" sz="2200" b="1" dirty="0" smtClean="0">
                  <a:solidFill>
                    <a:srgbClr val="660066"/>
                  </a:solidFill>
                  <a:latin typeface="標楷體" pitchFamily="65" charset="-120"/>
                </a:rPr>
                <a:t>組成</a:t>
              </a:r>
              <a:r>
                <a:rPr kumimoji="0" lang="zh-TW" altLang="en-US" sz="2200" b="1" dirty="0" smtClean="0">
                  <a:solidFill>
                    <a:srgbClr val="660066"/>
                  </a:solidFill>
                  <a:latin typeface="標楷體"/>
                  <a:ea typeface="標楷體"/>
                </a:rPr>
                <a:t>。</a:t>
              </a:r>
              <a:endParaRPr kumimoji="0" lang="en-US" altLang="zh-TW" sz="2200" b="1" dirty="0" smtClean="0">
                <a:solidFill>
                  <a:srgbClr val="660066"/>
                </a:solidFill>
                <a:latin typeface="標楷體"/>
                <a:ea typeface="標楷體"/>
              </a:endParaRPr>
            </a:p>
            <a:p>
              <a:pPr marL="266700" indent="-266700">
                <a:lnSpc>
                  <a:spcPts val="3200"/>
                </a:lnSpc>
                <a:spcBef>
                  <a:spcPct val="0"/>
                </a:spcBef>
                <a:buFont typeface="+mj-lt"/>
                <a:buAutoNum type="arabicParenR"/>
              </a:pPr>
              <a:r>
                <a:rPr kumimoji="0" lang="zh-TW" altLang="en-US" sz="2200" b="1" dirty="0" smtClean="0">
                  <a:solidFill>
                    <a:srgbClr val="660066"/>
                  </a:solidFill>
                  <a:latin typeface="標楷體" pitchFamily="65" charset="-120"/>
                </a:rPr>
                <a:t>因公條件所定之罹</a:t>
              </a:r>
              <a:r>
                <a:rPr kumimoji="0" lang="zh-TW" altLang="en-US" sz="2200" b="1" dirty="0">
                  <a:solidFill>
                    <a:srgbClr val="660066"/>
                  </a:solidFill>
                  <a:latin typeface="標楷體" pitchFamily="65" charset="-120"/>
                </a:rPr>
                <a:t>患疾病或猝發</a:t>
              </a:r>
              <a:r>
                <a:rPr kumimoji="0" lang="zh-TW" altLang="en-US" sz="2200" b="1" dirty="0" smtClean="0">
                  <a:solidFill>
                    <a:srgbClr val="660066"/>
                  </a:solidFill>
                  <a:latin typeface="標楷體" pitchFamily="65" charset="-120"/>
                </a:rPr>
                <a:t>疾病或戮力</a:t>
              </a:r>
              <a:r>
                <a:rPr kumimoji="0" lang="zh-TW" altLang="en-US" sz="2200" b="1" dirty="0">
                  <a:solidFill>
                    <a:srgbClr val="660066"/>
                  </a:solidFill>
                  <a:latin typeface="標楷體" pitchFamily="65" charset="-120"/>
                </a:rPr>
                <a:t>職務、積勞過度，</a:t>
              </a:r>
              <a:r>
                <a:rPr kumimoji="0" lang="zh-TW" altLang="en-US" sz="2200" b="1" dirty="0" smtClean="0">
                  <a:solidFill>
                    <a:srgbClr val="660066"/>
                  </a:solidFill>
                  <a:latin typeface="標楷體" pitchFamily="65" charset="-120"/>
                </a:rPr>
                <a:t>應檢齊全</a:t>
              </a:r>
              <a:r>
                <a:rPr kumimoji="0" lang="zh-TW" altLang="en-US" sz="2200" b="1" dirty="0">
                  <a:solidFill>
                    <a:srgbClr val="660066"/>
                  </a:solidFill>
                  <a:latin typeface="標楷體" pitchFamily="65" charset="-120"/>
                </a:rPr>
                <a:t>部就醫紀錄、健康檢查或個人健康管理情形之相關資料</a:t>
              </a:r>
              <a:r>
                <a:rPr kumimoji="0" lang="zh-TW" altLang="en-US" sz="2200" b="1" dirty="0" smtClean="0">
                  <a:solidFill>
                    <a:srgbClr val="660066"/>
                  </a:solidFill>
                  <a:latin typeface="標楷體" pitchFamily="65" charset="-120"/>
                </a:rPr>
                <a:t>，送審查</a:t>
              </a:r>
              <a:r>
                <a:rPr kumimoji="0" lang="zh-TW" altLang="en-US" sz="2200" b="1" dirty="0">
                  <a:solidFill>
                    <a:srgbClr val="660066"/>
                  </a:solidFill>
                  <a:latin typeface="標楷體" pitchFamily="65" charset="-120"/>
                </a:rPr>
                <a:t>小組認定</a:t>
              </a:r>
              <a:r>
                <a:rPr kumimoji="0" lang="zh-TW" altLang="en-US" sz="2200" b="1" dirty="0" smtClean="0">
                  <a:solidFill>
                    <a:srgbClr val="660066"/>
                  </a:solidFill>
                  <a:latin typeface="標楷體" pitchFamily="65" charset="-120"/>
                </a:rPr>
                <a:t>之</a:t>
              </a:r>
              <a:r>
                <a:rPr kumimoji="0" lang="zh-TW" altLang="en-US" sz="2200" b="1" dirty="0" smtClean="0">
                  <a:solidFill>
                    <a:srgbClr val="660066"/>
                  </a:solidFill>
                  <a:latin typeface="新細明體"/>
                  <a:ea typeface="新細明體"/>
                </a:rPr>
                <a:t>。</a:t>
              </a:r>
              <a:endParaRPr kumimoji="0" lang="en-US" altLang="zh-TW" sz="2200" b="1" dirty="0" smtClean="0">
                <a:solidFill>
                  <a:srgbClr val="660066"/>
                </a:solidFill>
                <a:latin typeface="新細明體"/>
                <a:ea typeface="新細明體"/>
              </a:endParaRPr>
            </a:p>
          </p:txBody>
        </p:sp>
        <p:grpSp>
          <p:nvGrpSpPr>
            <p:cNvPr id="13" name="Group 7"/>
            <p:cNvGrpSpPr>
              <a:grpSpLocks/>
            </p:cNvGrpSpPr>
            <p:nvPr/>
          </p:nvGrpSpPr>
          <p:grpSpPr bwMode="auto">
            <a:xfrm>
              <a:off x="716123" y="2132970"/>
              <a:ext cx="778382" cy="1224035"/>
              <a:chOff x="2708" y="1536"/>
              <a:chExt cx="419" cy="918"/>
            </a:xfrm>
          </p:grpSpPr>
          <p:sp>
            <p:nvSpPr>
              <p:cNvPr id="14" name="Freeform 8"/>
              <p:cNvSpPr>
                <a:spLocks/>
              </p:cNvSpPr>
              <p:nvPr/>
            </p:nvSpPr>
            <p:spPr bwMode="gray">
              <a:xfrm>
                <a:off x="2819" y="1536"/>
                <a:ext cx="196" cy="261"/>
              </a:xfrm>
              <a:custGeom>
                <a:avLst/>
                <a:gdLst>
                  <a:gd name="T0" fmla="*/ 11 w 267"/>
                  <a:gd name="T1" fmla="*/ 0 h 292"/>
                  <a:gd name="T2" fmla="*/ 14 w 267"/>
                  <a:gd name="T3" fmla="*/ 3 h 292"/>
                  <a:gd name="T4" fmla="*/ 16 w 267"/>
                  <a:gd name="T5" fmla="*/ 3 h 292"/>
                  <a:gd name="T6" fmla="*/ 18 w 267"/>
                  <a:gd name="T7" fmla="*/ 3 h 292"/>
                  <a:gd name="T8" fmla="*/ 20 w 267"/>
                  <a:gd name="T9" fmla="*/ 3 h 292"/>
                  <a:gd name="T10" fmla="*/ 21 w 267"/>
                  <a:gd name="T11" fmla="*/ 5 h 292"/>
                  <a:gd name="T12" fmla="*/ 22 w 267"/>
                  <a:gd name="T13" fmla="*/ 7 h 292"/>
                  <a:gd name="T14" fmla="*/ 23 w 267"/>
                  <a:gd name="T15" fmla="*/ 9 h 292"/>
                  <a:gd name="T16" fmla="*/ 23 w 267"/>
                  <a:gd name="T17" fmla="*/ 12 h 292"/>
                  <a:gd name="T18" fmla="*/ 23 w 267"/>
                  <a:gd name="T19" fmla="*/ 14 h 292"/>
                  <a:gd name="T20" fmla="*/ 22 w 267"/>
                  <a:gd name="T21" fmla="*/ 16 h 292"/>
                  <a:gd name="T22" fmla="*/ 21 w 267"/>
                  <a:gd name="T23" fmla="*/ 18 h 292"/>
                  <a:gd name="T24" fmla="*/ 20 w 267"/>
                  <a:gd name="T25" fmla="*/ 20 h 292"/>
                  <a:gd name="T26" fmla="*/ 18 w 267"/>
                  <a:gd name="T27" fmla="*/ 21 h 292"/>
                  <a:gd name="T28" fmla="*/ 16 w 267"/>
                  <a:gd name="T29" fmla="*/ 23 h 292"/>
                  <a:gd name="T30" fmla="*/ 14 w 267"/>
                  <a:gd name="T31" fmla="*/ 24 h 292"/>
                  <a:gd name="T32" fmla="*/ 11 w 267"/>
                  <a:gd name="T33" fmla="*/ 24 h 292"/>
                  <a:gd name="T34" fmla="*/ 9 w 267"/>
                  <a:gd name="T35" fmla="*/ 24 h 292"/>
                  <a:gd name="T36" fmla="*/ 7 w 267"/>
                  <a:gd name="T37" fmla="*/ 22 h 292"/>
                  <a:gd name="T38" fmla="*/ 4 w 267"/>
                  <a:gd name="T39" fmla="*/ 21 h 292"/>
                  <a:gd name="T40" fmla="*/ 3 w 267"/>
                  <a:gd name="T41" fmla="*/ 19 h 292"/>
                  <a:gd name="T42" fmla="*/ 3 w 267"/>
                  <a:gd name="T43" fmla="*/ 17 h 292"/>
                  <a:gd name="T44" fmla="*/ 3 w 267"/>
                  <a:gd name="T45" fmla="*/ 14 h 292"/>
                  <a:gd name="T46" fmla="*/ 0 w 267"/>
                  <a:gd name="T47" fmla="*/ 12 h 292"/>
                  <a:gd name="T48" fmla="*/ 3 w 267"/>
                  <a:gd name="T49" fmla="*/ 9 h 292"/>
                  <a:gd name="T50" fmla="*/ 3 w 267"/>
                  <a:gd name="T51" fmla="*/ 7 h 292"/>
                  <a:gd name="T52" fmla="*/ 3 w 267"/>
                  <a:gd name="T53" fmla="*/ 4 h 292"/>
                  <a:gd name="T54" fmla="*/ 4 w 267"/>
                  <a:gd name="T55" fmla="*/ 3 h 292"/>
                  <a:gd name="T56" fmla="*/ 7 w 267"/>
                  <a:gd name="T57" fmla="*/ 3 h 292"/>
                  <a:gd name="T58" fmla="*/ 9 w 267"/>
                  <a:gd name="T59" fmla="*/ 3 h 292"/>
                  <a:gd name="T60" fmla="*/ 11 w 267"/>
                  <a:gd name="T61" fmla="*/ 0 h 2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67" h="292">
                    <a:moveTo>
                      <a:pt x="133" y="0"/>
                    </a:moveTo>
                    <a:lnTo>
                      <a:pt x="161" y="3"/>
                    </a:lnTo>
                    <a:lnTo>
                      <a:pt x="186" y="12"/>
                    </a:lnTo>
                    <a:lnTo>
                      <a:pt x="209" y="25"/>
                    </a:lnTo>
                    <a:lnTo>
                      <a:pt x="228" y="42"/>
                    </a:lnTo>
                    <a:lnTo>
                      <a:pt x="245" y="64"/>
                    </a:lnTo>
                    <a:lnTo>
                      <a:pt x="257" y="88"/>
                    </a:lnTo>
                    <a:lnTo>
                      <a:pt x="265" y="116"/>
                    </a:lnTo>
                    <a:lnTo>
                      <a:pt x="267" y="146"/>
                    </a:lnTo>
                    <a:lnTo>
                      <a:pt x="265" y="175"/>
                    </a:lnTo>
                    <a:lnTo>
                      <a:pt x="257" y="203"/>
                    </a:lnTo>
                    <a:lnTo>
                      <a:pt x="245" y="227"/>
                    </a:lnTo>
                    <a:lnTo>
                      <a:pt x="228" y="249"/>
                    </a:lnTo>
                    <a:lnTo>
                      <a:pt x="209" y="267"/>
                    </a:lnTo>
                    <a:lnTo>
                      <a:pt x="186" y="281"/>
                    </a:lnTo>
                    <a:lnTo>
                      <a:pt x="161" y="289"/>
                    </a:lnTo>
                    <a:lnTo>
                      <a:pt x="133" y="292"/>
                    </a:lnTo>
                    <a:lnTo>
                      <a:pt x="103" y="288"/>
                    </a:lnTo>
                    <a:lnTo>
                      <a:pt x="75" y="277"/>
                    </a:lnTo>
                    <a:lnTo>
                      <a:pt x="51" y="260"/>
                    </a:lnTo>
                    <a:lnTo>
                      <a:pt x="29" y="237"/>
                    </a:lnTo>
                    <a:lnTo>
                      <a:pt x="13" y="210"/>
                    </a:lnTo>
                    <a:lnTo>
                      <a:pt x="4" y="178"/>
                    </a:lnTo>
                    <a:lnTo>
                      <a:pt x="0" y="146"/>
                    </a:lnTo>
                    <a:lnTo>
                      <a:pt x="4" y="113"/>
                    </a:lnTo>
                    <a:lnTo>
                      <a:pt x="13" y="81"/>
                    </a:lnTo>
                    <a:lnTo>
                      <a:pt x="29" y="54"/>
                    </a:lnTo>
                    <a:lnTo>
                      <a:pt x="51" y="32"/>
                    </a:lnTo>
                    <a:lnTo>
                      <a:pt x="75" y="14"/>
                    </a:lnTo>
                    <a:lnTo>
                      <a:pt x="103" y="3"/>
                    </a:lnTo>
                    <a:lnTo>
                      <a:pt x="133"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pPr>
                  <a:lnSpc>
                    <a:spcPts val="2800"/>
                  </a:lnSpc>
                </a:pPr>
                <a:endParaRPr lang="zh-TW" altLang="en-US" sz="2200"/>
              </a:p>
            </p:txBody>
          </p:sp>
          <p:sp>
            <p:nvSpPr>
              <p:cNvPr id="15" name="Freeform 9"/>
              <p:cNvSpPr>
                <a:spLocks/>
              </p:cNvSpPr>
              <p:nvPr/>
            </p:nvSpPr>
            <p:spPr bwMode="gray">
              <a:xfrm>
                <a:off x="2708" y="1760"/>
                <a:ext cx="419" cy="694"/>
              </a:xfrm>
              <a:custGeom>
                <a:avLst/>
                <a:gdLst>
                  <a:gd name="T0" fmla="*/ 6 w 573"/>
                  <a:gd name="T1" fmla="*/ 3 h 1111"/>
                  <a:gd name="T2" fmla="*/ 3 w 573"/>
                  <a:gd name="T3" fmla="*/ 3 h 1111"/>
                  <a:gd name="T4" fmla="*/ 3 w 573"/>
                  <a:gd name="T5" fmla="*/ 6 h 1111"/>
                  <a:gd name="T6" fmla="*/ 0 w 573"/>
                  <a:gd name="T7" fmla="*/ 40 h 1111"/>
                  <a:gd name="T8" fmla="*/ 1 w 573"/>
                  <a:gd name="T9" fmla="*/ 41 h 1111"/>
                  <a:gd name="T10" fmla="*/ 3 w 573"/>
                  <a:gd name="T11" fmla="*/ 41 h 1111"/>
                  <a:gd name="T12" fmla="*/ 3 w 573"/>
                  <a:gd name="T13" fmla="*/ 43 h 1111"/>
                  <a:gd name="T14" fmla="*/ 4 w 573"/>
                  <a:gd name="T15" fmla="*/ 43 h 1111"/>
                  <a:gd name="T16" fmla="*/ 7 w 573"/>
                  <a:gd name="T17" fmla="*/ 43 h 1111"/>
                  <a:gd name="T18" fmla="*/ 8 w 573"/>
                  <a:gd name="T19" fmla="*/ 42 h 1111"/>
                  <a:gd name="T20" fmla="*/ 9 w 573"/>
                  <a:gd name="T21" fmla="*/ 41 h 1111"/>
                  <a:gd name="T22" fmla="*/ 9 w 573"/>
                  <a:gd name="T23" fmla="*/ 39 h 1111"/>
                  <a:gd name="T24" fmla="*/ 9 w 573"/>
                  <a:gd name="T25" fmla="*/ 13 h 1111"/>
                  <a:gd name="T26" fmla="*/ 10 w 573"/>
                  <a:gd name="T27" fmla="*/ 83 h 1111"/>
                  <a:gd name="T28" fmla="*/ 11 w 573"/>
                  <a:gd name="T29" fmla="*/ 83 h 1111"/>
                  <a:gd name="T30" fmla="*/ 12 w 573"/>
                  <a:gd name="T31" fmla="*/ 85 h 1111"/>
                  <a:gd name="T32" fmla="*/ 14 w 573"/>
                  <a:gd name="T33" fmla="*/ 86 h 1111"/>
                  <a:gd name="T34" fmla="*/ 16 w 573"/>
                  <a:gd name="T35" fmla="*/ 87 h 1111"/>
                  <a:gd name="T36" fmla="*/ 18 w 573"/>
                  <a:gd name="T37" fmla="*/ 87 h 1111"/>
                  <a:gd name="T38" fmla="*/ 21 w 573"/>
                  <a:gd name="T39" fmla="*/ 86 h 1111"/>
                  <a:gd name="T40" fmla="*/ 21 w 573"/>
                  <a:gd name="T41" fmla="*/ 83 h 1111"/>
                  <a:gd name="T42" fmla="*/ 22 w 573"/>
                  <a:gd name="T43" fmla="*/ 83 h 1111"/>
                  <a:gd name="T44" fmla="*/ 22 w 573"/>
                  <a:gd name="T45" fmla="*/ 39 h 1111"/>
                  <a:gd name="T46" fmla="*/ 24 w 573"/>
                  <a:gd name="T47" fmla="*/ 39 h 1111"/>
                  <a:gd name="T48" fmla="*/ 24 w 573"/>
                  <a:gd name="T49" fmla="*/ 42 h 1111"/>
                  <a:gd name="T50" fmla="*/ 24 w 573"/>
                  <a:gd name="T51" fmla="*/ 47 h 1111"/>
                  <a:gd name="T52" fmla="*/ 24 w 573"/>
                  <a:gd name="T53" fmla="*/ 52 h 1111"/>
                  <a:gd name="T54" fmla="*/ 24 w 573"/>
                  <a:gd name="T55" fmla="*/ 58 h 1111"/>
                  <a:gd name="T56" fmla="*/ 24 w 573"/>
                  <a:gd name="T57" fmla="*/ 65 h 1111"/>
                  <a:gd name="T58" fmla="*/ 24 w 573"/>
                  <a:gd name="T59" fmla="*/ 72 h 1111"/>
                  <a:gd name="T60" fmla="*/ 24 w 573"/>
                  <a:gd name="T61" fmla="*/ 78 h 1111"/>
                  <a:gd name="T62" fmla="*/ 24 w 573"/>
                  <a:gd name="T63" fmla="*/ 83 h 1111"/>
                  <a:gd name="T64" fmla="*/ 24 w 573"/>
                  <a:gd name="T65" fmla="*/ 83 h 1111"/>
                  <a:gd name="T66" fmla="*/ 25 w 573"/>
                  <a:gd name="T67" fmla="*/ 85 h 1111"/>
                  <a:gd name="T68" fmla="*/ 28 w 573"/>
                  <a:gd name="T69" fmla="*/ 86 h 1111"/>
                  <a:gd name="T70" fmla="*/ 30 w 573"/>
                  <a:gd name="T71" fmla="*/ 87 h 1111"/>
                  <a:gd name="T72" fmla="*/ 32 w 573"/>
                  <a:gd name="T73" fmla="*/ 86 h 1111"/>
                  <a:gd name="T74" fmla="*/ 35 w 573"/>
                  <a:gd name="T75" fmla="*/ 85 h 1111"/>
                  <a:gd name="T76" fmla="*/ 35 w 573"/>
                  <a:gd name="T77" fmla="*/ 83 h 1111"/>
                  <a:gd name="T78" fmla="*/ 36 w 573"/>
                  <a:gd name="T79" fmla="*/ 83 h 1111"/>
                  <a:gd name="T80" fmla="*/ 37 w 573"/>
                  <a:gd name="T81" fmla="*/ 13 h 1111"/>
                  <a:gd name="T82" fmla="*/ 37 w 573"/>
                  <a:gd name="T83" fmla="*/ 39 h 1111"/>
                  <a:gd name="T84" fmla="*/ 37 w 573"/>
                  <a:gd name="T85" fmla="*/ 41 h 1111"/>
                  <a:gd name="T86" fmla="*/ 38 w 573"/>
                  <a:gd name="T87" fmla="*/ 43 h 1111"/>
                  <a:gd name="T88" fmla="*/ 41 w 573"/>
                  <a:gd name="T89" fmla="*/ 43 h 1111"/>
                  <a:gd name="T90" fmla="*/ 43 w 573"/>
                  <a:gd name="T91" fmla="*/ 43 h 1111"/>
                  <a:gd name="T92" fmla="*/ 44 w 573"/>
                  <a:gd name="T93" fmla="*/ 43 h 1111"/>
                  <a:gd name="T94" fmla="*/ 46 w 573"/>
                  <a:gd name="T95" fmla="*/ 41 h 1111"/>
                  <a:gd name="T96" fmla="*/ 46 w 573"/>
                  <a:gd name="T97" fmla="*/ 39 h 1111"/>
                  <a:gd name="T98" fmla="*/ 46 w 573"/>
                  <a:gd name="T99" fmla="*/ 5 h 1111"/>
                  <a:gd name="T100" fmla="*/ 43 w 573"/>
                  <a:gd name="T101" fmla="*/ 3 h 1111"/>
                  <a:gd name="T102" fmla="*/ 41 w 573"/>
                  <a:gd name="T103" fmla="*/ 3 h 1111"/>
                  <a:gd name="T104" fmla="*/ 8 w 573"/>
                  <a:gd name="T105" fmla="*/ 0 h 111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3" h="1111">
                    <a:moveTo>
                      <a:pt x="94" y="0"/>
                    </a:moveTo>
                    <a:lnTo>
                      <a:pt x="72" y="5"/>
                    </a:lnTo>
                    <a:lnTo>
                      <a:pt x="50" y="16"/>
                    </a:lnTo>
                    <a:lnTo>
                      <a:pt x="30" y="32"/>
                    </a:lnTo>
                    <a:lnTo>
                      <a:pt x="15" y="53"/>
                    </a:lnTo>
                    <a:lnTo>
                      <a:pt x="4" y="75"/>
                    </a:lnTo>
                    <a:lnTo>
                      <a:pt x="0" y="99"/>
                    </a:lnTo>
                    <a:lnTo>
                      <a:pt x="0" y="509"/>
                    </a:lnTo>
                    <a:lnTo>
                      <a:pt x="0" y="511"/>
                    </a:lnTo>
                    <a:lnTo>
                      <a:pt x="1" y="516"/>
                    </a:lnTo>
                    <a:lnTo>
                      <a:pt x="4" y="525"/>
                    </a:lnTo>
                    <a:lnTo>
                      <a:pt x="9" y="533"/>
                    </a:lnTo>
                    <a:lnTo>
                      <a:pt x="16" y="543"/>
                    </a:lnTo>
                    <a:lnTo>
                      <a:pt x="26" y="550"/>
                    </a:lnTo>
                    <a:lnTo>
                      <a:pt x="39" y="556"/>
                    </a:lnTo>
                    <a:lnTo>
                      <a:pt x="56" y="557"/>
                    </a:lnTo>
                    <a:lnTo>
                      <a:pt x="72" y="556"/>
                    </a:lnTo>
                    <a:lnTo>
                      <a:pt x="84" y="551"/>
                    </a:lnTo>
                    <a:lnTo>
                      <a:pt x="92" y="543"/>
                    </a:lnTo>
                    <a:lnTo>
                      <a:pt x="100" y="534"/>
                    </a:lnTo>
                    <a:lnTo>
                      <a:pt x="103" y="525"/>
                    </a:lnTo>
                    <a:lnTo>
                      <a:pt x="106" y="516"/>
                    </a:lnTo>
                    <a:lnTo>
                      <a:pt x="107" y="508"/>
                    </a:lnTo>
                    <a:lnTo>
                      <a:pt x="108" y="503"/>
                    </a:lnTo>
                    <a:lnTo>
                      <a:pt x="108" y="500"/>
                    </a:lnTo>
                    <a:lnTo>
                      <a:pt x="108" y="166"/>
                    </a:lnTo>
                    <a:lnTo>
                      <a:pt x="134" y="167"/>
                    </a:lnTo>
                    <a:lnTo>
                      <a:pt x="135" y="1066"/>
                    </a:lnTo>
                    <a:lnTo>
                      <a:pt x="136" y="1068"/>
                    </a:lnTo>
                    <a:lnTo>
                      <a:pt x="138" y="1073"/>
                    </a:lnTo>
                    <a:lnTo>
                      <a:pt x="143" y="1080"/>
                    </a:lnTo>
                    <a:lnTo>
                      <a:pt x="151" y="1089"/>
                    </a:lnTo>
                    <a:lnTo>
                      <a:pt x="162" y="1097"/>
                    </a:lnTo>
                    <a:lnTo>
                      <a:pt x="174" y="1105"/>
                    </a:lnTo>
                    <a:lnTo>
                      <a:pt x="189" y="1110"/>
                    </a:lnTo>
                    <a:lnTo>
                      <a:pt x="199" y="1111"/>
                    </a:lnTo>
                    <a:lnTo>
                      <a:pt x="217" y="1111"/>
                    </a:lnTo>
                    <a:lnTo>
                      <a:pt x="227" y="1110"/>
                    </a:lnTo>
                    <a:lnTo>
                      <a:pt x="243" y="1105"/>
                    </a:lnTo>
                    <a:lnTo>
                      <a:pt x="255" y="1097"/>
                    </a:lnTo>
                    <a:lnTo>
                      <a:pt x="265" y="1089"/>
                    </a:lnTo>
                    <a:lnTo>
                      <a:pt x="272" y="1080"/>
                    </a:lnTo>
                    <a:lnTo>
                      <a:pt x="276" y="1073"/>
                    </a:lnTo>
                    <a:lnTo>
                      <a:pt x="278" y="1068"/>
                    </a:lnTo>
                    <a:lnTo>
                      <a:pt x="279" y="1066"/>
                    </a:lnTo>
                    <a:lnTo>
                      <a:pt x="279" y="499"/>
                    </a:lnTo>
                    <a:lnTo>
                      <a:pt x="302" y="499"/>
                    </a:lnTo>
                    <a:lnTo>
                      <a:pt x="302" y="503"/>
                    </a:lnTo>
                    <a:lnTo>
                      <a:pt x="302" y="515"/>
                    </a:lnTo>
                    <a:lnTo>
                      <a:pt x="302" y="534"/>
                    </a:lnTo>
                    <a:lnTo>
                      <a:pt x="302" y="560"/>
                    </a:lnTo>
                    <a:lnTo>
                      <a:pt x="304" y="590"/>
                    </a:lnTo>
                    <a:lnTo>
                      <a:pt x="304" y="626"/>
                    </a:lnTo>
                    <a:lnTo>
                      <a:pt x="304" y="664"/>
                    </a:lnTo>
                    <a:lnTo>
                      <a:pt x="304" y="706"/>
                    </a:lnTo>
                    <a:lnTo>
                      <a:pt x="304" y="750"/>
                    </a:lnTo>
                    <a:lnTo>
                      <a:pt x="304" y="793"/>
                    </a:lnTo>
                    <a:lnTo>
                      <a:pt x="304" y="838"/>
                    </a:lnTo>
                    <a:lnTo>
                      <a:pt x="305" y="882"/>
                    </a:lnTo>
                    <a:lnTo>
                      <a:pt x="305" y="926"/>
                    </a:lnTo>
                    <a:lnTo>
                      <a:pt x="305" y="966"/>
                    </a:lnTo>
                    <a:lnTo>
                      <a:pt x="305" y="1004"/>
                    </a:lnTo>
                    <a:lnTo>
                      <a:pt x="305" y="1037"/>
                    </a:lnTo>
                    <a:lnTo>
                      <a:pt x="305" y="1066"/>
                    </a:lnTo>
                    <a:lnTo>
                      <a:pt x="305" y="1067"/>
                    </a:lnTo>
                    <a:lnTo>
                      <a:pt x="306" y="1073"/>
                    </a:lnTo>
                    <a:lnTo>
                      <a:pt x="310" y="1079"/>
                    </a:lnTo>
                    <a:lnTo>
                      <a:pt x="315" y="1088"/>
                    </a:lnTo>
                    <a:lnTo>
                      <a:pt x="323" y="1096"/>
                    </a:lnTo>
                    <a:lnTo>
                      <a:pt x="335" y="1103"/>
                    </a:lnTo>
                    <a:lnTo>
                      <a:pt x="351" y="1108"/>
                    </a:lnTo>
                    <a:lnTo>
                      <a:pt x="372" y="1111"/>
                    </a:lnTo>
                    <a:lnTo>
                      <a:pt x="392" y="1108"/>
                    </a:lnTo>
                    <a:lnTo>
                      <a:pt x="408" y="1103"/>
                    </a:lnTo>
                    <a:lnTo>
                      <a:pt x="420" y="1096"/>
                    </a:lnTo>
                    <a:lnTo>
                      <a:pt x="429" y="1089"/>
                    </a:lnTo>
                    <a:lnTo>
                      <a:pt x="434" y="1080"/>
                    </a:lnTo>
                    <a:lnTo>
                      <a:pt x="437" y="1073"/>
                    </a:lnTo>
                    <a:lnTo>
                      <a:pt x="438" y="1068"/>
                    </a:lnTo>
                    <a:lnTo>
                      <a:pt x="438" y="1067"/>
                    </a:lnTo>
                    <a:lnTo>
                      <a:pt x="440" y="166"/>
                    </a:lnTo>
                    <a:lnTo>
                      <a:pt x="466" y="166"/>
                    </a:lnTo>
                    <a:lnTo>
                      <a:pt x="466" y="500"/>
                    </a:lnTo>
                    <a:lnTo>
                      <a:pt x="468" y="503"/>
                    </a:lnTo>
                    <a:lnTo>
                      <a:pt x="469" y="509"/>
                    </a:lnTo>
                    <a:lnTo>
                      <a:pt x="472" y="517"/>
                    </a:lnTo>
                    <a:lnTo>
                      <a:pt x="477" y="527"/>
                    </a:lnTo>
                    <a:lnTo>
                      <a:pt x="483" y="537"/>
                    </a:lnTo>
                    <a:lnTo>
                      <a:pt x="493" y="545"/>
                    </a:lnTo>
                    <a:lnTo>
                      <a:pt x="505" y="551"/>
                    </a:lnTo>
                    <a:lnTo>
                      <a:pt x="520" y="554"/>
                    </a:lnTo>
                    <a:lnTo>
                      <a:pt x="536" y="551"/>
                    </a:lnTo>
                    <a:lnTo>
                      <a:pt x="548" y="545"/>
                    </a:lnTo>
                    <a:lnTo>
                      <a:pt x="557" y="537"/>
                    </a:lnTo>
                    <a:lnTo>
                      <a:pt x="563" y="527"/>
                    </a:lnTo>
                    <a:lnTo>
                      <a:pt x="570" y="517"/>
                    </a:lnTo>
                    <a:lnTo>
                      <a:pt x="573" y="510"/>
                    </a:lnTo>
                    <a:lnTo>
                      <a:pt x="573" y="508"/>
                    </a:lnTo>
                    <a:lnTo>
                      <a:pt x="573" y="79"/>
                    </a:lnTo>
                    <a:lnTo>
                      <a:pt x="572" y="68"/>
                    </a:lnTo>
                    <a:lnTo>
                      <a:pt x="561" y="47"/>
                    </a:lnTo>
                    <a:lnTo>
                      <a:pt x="546" y="28"/>
                    </a:lnTo>
                    <a:lnTo>
                      <a:pt x="528" y="14"/>
                    </a:lnTo>
                    <a:lnTo>
                      <a:pt x="506" y="4"/>
                    </a:lnTo>
                    <a:lnTo>
                      <a:pt x="485" y="0"/>
                    </a:lnTo>
                    <a:lnTo>
                      <a:pt x="94"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pPr>
                  <a:lnSpc>
                    <a:spcPts val="2800"/>
                  </a:lnSpc>
                </a:pPr>
                <a:endParaRPr lang="zh-TW" altLang="en-US" sz="2200"/>
              </a:p>
            </p:txBody>
          </p:sp>
        </p:grpSp>
      </p:grpSp>
    </p:spTree>
    <p:extLst>
      <p:ext uri="{BB962C8B-B14F-4D97-AF65-F5344CB8AC3E}">
        <p14:creationId xmlns:p14="http://schemas.microsoft.com/office/powerpoint/2010/main" val="214422504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26</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53" name="文字方塊 52"/>
          <p:cNvSpPr txBox="1"/>
          <p:nvPr/>
        </p:nvSpPr>
        <p:spPr>
          <a:xfrm>
            <a:off x="693936" y="1340768"/>
            <a:ext cx="1915909"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smtClean="0"/>
              <a:t>(</a:t>
            </a:r>
            <a:r>
              <a:rPr lang="zh-TW" altLang="en-US" sz="2400" b="1" dirty="0"/>
              <a:t>三</a:t>
            </a:r>
            <a:r>
              <a:rPr lang="en-US" altLang="zh-TW" sz="2400" b="1" dirty="0" smtClean="0"/>
              <a:t>)</a:t>
            </a:r>
            <a:r>
              <a:rPr lang="zh-TW" altLang="en-US" sz="2400" b="1" dirty="0" smtClean="0"/>
              <a:t>命令退休</a:t>
            </a:r>
            <a:endParaRPr lang="zh-TW" altLang="en-US" sz="2400" b="1" dirty="0"/>
          </a:p>
        </p:txBody>
      </p:sp>
      <p:sp>
        <p:nvSpPr>
          <p:cNvPr id="23" name="Rectangle 10"/>
          <p:cNvSpPr>
            <a:spLocks noChangeArrowheads="1"/>
          </p:cNvSpPr>
          <p:nvPr/>
        </p:nvSpPr>
        <p:spPr bwMode="auto">
          <a:xfrm>
            <a:off x="3935065" y="4865266"/>
            <a:ext cx="2608263" cy="525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90000"/>
              </a:lnSpc>
              <a:buFont typeface="Wingdings" pitchFamily="2" charset="2"/>
              <a:buNone/>
            </a:pPr>
            <a:endParaRPr lang="zh-TW" altLang="zh-TW" sz="2000">
              <a:solidFill>
                <a:srgbClr val="0000CC"/>
              </a:solidFill>
              <a:ea typeface="標楷體" pitchFamily="65" charset="-120"/>
            </a:endParaRPr>
          </a:p>
        </p:txBody>
      </p:sp>
      <p:sp>
        <p:nvSpPr>
          <p:cNvPr id="26" name="內容版面配置區 3"/>
          <p:cNvSpPr txBox="1">
            <a:spLocks noGrp="1"/>
          </p:cNvSpPr>
          <p:nvPr>
            <p:ph idx="1"/>
          </p:nvPr>
        </p:nvSpPr>
        <p:spPr>
          <a:xfrm>
            <a:off x="569665" y="692696"/>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二、退休條件</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9" name="Rectangle 11"/>
          <p:cNvSpPr>
            <a:spLocks noChangeArrowheads="1"/>
          </p:cNvSpPr>
          <p:nvPr/>
        </p:nvSpPr>
        <p:spPr bwMode="auto">
          <a:xfrm>
            <a:off x="2609845" y="1368467"/>
            <a:ext cx="2322195" cy="424732"/>
          </a:xfrm>
          <a:prstGeom prst="rect">
            <a:avLst/>
          </a:prstGeom>
          <a:ln>
            <a:headEnd/>
            <a:tailEnd/>
          </a:ln>
          <a:extLst/>
        </p:spPr>
        <p:style>
          <a:lnRef idx="1">
            <a:schemeClr val="accent6"/>
          </a:lnRef>
          <a:fillRef idx="2">
            <a:schemeClr val="accent6"/>
          </a:fillRef>
          <a:effectRef idx="1">
            <a:schemeClr val="accent6"/>
          </a:effectRef>
          <a:fontRef idx="minor">
            <a:schemeClr val="dk1"/>
          </a:fontRef>
        </p:style>
        <p:txBody>
          <a:bodyPr wrap="square" anchor="ctr" anchorCtr="1">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342900" indent="-342900" algn="ctr" eaLnBrk="1" hangingPunct="1">
              <a:lnSpc>
                <a:spcPct val="90000"/>
              </a:lnSpc>
              <a:buClr>
                <a:schemeClr val="accent2"/>
              </a:buClr>
              <a:buNone/>
            </a:pPr>
            <a:r>
              <a:rPr lang="en-US" altLang="zh-TW" sz="2400" b="1" dirty="0" smtClean="0">
                <a:solidFill>
                  <a:srgbClr val="990099"/>
                </a:solidFill>
                <a:ea typeface="標楷體" pitchFamily="65" charset="-120"/>
              </a:rPr>
              <a:t>2.</a:t>
            </a:r>
            <a:r>
              <a:rPr lang="zh-TW" altLang="en-US" sz="2400" b="1" dirty="0" smtClean="0">
                <a:solidFill>
                  <a:srgbClr val="990099"/>
                </a:solidFill>
                <a:ea typeface="標楷體" pitchFamily="65" charset="-120"/>
              </a:rPr>
              <a:t>因公命令退休</a:t>
            </a:r>
            <a:endParaRPr lang="zh-TW" altLang="en-US" sz="2400" b="1" dirty="0">
              <a:solidFill>
                <a:srgbClr val="990099"/>
              </a:solidFill>
              <a:ea typeface="標楷體" pitchFamily="65" charset="-120"/>
            </a:endParaRPr>
          </a:p>
        </p:txBody>
      </p:sp>
      <p:sp>
        <p:nvSpPr>
          <p:cNvPr id="16" name="Rectangle 4"/>
          <p:cNvSpPr>
            <a:spLocks noChangeArrowheads="1"/>
          </p:cNvSpPr>
          <p:nvPr/>
        </p:nvSpPr>
        <p:spPr bwMode="auto">
          <a:xfrm>
            <a:off x="776806" y="4274491"/>
            <a:ext cx="7776368" cy="18175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ts val="3300"/>
              </a:lnSpc>
              <a:buFont typeface="Wingdings" pitchFamily="2" charset="2"/>
              <a:buNone/>
            </a:pPr>
            <a:r>
              <a:rPr lang="zh-TW" altLang="en-US" sz="2200" b="1" dirty="0">
                <a:solidFill>
                  <a:srgbClr val="0000FF"/>
                </a:solidFill>
                <a:latin typeface="+mn-ea"/>
                <a:ea typeface="+mn-ea"/>
              </a:rPr>
              <a:t>發給</a:t>
            </a:r>
            <a:r>
              <a:rPr lang="zh-TW" altLang="en-US" sz="2200" b="1" dirty="0" smtClean="0">
                <a:solidFill>
                  <a:srgbClr val="0000FF"/>
                </a:solidFill>
                <a:latin typeface="+mn-ea"/>
                <a:ea typeface="+mn-ea"/>
              </a:rPr>
              <a:t>標準</a:t>
            </a:r>
            <a:r>
              <a:rPr lang="zh-TW" altLang="en-US" sz="2200" b="1" dirty="0" smtClean="0">
                <a:latin typeface="+mn-ea"/>
                <a:ea typeface="+mn-ea"/>
              </a:rPr>
              <a:t>；</a:t>
            </a:r>
            <a:r>
              <a:rPr lang="zh-TW" altLang="en-US" sz="2200" b="1" u="sng" dirty="0" smtClean="0">
                <a:latin typeface="+mn-ea"/>
                <a:ea typeface="+mn-ea"/>
              </a:rPr>
              <a:t>依</a:t>
            </a:r>
            <a:r>
              <a:rPr lang="zh-TW" altLang="en-US" sz="2200" b="1" u="sng" dirty="0">
                <a:latin typeface="+mn-ea"/>
                <a:ea typeface="+mn-ea"/>
              </a:rPr>
              <a:t>公保失能</a:t>
            </a:r>
            <a:r>
              <a:rPr lang="zh-TW" altLang="en-US" sz="2200" b="1" u="sng" dirty="0" smtClean="0">
                <a:latin typeface="+mn-ea"/>
                <a:ea typeface="+mn-ea"/>
              </a:rPr>
              <a:t>標準認定</a:t>
            </a:r>
            <a:endParaRPr lang="zh-TW" altLang="en-US" sz="2200" b="1" dirty="0">
              <a:latin typeface="+mn-ea"/>
              <a:ea typeface="+mn-ea"/>
            </a:endParaRPr>
          </a:p>
          <a:p>
            <a:pPr marL="180975" indent="-180975" eaLnBrk="1" hangingPunct="1">
              <a:lnSpc>
                <a:spcPts val="3300"/>
              </a:lnSpc>
              <a:buSzPct val="80000"/>
              <a:buFont typeface="Wingdings" pitchFamily="2" charset="2"/>
              <a:buChar char="Ø"/>
            </a:pPr>
            <a:r>
              <a:rPr lang="zh-TW" altLang="en-US" sz="2200" b="1" u="sng" dirty="0">
                <a:solidFill>
                  <a:srgbClr val="660066"/>
                </a:solidFill>
                <a:latin typeface="+mn-ea"/>
                <a:ea typeface="+mn-ea"/>
              </a:rPr>
              <a:t>全失能致全身癱瘓或致日常生活無法自理者→加發</a:t>
            </a:r>
            <a:r>
              <a:rPr lang="en-US" altLang="zh-TW" sz="2200" b="1" u="sng" dirty="0">
                <a:solidFill>
                  <a:srgbClr val="FF0000"/>
                </a:solidFill>
                <a:latin typeface="+mn-ea"/>
                <a:ea typeface="+mn-ea"/>
              </a:rPr>
              <a:t>15</a:t>
            </a:r>
            <a:r>
              <a:rPr lang="zh-TW" altLang="en-US" sz="2200" b="1" u="sng" dirty="0">
                <a:solidFill>
                  <a:srgbClr val="660066"/>
                </a:solidFill>
                <a:latin typeface="+mn-ea"/>
                <a:ea typeface="+mn-ea"/>
              </a:rPr>
              <a:t>個</a:t>
            </a:r>
          </a:p>
          <a:p>
            <a:pPr eaLnBrk="1" hangingPunct="1">
              <a:lnSpc>
                <a:spcPts val="3300"/>
              </a:lnSpc>
              <a:buSzPct val="80000"/>
              <a:buFont typeface="Wingdings" pitchFamily="2" charset="2"/>
              <a:buChar char="Ø"/>
            </a:pPr>
            <a:r>
              <a:rPr lang="zh-TW" altLang="en-US" sz="2200" b="1" u="sng" dirty="0">
                <a:solidFill>
                  <a:srgbClr val="660066"/>
                </a:solidFill>
                <a:latin typeface="+mn-ea"/>
                <a:ea typeface="+mn-ea"/>
              </a:rPr>
              <a:t>全失能且日常生活尚能自理者→加發</a:t>
            </a:r>
            <a:r>
              <a:rPr lang="en-US" altLang="zh-TW" sz="2200" b="1" u="sng" dirty="0">
                <a:solidFill>
                  <a:srgbClr val="FF0000"/>
                </a:solidFill>
                <a:latin typeface="+mn-ea"/>
                <a:ea typeface="+mn-ea"/>
              </a:rPr>
              <a:t>10</a:t>
            </a:r>
            <a:r>
              <a:rPr lang="zh-TW" altLang="en-US" sz="2200" b="1" u="sng" dirty="0">
                <a:solidFill>
                  <a:srgbClr val="660066"/>
                </a:solidFill>
                <a:latin typeface="+mn-ea"/>
                <a:ea typeface="+mn-ea"/>
              </a:rPr>
              <a:t>個</a:t>
            </a:r>
          </a:p>
          <a:p>
            <a:pPr eaLnBrk="1" hangingPunct="1">
              <a:lnSpc>
                <a:spcPts val="3300"/>
              </a:lnSpc>
              <a:buSzPct val="80000"/>
              <a:buFont typeface="Wingdings" pitchFamily="2" charset="2"/>
              <a:buChar char="Ø"/>
            </a:pPr>
            <a:r>
              <a:rPr lang="zh-TW" altLang="en-US" sz="2200" b="1" u="sng" dirty="0">
                <a:solidFill>
                  <a:srgbClr val="660066"/>
                </a:solidFill>
                <a:latin typeface="+mn-ea"/>
                <a:ea typeface="+mn-ea"/>
              </a:rPr>
              <a:t>半失能者→加發</a:t>
            </a:r>
            <a:r>
              <a:rPr lang="en-US" altLang="zh-TW" sz="2200" b="1" u="sng" dirty="0">
                <a:solidFill>
                  <a:srgbClr val="FF0000"/>
                </a:solidFill>
                <a:latin typeface="+mn-ea"/>
                <a:ea typeface="+mn-ea"/>
              </a:rPr>
              <a:t>5</a:t>
            </a:r>
            <a:r>
              <a:rPr lang="zh-TW" altLang="en-US" sz="2200" b="1" u="sng" dirty="0" smtClean="0">
                <a:solidFill>
                  <a:srgbClr val="660066"/>
                </a:solidFill>
                <a:latin typeface="+mn-ea"/>
                <a:ea typeface="+mn-ea"/>
              </a:rPr>
              <a:t>個</a:t>
            </a:r>
            <a:endParaRPr lang="zh-TW" altLang="en-US" sz="2200" b="1" dirty="0">
              <a:latin typeface="+mn-ea"/>
              <a:ea typeface="+mn-ea"/>
            </a:endParaRPr>
          </a:p>
        </p:txBody>
      </p:sp>
      <p:sp>
        <p:nvSpPr>
          <p:cNvPr id="17" name="Text Box 6"/>
          <p:cNvSpPr txBox="1">
            <a:spLocks noChangeArrowheads="1"/>
          </p:cNvSpPr>
          <p:nvPr/>
        </p:nvSpPr>
        <p:spPr bwMode="auto">
          <a:xfrm>
            <a:off x="602899" y="1988841"/>
            <a:ext cx="7950275" cy="2141188"/>
          </a:xfrm>
          <a:prstGeom prst="rect">
            <a:avLst/>
          </a:prstGeom>
          <a:ln/>
          <a:extLst/>
        </p:spPr>
        <p:style>
          <a:lnRef idx="1">
            <a:schemeClr val="accent5"/>
          </a:lnRef>
          <a:fillRef idx="2">
            <a:schemeClr val="accent5"/>
          </a:fillRef>
          <a:effectRef idx="1">
            <a:schemeClr val="accent5"/>
          </a:effectRef>
          <a:fontRef idx="minor">
            <a:schemeClr val="dk1"/>
          </a:fontRef>
        </p:style>
        <p:txBody>
          <a:bodyPr wrap="square">
            <a:noAutofit/>
          </a:bodyPr>
          <a:lstStyle>
            <a:lvl1pPr algn="l" eaLnBrk="0" hangingPunct="0">
              <a:buChar char="v"/>
              <a:defRPr kumimoji="1" sz="2400">
                <a:solidFill>
                  <a:srgbClr val="0000CC"/>
                </a:solidFill>
                <a:latin typeface="Arial" charset="0"/>
                <a:ea typeface="標楷體" pitchFamily="65" charset="-120"/>
              </a:defRPr>
            </a:lvl1pPr>
            <a:lvl2pPr marL="268288"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266700" indent="-266700" eaLnBrk="1" hangingPunct="1">
              <a:buClr>
                <a:schemeClr val="tx1"/>
              </a:buClr>
              <a:buSzPct val="100000"/>
              <a:buFont typeface="+mj-lt"/>
              <a:buAutoNum type="arabicParenR"/>
            </a:pPr>
            <a:r>
              <a:rPr kumimoji="0" lang="zh-TW" altLang="en-US" sz="2200" b="1" u="sng" dirty="0" smtClean="0">
                <a:solidFill>
                  <a:schemeClr val="tx1"/>
                </a:solidFill>
                <a:latin typeface="+mn-ea"/>
                <a:ea typeface="+mn-ea"/>
              </a:rPr>
              <a:t>因公擬制年資</a:t>
            </a:r>
            <a:endParaRPr kumimoji="0" lang="en-US" altLang="zh-TW" sz="2200" b="1" u="sng" dirty="0" smtClean="0">
              <a:solidFill>
                <a:schemeClr val="tx1"/>
              </a:solidFill>
              <a:latin typeface="+mn-ea"/>
              <a:ea typeface="+mn-ea"/>
            </a:endParaRPr>
          </a:p>
          <a:p>
            <a:pPr marL="542925" lvl="1" indent="-274638" eaLnBrk="1" hangingPunct="1">
              <a:buClr>
                <a:srgbClr val="6600FF"/>
              </a:buClr>
              <a:buSzPct val="100000"/>
              <a:buFont typeface="Wingdings" panose="05000000000000000000" pitchFamily="2" charset="2"/>
              <a:buAutoNum type="circleNumWdWhitePlain"/>
            </a:pPr>
            <a:r>
              <a:rPr kumimoji="0" lang="zh-TW" altLang="en-US" sz="2200" b="1" dirty="0" smtClean="0">
                <a:solidFill>
                  <a:srgbClr val="6600FF"/>
                </a:solidFill>
                <a:latin typeface="+mn-ea"/>
                <a:ea typeface="+mn-ea"/>
              </a:rPr>
              <a:t>請</a:t>
            </a:r>
            <a:r>
              <a:rPr kumimoji="0" lang="zh-TW" altLang="en-US" sz="2200" b="1" dirty="0">
                <a:solidFill>
                  <a:srgbClr val="6600FF"/>
                </a:solidFill>
                <a:latin typeface="+mn-ea"/>
                <a:ea typeface="+mn-ea"/>
              </a:rPr>
              <a:t>領一次退休金者，任職未滿</a:t>
            </a:r>
            <a:r>
              <a:rPr kumimoji="0" lang="en-US" altLang="zh-TW" sz="2200" b="1" dirty="0">
                <a:solidFill>
                  <a:srgbClr val="6600FF"/>
                </a:solidFill>
                <a:latin typeface="+mn-ea"/>
                <a:ea typeface="+mn-ea"/>
              </a:rPr>
              <a:t>5</a:t>
            </a:r>
            <a:r>
              <a:rPr kumimoji="0" lang="zh-TW" altLang="en-US" sz="2200" b="1" dirty="0">
                <a:solidFill>
                  <a:srgbClr val="6600FF"/>
                </a:solidFill>
                <a:latin typeface="+mn-ea"/>
                <a:ea typeface="+mn-ea"/>
              </a:rPr>
              <a:t>年</a:t>
            </a:r>
            <a:r>
              <a:rPr kumimoji="0" lang="zh-TW" altLang="en-US" sz="2200" b="1" dirty="0">
                <a:solidFill>
                  <a:srgbClr val="7030A0"/>
                </a:solidFill>
                <a:latin typeface="+mn-ea"/>
                <a:ea typeface="+mn-ea"/>
              </a:rPr>
              <a:t>，</a:t>
            </a:r>
            <a:r>
              <a:rPr kumimoji="0" lang="zh-TW" altLang="en-US" sz="2200" b="1" dirty="0">
                <a:solidFill>
                  <a:srgbClr val="C00000"/>
                </a:solidFill>
                <a:latin typeface="+mn-ea"/>
                <a:ea typeface="+mn-ea"/>
              </a:rPr>
              <a:t>以</a:t>
            </a:r>
            <a:r>
              <a:rPr kumimoji="0" lang="en-US" altLang="zh-TW" sz="2200" b="1" dirty="0">
                <a:solidFill>
                  <a:srgbClr val="C00000"/>
                </a:solidFill>
                <a:latin typeface="+mn-ea"/>
                <a:ea typeface="+mn-ea"/>
              </a:rPr>
              <a:t>5</a:t>
            </a:r>
            <a:r>
              <a:rPr kumimoji="0" lang="zh-TW" altLang="en-US" sz="2200" b="1" dirty="0">
                <a:solidFill>
                  <a:srgbClr val="C00000"/>
                </a:solidFill>
                <a:latin typeface="+mn-ea"/>
                <a:ea typeface="+mn-ea"/>
              </a:rPr>
              <a:t>年計</a:t>
            </a:r>
            <a:r>
              <a:rPr kumimoji="0" lang="zh-TW" altLang="en-US" sz="2200" b="1" dirty="0" smtClean="0">
                <a:solidFill>
                  <a:srgbClr val="7030A0"/>
                </a:solidFill>
                <a:latin typeface="+mn-ea"/>
                <a:ea typeface="+mn-ea"/>
              </a:rPr>
              <a:t>。</a:t>
            </a:r>
            <a:endParaRPr kumimoji="0" lang="en-US" altLang="zh-TW" sz="2200" b="1" dirty="0" smtClean="0">
              <a:solidFill>
                <a:srgbClr val="7030A0"/>
              </a:solidFill>
              <a:latin typeface="+mn-ea"/>
              <a:ea typeface="+mn-ea"/>
            </a:endParaRPr>
          </a:p>
          <a:p>
            <a:pPr marL="542925" lvl="1" indent="-274638" eaLnBrk="1" hangingPunct="1">
              <a:buClr>
                <a:srgbClr val="6600FF"/>
              </a:buClr>
              <a:buSzPct val="100000"/>
              <a:buFont typeface="Wingdings" panose="05000000000000000000" pitchFamily="2" charset="2"/>
              <a:buAutoNum type="circleNumWdWhitePlain"/>
            </a:pPr>
            <a:r>
              <a:rPr kumimoji="0" lang="zh-TW" altLang="en-US" sz="2200" b="1" dirty="0" smtClean="0">
                <a:solidFill>
                  <a:srgbClr val="6600FF"/>
                </a:solidFill>
                <a:latin typeface="+mn-ea"/>
                <a:ea typeface="+mn-ea"/>
              </a:rPr>
              <a:t>請</a:t>
            </a:r>
            <a:r>
              <a:rPr kumimoji="0" lang="zh-TW" altLang="en-US" sz="2200" b="1" dirty="0">
                <a:solidFill>
                  <a:srgbClr val="6600FF"/>
                </a:solidFill>
                <a:latin typeface="+mn-ea"/>
                <a:ea typeface="+mn-ea"/>
              </a:rPr>
              <a:t>領月退休金者，任職未滿</a:t>
            </a:r>
            <a:r>
              <a:rPr kumimoji="0" lang="en-US" altLang="zh-TW" sz="2200" b="1" dirty="0">
                <a:solidFill>
                  <a:srgbClr val="6600FF"/>
                </a:solidFill>
                <a:latin typeface="+mn-ea"/>
                <a:ea typeface="+mn-ea"/>
              </a:rPr>
              <a:t>20</a:t>
            </a:r>
            <a:r>
              <a:rPr kumimoji="0" lang="zh-TW" altLang="en-US" sz="2200" b="1" dirty="0">
                <a:solidFill>
                  <a:srgbClr val="6600FF"/>
                </a:solidFill>
                <a:latin typeface="+mn-ea"/>
                <a:ea typeface="+mn-ea"/>
              </a:rPr>
              <a:t>年</a:t>
            </a:r>
            <a:r>
              <a:rPr kumimoji="0" lang="zh-TW" altLang="en-US" sz="2200" b="1" dirty="0">
                <a:solidFill>
                  <a:srgbClr val="7030A0"/>
                </a:solidFill>
                <a:latin typeface="+mn-ea"/>
                <a:ea typeface="+mn-ea"/>
              </a:rPr>
              <a:t>，</a:t>
            </a:r>
            <a:r>
              <a:rPr kumimoji="0" lang="zh-TW" altLang="en-US" sz="2200" b="1" dirty="0">
                <a:solidFill>
                  <a:srgbClr val="C00000"/>
                </a:solidFill>
                <a:latin typeface="+mn-ea"/>
                <a:ea typeface="+mn-ea"/>
              </a:rPr>
              <a:t>以</a:t>
            </a:r>
            <a:r>
              <a:rPr kumimoji="0" lang="en-US" altLang="zh-TW" sz="2200" b="1" dirty="0">
                <a:solidFill>
                  <a:srgbClr val="C00000"/>
                </a:solidFill>
                <a:latin typeface="+mn-ea"/>
                <a:ea typeface="+mn-ea"/>
              </a:rPr>
              <a:t>20</a:t>
            </a:r>
            <a:r>
              <a:rPr kumimoji="0" lang="zh-TW" altLang="en-US" sz="2200" b="1" dirty="0">
                <a:solidFill>
                  <a:srgbClr val="C00000"/>
                </a:solidFill>
                <a:latin typeface="+mn-ea"/>
                <a:ea typeface="+mn-ea"/>
              </a:rPr>
              <a:t>年計</a:t>
            </a:r>
            <a:r>
              <a:rPr kumimoji="0" lang="zh-TW" altLang="en-US" sz="2200" b="1" dirty="0" smtClean="0">
                <a:solidFill>
                  <a:srgbClr val="7030A0"/>
                </a:solidFill>
                <a:latin typeface="+mn-ea"/>
                <a:ea typeface="+mn-ea"/>
              </a:rPr>
              <a:t>。</a:t>
            </a:r>
            <a:endParaRPr kumimoji="0" lang="en-US" altLang="zh-TW" sz="2200" b="1" dirty="0" smtClean="0">
              <a:solidFill>
                <a:srgbClr val="7030A0"/>
              </a:solidFill>
              <a:latin typeface="+mn-ea"/>
              <a:ea typeface="+mn-ea"/>
            </a:endParaRPr>
          </a:p>
          <a:p>
            <a:pPr marL="266700" indent="-266700" eaLnBrk="1" hangingPunct="1">
              <a:buSzPct val="100000"/>
              <a:buFont typeface="+mj-lt"/>
              <a:buAutoNum type="arabicParenR"/>
            </a:pPr>
            <a:r>
              <a:rPr kumimoji="0" lang="zh-TW" altLang="en-US" sz="2200" b="1" u="sng" dirty="0" smtClean="0">
                <a:solidFill>
                  <a:schemeClr val="tx1"/>
                </a:solidFill>
                <a:latin typeface="+mn-ea"/>
                <a:ea typeface="+mn-ea"/>
              </a:rPr>
              <a:t>因公加</a:t>
            </a:r>
            <a:r>
              <a:rPr kumimoji="0" lang="zh-TW" altLang="en-US" sz="2200" b="1" u="sng" dirty="0">
                <a:solidFill>
                  <a:schemeClr val="tx1"/>
                </a:solidFill>
                <a:latin typeface="+mn-ea"/>
                <a:ea typeface="+mn-ea"/>
              </a:rPr>
              <a:t>發</a:t>
            </a:r>
            <a:r>
              <a:rPr kumimoji="0" lang="zh-TW" altLang="en-US" sz="2200" b="1" u="sng" dirty="0" smtClean="0">
                <a:solidFill>
                  <a:schemeClr val="tx1"/>
                </a:solidFill>
                <a:latin typeface="+mn-ea"/>
                <a:ea typeface="+mn-ea"/>
              </a:rPr>
              <a:t>退休金</a:t>
            </a:r>
            <a:endParaRPr kumimoji="0" lang="en-US" altLang="zh-TW" sz="2200" b="1" u="sng" dirty="0">
              <a:solidFill>
                <a:schemeClr val="tx1"/>
              </a:solidFill>
              <a:latin typeface="+mn-ea"/>
              <a:ea typeface="+mn-ea"/>
            </a:endParaRPr>
          </a:p>
          <a:p>
            <a:pPr lvl="1" eaLnBrk="1" hangingPunct="1">
              <a:buClr>
                <a:schemeClr val="accent2"/>
              </a:buClr>
              <a:buSzPct val="80000"/>
              <a:buFont typeface="Wingdings" pitchFamily="2" charset="2"/>
              <a:buChar char="u"/>
            </a:pPr>
            <a:r>
              <a:rPr kumimoji="0" lang="zh-TW" altLang="en-US" sz="2200" b="1" dirty="0">
                <a:solidFill>
                  <a:srgbClr val="6600FF"/>
                </a:solidFill>
                <a:latin typeface="+mn-ea"/>
                <a:ea typeface="+mn-ea"/>
              </a:rPr>
              <a:t>適用對象：</a:t>
            </a:r>
            <a:r>
              <a:rPr kumimoji="0" lang="zh-TW" altLang="en-US" sz="2200" b="1" u="sng" dirty="0">
                <a:solidFill>
                  <a:srgbClr val="C00000"/>
                </a:solidFill>
                <a:latin typeface="+mn-ea"/>
                <a:ea typeface="+mn-ea"/>
              </a:rPr>
              <a:t>因執行</a:t>
            </a:r>
            <a:r>
              <a:rPr kumimoji="0" lang="zh-TW" altLang="en-US" sz="2200" b="1" u="sng" dirty="0" smtClean="0">
                <a:solidFill>
                  <a:srgbClr val="C00000"/>
                </a:solidFill>
                <a:latin typeface="+mn-ea"/>
                <a:ea typeface="+mn-ea"/>
              </a:rPr>
              <a:t>職務時</a:t>
            </a:r>
            <a:r>
              <a:rPr kumimoji="0" lang="zh-TW" altLang="en-US" sz="2200" b="1" dirty="0" smtClean="0">
                <a:solidFill>
                  <a:srgbClr val="6600FF"/>
                </a:solidFill>
                <a:latin typeface="+mn-ea"/>
                <a:ea typeface="+mn-ea"/>
              </a:rPr>
              <a:t>發生意外危險</a:t>
            </a:r>
            <a:r>
              <a:rPr kumimoji="0" lang="zh-TW" altLang="en-US" sz="2200" b="1" dirty="0">
                <a:solidFill>
                  <a:srgbClr val="6600FF"/>
                </a:solidFill>
                <a:latin typeface="+mn-ea"/>
                <a:ea typeface="+mn-ea"/>
              </a:rPr>
              <a:t>，以致傷病。</a:t>
            </a:r>
          </a:p>
          <a:p>
            <a:pPr lvl="1" eaLnBrk="1" hangingPunct="1">
              <a:buClr>
                <a:schemeClr val="accent2"/>
              </a:buClr>
              <a:buSzPct val="80000"/>
              <a:buFont typeface="Wingdings" pitchFamily="2" charset="2"/>
              <a:buChar char="u"/>
            </a:pPr>
            <a:r>
              <a:rPr kumimoji="0" lang="zh-TW" altLang="en-US" sz="2200" b="1" dirty="0">
                <a:solidFill>
                  <a:srgbClr val="6600FF"/>
                </a:solidFill>
                <a:latin typeface="+mn-ea"/>
                <a:ea typeface="+mn-ea"/>
              </a:rPr>
              <a:t>加發給與：</a:t>
            </a:r>
            <a:r>
              <a:rPr kumimoji="0" lang="en-US" altLang="zh-TW" sz="2200" b="1" dirty="0">
                <a:solidFill>
                  <a:srgbClr val="C00000"/>
                </a:solidFill>
                <a:latin typeface="+mn-ea"/>
                <a:ea typeface="+mn-ea"/>
              </a:rPr>
              <a:t>5</a:t>
            </a:r>
            <a:r>
              <a:rPr kumimoji="0" lang="zh-TW" altLang="en-US" sz="2200" b="1" dirty="0">
                <a:solidFill>
                  <a:srgbClr val="C00000"/>
                </a:solidFill>
                <a:latin typeface="+mn-ea"/>
                <a:ea typeface="+mn-ea"/>
              </a:rPr>
              <a:t>至</a:t>
            </a:r>
            <a:r>
              <a:rPr kumimoji="0" lang="en-US" altLang="zh-TW" sz="2200" b="1" dirty="0">
                <a:solidFill>
                  <a:srgbClr val="C00000"/>
                </a:solidFill>
                <a:latin typeface="+mn-ea"/>
                <a:ea typeface="+mn-ea"/>
              </a:rPr>
              <a:t>15</a:t>
            </a:r>
            <a:r>
              <a:rPr kumimoji="0" lang="zh-TW" altLang="en-US" sz="2200" b="1" dirty="0">
                <a:solidFill>
                  <a:srgbClr val="C00000"/>
                </a:solidFill>
                <a:latin typeface="+mn-ea"/>
                <a:ea typeface="+mn-ea"/>
              </a:rPr>
              <a:t>個</a:t>
            </a:r>
            <a:r>
              <a:rPr kumimoji="0" lang="zh-TW" altLang="en-US" sz="2200" b="1" dirty="0">
                <a:solidFill>
                  <a:srgbClr val="6600FF"/>
                </a:solidFill>
                <a:latin typeface="+mn-ea"/>
                <a:ea typeface="+mn-ea"/>
              </a:rPr>
              <a:t>基數之一次退休金。</a:t>
            </a:r>
          </a:p>
        </p:txBody>
      </p:sp>
      <p:sp>
        <p:nvSpPr>
          <p:cNvPr id="18" name="AutoShape 7"/>
          <p:cNvSpPr>
            <a:spLocks noChangeArrowheads="1"/>
          </p:cNvSpPr>
          <p:nvPr/>
        </p:nvSpPr>
        <p:spPr bwMode="auto">
          <a:xfrm>
            <a:off x="3016148" y="4130028"/>
            <a:ext cx="358775" cy="288925"/>
          </a:xfrm>
          <a:prstGeom prst="downArrow">
            <a:avLst>
              <a:gd name="adj1" fmla="val 50000"/>
              <a:gd name="adj2" fmla="val 25000"/>
            </a:avLst>
          </a:prstGeom>
          <a:gradFill rotWithShape="1">
            <a:gsLst>
              <a:gs pos="0">
                <a:srgbClr val="FFCCFF"/>
              </a:gs>
              <a:gs pos="100000">
                <a:schemeClr val="bg1"/>
              </a:gs>
            </a:gsLst>
            <a:lin ang="5400000" scaled="1"/>
          </a:gra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dirty="0">
              <a:solidFill>
                <a:srgbClr val="FF0000"/>
              </a:solidFill>
            </a:endParaRPr>
          </a:p>
        </p:txBody>
      </p:sp>
      <p:sp>
        <p:nvSpPr>
          <p:cNvPr id="19" name="Text Box 8"/>
          <p:cNvSpPr txBox="1">
            <a:spLocks noChangeArrowheads="1"/>
          </p:cNvSpPr>
          <p:nvPr/>
        </p:nvSpPr>
        <p:spPr bwMode="auto">
          <a:xfrm>
            <a:off x="488675" y="6068417"/>
            <a:ext cx="8064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261938" indent="-261938"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en-US" altLang="zh-TW" sz="2000" b="1" dirty="0">
                <a:solidFill>
                  <a:srgbClr val="CC0000"/>
                </a:solidFill>
                <a:ea typeface="新細明體" charset="-120"/>
              </a:rPr>
              <a:t>※</a:t>
            </a:r>
            <a:r>
              <a:rPr kumimoji="0" lang="zh-TW" altLang="en-US" sz="2000" b="1" dirty="0">
                <a:solidFill>
                  <a:srgbClr val="FF0000"/>
                </a:solidFill>
                <a:ea typeface="新細明體" charset="-120"/>
              </a:rPr>
              <a:t>因同一事由，其他法律另有加發退休金之規定者，僅得擇一支領之。</a:t>
            </a:r>
          </a:p>
        </p:txBody>
      </p:sp>
    </p:spTree>
    <p:extLst>
      <p:ext uri="{BB962C8B-B14F-4D97-AF65-F5344CB8AC3E}">
        <p14:creationId xmlns:p14="http://schemas.microsoft.com/office/powerpoint/2010/main" val="1380854625"/>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603801" y="6597650"/>
            <a:ext cx="504056" cy="216025"/>
          </a:xfrm>
        </p:spPr>
        <p:txBody>
          <a:bodyPr/>
          <a:lstStyle/>
          <a:p>
            <a:pPr>
              <a:defRPr/>
            </a:pPr>
            <a:fld id="{3F9E5780-2E74-4A69-94F4-54E7B9169E86}" type="slidenum">
              <a:rPr lang="en-US" altLang="zh-TW" sz="1200"/>
              <a:pPr>
                <a:defRPr/>
              </a:pPr>
              <a:t>27</a:t>
            </a:fld>
            <a:endParaRPr lang="en-US" altLang="zh-TW" sz="1200" dirty="0"/>
          </a:p>
        </p:txBody>
      </p:sp>
      <p:sp>
        <p:nvSpPr>
          <p:cNvPr id="16" name="Rectangle 3"/>
          <p:cNvSpPr>
            <a:spLocks noChangeArrowheads="1"/>
          </p:cNvSpPr>
          <p:nvPr/>
        </p:nvSpPr>
        <p:spPr bwMode="auto">
          <a:xfrm>
            <a:off x="666536" y="1338905"/>
            <a:ext cx="2293095" cy="461665"/>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b="1" dirty="0" smtClean="0">
                <a:solidFill>
                  <a:schemeClr val="bg1"/>
                </a:solidFill>
              </a:rPr>
              <a:t>(</a:t>
            </a:r>
            <a:r>
              <a:rPr lang="zh-TW" altLang="en-US" b="1" dirty="0">
                <a:solidFill>
                  <a:schemeClr val="bg1"/>
                </a:solidFill>
              </a:rPr>
              <a:t>一</a:t>
            </a:r>
            <a:r>
              <a:rPr lang="en-US" altLang="zh-TW" b="1" dirty="0" smtClean="0">
                <a:solidFill>
                  <a:schemeClr val="bg1"/>
                </a:solidFill>
              </a:rPr>
              <a:t>)</a:t>
            </a:r>
            <a:r>
              <a:rPr lang="zh-TW" altLang="en-US" b="1" dirty="0" smtClean="0">
                <a:solidFill>
                  <a:schemeClr val="bg1"/>
                </a:solidFill>
              </a:rPr>
              <a:t>退休金種類</a:t>
            </a:r>
            <a:endParaRPr lang="zh-TW" altLang="en-US" b="1" dirty="0">
              <a:solidFill>
                <a:schemeClr val="bg1"/>
              </a:solidFill>
              <a:latin typeface="Times New Roman" pitchFamily="18" charset="0"/>
            </a:endParaRPr>
          </a:p>
        </p:txBody>
      </p:sp>
      <p:sp>
        <p:nvSpPr>
          <p:cNvPr id="28"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9" name="內容版面配置區 3"/>
          <p:cNvSpPr txBox="1">
            <a:spLocks noGrp="1"/>
          </p:cNvSpPr>
          <p:nvPr>
            <p:ph idx="1"/>
          </p:nvPr>
        </p:nvSpPr>
        <p:spPr>
          <a:xfrm>
            <a:off x="553833" y="700693"/>
            <a:ext cx="7935043" cy="583740"/>
          </a:xfrm>
          <a:prstGeom prst="rect">
            <a:avLst/>
          </a:prstGeom>
          <a:noFill/>
        </p:spPr>
        <p:txBody>
          <a:bodyPr wrap="none" rtlCol="0">
            <a:noAutofit/>
          </a:bodyPr>
          <a:lstStyle/>
          <a:p>
            <a:pPr marL="0" indent="1588">
              <a:buNone/>
            </a:pPr>
            <a:r>
              <a:rPr lang="zh-TW" altLang="en-US" sz="3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三</a:t>
            </a: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、退休給付</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pSp>
        <p:nvGrpSpPr>
          <p:cNvPr id="4" name="群組 3"/>
          <p:cNvGrpSpPr/>
          <p:nvPr/>
        </p:nvGrpSpPr>
        <p:grpSpPr>
          <a:xfrm>
            <a:off x="-2197458" y="1566339"/>
            <a:ext cx="10635147" cy="4382941"/>
            <a:chOff x="-2182575" y="1284433"/>
            <a:chExt cx="10635147" cy="5472816"/>
          </a:xfrm>
        </p:grpSpPr>
        <p:sp>
          <p:nvSpPr>
            <p:cNvPr id="5" name="拱形 4"/>
            <p:cNvSpPr/>
            <p:nvPr/>
          </p:nvSpPr>
          <p:spPr>
            <a:xfrm>
              <a:off x="-2182575" y="1284433"/>
              <a:ext cx="5472816" cy="5472816"/>
            </a:xfrm>
            <a:prstGeom prst="blockArc">
              <a:avLst>
                <a:gd name="adj1" fmla="val 18900000"/>
                <a:gd name="adj2" fmla="val 2700000"/>
                <a:gd name="adj3" fmla="val 395"/>
              </a:avLst>
            </a:prstGeom>
            <a:scene3d>
              <a:camera prst="orthographicFront"/>
              <a:lightRig rig="flat" dir="t"/>
            </a:scene3d>
            <a:sp3d prstMaterial="matte"/>
          </p:spPr>
          <p:style>
            <a:lnRef idx="2">
              <a:schemeClr val="accent1">
                <a:shade val="60000"/>
                <a:hueOff val="0"/>
                <a:satOff val="0"/>
                <a:lumOff val="0"/>
                <a:alphaOff val="0"/>
              </a:schemeClr>
            </a:lnRef>
            <a:fillRef idx="0">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sp>
        <p:sp>
          <p:nvSpPr>
            <p:cNvPr id="6" name="手繪多邊形 5"/>
            <p:cNvSpPr/>
            <p:nvPr/>
          </p:nvSpPr>
          <p:spPr>
            <a:xfrm>
              <a:off x="2976739" y="2395240"/>
              <a:ext cx="5475833" cy="812800"/>
            </a:xfrm>
            <a:custGeom>
              <a:avLst/>
              <a:gdLst>
                <a:gd name="connsiteX0" fmla="*/ 0 w 5475833"/>
                <a:gd name="connsiteY0" fmla="*/ 0 h 812800"/>
                <a:gd name="connsiteX1" fmla="*/ 5475833 w 5475833"/>
                <a:gd name="connsiteY1" fmla="*/ 0 h 812800"/>
                <a:gd name="connsiteX2" fmla="*/ 5475833 w 5475833"/>
                <a:gd name="connsiteY2" fmla="*/ 812800 h 812800"/>
                <a:gd name="connsiteX3" fmla="*/ 0 w 5475833"/>
                <a:gd name="connsiteY3" fmla="*/ 812800 h 812800"/>
                <a:gd name="connsiteX4" fmla="*/ 0 w 5475833"/>
                <a:gd name="connsiteY4" fmla="*/ 0 h 812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5833" h="812800">
                  <a:moveTo>
                    <a:pt x="0" y="0"/>
                  </a:moveTo>
                  <a:lnTo>
                    <a:pt x="5475833" y="0"/>
                  </a:lnTo>
                  <a:lnTo>
                    <a:pt x="5475833" y="812800"/>
                  </a:lnTo>
                  <a:lnTo>
                    <a:pt x="0" y="812800"/>
                  </a:lnTo>
                  <a:lnTo>
                    <a:pt x="0" y="0"/>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645160" tIns="63500" rIns="63500" bIns="63500" numCol="1" spcCol="1270" anchor="ctr" anchorCtr="0">
              <a:noAutofit/>
            </a:bodyPr>
            <a:lstStyle/>
            <a:p>
              <a:pPr lvl="0" algn="l" defTabSz="1111250">
                <a:lnSpc>
                  <a:spcPct val="90000"/>
                </a:lnSpc>
                <a:spcBef>
                  <a:spcPct val="0"/>
                </a:spcBef>
                <a:spcAft>
                  <a:spcPct val="35000"/>
                </a:spcAft>
              </a:pPr>
              <a:r>
                <a:rPr lang="zh-TW" altLang="en-US" sz="2500" b="1" kern="1200" dirty="0" smtClean="0"/>
                <a:t>一次退休金</a:t>
              </a:r>
              <a:endParaRPr lang="zh-TW" altLang="en-US" sz="2500" b="1" kern="1200" dirty="0"/>
            </a:p>
          </p:txBody>
        </p:sp>
        <p:sp>
          <p:nvSpPr>
            <p:cNvPr id="7" name="橢圓 6"/>
            <p:cNvSpPr/>
            <p:nvPr/>
          </p:nvSpPr>
          <p:spPr>
            <a:xfrm>
              <a:off x="2468739" y="2293640"/>
              <a:ext cx="1016000" cy="1016000"/>
            </a:xfrm>
            <a:prstGeom prst="ellipse">
              <a:avLst/>
            </a:prstGeom>
            <a:scene3d>
              <a:camera prst="orthographicFront"/>
              <a:lightRig rig="flat" dir="t"/>
            </a:scene3d>
            <a:sp3d z="190500" extrusionH="12700" prstMaterial="plastic">
              <a:bevelT w="50800" h="50800"/>
            </a:sp3d>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8" name="手繪多邊形 7"/>
            <p:cNvSpPr/>
            <p:nvPr/>
          </p:nvSpPr>
          <p:spPr>
            <a:xfrm>
              <a:off x="3272192" y="3614439"/>
              <a:ext cx="5180380" cy="812800"/>
            </a:xfrm>
            <a:custGeom>
              <a:avLst/>
              <a:gdLst>
                <a:gd name="connsiteX0" fmla="*/ 0 w 5180380"/>
                <a:gd name="connsiteY0" fmla="*/ 0 h 812800"/>
                <a:gd name="connsiteX1" fmla="*/ 5180380 w 5180380"/>
                <a:gd name="connsiteY1" fmla="*/ 0 h 812800"/>
                <a:gd name="connsiteX2" fmla="*/ 5180380 w 5180380"/>
                <a:gd name="connsiteY2" fmla="*/ 812800 h 812800"/>
                <a:gd name="connsiteX3" fmla="*/ 0 w 5180380"/>
                <a:gd name="connsiteY3" fmla="*/ 812800 h 812800"/>
                <a:gd name="connsiteX4" fmla="*/ 0 w 5180380"/>
                <a:gd name="connsiteY4" fmla="*/ 0 h 812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380" h="812800">
                  <a:moveTo>
                    <a:pt x="0" y="0"/>
                  </a:moveTo>
                  <a:lnTo>
                    <a:pt x="5180380" y="0"/>
                  </a:lnTo>
                  <a:lnTo>
                    <a:pt x="5180380" y="812800"/>
                  </a:lnTo>
                  <a:lnTo>
                    <a:pt x="0" y="812800"/>
                  </a:lnTo>
                  <a:lnTo>
                    <a:pt x="0" y="0"/>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645160" tIns="63500" rIns="63500" bIns="63500" numCol="1" spcCol="1270" anchor="ctr" anchorCtr="0">
              <a:noAutofit/>
            </a:bodyPr>
            <a:lstStyle/>
            <a:p>
              <a:pPr lvl="0" algn="l" defTabSz="1111250">
                <a:lnSpc>
                  <a:spcPct val="90000"/>
                </a:lnSpc>
                <a:spcBef>
                  <a:spcPct val="0"/>
                </a:spcBef>
                <a:spcAft>
                  <a:spcPct val="35000"/>
                </a:spcAft>
              </a:pPr>
              <a:r>
                <a:rPr lang="zh-TW" altLang="en-US" sz="2500" b="1" kern="1200" dirty="0" smtClean="0"/>
                <a:t>月退休金</a:t>
              </a:r>
              <a:endParaRPr lang="zh-TW" altLang="en-US" sz="2500" b="1" kern="1200" dirty="0"/>
            </a:p>
          </p:txBody>
        </p:sp>
        <p:sp>
          <p:nvSpPr>
            <p:cNvPr id="9" name="橢圓 8"/>
            <p:cNvSpPr/>
            <p:nvPr/>
          </p:nvSpPr>
          <p:spPr>
            <a:xfrm>
              <a:off x="2764192" y="3512839"/>
              <a:ext cx="1016000" cy="1016000"/>
            </a:xfrm>
            <a:prstGeom prst="ellipse">
              <a:avLst/>
            </a:prstGeom>
            <a:scene3d>
              <a:camera prst="orthographicFront"/>
              <a:lightRig rig="flat" dir="t"/>
            </a:scene3d>
            <a:sp3d z="190500" extrusionH="12700" prstMaterial="plastic">
              <a:bevelT w="50800" h="50800"/>
            </a:sp3d>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sp>
          <p:nvSpPr>
            <p:cNvPr id="10" name="手繪多邊形 9"/>
            <p:cNvSpPr/>
            <p:nvPr/>
          </p:nvSpPr>
          <p:spPr>
            <a:xfrm>
              <a:off x="2976739" y="4833640"/>
              <a:ext cx="5475833" cy="812800"/>
            </a:xfrm>
            <a:custGeom>
              <a:avLst/>
              <a:gdLst>
                <a:gd name="connsiteX0" fmla="*/ 0 w 5475833"/>
                <a:gd name="connsiteY0" fmla="*/ 0 h 812800"/>
                <a:gd name="connsiteX1" fmla="*/ 5475833 w 5475833"/>
                <a:gd name="connsiteY1" fmla="*/ 0 h 812800"/>
                <a:gd name="connsiteX2" fmla="*/ 5475833 w 5475833"/>
                <a:gd name="connsiteY2" fmla="*/ 812800 h 812800"/>
                <a:gd name="connsiteX3" fmla="*/ 0 w 5475833"/>
                <a:gd name="connsiteY3" fmla="*/ 812800 h 812800"/>
                <a:gd name="connsiteX4" fmla="*/ 0 w 5475833"/>
                <a:gd name="connsiteY4" fmla="*/ 0 h 812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5833" h="812800">
                  <a:moveTo>
                    <a:pt x="0" y="0"/>
                  </a:moveTo>
                  <a:lnTo>
                    <a:pt x="5475833" y="0"/>
                  </a:lnTo>
                  <a:lnTo>
                    <a:pt x="5475833" y="812800"/>
                  </a:lnTo>
                  <a:lnTo>
                    <a:pt x="0" y="812800"/>
                  </a:lnTo>
                  <a:lnTo>
                    <a:pt x="0" y="0"/>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645160" tIns="63500" rIns="63500" bIns="63500" numCol="1" spcCol="1270" anchor="ctr" anchorCtr="0">
              <a:noAutofit/>
            </a:bodyPr>
            <a:lstStyle/>
            <a:p>
              <a:pPr lvl="0" algn="l" defTabSz="1111250">
                <a:lnSpc>
                  <a:spcPct val="90000"/>
                </a:lnSpc>
                <a:spcBef>
                  <a:spcPct val="0"/>
                </a:spcBef>
                <a:spcAft>
                  <a:spcPct val="35000"/>
                </a:spcAft>
              </a:pPr>
              <a:r>
                <a:rPr lang="zh-TW" altLang="en-US" sz="2500" b="1" kern="1200" dirty="0" smtClean="0"/>
                <a:t>兼領</a:t>
              </a:r>
              <a:r>
                <a:rPr lang="en-US" altLang="zh-TW" sz="2500" b="1" kern="1200" dirty="0" smtClean="0"/>
                <a:t>1/2</a:t>
              </a:r>
              <a:r>
                <a:rPr lang="zh-TW" altLang="en-US" sz="2500" b="1" kern="1200" dirty="0" smtClean="0"/>
                <a:t>一次退休金與</a:t>
              </a:r>
              <a:r>
                <a:rPr lang="en-US" altLang="zh-TW" sz="2500" b="1" kern="1200" dirty="0" smtClean="0"/>
                <a:t>1/2</a:t>
              </a:r>
              <a:r>
                <a:rPr lang="zh-TW" altLang="en-US" sz="2500" b="1" kern="1200" dirty="0" smtClean="0"/>
                <a:t>月退休金</a:t>
              </a:r>
              <a:endParaRPr lang="zh-TW" altLang="en-US" sz="2500" b="1" kern="1200" dirty="0"/>
            </a:p>
          </p:txBody>
        </p:sp>
        <p:sp>
          <p:nvSpPr>
            <p:cNvPr id="11" name="橢圓 10"/>
            <p:cNvSpPr/>
            <p:nvPr/>
          </p:nvSpPr>
          <p:spPr>
            <a:xfrm>
              <a:off x="2468739" y="4732040"/>
              <a:ext cx="1016000" cy="1016000"/>
            </a:xfrm>
            <a:prstGeom prst="ellipse">
              <a:avLst/>
            </a:prstGeom>
            <a:scene3d>
              <a:camera prst="orthographicFront"/>
              <a:lightRig rig="flat" dir="t"/>
            </a:scene3d>
            <a:sp3d z="190500" extrusionH="12700" prstMaterial="plastic">
              <a:bevelT w="50800" h="50800"/>
            </a:sp3d>
          </p:spPr>
          <p:style>
            <a:lnRef idx="1">
              <a:schemeClr val="accent1">
                <a:hueOff val="0"/>
                <a:satOff val="0"/>
                <a:lumOff val="0"/>
                <a:alphaOff val="0"/>
              </a:schemeClr>
            </a:lnRef>
            <a:fillRef idx="1">
              <a:schemeClr val="lt1">
                <a:hueOff val="0"/>
                <a:satOff val="0"/>
                <a:lumOff val="0"/>
                <a:alphaOff val="0"/>
              </a:schemeClr>
            </a:fillRef>
            <a:effectRef idx="2">
              <a:schemeClr val="lt1">
                <a:hueOff val="0"/>
                <a:satOff val="0"/>
                <a:lumOff val="0"/>
                <a:alphaOff val="0"/>
              </a:schemeClr>
            </a:effectRef>
            <a:fontRef idx="minor">
              <a:schemeClr val="dk1">
                <a:hueOff val="0"/>
                <a:satOff val="0"/>
                <a:lumOff val="0"/>
                <a:alphaOff val="0"/>
              </a:schemeClr>
            </a:fontRef>
          </p:style>
        </p:sp>
      </p:grpSp>
      <p:sp>
        <p:nvSpPr>
          <p:cNvPr id="3" name="流程圖: 替代處理程序 2"/>
          <p:cNvSpPr/>
          <p:nvPr/>
        </p:nvSpPr>
        <p:spPr>
          <a:xfrm>
            <a:off x="1187624" y="2527769"/>
            <a:ext cx="804342" cy="2531912"/>
          </a:xfrm>
          <a:prstGeom prst="flowChartAlternateProcess">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zh-TW" altLang="en-US" sz="3000" b="1" dirty="0" smtClean="0">
                <a:solidFill>
                  <a:schemeClr val="bg1"/>
                </a:solidFill>
              </a:rPr>
              <a:t>退休金種類</a:t>
            </a:r>
            <a:endParaRPr lang="zh-TW" altLang="en-US" sz="3000" b="1" dirty="0">
              <a:solidFill>
                <a:schemeClr val="bg1"/>
              </a:solidFill>
            </a:endParaRPr>
          </a:p>
        </p:txBody>
      </p:sp>
      <p:grpSp>
        <p:nvGrpSpPr>
          <p:cNvPr id="12" name="群組 11"/>
          <p:cNvGrpSpPr/>
          <p:nvPr/>
        </p:nvGrpSpPr>
        <p:grpSpPr>
          <a:xfrm>
            <a:off x="651628" y="5505256"/>
            <a:ext cx="7975571" cy="986502"/>
            <a:chOff x="462118" y="5448203"/>
            <a:chExt cx="7975571" cy="986502"/>
          </a:xfrm>
        </p:grpSpPr>
        <p:sp>
          <p:nvSpPr>
            <p:cNvPr id="25" name="手繪多邊形 24"/>
            <p:cNvSpPr/>
            <p:nvPr/>
          </p:nvSpPr>
          <p:spPr>
            <a:xfrm>
              <a:off x="539553" y="5461683"/>
              <a:ext cx="648071" cy="973022"/>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26" name="手繪多邊形 25"/>
            <p:cNvSpPr/>
            <p:nvPr/>
          </p:nvSpPr>
          <p:spPr>
            <a:xfrm>
              <a:off x="1187624" y="5589240"/>
              <a:ext cx="7250065" cy="720080"/>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ts val="2500"/>
                </a:lnSpc>
                <a:spcBef>
                  <a:spcPct val="0"/>
                </a:spcBef>
                <a:defRPr/>
              </a:pPr>
              <a:r>
                <a:rPr lang="zh-TW" altLang="en-US" sz="2200" b="1" dirty="0">
                  <a:solidFill>
                    <a:srgbClr val="660066"/>
                  </a:solidFill>
                  <a:latin typeface="標楷體" pitchFamily="65" charset="-120"/>
                </a:rPr>
                <a:t>兼</a:t>
              </a:r>
              <a:r>
                <a:rPr lang="zh-TW" altLang="en-US" sz="2200" b="1" dirty="0" smtClean="0">
                  <a:solidFill>
                    <a:srgbClr val="660066"/>
                  </a:solidFill>
                  <a:latin typeface="標楷體" pitchFamily="65" charset="-120"/>
                </a:rPr>
                <a:t>領</a:t>
              </a:r>
              <a:r>
                <a:rPr lang="en-US" altLang="zh-TW" sz="2200" b="1" dirty="0" smtClean="0">
                  <a:solidFill>
                    <a:srgbClr val="660066"/>
                  </a:solidFill>
                  <a:latin typeface="標楷體" pitchFamily="65" charset="-120"/>
                </a:rPr>
                <a:t>1/2</a:t>
              </a:r>
              <a:r>
                <a:rPr lang="zh-TW" altLang="en-US" sz="2200" b="1" dirty="0" smtClean="0">
                  <a:solidFill>
                    <a:srgbClr val="660066"/>
                  </a:solidFill>
                  <a:latin typeface="標楷體" pitchFamily="65" charset="-120"/>
                </a:rPr>
                <a:t>一次退休金及</a:t>
              </a:r>
              <a:r>
                <a:rPr lang="en-US" altLang="zh-TW" sz="2200" b="1" dirty="0" smtClean="0">
                  <a:solidFill>
                    <a:srgbClr val="660066"/>
                  </a:solidFill>
                  <a:latin typeface="標楷體" pitchFamily="65" charset="-120"/>
                </a:rPr>
                <a:t>1/2</a:t>
              </a:r>
              <a:r>
                <a:rPr lang="zh-TW" altLang="en-US" sz="2200" b="1" dirty="0" smtClean="0">
                  <a:solidFill>
                    <a:srgbClr val="660066"/>
                  </a:solidFill>
                  <a:latin typeface="標楷體" pitchFamily="65" charset="-120"/>
                </a:rPr>
                <a:t>月退休金者，</a:t>
              </a:r>
              <a:r>
                <a:rPr lang="zh-TW" altLang="en-US" sz="2200" b="1" dirty="0">
                  <a:solidFill>
                    <a:srgbClr val="660066"/>
                  </a:solidFill>
                  <a:latin typeface="標楷體" pitchFamily="65" charset="-120"/>
                </a:rPr>
                <a:t>各依其應領一次退休金與月退休金，按比率計算之。</a:t>
              </a:r>
            </a:p>
            <a:p>
              <a:pPr>
                <a:lnSpc>
                  <a:spcPts val="2500"/>
                </a:lnSpc>
                <a:spcBef>
                  <a:spcPct val="0"/>
                </a:spcBef>
                <a:buFontTx/>
                <a:buNone/>
                <a:defRPr/>
              </a:pPr>
              <a:endParaRPr lang="zh-TW" altLang="en-US" sz="2200" b="1" kern="1200" dirty="0"/>
            </a:p>
          </p:txBody>
        </p:sp>
        <p:pic>
          <p:nvPicPr>
            <p:cNvPr id="27"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118" y="5448203"/>
              <a:ext cx="802940" cy="936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2701151843"/>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604448" y="6597352"/>
            <a:ext cx="504056" cy="216025"/>
          </a:xfrm>
        </p:spPr>
        <p:txBody>
          <a:bodyPr/>
          <a:lstStyle/>
          <a:p>
            <a:pPr>
              <a:defRPr/>
            </a:pPr>
            <a:fld id="{3F9E5780-2E74-4A69-94F4-54E7B9169E86}" type="slidenum">
              <a:rPr lang="en-US" altLang="zh-TW" sz="1200"/>
              <a:pPr>
                <a:defRPr/>
              </a:pPr>
              <a:t>28</a:t>
            </a:fld>
            <a:endParaRPr lang="en-US" altLang="zh-TW" sz="1200" dirty="0"/>
          </a:p>
        </p:txBody>
      </p:sp>
      <p:sp>
        <p:nvSpPr>
          <p:cNvPr id="16" name="Rectangle 3"/>
          <p:cNvSpPr>
            <a:spLocks noChangeArrowheads="1"/>
          </p:cNvSpPr>
          <p:nvPr/>
        </p:nvSpPr>
        <p:spPr bwMode="auto">
          <a:xfrm>
            <a:off x="900113" y="931863"/>
            <a:ext cx="2807791" cy="492443"/>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sz="2600" b="1" dirty="0" smtClean="0">
                <a:solidFill>
                  <a:schemeClr val="bg1"/>
                </a:solidFill>
              </a:rPr>
              <a:t>(</a:t>
            </a:r>
            <a:r>
              <a:rPr lang="zh-TW" altLang="en-US" sz="2600" b="1" dirty="0">
                <a:solidFill>
                  <a:schemeClr val="bg1"/>
                </a:solidFill>
              </a:rPr>
              <a:t>二</a:t>
            </a:r>
            <a:r>
              <a:rPr lang="en-US" altLang="zh-TW" sz="2600" b="1" dirty="0" smtClean="0">
                <a:solidFill>
                  <a:schemeClr val="bg1"/>
                </a:solidFill>
              </a:rPr>
              <a:t>)</a:t>
            </a:r>
            <a:r>
              <a:rPr lang="zh-TW" altLang="en-US" sz="2600" b="1" dirty="0" smtClean="0">
                <a:solidFill>
                  <a:schemeClr val="bg1"/>
                </a:solidFill>
              </a:rPr>
              <a:t>退休</a:t>
            </a:r>
            <a:r>
              <a:rPr lang="zh-TW" altLang="en-US" sz="2600" b="1" dirty="0">
                <a:solidFill>
                  <a:schemeClr val="bg1"/>
                </a:solidFill>
              </a:rPr>
              <a:t>給與項目</a:t>
            </a:r>
            <a:endParaRPr lang="zh-TW" altLang="en-US" sz="2600" b="1" dirty="0">
              <a:solidFill>
                <a:schemeClr val="bg1"/>
              </a:solidFill>
              <a:latin typeface="Times New Roman" pitchFamily="18" charset="0"/>
            </a:endParaRPr>
          </a:p>
        </p:txBody>
      </p:sp>
      <p:sp>
        <p:nvSpPr>
          <p:cNvPr id="14" name="Text Box 227"/>
          <p:cNvSpPr txBox="1">
            <a:spLocks noChangeArrowheads="1"/>
          </p:cNvSpPr>
          <p:nvPr/>
        </p:nvSpPr>
        <p:spPr bwMode="auto">
          <a:xfrm>
            <a:off x="3707904" y="936011"/>
            <a:ext cx="2185214" cy="492443"/>
          </a:xfrm>
          <a:prstGeom prst="rect">
            <a:avLst/>
          </a:prstGeom>
          <a:gradFill rotWithShape="1">
            <a:gsLst>
              <a:gs pos="0">
                <a:schemeClr val="bg1"/>
              </a:gs>
              <a:gs pos="100000">
                <a:srgbClr val="FFFF66"/>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spcBef>
                <a:spcPct val="0"/>
              </a:spcBef>
              <a:buFont typeface="Wingdings" pitchFamily="2" charset="2"/>
              <a:buNone/>
            </a:pPr>
            <a:r>
              <a:rPr lang="zh-TW" altLang="en-US" sz="2600" b="1" dirty="0" smtClean="0">
                <a:solidFill>
                  <a:srgbClr val="990000"/>
                </a:solidFill>
              </a:rPr>
              <a:t>按</a:t>
            </a:r>
            <a:r>
              <a:rPr lang="zh-TW" altLang="en-US" sz="2600" b="1" dirty="0">
                <a:solidFill>
                  <a:srgbClr val="990000"/>
                </a:solidFill>
              </a:rPr>
              <a:t>舊、新制分</a:t>
            </a:r>
          </a:p>
        </p:txBody>
      </p:sp>
      <p:grpSp>
        <p:nvGrpSpPr>
          <p:cNvPr id="25" name="群組 12"/>
          <p:cNvGrpSpPr>
            <a:grpSpLocks/>
          </p:cNvGrpSpPr>
          <p:nvPr/>
        </p:nvGrpSpPr>
        <p:grpSpPr bwMode="auto">
          <a:xfrm>
            <a:off x="755576" y="1910880"/>
            <a:ext cx="7698731" cy="4351339"/>
            <a:chOff x="899593" y="2132855"/>
            <a:chExt cx="7699261" cy="4079837"/>
          </a:xfrm>
        </p:grpSpPr>
        <p:sp>
          <p:nvSpPr>
            <p:cNvPr id="26" name="向上箭號 25"/>
            <p:cNvSpPr/>
            <p:nvPr/>
          </p:nvSpPr>
          <p:spPr>
            <a:xfrm>
              <a:off x="899593" y="2132856"/>
              <a:ext cx="2211511" cy="1829578"/>
            </a:xfrm>
            <a:prstGeom prst="upArrow">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sp>
        <p:sp>
          <p:nvSpPr>
            <p:cNvPr id="27" name="手繪多邊形 26"/>
            <p:cNvSpPr/>
            <p:nvPr/>
          </p:nvSpPr>
          <p:spPr>
            <a:xfrm>
              <a:off x="3167415" y="2132855"/>
              <a:ext cx="5051972" cy="1829578"/>
            </a:xfrm>
            <a:custGeom>
              <a:avLst/>
              <a:gdLst>
                <a:gd name="connsiteX0" fmla="*/ 0 w 4022860"/>
                <a:gd name="connsiteY0" fmla="*/ 0 h 1770328"/>
                <a:gd name="connsiteX1" fmla="*/ 4022860 w 4022860"/>
                <a:gd name="connsiteY1" fmla="*/ 0 h 1770328"/>
                <a:gd name="connsiteX2" fmla="*/ 4022860 w 4022860"/>
                <a:gd name="connsiteY2" fmla="*/ 1770328 h 1770328"/>
                <a:gd name="connsiteX3" fmla="*/ 0 w 4022860"/>
                <a:gd name="connsiteY3" fmla="*/ 1770328 h 1770328"/>
                <a:gd name="connsiteX4" fmla="*/ 0 w 4022860"/>
                <a:gd name="connsiteY4" fmla="*/ 0 h 1770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2860" h="1770328">
                  <a:moveTo>
                    <a:pt x="0" y="0"/>
                  </a:moveTo>
                  <a:lnTo>
                    <a:pt x="4022860" y="0"/>
                  </a:lnTo>
                  <a:lnTo>
                    <a:pt x="4022860" y="1770328"/>
                  </a:lnTo>
                  <a:lnTo>
                    <a:pt x="0" y="1770328"/>
                  </a:lnTo>
                  <a:lnTo>
                    <a:pt x="0" y="0"/>
                  </a:lnTo>
                  <a:close/>
                </a:path>
              </a:pathLst>
            </a:custGeom>
          </p:spPr>
          <p:style>
            <a:lnRef idx="2">
              <a:schemeClr val="accent5"/>
            </a:lnRef>
            <a:fillRef idx="1">
              <a:schemeClr val="lt1"/>
            </a:fillRef>
            <a:effectRef idx="0">
              <a:schemeClr val="accent5"/>
            </a:effectRef>
            <a:fontRef idx="minor">
              <a:schemeClr val="dk1"/>
            </a:fontRef>
          </p:style>
          <p:txBody>
            <a:bodyPr lIns="192024" tIns="180000" rIns="192024" bIns="192024" spcCol="1270" anchor="ctr"/>
            <a:lstStyle/>
            <a:p>
              <a:pPr algn="l" defTabSz="1200150">
                <a:lnSpc>
                  <a:spcPts val="3500"/>
                </a:lnSpc>
                <a:spcBef>
                  <a:spcPts val="0"/>
                </a:spcBef>
                <a:spcAft>
                  <a:spcPts val="0"/>
                </a:spcAft>
                <a:buFont typeface="Wingdings" pitchFamily="2" charset="2"/>
                <a:buChar char="l"/>
                <a:defRPr/>
              </a:pPr>
              <a:r>
                <a:rPr lang="zh-TW" altLang="en-US" sz="2700" b="1" dirty="0">
                  <a:ln w="1905"/>
                  <a:solidFill>
                    <a:srgbClr val="0000FF"/>
                  </a:solidFill>
                  <a:effectLst>
                    <a:innerShdw blurRad="69850" dist="43180" dir="5400000">
                      <a:srgbClr val="000000">
                        <a:alpha val="65000"/>
                      </a:srgbClr>
                    </a:innerShdw>
                  </a:effectLst>
                  <a:latin typeface="標楷體" panose="03000509000000000000" pitchFamily="65" charset="-120"/>
                </a:rPr>
                <a:t>一次退休金或月退休金</a:t>
              </a:r>
              <a:endParaRPr lang="en-US" altLang="zh-TW" sz="2700" b="1" dirty="0">
                <a:ln w="1905"/>
                <a:solidFill>
                  <a:srgbClr val="0000FF"/>
                </a:solidFill>
                <a:effectLst>
                  <a:innerShdw blurRad="69850" dist="43180" dir="5400000">
                    <a:srgbClr val="000000">
                      <a:alpha val="65000"/>
                    </a:srgbClr>
                  </a:innerShdw>
                </a:effectLst>
                <a:latin typeface="標楷體" panose="03000509000000000000" pitchFamily="65" charset="-120"/>
              </a:endParaRPr>
            </a:p>
            <a:p>
              <a:pPr algn="l" defTabSz="1200150">
                <a:lnSpc>
                  <a:spcPts val="3500"/>
                </a:lnSpc>
                <a:spcBef>
                  <a:spcPts val="0"/>
                </a:spcBef>
                <a:spcAft>
                  <a:spcPts val="0"/>
                </a:spcAft>
                <a:buFont typeface="Wingdings" pitchFamily="2" charset="2"/>
                <a:buChar char="l"/>
                <a:defRPr/>
              </a:pPr>
              <a:r>
                <a:rPr lang="zh-TW" altLang="en-US" sz="2700" b="1" dirty="0">
                  <a:ln w="1905"/>
                  <a:solidFill>
                    <a:srgbClr val="0000FF"/>
                  </a:solidFill>
                  <a:effectLst>
                    <a:innerShdw blurRad="69850" dist="43180" dir="5400000">
                      <a:srgbClr val="000000">
                        <a:alpha val="65000"/>
                      </a:srgbClr>
                    </a:innerShdw>
                  </a:effectLst>
                  <a:latin typeface="標楷體" panose="03000509000000000000" pitchFamily="65" charset="-120"/>
                </a:rPr>
                <a:t>其他現金給與補償金</a:t>
              </a:r>
              <a:endParaRPr lang="en-US" altLang="zh-TW" sz="2700" b="1" dirty="0">
                <a:ln w="1905"/>
                <a:solidFill>
                  <a:srgbClr val="0000FF"/>
                </a:solidFill>
                <a:effectLst>
                  <a:innerShdw blurRad="69850" dist="43180" dir="5400000">
                    <a:srgbClr val="000000">
                      <a:alpha val="65000"/>
                    </a:srgbClr>
                  </a:innerShdw>
                </a:effectLst>
                <a:latin typeface="標楷體" panose="03000509000000000000" pitchFamily="65" charset="-120"/>
              </a:endParaRPr>
            </a:p>
            <a:p>
              <a:pPr algn="l" defTabSz="1200150">
                <a:lnSpc>
                  <a:spcPts val="3500"/>
                </a:lnSpc>
                <a:spcBef>
                  <a:spcPts val="0"/>
                </a:spcBef>
                <a:spcAft>
                  <a:spcPts val="0"/>
                </a:spcAft>
                <a:buFont typeface="Wingdings" pitchFamily="2" charset="2"/>
                <a:buChar char="l"/>
                <a:defRPr/>
              </a:pPr>
              <a:r>
                <a:rPr lang="zh-TW" altLang="en-US" sz="2700" b="1" dirty="0">
                  <a:ln w="1905"/>
                  <a:solidFill>
                    <a:srgbClr val="0000FF"/>
                  </a:solidFill>
                  <a:effectLst>
                    <a:innerShdw blurRad="69850" dist="43180" dir="5400000">
                      <a:srgbClr val="000000">
                        <a:alpha val="65000"/>
                      </a:srgbClr>
                    </a:innerShdw>
                  </a:effectLst>
                  <a:latin typeface="標楷體" panose="03000509000000000000" pitchFamily="65" charset="-120"/>
                </a:rPr>
                <a:t>優惠存款</a:t>
              </a:r>
              <a:r>
                <a:rPr lang="en-US" altLang="zh-TW" sz="2700" b="1" dirty="0">
                  <a:ln w="1905"/>
                  <a:solidFill>
                    <a:srgbClr val="0000FF"/>
                  </a:solidFill>
                  <a:effectLst>
                    <a:innerShdw blurRad="69850" dist="43180" dir="5400000">
                      <a:srgbClr val="000000">
                        <a:alpha val="65000"/>
                      </a:srgbClr>
                    </a:innerShdw>
                  </a:effectLst>
                  <a:latin typeface="標楷體" panose="03000509000000000000" pitchFamily="65" charset="-120"/>
                </a:rPr>
                <a:t>18%</a:t>
              </a:r>
              <a:r>
                <a:rPr lang="zh-TW" altLang="en-US" sz="2700" b="1" dirty="0">
                  <a:ln w="1905"/>
                  <a:solidFill>
                    <a:srgbClr val="0000FF"/>
                  </a:solidFill>
                  <a:effectLst>
                    <a:innerShdw blurRad="69850" dist="43180" dir="5400000">
                      <a:srgbClr val="000000">
                        <a:alpha val="65000"/>
                      </a:srgbClr>
                    </a:innerShdw>
                  </a:effectLst>
                  <a:latin typeface="標楷體" panose="03000509000000000000" pitchFamily="65" charset="-120"/>
                </a:rPr>
                <a:t>利息</a:t>
              </a:r>
              <a:endParaRPr lang="en-US" altLang="zh-TW" sz="2700" b="1" dirty="0">
                <a:ln w="1905"/>
                <a:solidFill>
                  <a:srgbClr val="0000FF"/>
                </a:solidFill>
                <a:effectLst>
                  <a:innerShdw blurRad="69850" dist="43180" dir="5400000">
                    <a:srgbClr val="000000">
                      <a:alpha val="65000"/>
                    </a:srgbClr>
                  </a:innerShdw>
                </a:effectLst>
                <a:latin typeface="標楷體" panose="03000509000000000000" pitchFamily="65" charset="-120"/>
              </a:endParaRPr>
            </a:p>
            <a:p>
              <a:pPr algn="l" defTabSz="1200150">
                <a:lnSpc>
                  <a:spcPts val="3500"/>
                </a:lnSpc>
                <a:spcBef>
                  <a:spcPts val="0"/>
                </a:spcBef>
                <a:spcAft>
                  <a:spcPts val="0"/>
                </a:spcAft>
                <a:buFont typeface="Wingdings" pitchFamily="2" charset="2"/>
                <a:buChar char="l"/>
                <a:defRPr/>
              </a:pPr>
              <a:r>
                <a:rPr lang="en-US" altLang="zh-TW" sz="2700" b="1" dirty="0" smtClean="0">
                  <a:ln w="1905"/>
                  <a:solidFill>
                    <a:srgbClr val="0000FF"/>
                  </a:solidFill>
                  <a:effectLst>
                    <a:innerShdw blurRad="69850" dist="43180" dir="5400000">
                      <a:srgbClr val="000000">
                        <a:alpha val="65000"/>
                      </a:srgbClr>
                    </a:innerShdw>
                  </a:effectLst>
                  <a:latin typeface="標楷體" panose="03000509000000000000" pitchFamily="65" charset="-120"/>
                </a:rPr>
                <a:t>(</a:t>
              </a:r>
              <a:r>
                <a:rPr lang="zh-TW" altLang="en-US" sz="2700" b="1" dirty="0" smtClean="0">
                  <a:ln w="1905"/>
                  <a:solidFill>
                    <a:srgbClr val="0000FF"/>
                  </a:solidFill>
                  <a:effectLst>
                    <a:innerShdw blurRad="69850" dist="43180" dir="5400000">
                      <a:srgbClr val="000000">
                        <a:alpha val="65000"/>
                      </a:srgbClr>
                    </a:innerShdw>
                  </a:effectLst>
                  <a:latin typeface="標楷體" panose="03000509000000000000" pitchFamily="65" charset="-120"/>
                </a:rPr>
                <a:t>原第</a:t>
              </a:r>
              <a:r>
                <a:rPr lang="en-US" altLang="zh-TW" sz="2700" b="1" dirty="0">
                  <a:ln w="1905"/>
                  <a:solidFill>
                    <a:srgbClr val="0000FF"/>
                  </a:solidFill>
                  <a:effectLst>
                    <a:innerShdw blurRad="69850" dist="43180" dir="5400000">
                      <a:srgbClr val="000000">
                        <a:alpha val="65000"/>
                      </a:srgbClr>
                    </a:innerShdw>
                  </a:effectLst>
                  <a:latin typeface="標楷體" panose="03000509000000000000" pitchFamily="65" charset="-120"/>
                </a:rPr>
                <a:t>30</a:t>
              </a:r>
              <a:r>
                <a:rPr lang="zh-TW" altLang="en-US" sz="2700" b="1" dirty="0">
                  <a:ln w="1905"/>
                  <a:solidFill>
                    <a:srgbClr val="0000FF"/>
                  </a:solidFill>
                  <a:effectLst>
                    <a:innerShdw blurRad="69850" dist="43180" dir="5400000">
                      <a:srgbClr val="000000">
                        <a:alpha val="65000"/>
                      </a:srgbClr>
                    </a:innerShdw>
                  </a:effectLst>
                  <a:latin typeface="標楷體" panose="03000509000000000000" pitchFamily="65" charset="-120"/>
                </a:rPr>
                <a:t>條第</a:t>
              </a:r>
              <a:r>
                <a:rPr lang="en-US" altLang="zh-TW" sz="2700" b="1" dirty="0">
                  <a:ln w="1905"/>
                  <a:solidFill>
                    <a:srgbClr val="0000FF"/>
                  </a:solidFill>
                  <a:effectLst>
                    <a:innerShdw blurRad="69850" dist="43180" dir="5400000">
                      <a:srgbClr val="000000">
                        <a:alpha val="65000"/>
                      </a:srgbClr>
                    </a:innerShdw>
                  </a:effectLst>
                  <a:latin typeface="標楷體" panose="03000509000000000000" pitchFamily="65" charset="-120"/>
                </a:rPr>
                <a:t>2</a:t>
              </a:r>
              <a:r>
                <a:rPr lang="zh-TW" altLang="en-US" sz="2700" b="1" dirty="0">
                  <a:ln w="1905"/>
                  <a:solidFill>
                    <a:srgbClr val="0000FF"/>
                  </a:solidFill>
                  <a:effectLst>
                    <a:innerShdw blurRad="69850" dist="43180" dir="5400000">
                      <a:srgbClr val="000000">
                        <a:alpha val="65000"/>
                      </a:srgbClr>
                    </a:innerShdw>
                  </a:effectLst>
                  <a:latin typeface="標楷體" panose="03000509000000000000" pitchFamily="65" charset="-120"/>
                </a:rPr>
                <a:t>項年資補償</a:t>
              </a:r>
              <a:r>
                <a:rPr lang="zh-TW" altLang="en-US" sz="2700" b="1" dirty="0" smtClean="0">
                  <a:ln w="1905"/>
                  <a:solidFill>
                    <a:srgbClr val="0000FF"/>
                  </a:solidFill>
                  <a:effectLst>
                    <a:innerShdw blurRad="69850" dist="43180" dir="5400000">
                      <a:srgbClr val="000000">
                        <a:alpha val="65000"/>
                      </a:srgbClr>
                    </a:innerShdw>
                  </a:effectLst>
                  <a:latin typeface="標楷體" panose="03000509000000000000" pitchFamily="65" charset="-120"/>
                </a:rPr>
                <a:t>金</a:t>
              </a:r>
              <a:r>
                <a:rPr lang="en-US" altLang="zh-TW" sz="2700" b="1" dirty="0" smtClean="0">
                  <a:ln w="1905"/>
                  <a:solidFill>
                    <a:srgbClr val="0000FF"/>
                  </a:solidFill>
                  <a:effectLst>
                    <a:innerShdw blurRad="69850" dist="43180" dir="5400000">
                      <a:srgbClr val="000000">
                        <a:alpha val="65000"/>
                      </a:srgbClr>
                    </a:innerShdw>
                  </a:effectLst>
                  <a:latin typeface="標楷體" panose="03000509000000000000" pitchFamily="65" charset="-120"/>
                </a:rPr>
                <a:t>)</a:t>
              </a:r>
              <a:endParaRPr lang="zh-TW" altLang="en-US" sz="2700" b="1" dirty="0">
                <a:ln w="1905"/>
                <a:solidFill>
                  <a:srgbClr val="0000FF"/>
                </a:solidFill>
                <a:effectLst>
                  <a:innerShdw blurRad="69850" dist="43180" dir="5400000">
                    <a:srgbClr val="000000">
                      <a:alpha val="65000"/>
                    </a:srgbClr>
                  </a:innerShdw>
                </a:effectLst>
                <a:latin typeface="標楷體" panose="03000509000000000000" pitchFamily="65" charset="-120"/>
              </a:endParaRPr>
            </a:p>
          </p:txBody>
        </p:sp>
        <p:sp>
          <p:nvSpPr>
            <p:cNvPr id="28" name="向下箭號 27"/>
            <p:cNvSpPr/>
            <p:nvPr/>
          </p:nvSpPr>
          <p:spPr>
            <a:xfrm>
              <a:off x="1397557" y="4383114"/>
              <a:ext cx="2244196" cy="1829578"/>
            </a:xfrm>
            <a:prstGeom prst="downArrow">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5">
                <a:hueOff val="-9933876"/>
                <a:satOff val="39811"/>
                <a:lumOff val="8628"/>
                <a:alphaOff val="0"/>
              </a:schemeClr>
            </a:fillRef>
            <a:effectRef idx="2">
              <a:schemeClr val="accent5">
                <a:hueOff val="-9933876"/>
                <a:satOff val="39811"/>
                <a:lumOff val="8628"/>
                <a:alphaOff val="0"/>
              </a:schemeClr>
            </a:effectRef>
            <a:fontRef idx="minor">
              <a:schemeClr val="lt1"/>
            </a:fontRef>
          </p:style>
        </p:sp>
        <p:sp>
          <p:nvSpPr>
            <p:cNvPr id="29" name="手繪多邊形 28"/>
            <p:cNvSpPr/>
            <p:nvPr/>
          </p:nvSpPr>
          <p:spPr>
            <a:xfrm>
              <a:off x="3641755" y="4559192"/>
              <a:ext cx="4957099" cy="1265106"/>
            </a:xfrm>
            <a:custGeom>
              <a:avLst/>
              <a:gdLst>
                <a:gd name="connsiteX0" fmla="*/ 0 w 4022860"/>
                <a:gd name="connsiteY0" fmla="*/ 0 h 1770328"/>
                <a:gd name="connsiteX1" fmla="*/ 4022860 w 4022860"/>
                <a:gd name="connsiteY1" fmla="*/ 0 h 1770328"/>
                <a:gd name="connsiteX2" fmla="*/ 4022860 w 4022860"/>
                <a:gd name="connsiteY2" fmla="*/ 1770328 h 1770328"/>
                <a:gd name="connsiteX3" fmla="*/ 0 w 4022860"/>
                <a:gd name="connsiteY3" fmla="*/ 1770328 h 1770328"/>
                <a:gd name="connsiteX4" fmla="*/ 0 w 4022860"/>
                <a:gd name="connsiteY4" fmla="*/ 0 h 1770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2860" h="1770328">
                  <a:moveTo>
                    <a:pt x="0" y="0"/>
                  </a:moveTo>
                  <a:lnTo>
                    <a:pt x="4022860" y="0"/>
                  </a:lnTo>
                  <a:lnTo>
                    <a:pt x="4022860" y="1770328"/>
                  </a:lnTo>
                  <a:lnTo>
                    <a:pt x="0" y="1770328"/>
                  </a:lnTo>
                  <a:lnTo>
                    <a:pt x="0" y="0"/>
                  </a:lnTo>
                  <a:close/>
                </a:path>
              </a:pathLst>
            </a:custGeom>
          </p:spPr>
          <p:style>
            <a:lnRef idx="2">
              <a:schemeClr val="accent6"/>
            </a:lnRef>
            <a:fillRef idx="1">
              <a:schemeClr val="lt1"/>
            </a:fillRef>
            <a:effectRef idx="0">
              <a:schemeClr val="accent6"/>
            </a:effectRef>
            <a:fontRef idx="minor">
              <a:schemeClr val="dk1"/>
            </a:fontRef>
          </p:style>
          <p:txBody>
            <a:bodyPr lIns="192024" tIns="0" rIns="192024" bIns="192024" spcCol="1270" anchor="ctr"/>
            <a:lstStyle/>
            <a:p>
              <a:pPr algn="l" defTabSz="1200150">
                <a:lnSpc>
                  <a:spcPts val="3500"/>
                </a:lnSpc>
                <a:spcBef>
                  <a:spcPct val="0"/>
                </a:spcBef>
                <a:spcAft>
                  <a:spcPct val="35000"/>
                </a:spcAft>
                <a:buFont typeface="Wingdings" pitchFamily="2" charset="2"/>
                <a:buChar char="l"/>
                <a:defRPr/>
              </a:pPr>
              <a:r>
                <a:rPr lang="zh-TW" altLang="en-US" sz="2700" b="1" dirty="0">
                  <a:ln w="1905"/>
                  <a:solidFill>
                    <a:srgbClr val="800000"/>
                  </a:solidFill>
                  <a:effectLst>
                    <a:innerShdw blurRad="69850" dist="43180" dir="5400000">
                      <a:srgbClr val="000000">
                        <a:alpha val="65000"/>
                      </a:srgbClr>
                    </a:innerShdw>
                  </a:effectLst>
                  <a:latin typeface="標楷體" panose="03000509000000000000" pitchFamily="65" charset="-120"/>
                </a:rPr>
                <a:t>一次退休金或月退休金</a:t>
              </a:r>
              <a:endParaRPr lang="en-US" altLang="zh-TW" sz="2700" b="1" dirty="0">
                <a:ln w="1905"/>
                <a:solidFill>
                  <a:srgbClr val="800000"/>
                </a:solidFill>
                <a:effectLst>
                  <a:innerShdw blurRad="69850" dist="43180" dir="5400000">
                    <a:srgbClr val="000000">
                      <a:alpha val="65000"/>
                    </a:srgbClr>
                  </a:innerShdw>
                </a:effectLst>
                <a:latin typeface="標楷體" panose="03000509000000000000" pitchFamily="65" charset="-120"/>
              </a:endParaRPr>
            </a:p>
            <a:p>
              <a:pPr algn="l" defTabSz="1200150">
                <a:lnSpc>
                  <a:spcPct val="90000"/>
                </a:lnSpc>
                <a:spcBef>
                  <a:spcPct val="0"/>
                </a:spcBef>
                <a:spcAft>
                  <a:spcPct val="35000"/>
                </a:spcAft>
                <a:buFont typeface="Wingdings" pitchFamily="2" charset="2"/>
                <a:buChar char="l"/>
                <a:defRPr/>
              </a:pPr>
              <a:r>
                <a:rPr lang="en-US" altLang="zh-TW" sz="2700" b="1" dirty="0" smtClean="0">
                  <a:ln w="1905"/>
                  <a:solidFill>
                    <a:srgbClr val="800000"/>
                  </a:solidFill>
                  <a:effectLst>
                    <a:innerShdw blurRad="69850" dist="43180" dir="5400000">
                      <a:srgbClr val="000000">
                        <a:alpha val="65000"/>
                      </a:srgbClr>
                    </a:innerShdw>
                  </a:effectLst>
                  <a:latin typeface="標楷體" panose="03000509000000000000" pitchFamily="65" charset="-120"/>
                </a:rPr>
                <a:t>(</a:t>
              </a:r>
              <a:r>
                <a:rPr lang="zh-TW" altLang="en-US" sz="2700" b="1" dirty="0" smtClean="0">
                  <a:ln w="1905"/>
                  <a:solidFill>
                    <a:srgbClr val="800000"/>
                  </a:solidFill>
                  <a:effectLst>
                    <a:innerShdw blurRad="69850" dist="43180" dir="5400000">
                      <a:srgbClr val="000000">
                        <a:alpha val="65000"/>
                      </a:srgbClr>
                    </a:innerShdw>
                  </a:effectLst>
                  <a:latin typeface="標楷體" panose="03000509000000000000" pitchFamily="65" charset="-120"/>
                </a:rPr>
                <a:t>原第</a:t>
              </a:r>
              <a:r>
                <a:rPr lang="en-US" altLang="zh-TW" sz="2700" b="1" dirty="0">
                  <a:ln w="1905"/>
                  <a:solidFill>
                    <a:srgbClr val="800000"/>
                  </a:solidFill>
                  <a:effectLst>
                    <a:innerShdw blurRad="69850" dist="43180" dir="5400000">
                      <a:srgbClr val="000000">
                        <a:alpha val="65000"/>
                      </a:srgbClr>
                    </a:innerShdw>
                  </a:effectLst>
                  <a:latin typeface="標楷體" panose="03000509000000000000" pitchFamily="65" charset="-120"/>
                </a:rPr>
                <a:t>30</a:t>
              </a:r>
              <a:r>
                <a:rPr lang="zh-TW" altLang="en-US" sz="2700" b="1" dirty="0">
                  <a:ln w="1905"/>
                  <a:solidFill>
                    <a:srgbClr val="800000"/>
                  </a:solidFill>
                  <a:effectLst>
                    <a:innerShdw blurRad="69850" dist="43180" dir="5400000">
                      <a:srgbClr val="000000">
                        <a:alpha val="65000"/>
                      </a:srgbClr>
                    </a:innerShdw>
                  </a:effectLst>
                  <a:latin typeface="標楷體" panose="03000509000000000000" pitchFamily="65" charset="-120"/>
                </a:rPr>
                <a:t>條第</a:t>
              </a:r>
              <a:r>
                <a:rPr lang="en-US" altLang="zh-TW" sz="2700" b="1" dirty="0">
                  <a:ln w="1905"/>
                  <a:solidFill>
                    <a:srgbClr val="800000"/>
                  </a:solidFill>
                  <a:effectLst>
                    <a:innerShdw blurRad="69850" dist="43180" dir="5400000">
                      <a:srgbClr val="000000">
                        <a:alpha val="65000"/>
                      </a:srgbClr>
                    </a:innerShdw>
                  </a:effectLst>
                  <a:latin typeface="標楷體" panose="03000509000000000000" pitchFamily="65" charset="-120"/>
                </a:rPr>
                <a:t>3</a:t>
              </a:r>
              <a:r>
                <a:rPr lang="zh-TW" altLang="en-US" sz="2700" b="1" dirty="0">
                  <a:ln w="1905"/>
                  <a:solidFill>
                    <a:srgbClr val="800000"/>
                  </a:solidFill>
                  <a:effectLst>
                    <a:innerShdw blurRad="69850" dist="43180" dir="5400000">
                      <a:srgbClr val="000000">
                        <a:alpha val="65000"/>
                      </a:srgbClr>
                    </a:innerShdw>
                  </a:effectLst>
                  <a:latin typeface="標楷體" panose="03000509000000000000" pitchFamily="65" charset="-120"/>
                </a:rPr>
                <a:t>項年資補償</a:t>
              </a:r>
              <a:r>
                <a:rPr lang="zh-TW" altLang="en-US" sz="2700" b="1" dirty="0" smtClean="0">
                  <a:ln w="1905"/>
                  <a:solidFill>
                    <a:srgbClr val="800000"/>
                  </a:solidFill>
                  <a:effectLst>
                    <a:innerShdw blurRad="69850" dist="43180" dir="5400000">
                      <a:srgbClr val="000000">
                        <a:alpha val="65000"/>
                      </a:srgbClr>
                    </a:innerShdw>
                  </a:effectLst>
                  <a:latin typeface="標楷體" panose="03000509000000000000" pitchFamily="65" charset="-120"/>
                </a:rPr>
                <a:t>金</a:t>
              </a:r>
              <a:r>
                <a:rPr lang="en-US" altLang="zh-TW" sz="2700" b="1" dirty="0" smtClean="0">
                  <a:ln w="1905"/>
                  <a:solidFill>
                    <a:srgbClr val="800000"/>
                  </a:solidFill>
                  <a:effectLst>
                    <a:innerShdw blurRad="69850" dist="43180" dir="5400000">
                      <a:srgbClr val="000000">
                        <a:alpha val="65000"/>
                      </a:srgbClr>
                    </a:innerShdw>
                  </a:effectLst>
                  <a:latin typeface="標楷體" panose="03000509000000000000" pitchFamily="65" charset="-120"/>
                </a:rPr>
                <a:t>)</a:t>
              </a:r>
              <a:endParaRPr lang="zh-TW" altLang="en-US" sz="2700" b="1" dirty="0">
                <a:ln w="1905"/>
                <a:solidFill>
                  <a:srgbClr val="800000"/>
                </a:solidFill>
                <a:effectLst>
                  <a:innerShdw blurRad="69850" dist="43180" dir="5400000">
                    <a:srgbClr val="000000">
                      <a:alpha val="65000"/>
                    </a:srgbClr>
                  </a:innerShdw>
                </a:effectLst>
                <a:latin typeface="標楷體" panose="03000509000000000000" pitchFamily="65" charset="-120"/>
              </a:endParaRPr>
            </a:p>
          </p:txBody>
        </p:sp>
        <p:sp>
          <p:nvSpPr>
            <p:cNvPr id="30" name="文字方塊 29"/>
            <p:cNvSpPr txBox="1"/>
            <p:nvPr/>
          </p:nvSpPr>
          <p:spPr>
            <a:xfrm>
              <a:off x="1682182" y="2667202"/>
              <a:ext cx="646331" cy="1102849"/>
            </a:xfrm>
            <a:prstGeom prst="rect">
              <a:avLst/>
            </a:prstGeom>
            <a:noFill/>
          </p:spPr>
          <p:txBody>
            <a:bodyPr vert="eaVert">
              <a:spAutoFit/>
            </a:bodyPr>
            <a:lstStyle/>
            <a:p>
              <a:pPr algn="dist">
                <a:defRPr/>
              </a:pPr>
              <a:r>
                <a:rPr lang="zh-TW" altLang="en-US" sz="3000" dirty="0">
                  <a:ln w="18415" cmpd="sng">
                    <a:solidFill>
                      <a:srgbClr val="FFFFFF"/>
                    </a:solidFill>
                    <a:prstDash val="solid"/>
                  </a:ln>
                  <a:solidFill>
                    <a:srgbClr val="FFFFFF"/>
                  </a:solidFill>
                  <a:effectLst>
                    <a:outerShdw blurRad="63500" dir="3600000" algn="tl" rotWithShape="0">
                      <a:srgbClr val="000000">
                        <a:alpha val="70000"/>
                      </a:srgbClr>
                    </a:outerShdw>
                  </a:effectLst>
                </a:rPr>
                <a:t>舊制</a:t>
              </a:r>
            </a:p>
          </p:txBody>
        </p:sp>
        <p:sp>
          <p:nvSpPr>
            <p:cNvPr id="31" name="文字方塊 30"/>
            <p:cNvSpPr txBox="1"/>
            <p:nvPr/>
          </p:nvSpPr>
          <p:spPr>
            <a:xfrm>
              <a:off x="2196489" y="4640320"/>
              <a:ext cx="646331" cy="1102849"/>
            </a:xfrm>
            <a:prstGeom prst="rect">
              <a:avLst/>
            </a:prstGeom>
            <a:noFill/>
          </p:spPr>
          <p:txBody>
            <a:bodyPr vert="eaVert">
              <a:spAutoFit/>
            </a:bodyPr>
            <a:lstStyle/>
            <a:p>
              <a:pPr algn="dist">
                <a:defRPr/>
              </a:pPr>
              <a:r>
                <a:rPr lang="zh-TW" altLang="en-US" sz="3000" dirty="0">
                  <a:ln w="18415" cmpd="sng">
                    <a:solidFill>
                      <a:srgbClr val="FFFFFF"/>
                    </a:solidFill>
                    <a:prstDash val="solid"/>
                  </a:ln>
                  <a:solidFill>
                    <a:srgbClr val="FFFFFF"/>
                  </a:solidFill>
                  <a:effectLst>
                    <a:outerShdw blurRad="63500" dir="3600000" algn="tl" rotWithShape="0">
                      <a:srgbClr val="000000">
                        <a:alpha val="70000"/>
                      </a:srgbClr>
                    </a:outerShdw>
                  </a:effectLst>
                </a:rPr>
                <a:t>新制</a:t>
              </a:r>
            </a:p>
          </p:txBody>
        </p:sp>
      </p:grpSp>
      <p:sp>
        <p:nvSpPr>
          <p:cNvPr id="1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158849723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投影片編號版面配置區 5"/>
          <p:cNvSpPr>
            <a:spLocks noGrp="1"/>
          </p:cNvSpPr>
          <p:nvPr>
            <p:ph type="sldNum" sz="quarter" idx="12"/>
          </p:nvPr>
        </p:nvSpPr>
        <p:spPr>
          <a:xfrm>
            <a:off x="8748464" y="6525343"/>
            <a:ext cx="378498" cy="299797"/>
          </a:xfrm>
        </p:spPr>
        <p:txBody>
          <a:bodyPr/>
          <a:lstStyle/>
          <a:p>
            <a:pPr>
              <a:defRPr/>
            </a:pPr>
            <a:fld id="{23313B61-CCC0-4298-BB83-C11B1A08E75E}" type="slidenum">
              <a:rPr lang="en-US" altLang="zh-TW" sz="1200"/>
              <a:pPr>
                <a:defRPr/>
              </a:pPr>
              <a:t>2</a:t>
            </a:fld>
            <a:endParaRPr lang="en-US" altLang="zh-TW" sz="1200"/>
          </a:p>
        </p:txBody>
      </p:sp>
      <p:sp>
        <p:nvSpPr>
          <p:cNvPr id="4099" name="Rectangle 2"/>
          <p:cNvSpPr>
            <a:spLocks noGrp="1" noChangeArrowheads="1"/>
          </p:cNvSpPr>
          <p:nvPr>
            <p:ph type="ctrTitle"/>
          </p:nvPr>
        </p:nvSpPr>
        <p:spPr>
          <a:xfrm>
            <a:off x="1066908" y="116632"/>
            <a:ext cx="2233612" cy="649288"/>
          </a:xfrm>
          <a:noFill/>
        </p:spPr>
        <p:txBody>
          <a:bodyPr/>
          <a:lstStyle/>
          <a:p>
            <a:pPr eaLnBrk="1" hangingPunct="1"/>
            <a:r>
              <a:rPr lang="zh-TW" altLang="en-US" sz="4000" b="1" dirty="0" smtClean="0">
                <a:solidFill>
                  <a:schemeClr val="tx1"/>
                </a:solidFill>
                <a:ea typeface="標楷體" pitchFamily="65" charset="-120"/>
              </a:rPr>
              <a:t>簡報大綱</a:t>
            </a:r>
          </a:p>
        </p:txBody>
      </p:sp>
      <p:sp>
        <p:nvSpPr>
          <p:cNvPr id="73732" name="Rectangle 4"/>
          <p:cNvSpPr>
            <a:spLocks noChangeArrowheads="1"/>
          </p:cNvSpPr>
          <p:nvPr/>
        </p:nvSpPr>
        <p:spPr bwMode="auto">
          <a:xfrm>
            <a:off x="920923" y="1052736"/>
            <a:ext cx="7286625" cy="48965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1074738" indent="-896938">
              <a:spcBef>
                <a:spcPct val="0"/>
              </a:spcBef>
              <a:defRPr kumimoji="1">
                <a:solidFill>
                  <a:schemeClr val="tx1"/>
                </a:solidFill>
                <a:latin typeface="Arial" charset="0"/>
                <a:ea typeface="新細明體" pitchFamily="18" charset="-120"/>
              </a:defRPr>
            </a:lvl1pPr>
            <a:lvl2pPr marL="2592388" indent="-711200">
              <a:spcBef>
                <a:spcPct val="0"/>
              </a:spcBef>
              <a:defRPr kumimoji="1">
                <a:solidFill>
                  <a:schemeClr val="tx1"/>
                </a:solidFill>
                <a:latin typeface="Arial" charset="0"/>
                <a:ea typeface="新細明體" pitchFamily="18" charset="-120"/>
              </a:defRPr>
            </a:lvl2pPr>
            <a:lvl3pPr marL="3381375" indent="-609600">
              <a:spcBef>
                <a:spcPct val="0"/>
              </a:spcBef>
              <a:defRPr kumimoji="1">
                <a:solidFill>
                  <a:schemeClr val="tx1"/>
                </a:solidFill>
                <a:latin typeface="Arial" charset="0"/>
                <a:ea typeface="新細明體" pitchFamily="18" charset="-120"/>
              </a:defRPr>
            </a:lvl3pPr>
            <a:lvl4pPr marL="4117975" indent="-557213">
              <a:spcBef>
                <a:spcPct val="0"/>
              </a:spcBef>
              <a:defRPr kumimoji="1">
                <a:solidFill>
                  <a:schemeClr val="tx1"/>
                </a:solidFill>
                <a:latin typeface="Arial" charset="0"/>
                <a:ea typeface="新細明體" pitchFamily="18" charset="-120"/>
              </a:defRPr>
            </a:lvl4pPr>
            <a:lvl5pPr marL="4903788" indent="-606425">
              <a:spcBef>
                <a:spcPct val="0"/>
              </a:spcBef>
              <a:defRPr kumimoji="1">
                <a:solidFill>
                  <a:schemeClr val="tx1"/>
                </a:solidFill>
                <a:latin typeface="Arial" charset="0"/>
                <a:ea typeface="新細明體" pitchFamily="18" charset="-120"/>
              </a:defRPr>
            </a:lvl5pPr>
            <a:lvl6pPr marL="5360988" indent="-606425" fontAlgn="base">
              <a:spcBef>
                <a:spcPct val="0"/>
              </a:spcBef>
              <a:spcAft>
                <a:spcPct val="0"/>
              </a:spcAft>
              <a:defRPr kumimoji="1">
                <a:solidFill>
                  <a:schemeClr val="tx1"/>
                </a:solidFill>
                <a:latin typeface="Arial" charset="0"/>
                <a:ea typeface="新細明體" pitchFamily="18" charset="-120"/>
              </a:defRPr>
            </a:lvl6pPr>
            <a:lvl7pPr marL="5818188" indent="-606425" fontAlgn="base">
              <a:spcBef>
                <a:spcPct val="0"/>
              </a:spcBef>
              <a:spcAft>
                <a:spcPct val="0"/>
              </a:spcAft>
              <a:defRPr kumimoji="1">
                <a:solidFill>
                  <a:schemeClr val="tx1"/>
                </a:solidFill>
                <a:latin typeface="Arial" charset="0"/>
                <a:ea typeface="新細明體" pitchFamily="18" charset="-120"/>
              </a:defRPr>
            </a:lvl7pPr>
            <a:lvl8pPr marL="6275388" indent="-606425" fontAlgn="base">
              <a:spcBef>
                <a:spcPct val="0"/>
              </a:spcBef>
              <a:spcAft>
                <a:spcPct val="0"/>
              </a:spcAft>
              <a:defRPr kumimoji="1">
                <a:solidFill>
                  <a:schemeClr val="tx1"/>
                </a:solidFill>
                <a:latin typeface="Arial" charset="0"/>
                <a:ea typeface="新細明體" pitchFamily="18" charset="-120"/>
              </a:defRPr>
            </a:lvl8pPr>
            <a:lvl9pPr marL="6732588" indent="-606425" fontAlgn="base">
              <a:spcBef>
                <a:spcPct val="0"/>
              </a:spcBef>
              <a:spcAft>
                <a:spcPct val="0"/>
              </a:spcAft>
              <a:defRPr kumimoji="1">
                <a:solidFill>
                  <a:schemeClr val="tx1"/>
                </a:solidFill>
                <a:latin typeface="Arial" charset="0"/>
                <a:ea typeface="新細明體" pitchFamily="18" charset="-120"/>
              </a:defRPr>
            </a:lvl9pPr>
          </a:lstStyle>
          <a:p>
            <a:pPr>
              <a:lnSpc>
                <a:spcPct val="100000"/>
              </a:lnSpc>
              <a:spcBef>
                <a:spcPts val="1200"/>
              </a:spcBef>
              <a:spcAft>
                <a:spcPts val="1200"/>
              </a:spcAft>
              <a:buClr>
                <a:srgbClr val="3333FF"/>
              </a:buClr>
              <a:buFont typeface="Wingdings" pitchFamily="2" charset="2"/>
              <a:buNone/>
              <a:defRPr/>
            </a:pP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壹、前言</a:t>
            </a:r>
            <a:endParaRPr lang="en-US" altLang="zh-TW" sz="3500" b="1" dirty="0" smtClean="0">
              <a:solidFill>
                <a:srgbClr val="000066"/>
              </a:solidFill>
              <a:effectLst>
                <a:outerShdw blurRad="38100" dist="38100" dir="2700000" algn="tl">
                  <a:srgbClr val="C0C0C0"/>
                </a:outerShdw>
              </a:effectLst>
              <a:latin typeface="Times New Roman" pitchFamily="18" charset="0"/>
              <a:ea typeface="標楷體" pitchFamily="65" charset="-120"/>
            </a:endParaRPr>
          </a:p>
          <a:p>
            <a:pPr>
              <a:lnSpc>
                <a:spcPct val="100000"/>
              </a:lnSpc>
              <a:spcBef>
                <a:spcPts val="1200"/>
              </a:spcBef>
              <a:spcAft>
                <a:spcPts val="1200"/>
              </a:spcAft>
              <a:buClr>
                <a:srgbClr val="3333FF"/>
              </a:buClr>
              <a:defRPr/>
            </a:pP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貳、公務人員退休資遣</a:t>
            </a:r>
            <a:endParaRPr lang="en-US" altLang="zh-TW" sz="3500" b="1" dirty="0" smtClean="0">
              <a:solidFill>
                <a:srgbClr val="000066"/>
              </a:solidFill>
              <a:effectLst>
                <a:outerShdw blurRad="38100" dist="38100" dir="2700000" algn="tl">
                  <a:srgbClr val="C0C0C0"/>
                </a:outerShdw>
              </a:effectLst>
              <a:latin typeface="Times New Roman" pitchFamily="18" charset="0"/>
              <a:ea typeface="標楷體" pitchFamily="65" charset="-120"/>
            </a:endParaRPr>
          </a:p>
          <a:p>
            <a:pPr>
              <a:lnSpc>
                <a:spcPct val="100000"/>
              </a:lnSpc>
              <a:spcBef>
                <a:spcPts val="1200"/>
              </a:spcBef>
              <a:spcAft>
                <a:spcPts val="1200"/>
              </a:spcAft>
              <a:buClr>
                <a:srgbClr val="3333FF"/>
              </a:buClr>
              <a:defRPr/>
            </a:pP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參</a:t>
            </a:r>
            <a:r>
              <a:rPr lang="zh-TW" altLang="en-US" sz="3500" b="1" dirty="0" smtClean="0">
                <a:solidFill>
                  <a:srgbClr val="000066"/>
                </a:solidFill>
                <a:effectLst>
                  <a:outerShdw blurRad="38100" dist="38100" dir="2700000" algn="tl">
                    <a:srgbClr val="C0C0C0"/>
                  </a:outerShdw>
                </a:effectLst>
                <a:latin typeface="新細明體"/>
                <a:ea typeface="新細明體"/>
              </a:rPr>
              <a:t>、</a:t>
            </a: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優惠存款事項</a:t>
            </a:r>
            <a:endParaRPr lang="en-US" altLang="zh-TW" sz="3500" b="1" dirty="0">
              <a:solidFill>
                <a:srgbClr val="000066"/>
              </a:solidFill>
              <a:effectLst>
                <a:outerShdw blurRad="38100" dist="38100" dir="2700000" algn="tl">
                  <a:srgbClr val="C0C0C0"/>
                </a:outerShdw>
              </a:effectLst>
              <a:latin typeface="Times New Roman" pitchFamily="18" charset="0"/>
              <a:ea typeface="標楷體" pitchFamily="65" charset="-120"/>
            </a:endParaRPr>
          </a:p>
          <a:p>
            <a:pPr>
              <a:spcBef>
                <a:spcPts val="1200"/>
              </a:spcBef>
              <a:spcAft>
                <a:spcPts val="1200"/>
              </a:spcAft>
              <a:buClr>
                <a:srgbClr val="3333FF"/>
              </a:buClr>
              <a:defRPr/>
            </a:pP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肆</a:t>
            </a:r>
            <a:r>
              <a:rPr lang="zh-TW" altLang="en-US" sz="3500" b="1" dirty="0" smtClean="0">
                <a:solidFill>
                  <a:srgbClr val="000066"/>
                </a:solidFill>
                <a:effectLst>
                  <a:outerShdw blurRad="38100" dist="38100" dir="2700000" algn="tl">
                    <a:srgbClr val="C0C0C0"/>
                  </a:outerShdw>
                </a:effectLst>
                <a:latin typeface="新細明體"/>
                <a:ea typeface="新細明體"/>
              </a:rPr>
              <a:t>、</a:t>
            </a:r>
            <a:r>
              <a:rPr lang="zh-TW" altLang="en-US" sz="3500" b="1" dirty="0">
                <a:solidFill>
                  <a:srgbClr val="000066"/>
                </a:solidFill>
                <a:effectLst>
                  <a:outerShdw blurRad="38100" dist="38100" dir="2700000" algn="tl">
                    <a:srgbClr val="C0C0C0"/>
                  </a:outerShdw>
                </a:effectLst>
                <a:latin typeface="Times New Roman" pitchFamily="18" charset="0"/>
                <a:ea typeface="標楷體" pitchFamily="65" charset="-120"/>
              </a:rPr>
              <a:t>優惠存款</a:t>
            </a: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及退休所得</a:t>
            </a:r>
            <a:r>
              <a:rPr lang="zh-TW" altLang="en-US" sz="3500" b="1" dirty="0">
                <a:solidFill>
                  <a:srgbClr val="000066"/>
                </a:solidFill>
                <a:effectLst>
                  <a:outerShdw blurRad="38100" dist="38100" dir="2700000" algn="tl">
                    <a:srgbClr val="C0C0C0"/>
                  </a:outerShdw>
                </a:effectLst>
                <a:latin typeface="Times New Roman" pitchFamily="18" charset="0"/>
                <a:ea typeface="標楷體" pitchFamily="65" charset="-120"/>
              </a:rPr>
              <a:t>調整方案</a:t>
            </a:r>
          </a:p>
          <a:p>
            <a:pPr>
              <a:lnSpc>
                <a:spcPct val="100000"/>
              </a:lnSpc>
              <a:spcBef>
                <a:spcPts val="1200"/>
              </a:spcBef>
              <a:spcAft>
                <a:spcPts val="1200"/>
              </a:spcAft>
              <a:buClr>
                <a:srgbClr val="3333FF"/>
              </a:buClr>
              <a:defRPr/>
            </a:pP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伍、公務人員撫卹</a:t>
            </a:r>
            <a:endParaRPr lang="en-US" altLang="zh-TW" sz="3500" b="1" dirty="0" smtClean="0">
              <a:solidFill>
                <a:srgbClr val="000066"/>
              </a:solidFill>
              <a:effectLst>
                <a:outerShdw blurRad="38100" dist="38100" dir="2700000" algn="tl">
                  <a:srgbClr val="C0C0C0"/>
                </a:outerShdw>
              </a:effectLst>
              <a:latin typeface="Times New Roman" pitchFamily="18" charset="0"/>
              <a:ea typeface="標楷體" pitchFamily="65" charset="-120"/>
            </a:endParaRPr>
          </a:p>
          <a:p>
            <a:pPr>
              <a:lnSpc>
                <a:spcPct val="100000"/>
              </a:lnSpc>
              <a:spcBef>
                <a:spcPts val="1200"/>
              </a:spcBef>
              <a:spcAft>
                <a:spcPts val="1200"/>
              </a:spcAft>
              <a:buClr>
                <a:srgbClr val="3333FF"/>
              </a:buClr>
              <a:defRPr/>
            </a:pP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陸</a:t>
            </a:r>
            <a:r>
              <a:rPr lang="zh-TW" altLang="en-US" sz="3500" b="1" dirty="0" smtClean="0">
                <a:solidFill>
                  <a:srgbClr val="000066"/>
                </a:solidFill>
                <a:effectLst>
                  <a:outerShdw blurRad="38100" dist="38100" dir="2700000" algn="tl">
                    <a:srgbClr val="C0C0C0"/>
                  </a:outerShdw>
                </a:effectLst>
                <a:latin typeface="新細明體"/>
                <a:ea typeface="新細明體"/>
              </a:rPr>
              <a:t>、</a:t>
            </a:r>
            <a:r>
              <a:rPr lang="zh-TW" altLang="en-US" sz="3500" b="1" dirty="0" smtClean="0">
                <a:solidFill>
                  <a:srgbClr val="000066"/>
                </a:solidFill>
                <a:effectLst>
                  <a:outerShdw blurRad="38100" dist="38100" dir="2700000" algn="tl">
                    <a:srgbClr val="C0C0C0"/>
                  </a:outerShdw>
                </a:effectLst>
                <a:latin typeface="Times New Roman" pitchFamily="18" charset="0"/>
                <a:ea typeface="標楷體" pitchFamily="65" charset="-120"/>
              </a:rPr>
              <a:t>結語</a:t>
            </a:r>
            <a:endParaRPr lang="zh-TW" altLang="en-US" sz="3500" b="1" dirty="0">
              <a:solidFill>
                <a:srgbClr val="000066"/>
              </a:solidFill>
              <a:effectLst>
                <a:outerShdw blurRad="38100" dist="38100" dir="2700000" algn="tl">
                  <a:srgbClr val="C0C0C0"/>
                </a:outerShdw>
              </a:effectLst>
              <a:latin typeface="Times New Roman" pitchFamily="18" charset="0"/>
              <a:ea typeface="標楷體" pitchFamily="65" charset="-120"/>
            </a:endParaRPr>
          </a:p>
        </p:txBody>
      </p:sp>
    </p:spTree>
    <p:extLst>
      <p:ext uri="{BB962C8B-B14F-4D97-AF65-F5344CB8AC3E}">
        <p14:creationId xmlns:p14="http://schemas.microsoft.com/office/powerpoint/2010/main" val="21912814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68758" y="6525344"/>
            <a:ext cx="504056" cy="216025"/>
          </a:xfrm>
        </p:spPr>
        <p:txBody>
          <a:bodyPr/>
          <a:lstStyle/>
          <a:p>
            <a:pPr>
              <a:defRPr/>
            </a:pPr>
            <a:fld id="{3F9E5780-2E74-4A69-94F4-54E7B9169E86}" type="slidenum">
              <a:rPr lang="en-US" altLang="zh-TW" sz="1200"/>
              <a:pPr>
                <a:defRPr/>
              </a:pPr>
              <a:t>29</a:t>
            </a:fld>
            <a:endParaRPr lang="en-US" altLang="zh-TW" sz="1200" dirty="0"/>
          </a:p>
        </p:txBody>
      </p:sp>
      <p:sp>
        <p:nvSpPr>
          <p:cNvPr id="16" name="Rectangle 3"/>
          <p:cNvSpPr>
            <a:spLocks noChangeArrowheads="1"/>
          </p:cNvSpPr>
          <p:nvPr/>
        </p:nvSpPr>
        <p:spPr bwMode="auto">
          <a:xfrm>
            <a:off x="900113" y="931863"/>
            <a:ext cx="5184055" cy="492443"/>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sz="2600" b="1" dirty="0" smtClean="0">
                <a:solidFill>
                  <a:schemeClr val="bg1"/>
                </a:solidFill>
              </a:rPr>
              <a:t>(</a:t>
            </a:r>
            <a:r>
              <a:rPr lang="zh-TW" altLang="en-US" sz="2600" b="1" dirty="0">
                <a:solidFill>
                  <a:schemeClr val="bg1"/>
                </a:solidFill>
              </a:rPr>
              <a:t>三</a:t>
            </a:r>
            <a:r>
              <a:rPr lang="en-US" altLang="zh-TW" sz="2600" b="1" dirty="0" smtClean="0">
                <a:solidFill>
                  <a:schemeClr val="bg1"/>
                </a:solidFill>
              </a:rPr>
              <a:t>)</a:t>
            </a:r>
            <a:r>
              <a:rPr lang="zh-TW" altLang="en-US" sz="2600" b="1" dirty="0" smtClean="0">
                <a:solidFill>
                  <a:schemeClr val="bg1"/>
                </a:solidFill>
              </a:rPr>
              <a:t>退休金計算基準及基數內涵</a:t>
            </a:r>
            <a:r>
              <a:rPr lang="en-US" altLang="zh-TW" sz="2600" b="1" dirty="0" smtClean="0">
                <a:solidFill>
                  <a:schemeClr val="bg1"/>
                </a:solidFill>
              </a:rPr>
              <a:t>(1)</a:t>
            </a:r>
            <a:endParaRPr lang="zh-TW" altLang="en-US" sz="2600" b="1" dirty="0">
              <a:solidFill>
                <a:schemeClr val="bg1"/>
              </a:solidFill>
              <a:latin typeface="Times New Roman" pitchFamily="18" charset="0"/>
            </a:endParaRPr>
          </a:p>
        </p:txBody>
      </p:sp>
      <p:sp>
        <p:nvSpPr>
          <p:cNvPr id="1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grpSp>
        <p:nvGrpSpPr>
          <p:cNvPr id="2" name="群組 1"/>
          <p:cNvGrpSpPr/>
          <p:nvPr/>
        </p:nvGrpSpPr>
        <p:grpSpPr>
          <a:xfrm>
            <a:off x="305395" y="1677094"/>
            <a:ext cx="8515391" cy="4579935"/>
            <a:chOff x="305395" y="1677094"/>
            <a:chExt cx="8515391" cy="4579935"/>
          </a:xfrm>
        </p:grpSpPr>
        <p:sp>
          <p:nvSpPr>
            <p:cNvPr id="18" name="全向箭號 17"/>
            <p:cNvSpPr/>
            <p:nvPr/>
          </p:nvSpPr>
          <p:spPr bwMode="auto">
            <a:xfrm>
              <a:off x="1619672" y="2193896"/>
              <a:ext cx="7201114" cy="4063133"/>
            </a:xfrm>
            <a:prstGeom prst="quadArrow">
              <a:avLst>
                <a:gd name="adj1" fmla="val 2000"/>
                <a:gd name="adj2" fmla="val 2929"/>
                <a:gd name="adj3" fmla="val 8215"/>
              </a:avLst>
            </a:prstGeom>
            <a:scene3d>
              <a:camera prst="orthographicFront"/>
              <a:lightRig rig="flat" dir="t"/>
            </a:scene3d>
            <a:sp3d z="-190500" extrusionH="12700" prstMaterial="plastic">
              <a:bevelT w="50800" h="50800"/>
            </a:sp3d>
          </p:spPr>
          <p:style>
            <a:lnRef idx="0">
              <a:schemeClr val="dk2">
                <a:hueOff val="0"/>
                <a:satOff val="0"/>
                <a:lumOff val="0"/>
                <a:alphaOff val="0"/>
              </a:schemeClr>
            </a:lnRef>
            <a:fillRef idx="3">
              <a:schemeClr val="dk2">
                <a:tint val="40000"/>
                <a:hueOff val="0"/>
                <a:satOff val="0"/>
                <a:lumOff val="0"/>
                <a:alphaOff val="0"/>
              </a:schemeClr>
            </a:fillRef>
            <a:effectRef idx="0">
              <a:schemeClr val="dk2">
                <a:tint val="40000"/>
                <a:hueOff val="0"/>
                <a:satOff val="0"/>
                <a:lumOff val="0"/>
                <a:alphaOff val="0"/>
              </a:schemeClr>
            </a:effectRef>
            <a:fontRef idx="minor">
              <a:schemeClr val="dk1">
                <a:hueOff val="0"/>
                <a:satOff val="0"/>
                <a:lumOff val="0"/>
                <a:alphaOff val="0"/>
              </a:schemeClr>
            </a:fontRef>
          </p:style>
        </p:sp>
        <p:sp>
          <p:nvSpPr>
            <p:cNvPr id="19" name="手繪多邊形 18"/>
            <p:cNvSpPr/>
            <p:nvPr/>
          </p:nvSpPr>
          <p:spPr bwMode="auto">
            <a:xfrm>
              <a:off x="2250465" y="2470769"/>
              <a:ext cx="2665449" cy="1481268"/>
            </a:xfrm>
            <a:custGeom>
              <a:avLst/>
              <a:gdLst>
                <a:gd name="connsiteX0" fmla="*/ 0 w 1625600"/>
                <a:gd name="connsiteY0" fmla="*/ 270939 h 1625600"/>
                <a:gd name="connsiteX1" fmla="*/ 79356 w 1625600"/>
                <a:gd name="connsiteY1" fmla="*/ 79356 h 1625600"/>
                <a:gd name="connsiteX2" fmla="*/ 270939 w 1625600"/>
                <a:gd name="connsiteY2" fmla="*/ 0 h 1625600"/>
                <a:gd name="connsiteX3" fmla="*/ 1354661 w 1625600"/>
                <a:gd name="connsiteY3" fmla="*/ 0 h 1625600"/>
                <a:gd name="connsiteX4" fmla="*/ 1546244 w 1625600"/>
                <a:gd name="connsiteY4" fmla="*/ 79356 h 1625600"/>
                <a:gd name="connsiteX5" fmla="*/ 1625600 w 1625600"/>
                <a:gd name="connsiteY5" fmla="*/ 270939 h 1625600"/>
                <a:gd name="connsiteX6" fmla="*/ 1625600 w 1625600"/>
                <a:gd name="connsiteY6" fmla="*/ 1354661 h 1625600"/>
                <a:gd name="connsiteX7" fmla="*/ 1546244 w 1625600"/>
                <a:gd name="connsiteY7" fmla="*/ 1546244 h 1625600"/>
                <a:gd name="connsiteX8" fmla="*/ 1354661 w 1625600"/>
                <a:gd name="connsiteY8" fmla="*/ 1625600 h 1625600"/>
                <a:gd name="connsiteX9" fmla="*/ 270939 w 1625600"/>
                <a:gd name="connsiteY9" fmla="*/ 1625600 h 1625600"/>
                <a:gd name="connsiteX10" fmla="*/ 79356 w 1625600"/>
                <a:gd name="connsiteY10" fmla="*/ 1546244 h 1625600"/>
                <a:gd name="connsiteX11" fmla="*/ 0 w 1625600"/>
                <a:gd name="connsiteY11" fmla="*/ 1354661 h 1625600"/>
                <a:gd name="connsiteX12" fmla="*/ 0 w 1625600"/>
                <a:gd name="connsiteY12" fmla="*/ 270939 h 162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5600" h="1625600">
                  <a:moveTo>
                    <a:pt x="0" y="270939"/>
                  </a:moveTo>
                  <a:cubicBezTo>
                    <a:pt x="0" y="199081"/>
                    <a:pt x="28545" y="130167"/>
                    <a:pt x="79356" y="79356"/>
                  </a:cubicBezTo>
                  <a:cubicBezTo>
                    <a:pt x="130167" y="28545"/>
                    <a:pt x="199081" y="0"/>
                    <a:pt x="270939" y="0"/>
                  </a:cubicBezTo>
                  <a:lnTo>
                    <a:pt x="1354661" y="0"/>
                  </a:lnTo>
                  <a:cubicBezTo>
                    <a:pt x="1426519" y="0"/>
                    <a:pt x="1495433" y="28545"/>
                    <a:pt x="1546244" y="79356"/>
                  </a:cubicBezTo>
                  <a:cubicBezTo>
                    <a:pt x="1597055" y="130167"/>
                    <a:pt x="1625600" y="199081"/>
                    <a:pt x="1625600" y="270939"/>
                  </a:cubicBezTo>
                  <a:lnTo>
                    <a:pt x="1625600" y="1354661"/>
                  </a:lnTo>
                  <a:cubicBezTo>
                    <a:pt x="1625600" y="1426519"/>
                    <a:pt x="1597055" y="1495433"/>
                    <a:pt x="1546244" y="1546244"/>
                  </a:cubicBezTo>
                  <a:cubicBezTo>
                    <a:pt x="1495433" y="1597055"/>
                    <a:pt x="1426519" y="1625600"/>
                    <a:pt x="1354661" y="1625600"/>
                  </a:cubicBezTo>
                  <a:lnTo>
                    <a:pt x="270939" y="1625600"/>
                  </a:lnTo>
                  <a:cubicBezTo>
                    <a:pt x="199081" y="1625600"/>
                    <a:pt x="130167" y="1597055"/>
                    <a:pt x="79356" y="1546244"/>
                  </a:cubicBezTo>
                  <a:cubicBezTo>
                    <a:pt x="28545" y="1495433"/>
                    <a:pt x="0" y="1426519"/>
                    <a:pt x="0" y="1354661"/>
                  </a:cubicBezTo>
                  <a:lnTo>
                    <a:pt x="0" y="270939"/>
                  </a:lnTo>
                  <a:close/>
                </a:path>
              </a:pathLst>
            </a:custGeom>
            <a:scene3d>
              <a:camera prst="orthographicFront"/>
              <a:lightRig rig="flat" dir="t"/>
            </a:scene3d>
            <a:sp3d prstMaterial="plastic">
              <a:bevelT w="120900" h="88900"/>
              <a:bevelB w="88900" h="31750" prst="angle"/>
            </a:sp3d>
          </p:spPr>
          <p:style>
            <a:lnRef idx="0">
              <a:schemeClr val="lt2">
                <a:hueOff val="0"/>
                <a:satOff val="0"/>
                <a:lumOff val="0"/>
                <a:alphaOff val="0"/>
              </a:schemeClr>
            </a:lnRef>
            <a:fillRef idx="3">
              <a:schemeClr val="dk2">
                <a:hueOff val="0"/>
                <a:satOff val="0"/>
                <a:lumOff val="0"/>
                <a:alphaOff val="0"/>
              </a:schemeClr>
            </a:fillRef>
            <a:effectRef idx="2">
              <a:schemeClr val="dk2">
                <a:hueOff val="0"/>
                <a:satOff val="0"/>
                <a:lumOff val="0"/>
                <a:alphaOff val="0"/>
              </a:schemeClr>
            </a:effectRef>
            <a:fontRef idx="minor">
              <a:schemeClr val="lt1"/>
            </a:fontRef>
          </p:style>
          <p:txBody>
            <a:bodyPr lIns="155555" tIns="155555" rIns="155555" bIns="155555" spcCol="1270" anchor="ctr"/>
            <a:lstStyle/>
            <a:p>
              <a:pPr algn="ctr" defTabSz="889000">
                <a:lnSpc>
                  <a:spcPct val="90000"/>
                </a:lnSpc>
                <a:spcBef>
                  <a:spcPct val="0"/>
                </a:spcBef>
                <a:spcAft>
                  <a:spcPct val="35000"/>
                </a:spcAft>
                <a:defRPr/>
              </a:pPr>
              <a:r>
                <a:rPr lang="zh-TW" altLang="en-US" sz="2400" dirty="0" smtClean="0">
                  <a:latin typeface="+mn-ea"/>
                </a:rPr>
                <a:t>最後在職本</a:t>
              </a:r>
              <a:r>
                <a:rPr lang="en-US" altLang="zh-TW" sz="2400" dirty="0" smtClean="0">
                  <a:latin typeface="+mn-ea"/>
                </a:rPr>
                <a:t>(</a:t>
              </a:r>
              <a:r>
                <a:rPr lang="zh-TW" altLang="en-US" sz="2400" dirty="0" smtClean="0">
                  <a:latin typeface="+mn-ea"/>
                </a:rPr>
                <a:t>年功</a:t>
              </a:r>
              <a:r>
                <a:rPr lang="en-US" altLang="zh-TW" sz="2400" dirty="0" smtClean="0">
                  <a:latin typeface="+mn-ea"/>
                </a:rPr>
                <a:t>)</a:t>
              </a:r>
              <a:r>
                <a:rPr lang="zh-TW" altLang="en-US" sz="2400" dirty="0" smtClean="0">
                  <a:latin typeface="+mn-ea"/>
                </a:rPr>
                <a:t>俸</a:t>
              </a:r>
              <a:r>
                <a:rPr lang="en-US" altLang="zh-TW" sz="2400" dirty="0" smtClean="0">
                  <a:latin typeface="+mn-ea"/>
                </a:rPr>
                <a:t>(</a:t>
              </a:r>
              <a:r>
                <a:rPr lang="zh-TW" altLang="en-US" sz="2400" dirty="0" smtClean="0">
                  <a:latin typeface="+mn-ea"/>
                </a:rPr>
                <a:t>薪</a:t>
              </a:r>
              <a:r>
                <a:rPr lang="en-US" altLang="zh-TW" sz="2400" dirty="0" smtClean="0">
                  <a:latin typeface="+mn-ea"/>
                </a:rPr>
                <a:t>)</a:t>
              </a:r>
              <a:r>
                <a:rPr lang="zh-TW" altLang="en-US" sz="2400" dirty="0" smtClean="0">
                  <a:latin typeface="+mn-ea"/>
                </a:rPr>
                <a:t>額</a:t>
              </a:r>
              <a:r>
                <a:rPr lang="en-US" altLang="zh-TW" sz="2400" dirty="0" smtClean="0">
                  <a:latin typeface="+mn-ea"/>
                </a:rPr>
                <a:t>+930</a:t>
              </a:r>
              <a:r>
                <a:rPr lang="zh-TW" altLang="en-US" sz="2400" dirty="0">
                  <a:latin typeface="+mn-ea"/>
                </a:rPr>
                <a:t>元</a:t>
              </a:r>
            </a:p>
          </p:txBody>
        </p:sp>
        <p:sp>
          <p:nvSpPr>
            <p:cNvPr id="20" name="手繪多邊形 19"/>
            <p:cNvSpPr/>
            <p:nvPr/>
          </p:nvSpPr>
          <p:spPr bwMode="auto">
            <a:xfrm>
              <a:off x="5545405" y="2470769"/>
              <a:ext cx="2682206" cy="1481268"/>
            </a:xfrm>
            <a:custGeom>
              <a:avLst/>
              <a:gdLst>
                <a:gd name="connsiteX0" fmla="*/ 0 w 1625600"/>
                <a:gd name="connsiteY0" fmla="*/ 270939 h 1625600"/>
                <a:gd name="connsiteX1" fmla="*/ 79356 w 1625600"/>
                <a:gd name="connsiteY1" fmla="*/ 79356 h 1625600"/>
                <a:gd name="connsiteX2" fmla="*/ 270939 w 1625600"/>
                <a:gd name="connsiteY2" fmla="*/ 0 h 1625600"/>
                <a:gd name="connsiteX3" fmla="*/ 1354661 w 1625600"/>
                <a:gd name="connsiteY3" fmla="*/ 0 h 1625600"/>
                <a:gd name="connsiteX4" fmla="*/ 1546244 w 1625600"/>
                <a:gd name="connsiteY4" fmla="*/ 79356 h 1625600"/>
                <a:gd name="connsiteX5" fmla="*/ 1625600 w 1625600"/>
                <a:gd name="connsiteY5" fmla="*/ 270939 h 1625600"/>
                <a:gd name="connsiteX6" fmla="*/ 1625600 w 1625600"/>
                <a:gd name="connsiteY6" fmla="*/ 1354661 h 1625600"/>
                <a:gd name="connsiteX7" fmla="*/ 1546244 w 1625600"/>
                <a:gd name="connsiteY7" fmla="*/ 1546244 h 1625600"/>
                <a:gd name="connsiteX8" fmla="*/ 1354661 w 1625600"/>
                <a:gd name="connsiteY8" fmla="*/ 1625600 h 1625600"/>
                <a:gd name="connsiteX9" fmla="*/ 270939 w 1625600"/>
                <a:gd name="connsiteY9" fmla="*/ 1625600 h 1625600"/>
                <a:gd name="connsiteX10" fmla="*/ 79356 w 1625600"/>
                <a:gd name="connsiteY10" fmla="*/ 1546244 h 1625600"/>
                <a:gd name="connsiteX11" fmla="*/ 0 w 1625600"/>
                <a:gd name="connsiteY11" fmla="*/ 1354661 h 1625600"/>
                <a:gd name="connsiteX12" fmla="*/ 0 w 1625600"/>
                <a:gd name="connsiteY12" fmla="*/ 270939 h 162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5600" h="1625600">
                  <a:moveTo>
                    <a:pt x="0" y="270939"/>
                  </a:moveTo>
                  <a:cubicBezTo>
                    <a:pt x="0" y="199081"/>
                    <a:pt x="28545" y="130167"/>
                    <a:pt x="79356" y="79356"/>
                  </a:cubicBezTo>
                  <a:cubicBezTo>
                    <a:pt x="130167" y="28545"/>
                    <a:pt x="199081" y="0"/>
                    <a:pt x="270939" y="0"/>
                  </a:cubicBezTo>
                  <a:lnTo>
                    <a:pt x="1354661" y="0"/>
                  </a:lnTo>
                  <a:cubicBezTo>
                    <a:pt x="1426519" y="0"/>
                    <a:pt x="1495433" y="28545"/>
                    <a:pt x="1546244" y="79356"/>
                  </a:cubicBezTo>
                  <a:cubicBezTo>
                    <a:pt x="1597055" y="130167"/>
                    <a:pt x="1625600" y="199081"/>
                    <a:pt x="1625600" y="270939"/>
                  </a:cubicBezTo>
                  <a:lnTo>
                    <a:pt x="1625600" y="1354661"/>
                  </a:lnTo>
                  <a:cubicBezTo>
                    <a:pt x="1625600" y="1426519"/>
                    <a:pt x="1597055" y="1495433"/>
                    <a:pt x="1546244" y="1546244"/>
                  </a:cubicBezTo>
                  <a:cubicBezTo>
                    <a:pt x="1495433" y="1597055"/>
                    <a:pt x="1426519" y="1625600"/>
                    <a:pt x="1354661" y="1625600"/>
                  </a:cubicBezTo>
                  <a:lnTo>
                    <a:pt x="270939" y="1625600"/>
                  </a:lnTo>
                  <a:cubicBezTo>
                    <a:pt x="199081" y="1625600"/>
                    <a:pt x="130167" y="1597055"/>
                    <a:pt x="79356" y="1546244"/>
                  </a:cubicBezTo>
                  <a:cubicBezTo>
                    <a:pt x="28545" y="1495433"/>
                    <a:pt x="0" y="1426519"/>
                    <a:pt x="0" y="1354661"/>
                  </a:cubicBezTo>
                  <a:lnTo>
                    <a:pt x="0" y="270939"/>
                  </a:lnTo>
                  <a:close/>
                </a:path>
              </a:pathLst>
            </a:custGeom>
          </p:spPr>
          <p:style>
            <a:lnRef idx="0">
              <a:schemeClr val="accent2"/>
            </a:lnRef>
            <a:fillRef idx="3">
              <a:schemeClr val="accent2"/>
            </a:fillRef>
            <a:effectRef idx="3">
              <a:schemeClr val="accent2"/>
            </a:effectRef>
            <a:fontRef idx="minor">
              <a:schemeClr val="lt1"/>
            </a:fontRef>
          </p:style>
          <p:txBody>
            <a:bodyPr lIns="155555" tIns="155555" rIns="155555" bIns="155555" spcCol="1270" anchor="ctr"/>
            <a:lstStyle/>
            <a:p>
              <a:pPr algn="ctr" defTabSz="889000">
                <a:lnSpc>
                  <a:spcPct val="90000"/>
                </a:lnSpc>
                <a:spcBef>
                  <a:spcPct val="0"/>
                </a:spcBef>
                <a:spcAft>
                  <a:spcPct val="35000"/>
                </a:spcAft>
                <a:defRPr/>
              </a:pPr>
              <a:r>
                <a:rPr lang="zh-TW" altLang="en-US" sz="2400" dirty="0">
                  <a:latin typeface="+mn-ea"/>
                </a:rPr>
                <a:t>最後在職本</a:t>
              </a:r>
              <a:r>
                <a:rPr lang="en-US" altLang="zh-TW" sz="2400" dirty="0">
                  <a:latin typeface="+mn-ea"/>
                </a:rPr>
                <a:t>(</a:t>
              </a:r>
              <a:r>
                <a:rPr lang="zh-TW" altLang="en-US" sz="2400" dirty="0">
                  <a:latin typeface="+mn-ea"/>
                </a:rPr>
                <a:t>年功</a:t>
              </a:r>
              <a:r>
                <a:rPr lang="en-US" altLang="zh-TW" sz="2400" dirty="0">
                  <a:latin typeface="+mn-ea"/>
                </a:rPr>
                <a:t>)</a:t>
              </a:r>
              <a:r>
                <a:rPr lang="zh-TW" altLang="en-US" sz="2400" dirty="0">
                  <a:latin typeface="+mn-ea"/>
                </a:rPr>
                <a:t>俸</a:t>
              </a:r>
              <a:r>
                <a:rPr lang="en-US" altLang="zh-TW" sz="2400" dirty="0">
                  <a:latin typeface="+mn-ea"/>
                </a:rPr>
                <a:t>(</a:t>
              </a:r>
              <a:r>
                <a:rPr lang="zh-TW" altLang="en-US" sz="2400" dirty="0">
                  <a:latin typeface="+mn-ea"/>
                </a:rPr>
                <a:t>薪</a:t>
              </a:r>
              <a:r>
                <a:rPr lang="en-US" altLang="zh-TW" sz="2400" dirty="0">
                  <a:latin typeface="+mn-ea"/>
                </a:rPr>
                <a:t>)</a:t>
              </a:r>
              <a:r>
                <a:rPr lang="zh-TW" altLang="en-US" sz="2400" dirty="0" smtClean="0">
                  <a:latin typeface="+mn-ea"/>
                </a:rPr>
                <a:t>額</a:t>
              </a:r>
              <a:r>
                <a:rPr lang="en-US" altLang="zh-TW" sz="2400" dirty="0" smtClean="0">
                  <a:latin typeface="+mn-ea"/>
                </a:rPr>
                <a:t>2</a:t>
              </a:r>
              <a:r>
                <a:rPr lang="zh-TW" altLang="en-US" sz="2400" dirty="0" smtClean="0">
                  <a:latin typeface="+mn-ea"/>
                </a:rPr>
                <a:t>倍</a:t>
              </a:r>
              <a:endParaRPr lang="zh-TW" altLang="en-US" sz="2400" dirty="0">
                <a:latin typeface="+mn-ea"/>
              </a:endParaRPr>
            </a:p>
          </p:txBody>
        </p:sp>
        <p:sp>
          <p:nvSpPr>
            <p:cNvPr id="21" name="手繪多邊形 20"/>
            <p:cNvSpPr/>
            <p:nvPr/>
          </p:nvSpPr>
          <p:spPr bwMode="auto">
            <a:xfrm>
              <a:off x="2234466" y="4591449"/>
              <a:ext cx="2681448" cy="1429840"/>
            </a:xfrm>
            <a:custGeom>
              <a:avLst/>
              <a:gdLst>
                <a:gd name="connsiteX0" fmla="*/ 0 w 1625600"/>
                <a:gd name="connsiteY0" fmla="*/ 270939 h 1625600"/>
                <a:gd name="connsiteX1" fmla="*/ 79356 w 1625600"/>
                <a:gd name="connsiteY1" fmla="*/ 79356 h 1625600"/>
                <a:gd name="connsiteX2" fmla="*/ 270939 w 1625600"/>
                <a:gd name="connsiteY2" fmla="*/ 0 h 1625600"/>
                <a:gd name="connsiteX3" fmla="*/ 1354661 w 1625600"/>
                <a:gd name="connsiteY3" fmla="*/ 0 h 1625600"/>
                <a:gd name="connsiteX4" fmla="*/ 1546244 w 1625600"/>
                <a:gd name="connsiteY4" fmla="*/ 79356 h 1625600"/>
                <a:gd name="connsiteX5" fmla="*/ 1625600 w 1625600"/>
                <a:gd name="connsiteY5" fmla="*/ 270939 h 1625600"/>
                <a:gd name="connsiteX6" fmla="*/ 1625600 w 1625600"/>
                <a:gd name="connsiteY6" fmla="*/ 1354661 h 1625600"/>
                <a:gd name="connsiteX7" fmla="*/ 1546244 w 1625600"/>
                <a:gd name="connsiteY7" fmla="*/ 1546244 h 1625600"/>
                <a:gd name="connsiteX8" fmla="*/ 1354661 w 1625600"/>
                <a:gd name="connsiteY8" fmla="*/ 1625600 h 1625600"/>
                <a:gd name="connsiteX9" fmla="*/ 270939 w 1625600"/>
                <a:gd name="connsiteY9" fmla="*/ 1625600 h 1625600"/>
                <a:gd name="connsiteX10" fmla="*/ 79356 w 1625600"/>
                <a:gd name="connsiteY10" fmla="*/ 1546244 h 1625600"/>
                <a:gd name="connsiteX11" fmla="*/ 0 w 1625600"/>
                <a:gd name="connsiteY11" fmla="*/ 1354661 h 1625600"/>
                <a:gd name="connsiteX12" fmla="*/ 0 w 1625600"/>
                <a:gd name="connsiteY12" fmla="*/ 270939 h 162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5600" h="1625600">
                  <a:moveTo>
                    <a:pt x="0" y="270939"/>
                  </a:moveTo>
                  <a:cubicBezTo>
                    <a:pt x="0" y="199081"/>
                    <a:pt x="28545" y="130167"/>
                    <a:pt x="79356" y="79356"/>
                  </a:cubicBezTo>
                  <a:cubicBezTo>
                    <a:pt x="130167" y="28545"/>
                    <a:pt x="199081" y="0"/>
                    <a:pt x="270939" y="0"/>
                  </a:cubicBezTo>
                  <a:lnTo>
                    <a:pt x="1354661" y="0"/>
                  </a:lnTo>
                  <a:cubicBezTo>
                    <a:pt x="1426519" y="0"/>
                    <a:pt x="1495433" y="28545"/>
                    <a:pt x="1546244" y="79356"/>
                  </a:cubicBezTo>
                  <a:cubicBezTo>
                    <a:pt x="1597055" y="130167"/>
                    <a:pt x="1625600" y="199081"/>
                    <a:pt x="1625600" y="270939"/>
                  </a:cubicBezTo>
                  <a:lnTo>
                    <a:pt x="1625600" y="1354661"/>
                  </a:lnTo>
                  <a:cubicBezTo>
                    <a:pt x="1625600" y="1426519"/>
                    <a:pt x="1597055" y="1495433"/>
                    <a:pt x="1546244" y="1546244"/>
                  </a:cubicBezTo>
                  <a:cubicBezTo>
                    <a:pt x="1495433" y="1597055"/>
                    <a:pt x="1426519" y="1625600"/>
                    <a:pt x="1354661" y="1625600"/>
                  </a:cubicBezTo>
                  <a:lnTo>
                    <a:pt x="270939" y="1625600"/>
                  </a:lnTo>
                  <a:cubicBezTo>
                    <a:pt x="199081" y="1625600"/>
                    <a:pt x="130167" y="1597055"/>
                    <a:pt x="79356" y="1546244"/>
                  </a:cubicBezTo>
                  <a:cubicBezTo>
                    <a:pt x="28545" y="1495433"/>
                    <a:pt x="0" y="1426519"/>
                    <a:pt x="0" y="1354661"/>
                  </a:cubicBezTo>
                  <a:lnTo>
                    <a:pt x="0" y="270939"/>
                  </a:lnTo>
                  <a:close/>
                </a:path>
              </a:pathLst>
            </a:custGeom>
            <a:scene3d>
              <a:camera prst="orthographicFront"/>
              <a:lightRig rig="flat" dir="t"/>
            </a:scene3d>
            <a:sp3d prstMaterial="plastic">
              <a:bevelT w="120900" h="88900"/>
              <a:bevelB w="88900" h="31750" prst="angle"/>
            </a:sp3d>
          </p:spPr>
          <p:style>
            <a:lnRef idx="0">
              <a:schemeClr val="lt2">
                <a:hueOff val="0"/>
                <a:satOff val="0"/>
                <a:lumOff val="0"/>
                <a:alphaOff val="0"/>
              </a:schemeClr>
            </a:lnRef>
            <a:fillRef idx="3">
              <a:schemeClr val="dk2">
                <a:hueOff val="0"/>
                <a:satOff val="0"/>
                <a:lumOff val="0"/>
                <a:alphaOff val="0"/>
              </a:schemeClr>
            </a:fillRef>
            <a:effectRef idx="2">
              <a:schemeClr val="dk2">
                <a:hueOff val="0"/>
                <a:satOff val="0"/>
                <a:lumOff val="0"/>
                <a:alphaOff val="0"/>
              </a:schemeClr>
            </a:effectRef>
            <a:fontRef idx="minor">
              <a:schemeClr val="lt1"/>
            </a:fontRef>
          </p:style>
          <p:txBody>
            <a:bodyPr lIns="155555" tIns="155555" rIns="155555" bIns="155555" spcCol="1270" anchor="ctr"/>
            <a:lstStyle/>
            <a:p>
              <a:pPr algn="ctr" defTabSz="889000">
                <a:lnSpc>
                  <a:spcPct val="90000"/>
                </a:lnSpc>
                <a:spcBef>
                  <a:spcPct val="0"/>
                </a:spcBef>
                <a:spcAft>
                  <a:spcPct val="35000"/>
                </a:spcAft>
                <a:defRPr/>
              </a:pPr>
              <a:r>
                <a:rPr lang="zh-TW" altLang="en-US" sz="2400" dirty="0" smtClean="0">
                  <a:latin typeface="+mn-ea"/>
                </a:rPr>
                <a:t>均俸</a:t>
              </a:r>
              <a:r>
                <a:rPr lang="en-US" altLang="zh-TW" sz="2400" dirty="0">
                  <a:latin typeface="+mn-ea"/>
                </a:rPr>
                <a:t>+930</a:t>
              </a:r>
              <a:r>
                <a:rPr lang="zh-TW" altLang="en-US" sz="2400" dirty="0" smtClean="0">
                  <a:latin typeface="+mn-ea"/>
                </a:rPr>
                <a:t>元</a:t>
              </a:r>
              <a:endParaRPr lang="zh-TW" altLang="en-US" sz="2400" dirty="0">
                <a:latin typeface="+mn-ea"/>
              </a:endParaRPr>
            </a:p>
          </p:txBody>
        </p:sp>
        <p:sp>
          <p:nvSpPr>
            <p:cNvPr id="22" name="手繪多邊形 21"/>
            <p:cNvSpPr/>
            <p:nvPr/>
          </p:nvSpPr>
          <p:spPr bwMode="auto">
            <a:xfrm>
              <a:off x="5576312" y="4591449"/>
              <a:ext cx="2692154" cy="1429840"/>
            </a:xfrm>
            <a:custGeom>
              <a:avLst/>
              <a:gdLst>
                <a:gd name="connsiteX0" fmla="*/ 0 w 1625600"/>
                <a:gd name="connsiteY0" fmla="*/ 270939 h 1625600"/>
                <a:gd name="connsiteX1" fmla="*/ 79356 w 1625600"/>
                <a:gd name="connsiteY1" fmla="*/ 79356 h 1625600"/>
                <a:gd name="connsiteX2" fmla="*/ 270939 w 1625600"/>
                <a:gd name="connsiteY2" fmla="*/ 0 h 1625600"/>
                <a:gd name="connsiteX3" fmla="*/ 1354661 w 1625600"/>
                <a:gd name="connsiteY3" fmla="*/ 0 h 1625600"/>
                <a:gd name="connsiteX4" fmla="*/ 1546244 w 1625600"/>
                <a:gd name="connsiteY4" fmla="*/ 79356 h 1625600"/>
                <a:gd name="connsiteX5" fmla="*/ 1625600 w 1625600"/>
                <a:gd name="connsiteY5" fmla="*/ 270939 h 1625600"/>
                <a:gd name="connsiteX6" fmla="*/ 1625600 w 1625600"/>
                <a:gd name="connsiteY6" fmla="*/ 1354661 h 1625600"/>
                <a:gd name="connsiteX7" fmla="*/ 1546244 w 1625600"/>
                <a:gd name="connsiteY7" fmla="*/ 1546244 h 1625600"/>
                <a:gd name="connsiteX8" fmla="*/ 1354661 w 1625600"/>
                <a:gd name="connsiteY8" fmla="*/ 1625600 h 1625600"/>
                <a:gd name="connsiteX9" fmla="*/ 270939 w 1625600"/>
                <a:gd name="connsiteY9" fmla="*/ 1625600 h 1625600"/>
                <a:gd name="connsiteX10" fmla="*/ 79356 w 1625600"/>
                <a:gd name="connsiteY10" fmla="*/ 1546244 h 1625600"/>
                <a:gd name="connsiteX11" fmla="*/ 0 w 1625600"/>
                <a:gd name="connsiteY11" fmla="*/ 1354661 h 1625600"/>
                <a:gd name="connsiteX12" fmla="*/ 0 w 1625600"/>
                <a:gd name="connsiteY12" fmla="*/ 270939 h 162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5600" h="1625600">
                  <a:moveTo>
                    <a:pt x="0" y="270939"/>
                  </a:moveTo>
                  <a:cubicBezTo>
                    <a:pt x="0" y="199081"/>
                    <a:pt x="28545" y="130167"/>
                    <a:pt x="79356" y="79356"/>
                  </a:cubicBezTo>
                  <a:cubicBezTo>
                    <a:pt x="130167" y="28545"/>
                    <a:pt x="199081" y="0"/>
                    <a:pt x="270939" y="0"/>
                  </a:cubicBezTo>
                  <a:lnTo>
                    <a:pt x="1354661" y="0"/>
                  </a:lnTo>
                  <a:cubicBezTo>
                    <a:pt x="1426519" y="0"/>
                    <a:pt x="1495433" y="28545"/>
                    <a:pt x="1546244" y="79356"/>
                  </a:cubicBezTo>
                  <a:cubicBezTo>
                    <a:pt x="1597055" y="130167"/>
                    <a:pt x="1625600" y="199081"/>
                    <a:pt x="1625600" y="270939"/>
                  </a:cubicBezTo>
                  <a:lnTo>
                    <a:pt x="1625600" y="1354661"/>
                  </a:lnTo>
                  <a:cubicBezTo>
                    <a:pt x="1625600" y="1426519"/>
                    <a:pt x="1597055" y="1495433"/>
                    <a:pt x="1546244" y="1546244"/>
                  </a:cubicBezTo>
                  <a:cubicBezTo>
                    <a:pt x="1495433" y="1597055"/>
                    <a:pt x="1426519" y="1625600"/>
                    <a:pt x="1354661" y="1625600"/>
                  </a:cubicBezTo>
                  <a:lnTo>
                    <a:pt x="270939" y="1625600"/>
                  </a:lnTo>
                  <a:cubicBezTo>
                    <a:pt x="199081" y="1625600"/>
                    <a:pt x="130167" y="1597055"/>
                    <a:pt x="79356" y="1546244"/>
                  </a:cubicBezTo>
                  <a:cubicBezTo>
                    <a:pt x="28545" y="1495433"/>
                    <a:pt x="0" y="1426519"/>
                    <a:pt x="0" y="1354661"/>
                  </a:cubicBezTo>
                  <a:lnTo>
                    <a:pt x="0" y="270939"/>
                  </a:lnTo>
                  <a:close/>
                </a:path>
              </a:pathLst>
            </a:custGeom>
          </p:spPr>
          <p:style>
            <a:lnRef idx="0">
              <a:schemeClr val="accent2"/>
            </a:lnRef>
            <a:fillRef idx="3">
              <a:schemeClr val="accent2"/>
            </a:fillRef>
            <a:effectRef idx="3">
              <a:schemeClr val="accent2"/>
            </a:effectRef>
            <a:fontRef idx="minor">
              <a:schemeClr val="lt1"/>
            </a:fontRef>
          </p:style>
          <p:txBody>
            <a:bodyPr lIns="155555" tIns="155555" rIns="155555" bIns="155555" spcCol="1270" anchor="ctr"/>
            <a:lstStyle/>
            <a:p>
              <a:pPr algn="ctr" defTabSz="889000">
                <a:lnSpc>
                  <a:spcPct val="90000"/>
                </a:lnSpc>
                <a:spcBef>
                  <a:spcPct val="0"/>
                </a:spcBef>
                <a:spcAft>
                  <a:spcPct val="35000"/>
                </a:spcAft>
                <a:defRPr/>
              </a:pPr>
              <a:r>
                <a:rPr lang="zh-TW" altLang="en-US" sz="2400" dirty="0" smtClean="0">
                  <a:latin typeface="+mn-ea"/>
                </a:rPr>
                <a:t>均俸</a:t>
              </a:r>
              <a:r>
                <a:rPr lang="en-US" altLang="zh-TW" sz="2400" dirty="0" smtClean="0">
                  <a:latin typeface="+mn-ea"/>
                </a:rPr>
                <a:t>2</a:t>
              </a:r>
              <a:r>
                <a:rPr lang="zh-TW" altLang="en-US" sz="2400" dirty="0" smtClean="0">
                  <a:latin typeface="+mn-ea"/>
                </a:rPr>
                <a:t>倍</a:t>
              </a:r>
              <a:endParaRPr lang="zh-TW" altLang="en-US" sz="2400" dirty="0">
                <a:latin typeface="+mn-ea"/>
              </a:endParaRPr>
            </a:p>
          </p:txBody>
        </p:sp>
        <p:sp>
          <p:nvSpPr>
            <p:cNvPr id="32" name="矩形 31"/>
            <p:cNvSpPr/>
            <p:nvPr/>
          </p:nvSpPr>
          <p:spPr bwMode="auto">
            <a:xfrm>
              <a:off x="310440" y="2666638"/>
              <a:ext cx="1534443" cy="1089529"/>
            </a:xfrm>
            <a:prstGeom prst="rect">
              <a:avLst/>
            </a:prstGeom>
          </p:spPr>
          <p:style>
            <a:lnRef idx="0">
              <a:schemeClr val="accent5"/>
            </a:lnRef>
            <a:fillRef idx="3">
              <a:schemeClr val="accent5"/>
            </a:fillRef>
            <a:effectRef idx="3">
              <a:schemeClr val="accent5"/>
            </a:effectRef>
            <a:fontRef idx="minor">
              <a:schemeClr val="lt1"/>
            </a:fontRef>
          </p:style>
          <p:txBody>
            <a:bodyPr wrap="square">
              <a:spAutoFit/>
            </a:bodyPr>
            <a:lstStyle/>
            <a:p>
              <a:pPr algn="ctr" defTabSz="889000">
                <a:lnSpc>
                  <a:spcPct val="90000"/>
                </a:lnSpc>
                <a:spcAft>
                  <a:spcPct val="35000"/>
                </a:spcAft>
                <a:defRPr/>
              </a:pPr>
              <a:r>
                <a:rPr lang="en-US" altLang="zh-TW" sz="2400" b="1" dirty="0" smtClean="0">
                  <a:latin typeface="標楷體" pitchFamily="65" charset="-120"/>
                </a:rPr>
                <a:t>107.6.30</a:t>
              </a:r>
              <a:r>
                <a:rPr lang="zh-TW" altLang="en-US" sz="2400" b="1" dirty="0" smtClean="0">
                  <a:latin typeface="標楷體" pitchFamily="65" charset="-120"/>
                </a:rPr>
                <a:t>以前退休生效</a:t>
              </a:r>
              <a:endParaRPr lang="zh-TW" altLang="en-US" sz="2400" b="1" dirty="0">
                <a:latin typeface="標楷體" pitchFamily="65" charset="-120"/>
              </a:endParaRPr>
            </a:p>
          </p:txBody>
        </p:sp>
        <p:sp>
          <p:nvSpPr>
            <p:cNvPr id="34" name="文字方塊 47"/>
            <p:cNvSpPr txBox="1">
              <a:spLocks noChangeArrowheads="1"/>
            </p:cNvSpPr>
            <p:nvPr/>
          </p:nvSpPr>
          <p:spPr bwMode="auto">
            <a:xfrm>
              <a:off x="1937788" y="1677095"/>
              <a:ext cx="2978126"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退撫新制施行前</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sp>
          <p:nvSpPr>
            <p:cNvPr id="38" name="矩形 37"/>
            <p:cNvSpPr/>
            <p:nvPr/>
          </p:nvSpPr>
          <p:spPr bwMode="auto">
            <a:xfrm>
              <a:off x="305395" y="4761604"/>
              <a:ext cx="1460598" cy="1089529"/>
            </a:xfrm>
            <a:prstGeom prst="rect">
              <a:avLst/>
            </a:prstGeom>
          </p:spPr>
          <p:style>
            <a:lnRef idx="0">
              <a:schemeClr val="accent5"/>
            </a:lnRef>
            <a:fillRef idx="3">
              <a:schemeClr val="accent5"/>
            </a:fillRef>
            <a:effectRef idx="3">
              <a:schemeClr val="accent5"/>
            </a:effectRef>
            <a:fontRef idx="minor">
              <a:schemeClr val="lt1"/>
            </a:fontRef>
          </p:style>
          <p:txBody>
            <a:bodyPr wrap="square">
              <a:spAutoFit/>
            </a:bodyPr>
            <a:lstStyle/>
            <a:p>
              <a:pPr algn="ctr" defTabSz="889000">
                <a:lnSpc>
                  <a:spcPct val="90000"/>
                </a:lnSpc>
                <a:spcAft>
                  <a:spcPct val="35000"/>
                </a:spcAft>
                <a:defRPr/>
              </a:pPr>
              <a:r>
                <a:rPr lang="en-US" altLang="zh-TW" sz="2400" b="1" dirty="0" smtClean="0">
                  <a:latin typeface="標楷體" pitchFamily="65" charset="-120"/>
                </a:rPr>
                <a:t>107.7.1</a:t>
              </a:r>
              <a:r>
                <a:rPr lang="zh-TW" altLang="en-US" sz="2400" b="1" dirty="0" smtClean="0">
                  <a:latin typeface="標楷體" pitchFamily="65" charset="-120"/>
                </a:rPr>
                <a:t>以後退休生效</a:t>
              </a:r>
              <a:endParaRPr lang="zh-TW" altLang="en-US" sz="2400" b="1" dirty="0">
                <a:latin typeface="標楷體" pitchFamily="65" charset="-120"/>
              </a:endParaRPr>
            </a:p>
          </p:txBody>
        </p:sp>
        <p:sp>
          <p:nvSpPr>
            <p:cNvPr id="39" name="文字方塊 47"/>
            <p:cNvSpPr txBox="1">
              <a:spLocks noChangeArrowheads="1"/>
            </p:cNvSpPr>
            <p:nvPr/>
          </p:nvSpPr>
          <p:spPr bwMode="auto">
            <a:xfrm>
              <a:off x="5433326" y="1677094"/>
              <a:ext cx="2978126"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退撫新制施行後</a:t>
              </a:r>
              <a:endParaRPr kumimoji="0"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grpSp>
    </p:spTree>
    <p:extLst>
      <p:ext uri="{BB962C8B-B14F-4D97-AF65-F5344CB8AC3E}">
        <p14:creationId xmlns:p14="http://schemas.microsoft.com/office/powerpoint/2010/main" val="2496802099"/>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格 9"/>
          <p:cNvGraphicFramePr>
            <a:graphicFrameLocks noGrp="1"/>
          </p:cNvGraphicFramePr>
          <p:nvPr>
            <p:extLst>
              <p:ext uri="{D42A27DB-BD31-4B8C-83A1-F6EECF244321}">
                <p14:modId xmlns:p14="http://schemas.microsoft.com/office/powerpoint/2010/main" val="3591141169"/>
              </p:ext>
            </p:extLst>
          </p:nvPr>
        </p:nvGraphicFramePr>
        <p:xfrm>
          <a:off x="467544" y="1772816"/>
          <a:ext cx="8362132" cy="4876377"/>
        </p:xfrm>
        <a:graphic>
          <a:graphicData uri="http://schemas.openxmlformats.org/drawingml/2006/table">
            <a:tbl>
              <a:tblPr firstRow="1" firstCol="1" bandRow="1">
                <a:tableStyleId>{BC89EF96-8CEA-46FF-86C4-4CE0E7609802}</a:tableStyleId>
              </a:tblPr>
              <a:tblGrid>
                <a:gridCol w="1800200"/>
                <a:gridCol w="2376264"/>
                <a:gridCol w="1745562"/>
                <a:gridCol w="2440106"/>
              </a:tblGrid>
              <a:tr h="432048">
                <a:tc>
                  <a:txBody>
                    <a:bodyPr/>
                    <a:lstStyle/>
                    <a:p>
                      <a:pPr marL="0" indent="0" algn="ctr">
                        <a:lnSpc>
                          <a:spcPts val="2500"/>
                        </a:lnSpc>
                        <a:spcAft>
                          <a:spcPts val="0"/>
                        </a:spcAft>
                      </a:pPr>
                      <a:r>
                        <a:rPr lang="zh-TW" sz="1800" kern="100" dirty="0">
                          <a:effectLst/>
                          <a:latin typeface="+mn-ea"/>
                          <a:ea typeface="+mn-ea"/>
                        </a:rPr>
                        <a:t>實施年度</a:t>
                      </a:r>
                      <a:endParaRPr lang="zh-TW" sz="1800" kern="100" dirty="0">
                        <a:effectLst/>
                        <a:latin typeface="+mn-ea"/>
                        <a:ea typeface="+mn-ea"/>
                        <a:cs typeface="Times New Roman"/>
                      </a:endParaRPr>
                    </a:p>
                  </a:txBody>
                  <a:tcPr marL="68580" marR="68580" marT="0" marB="0" anchor="ctr"/>
                </a:tc>
                <a:tc>
                  <a:txBody>
                    <a:bodyPr/>
                    <a:lstStyle/>
                    <a:p>
                      <a:pPr marL="0" indent="0" algn="ctr">
                        <a:lnSpc>
                          <a:spcPts val="2500"/>
                        </a:lnSpc>
                        <a:spcAft>
                          <a:spcPts val="0"/>
                        </a:spcAft>
                      </a:pPr>
                      <a:r>
                        <a:rPr lang="zh-TW" sz="1800" kern="100" dirty="0" smtClean="0">
                          <a:effectLst/>
                          <a:latin typeface="+mn-ea"/>
                          <a:ea typeface="+mn-ea"/>
                        </a:rPr>
                        <a:t>退休金</a:t>
                      </a:r>
                      <a:r>
                        <a:rPr lang="zh-TW" altLang="en-US" sz="1800" kern="100" dirty="0" smtClean="0">
                          <a:effectLst/>
                          <a:latin typeface="+mn-ea"/>
                          <a:ea typeface="+mn-ea"/>
                        </a:rPr>
                        <a:t>計算基準</a:t>
                      </a:r>
                      <a:endParaRPr lang="zh-TW" sz="1800" kern="100" dirty="0">
                        <a:effectLst/>
                        <a:latin typeface="+mn-ea"/>
                        <a:ea typeface="+mn-ea"/>
                        <a:cs typeface="Times New Roman"/>
                      </a:endParaRPr>
                    </a:p>
                  </a:txBody>
                  <a:tcPr marL="68580" marR="68580" marT="0" marB="0" anchor="ctr">
                    <a:lnR w="28575" cap="flat" cmpd="sng" algn="ctr">
                      <a:solidFill>
                        <a:srgbClr val="FF00FF"/>
                      </a:solidFill>
                      <a:prstDash val="solid"/>
                      <a:round/>
                      <a:headEnd type="none" w="med" len="med"/>
                      <a:tailEnd type="none" w="med" len="med"/>
                    </a:lnR>
                  </a:tcPr>
                </a:tc>
                <a:tc>
                  <a:txBody>
                    <a:bodyPr/>
                    <a:lstStyle/>
                    <a:p>
                      <a:pPr marL="0" indent="0" algn="ctr">
                        <a:lnSpc>
                          <a:spcPts val="2500"/>
                        </a:lnSpc>
                        <a:spcAft>
                          <a:spcPts val="0"/>
                        </a:spcAft>
                      </a:pPr>
                      <a:r>
                        <a:rPr lang="zh-TW" sz="1800" kern="100" dirty="0">
                          <a:effectLst/>
                          <a:latin typeface="+mn-ea"/>
                          <a:ea typeface="+mn-ea"/>
                        </a:rPr>
                        <a:t>實施年度</a:t>
                      </a:r>
                      <a:endParaRPr lang="zh-TW" sz="1800" kern="100" dirty="0">
                        <a:effectLst/>
                        <a:latin typeface="+mn-ea"/>
                        <a:ea typeface="+mn-ea"/>
                        <a:cs typeface="Times New Roman"/>
                      </a:endParaRPr>
                    </a:p>
                  </a:txBody>
                  <a:tcPr marL="68580" marR="68580" marT="0" marB="0" anchor="ctr">
                    <a:lnL w="28575" cap="flat" cmpd="sng" algn="ctr">
                      <a:solidFill>
                        <a:srgbClr val="FF00FF"/>
                      </a:solidFill>
                      <a:prstDash val="solid"/>
                      <a:round/>
                      <a:headEnd type="none" w="med" len="med"/>
                      <a:tailEnd type="none" w="med" len="med"/>
                    </a:lnL>
                  </a:tcPr>
                </a:tc>
                <a:tc>
                  <a:txBody>
                    <a:bodyPr/>
                    <a:lstStyle/>
                    <a:p>
                      <a:pPr marL="0" indent="0" algn="ctr">
                        <a:lnSpc>
                          <a:spcPts val="2500"/>
                        </a:lnSpc>
                        <a:spcAft>
                          <a:spcPts val="0"/>
                        </a:spcAft>
                      </a:pPr>
                      <a:r>
                        <a:rPr lang="zh-TW" sz="1800" kern="100" dirty="0" smtClean="0">
                          <a:effectLst/>
                          <a:latin typeface="+mn-ea"/>
                          <a:ea typeface="+mn-ea"/>
                        </a:rPr>
                        <a:t>退休金</a:t>
                      </a:r>
                      <a:r>
                        <a:rPr lang="zh-TW" altLang="en-US" sz="1800" kern="100" dirty="0" smtClean="0">
                          <a:effectLst/>
                          <a:latin typeface="+mn-ea"/>
                          <a:ea typeface="+mn-ea"/>
                        </a:rPr>
                        <a:t>計算基準</a:t>
                      </a:r>
                      <a:endParaRPr lang="zh-TW" sz="1800" kern="100" dirty="0">
                        <a:effectLst/>
                        <a:latin typeface="+mn-ea"/>
                        <a:ea typeface="+mn-ea"/>
                        <a:cs typeface="Times New Roman"/>
                      </a:endParaRPr>
                    </a:p>
                  </a:txBody>
                  <a:tcPr marL="68580" marR="68580" marT="0" marB="0" anchor="ctr"/>
                </a:tc>
              </a:tr>
              <a:tr h="615950">
                <a:tc>
                  <a:txBody>
                    <a:bodyPr/>
                    <a:lstStyle/>
                    <a:p>
                      <a:pPr marL="0" indent="0" algn="ctr">
                        <a:lnSpc>
                          <a:spcPts val="2500"/>
                        </a:lnSpc>
                        <a:spcAft>
                          <a:spcPts val="0"/>
                        </a:spcAft>
                      </a:pPr>
                      <a:r>
                        <a:rPr lang="en-US" altLang="zh-TW" sz="1800" kern="100" dirty="0" smtClean="0">
                          <a:effectLst/>
                          <a:latin typeface="+mn-ea"/>
                          <a:ea typeface="+mn-ea"/>
                        </a:rPr>
                        <a:t>107.7.1~</a:t>
                      </a:r>
                    </a:p>
                    <a:p>
                      <a:pPr marL="0" indent="0" algn="ctr">
                        <a:lnSpc>
                          <a:spcPts val="2500"/>
                        </a:lnSpc>
                        <a:spcAft>
                          <a:spcPts val="0"/>
                        </a:spcAft>
                      </a:pPr>
                      <a:r>
                        <a:rPr lang="en-US" altLang="zh-TW" sz="1800" kern="100" dirty="0" smtClean="0">
                          <a:effectLst/>
                          <a:latin typeface="+mn-ea"/>
                          <a:ea typeface="+mn-ea"/>
                        </a:rPr>
                        <a:t>108.12.31</a:t>
                      </a:r>
                      <a:endParaRPr lang="zh-TW" sz="1800" kern="100" dirty="0">
                        <a:effectLst/>
                        <a:latin typeface="+mn-ea"/>
                        <a:ea typeface="+mn-ea"/>
                        <a:cs typeface="Times New Roman"/>
                      </a:endParaRPr>
                    </a:p>
                  </a:txBody>
                  <a:tcPr marL="68580" marR="68580" marT="0" marB="0" anchor="ctr">
                    <a:solidFill>
                      <a:schemeClr val="accent1">
                        <a:lumMod val="20000"/>
                        <a:lumOff val="80000"/>
                      </a:schemeClr>
                    </a:solidFill>
                  </a:tcPr>
                </a:tc>
                <a:tc>
                  <a:txBody>
                    <a:bodyPr/>
                    <a:lstStyle/>
                    <a:p>
                      <a:pPr marL="0" indent="0" algn="ctr" defTabSz="914400" rtl="0" eaLnBrk="1" latinLnBrk="0" hangingPunct="1">
                        <a:lnSpc>
                          <a:spcPts val="2500"/>
                        </a:lnSpc>
                        <a:spcAft>
                          <a:spcPts val="0"/>
                        </a:spcAft>
                      </a:pPr>
                      <a:r>
                        <a:rPr lang="en-US" sz="1800" b="1" kern="100" dirty="0" smtClean="0">
                          <a:solidFill>
                            <a:srgbClr val="C00000"/>
                          </a:solidFill>
                          <a:effectLst/>
                          <a:latin typeface="+mn-ea"/>
                          <a:ea typeface="+mn-ea"/>
                        </a:rPr>
                        <a:t>5</a:t>
                      </a:r>
                      <a:r>
                        <a:rPr lang="zh-TW" sz="1800" b="1" kern="100" dirty="0" smtClean="0">
                          <a:solidFill>
                            <a:srgbClr val="C00000"/>
                          </a:solidFill>
                          <a:effectLst/>
                          <a:latin typeface="+mn-ea"/>
                          <a:ea typeface="+mn-ea"/>
                        </a:rPr>
                        <a:t>年</a:t>
                      </a:r>
                      <a:r>
                        <a:rPr lang="zh-TW" altLang="en-US" sz="1800" b="1" kern="100" dirty="0" smtClean="0">
                          <a:effectLst/>
                          <a:latin typeface="+mn-ea"/>
                          <a:ea typeface="+mn-ea"/>
                        </a:rPr>
                        <a:t>平</a:t>
                      </a:r>
                      <a:r>
                        <a:rPr lang="zh-TW" sz="1800" b="1" kern="100" dirty="0" smtClean="0">
                          <a:effectLst/>
                          <a:latin typeface="+mn-ea"/>
                          <a:ea typeface="+mn-ea"/>
                        </a:rPr>
                        <a:t>均俸</a:t>
                      </a:r>
                      <a:r>
                        <a:rPr lang="en-US" altLang="zh-TW" sz="1800" b="1" kern="100" dirty="0" smtClean="0">
                          <a:effectLst/>
                          <a:latin typeface="+mn-ea"/>
                          <a:ea typeface="+mn-ea"/>
                        </a:rPr>
                        <a:t>(</a:t>
                      </a:r>
                      <a:r>
                        <a:rPr lang="zh-TW" altLang="en-US" sz="1800" b="1" kern="100" dirty="0" smtClean="0">
                          <a:effectLst/>
                          <a:latin typeface="+mn-ea"/>
                          <a:ea typeface="+mn-ea"/>
                        </a:rPr>
                        <a:t>薪</a:t>
                      </a:r>
                      <a:r>
                        <a:rPr lang="en-US" altLang="zh-TW" sz="1800" b="1" kern="100" dirty="0" smtClean="0">
                          <a:effectLst/>
                          <a:latin typeface="+mn-ea"/>
                          <a:ea typeface="+mn-ea"/>
                        </a:rPr>
                        <a:t>)</a:t>
                      </a:r>
                      <a:r>
                        <a:rPr lang="zh-TW" altLang="en-US" sz="1800" b="1" kern="100" dirty="0" smtClean="0">
                          <a:effectLst/>
                          <a:latin typeface="+mn-ea"/>
                          <a:ea typeface="+mn-ea"/>
                        </a:rPr>
                        <a:t>額</a:t>
                      </a:r>
                      <a:endParaRPr lang="zh-TW" sz="1800" b="1" kern="100" dirty="0">
                        <a:solidFill>
                          <a:schemeClr val="tx1"/>
                        </a:solidFill>
                        <a:effectLst/>
                        <a:latin typeface="+mn-ea"/>
                        <a:ea typeface="+mn-ea"/>
                        <a:cs typeface="+mn-cs"/>
                      </a:endParaRPr>
                    </a:p>
                  </a:txBody>
                  <a:tcPr marL="68580" marR="68580" marT="0" marB="0" anchor="ctr">
                    <a:lnR w="28575" cap="flat" cmpd="sng" algn="ctr">
                      <a:solidFill>
                        <a:srgbClr val="FF00FF"/>
                      </a:solidFill>
                      <a:prstDash val="solid"/>
                      <a:round/>
                      <a:headEnd type="none" w="med" len="med"/>
                      <a:tailEnd type="none" w="med" len="med"/>
                    </a:lnR>
                    <a:solidFill>
                      <a:schemeClr val="accent1">
                        <a:lumMod val="20000"/>
                        <a:lumOff val="80000"/>
                      </a:schemeClr>
                    </a:solidFill>
                  </a:tcPr>
                </a:tc>
                <a:tc>
                  <a:txBody>
                    <a:bodyPr/>
                    <a:lstStyle/>
                    <a:p>
                      <a:pPr marL="0" indent="0" algn="ctr" defTabSz="914400" rtl="0" eaLnBrk="1" latinLnBrk="0" hangingPunct="1">
                        <a:lnSpc>
                          <a:spcPts val="2500"/>
                        </a:lnSpc>
                        <a:spcAft>
                          <a:spcPts val="0"/>
                        </a:spcAft>
                      </a:pPr>
                      <a:r>
                        <a:rPr lang="en-US" altLang="zh-TW" sz="1800" b="1" kern="100" dirty="0" smtClean="0">
                          <a:effectLst/>
                          <a:latin typeface="+mn-ea"/>
                          <a:ea typeface="+mn-ea"/>
                        </a:rPr>
                        <a:t>114</a:t>
                      </a:r>
                      <a:r>
                        <a:rPr lang="zh-TW" altLang="en-US" sz="1800" b="1" kern="100" dirty="0" smtClean="0">
                          <a:effectLst/>
                          <a:latin typeface="+mn-ea"/>
                          <a:ea typeface="+mn-ea"/>
                        </a:rPr>
                        <a:t>年度</a:t>
                      </a:r>
                      <a:endParaRPr lang="zh-TW" sz="1800" b="1" kern="100" dirty="0">
                        <a:solidFill>
                          <a:schemeClr val="tx1"/>
                        </a:solidFill>
                        <a:effectLst/>
                        <a:latin typeface="+mn-ea"/>
                        <a:ea typeface="+mn-ea"/>
                        <a:cs typeface="+mn-cs"/>
                      </a:endParaRPr>
                    </a:p>
                  </a:txBody>
                  <a:tcPr marL="68580" marR="68580" marT="0" marB="0" anchor="ctr">
                    <a:lnL w="28575" cap="flat" cmpd="sng" algn="ctr">
                      <a:solidFill>
                        <a:srgbClr val="FF00FF"/>
                      </a:solidFill>
                      <a:prstDash val="solid"/>
                      <a:round/>
                      <a:headEnd type="none" w="med" len="med"/>
                      <a:tailEnd type="none" w="med" len="med"/>
                    </a:lnL>
                    <a:solidFill>
                      <a:schemeClr val="accent1">
                        <a:lumMod val="20000"/>
                        <a:lumOff val="80000"/>
                      </a:schemeClr>
                    </a:solidFill>
                  </a:tcP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11</a:t>
                      </a:r>
                      <a:r>
                        <a:rPr lang="zh-TW" sz="1800" b="1" kern="100" dirty="0" smtClean="0">
                          <a:solidFill>
                            <a:srgbClr val="C00000"/>
                          </a:solidFill>
                          <a:effectLst/>
                          <a:latin typeface="+mn-ea"/>
                          <a:ea typeface="+mn-ea"/>
                          <a:cs typeface="+mn-cs"/>
                        </a:rPr>
                        <a:t>年</a:t>
                      </a:r>
                      <a:r>
                        <a:rPr lang="zh-TW" altLang="en-US" sz="1800" b="1" kern="100" dirty="0" smtClean="0">
                          <a:solidFill>
                            <a:schemeClr val="tx1"/>
                          </a:solidFill>
                          <a:effectLst/>
                          <a:latin typeface="+mn-ea"/>
                          <a:ea typeface="+mn-ea"/>
                        </a:rPr>
                        <a:t>平</a:t>
                      </a:r>
                      <a:r>
                        <a:rPr lang="zh-TW" sz="1800" b="1" kern="100" dirty="0" smtClean="0">
                          <a:solidFill>
                            <a:schemeClr val="tx1"/>
                          </a:solidFill>
                          <a:effectLst/>
                          <a:latin typeface="+mn-ea"/>
                          <a:ea typeface="+mn-ea"/>
                        </a:rPr>
                        <a:t>均俸</a:t>
                      </a:r>
                      <a:r>
                        <a:rPr lang="en-US" altLang="zh-TW" sz="1800" b="1" kern="100" dirty="0" smtClean="0">
                          <a:solidFill>
                            <a:schemeClr val="tx1"/>
                          </a:solidFill>
                          <a:effectLst/>
                          <a:latin typeface="+mn-ea"/>
                          <a:ea typeface="+mn-ea"/>
                        </a:rPr>
                        <a:t>(</a:t>
                      </a:r>
                      <a:r>
                        <a:rPr lang="zh-TW" altLang="en-US" sz="1800" b="1" kern="100" dirty="0" smtClean="0">
                          <a:solidFill>
                            <a:schemeClr val="tx1"/>
                          </a:solidFill>
                          <a:effectLst/>
                          <a:latin typeface="+mn-ea"/>
                          <a:ea typeface="+mn-ea"/>
                        </a:rPr>
                        <a:t>薪</a:t>
                      </a:r>
                      <a:r>
                        <a:rPr lang="en-US" altLang="zh-TW" sz="1800" b="1" kern="100" dirty="0" smtClean="0">
                          <a:solidFill>
                            <a:schemeClr val="tx1"/>
                          </a:solidFill>
                          <a:effectLst/>
                          <a:latin typeface="+mn-ea"/>
                          <a:ea typeface="+mn-ea"/>
                        </a:rPr>
                        <a:t>)</a:t>
                      </a:r>
                      <a:r>
                        <a:rPr lang="zh-TW" altLang="en-US" sz="1800" b="1" kern="100" dirty="0" smtClean="0">
                          <a:solidFill>
                            <a:schemeClr val="tx1"/>
                          </a:solidFill>
                          <a:effectLst/>
                          <a:latin typeface="+mn-ea"/>
                          <a:ea typeface="+mn-ea"/>
                        </a:rPr>
                        <a:t>額</a:t>
                      </a:r>
                      <a:endParaRPr lang="zh-TW" sz="1800" b="1" kern="100" dirty="0">
                        <a:solidFill>
                          <a:schemeClr val="tx1"/>
                        </a:solidFill>
                        <a:effectLst/>
                        <a:latin typeface="+mn-ea"/>
                        <a:ea typeface="+mn-ea"/>
                        <a:cs typeface="+mn-cs"/>
                      </a:endParaRPr>
                    </a:p>
                  </a:txBody>
                  <a:tcPr marL="68580" marR="68580" marT="0" marB="0" anchor="ctr">
                    <a:solidFill>
                      <a:schemeClr val="accent1">
                        <a:lumMod val="20000"/>
                        <a:lumOff val="80000"/>
                      </a:schemeClr>
                    </a:solidFill>
                  </a:tcPr>
                </a:tc>
              </a:tr>
              <a:tr h="474877">
                <a:tc>
                  <a:txBody>
                    <a:bodyPr/>
                    <a:lstStyle/>
                    <a:p>
                      <a:pPr marL="0" indent="0" algn="ctr" defTabSz="914400" rtl="0" eaLnBrk="1" latinLnBrk="0" hangingPunct="1">
                        <a:lnSpc>
                          <a:spcPts val="2500"/>
                        </a:lnSpc>
                        <a:spcAft>
                          <a:spcPts val="0"/>
                        </a:spcAft>
                      </a:pPr>
                      <a:r>
                        <a:rPr lang="en-US" altLang="zh-TW" sz="1800" kern="100" dirty="0" smtClean="0">
                          <a:effectLst/>
                          <a:latin typeface="+mn-ea"/>
                          <a:ea typeface="+mn-ea"/>
                        </a:rPr>
                        <a:t>109</a:t>
                      </a:r>
                      <a:r>
                        <a:rPr lang="zh-TW" altLang="en-US" sz="1800" kern="100" dirty="0" smtClean="0">
                          <a:effectLst/>
                          <a:latin typeface="+mn-ea"/>
                          <a:ea typeface="+mn-ea"/>
                        </a:rPr>
                        <a:t>年度</a:t>
                      </a:r>
                      <a:endParaRPr lang="zh-TW" sz="1800" b="1" kern="100" dirty="0">
                        <a:solidFill>
                          <a:schemeClr val="lt1"/>
                        </a:solidFill>
                        <a:effectLst/>
                        <a:latin typeface="+mn-ea"/>
                        <a:ea typeface="+mn-ea"/>
                        <a:cs typeface="+mn-cs"/>
                      </a:endParaRPr>
                    </a:p>
                  </a:txBody>
                  <a:tcPr marL="68580" marR="68580" marT="0" marB="0" anchor="ct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6</a:t>
                      </a:r>
                      <a:r>
                        <a:rPr lang="zh-TW" altLang="zh-TW" sz="1800" b="1" kern="100" dirty="0" smtClean="0">
                          <a:solidFill>
                            <a:srgbClr val="C00000"/>
                          </a:solidFill>
                          <a:effectLst/>
                          <a:latin typeface="+mn-ea"/>
                          <a:ea typeface="+mn-ea"/>
                          <a:cs typeface="+mn-cs"/>
                        </a:rPr>
                        <a:t>年</a:t>
                      </a:r>
                      <a:r>
                        <a:rPr lang="zh-TW" altLang="en-US" sz="1800" b="1" kern="100" dirty="0" smtClean="0">
                          <a:effectLst/>
                          <a:latin typeface="+mn-ea"/>
                          <a:ea typeface="+mn-ea"/>
                        </a:rPr>
                        <a:t>平</a:t>
                      </a:r>
                      <a:r>
                        <a:rPr lang="zh-TW" altLang="zh-TW" sz="1800" b="1" kern="100" dirty="0" smtClean="0">
                          <a:effectLst/>
                          <a:latin typeface="+mn-ea"/>
                          <a:ea typeface="+mn-ea"/>
                        </a:rPr>
                        <a:t>均俸</a:t>
                      </a:r>
                      <a:r>
                        <a:rPr lang="en-US" altLang="zh-TW" sz="1800" b="1" kern="100" dirty="0" smtClean="0">
                          <a:effectLst/>
                          <a:latin typeface="+mn-ea"/>
                          <a:ea typeface="+mn-ea"/>
                        </a:rPr>
                        <a:t>(</a:t>
                      </a:r>
                      <a:r>
                        <a:rPr lang="zh-TW" altLang="en-US" sz="1800" b="1" kern="100" dirty="0" smtClean="0">
                          <a:effectLst/>
                          <a:latin typeface="+mn-ea"/>
                          <a:ea typeface="+mn-ea"/>
                        </a:rPr>
                        <a:t>薪</a:t>
                      </a:r>
                      <a:r>
                        <a:rPr lang="en-US" altLang="zh-TW" sz="1800" b="1" kern="100" dirty="0" smtClean="0">
                          <a:effectLst/>
                          <a:latin typeface="+mn-ea"/>
                          <a:ea typeface="+mn-ea"/>
                        </a:rPr>
                        <a:t>)</a:t>
                      </a:r>
                      <a:r>
                        <a:rPr lang="zh-TW" altLang="en-US" sz="1800" b="1" kern="100" dirty="0" smtClean="0">
                          <a:effectLst/>
                          <a:latin typeface="+mn-ea"/>
                          <a:ea typeface="+mn-ea"/>
                        </a:rPr>
                        <a:t>額</a:t>
                      </a:r>
                      <a:endParaRPr lang="zh-TW" altLang="zh-TW" sz="1800" b="1" kern="100" dirty="0">
                        <a:solidFill>
                          <a:schemeClr val="tx1"/>
                        </a:solidFill>
                        <a:effectLst/>
                        <a:latin typeface="+mn-ea"/>
                        <a:ea typeface="+mn-ea"/>
                        <a:cs typeface="+mn-cs"/>
                      </a:endParaRPr>
                    </a:p>
                  </a:txBody>
                  <a:tcPr marL="68580" marR="68580" marT="0" marB="0" anchor="ctr">
                    <a:lnR w="28575" cap="flat" cmpd="sng" algn="ctr">
                      <a:solidFill>
                        <a:srgbClr val="FF00FF"/>
                      </a:solidFill>
                      <a:prstDash val="solid"/>
                      <a:round/>
                      <a:headEnd type="none" w="med" len="med"/>
                      <a:tailEnd type="none" w="med" len="med"/>
                    </a:lnR>
                  </a:tcPr>
                </a:tc>
                <a:tc>
                  <a:txBody>
                    <a:bodyPr/>
                    <a:lstStyle/>
                    <a:p>
                      <a:pPr marL="0" indent="0" algn="ctr" defTabSz="914400" rtl="0" eaLnBrk="1" latinLnBrk="0" hangingPunct="1">
                        <a:lnSpc>
                          <a:spcPts val="2500"/>
                        </a:lnSpc>
                        <a:spcAft>
                          <a:spcPts val="0"/>
                        </a:spcAft>
                      </a:pPr>
                      <a:r>
                        <a:rPr lang="en-US" altLang="zh-TW" sz="1800" b="1" kern="100" dirty="0" smtClean="0">
                          <a:effectLst/>
                          <a:latin typeface="+mn-ea"/>
                          <a:ea typeface="+mn-ea"/>
                        </a:rPr>
                        <a:t>115</a:t>
                      </a:r>
                      <a:r>
                        <a:rPr lang="zh-TW" altLang="en-US" sz="1800" b="1" kern="100" dirty="0" smtClean="0">
                          <a:effectLst/>
                          <a:latin typeface="+mn-ea"/>
                          <a:ea typeface="+mn-ea"/>
                        </a:rPr>
                        <a:t>年度</a:t>
                      </a:r>
                      <a:endParaRPr lang="zh-TW" altLang="zh-TW" sz="1800" b="1" kern="100" dirty="0">
                        <a:solidFill>
                          <a:schemeClr val="tx1"/>
                        </a:solidFill>
                        <a:effectLst/>
                        <a:latin typeface="+mn-ea"/>
                        <a:ea typeface="+mn-ea"/>
                        <a:cs typeface="+mn-cs"/>
                      </a:endParaRPr>
                    </a:p>
                  </a:txBody>
                  <a:tcPr marL="68580" marR="68580" marT="0" marB="0" anchor="ctr">
                    <a:lnL w="28575" cap="flat" cmpd="sng" algn="ctr">
                      <a:solidFill>
                        <a:srgbClr val="FF00FF"/>
                      </a:solidFill>
                      <a:prstDash val="solid"/>
                      <a:round/>
                      <a:headEnd type="none" w="med" len="med"/>
                      <a:tailEnd type="none" w="med" len="med"/>
                    </a:lnL>
                  </a:tcP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12</a:t>
                      </a:r>
                      <a:r>
                        <a:rPr lang="zh-TW" altLang="zh-TW" sz="1800" b="1" kern="100" dirty="0" smtClean="0">
                          <a:solidFill>
                            <a:srgbClr val="C00000"/>
                          </a:solidFill>
                          <a:effectLst/>
                          <a:latin typeface="+mn-ea"/>
                          <a:ea typeface="+mn-ea"/>
                          <a:cs typeface="+mn-cs"/>
                        </a:rPr>
                        <a:t>年</a:t>
                      </a:r>
                      <a:r>
                        <a:rPr lang="zh-TW" altLang="en-US" sz="1800" b="1" kern="100" dirty="0" smtClean="0">
                          <a:solidFill>
                            <a:schemeClr val="tx1"/>
                          </a:solidFill>
                          <a:effectLst/>
                          <a:latin typeface="+mn-ea"/>
                          <a:ea typeface="+mn-ea"/>
                          <a:cs typeface="+mn-cs"/>
                        </a:rPr>
                        <a:t>平</a:t>
                      </a:r>
                      <a:r>
                        <a:rPr lang="zh-TW" altLang="zh-TW" sz="1800" b="1" kern="100" dirty="0" smtClean="0">
                          <a:solidFill>
                            <a:schemeClr val="tx1"/>
                          </a:solidFill>
                          <a:effectLst/>
                          <a:latin typeface="+mn-ea"/>
                          <a:ea typeface="+mn-ea"/>
                          <a:cs typeface="+mn-cs"/>
                        </a:rPr>
                        <a:t>均俸</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薪</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額</a:t>
                      </a:r>
                      <a:endParaRPr lang="zh-TW" altLang="zh-TW" sz="1800" b="1" kern="100" dirty="0">
                        <a:solidFill>
                          <a:schemeClr val="tx1"/>
                        </a:solidFill>
                        <a:effectLst/>
                        <a:latin typeface="+mn-ea"/>
                        <a:ea typeface="+mn-ea"/>
                        <a:cs typeface="+mn-cs"/>
                      </a:endParaRPr>
                    </a:p>
                  </a:txBody>
                  <a:tcPr marL="68580" marR="68580" marT="0" marB="0" anchor="ctr"/>
                </a:tc>
              </a:tr>
              <a:tr h="474877">
                <a:tc>
                  <a:txBody>
                    <a:bodyPr/>
                    <a:lstStyle/>
                    <a:p>
                      <a:pPr marL="0" indent="0" algn="ctr" defTabSz="914400" rtl="0" eaLnBrk="1" latinLnBrk="0" hangingPunct="1">
                        <a:lnSpc>
                          <a:spcPts val="2500"/>
                        </a:lnSpc>
                        <a:spcAft>
                          <a:spcPts val="0"/>
                        </a:spcAft>
                      </a:pPr>
                      <a:r>
                        <a:rPr lang="en-US" altLang="zh-TW" sz="1800" kern="100" dirty="0" smtClean="0">
                          <a:effectLst/>
                          <a:latin typeface="+mn-ea"/>
                          <a:ea typeface="+mn-ea"/>
                        </a:rPr>
                        <a:t>110</a:t>
                      </a:r>
                      <a:r>
                        <a:rPr lang="zh-TW" altLang="en-US" sz="1800" kern="100" dirty="0" smtClean="0">
                          <a:effectLst/>
                          <a:latin typeface="+mn-ea"/>
                          <a:ea typeface="+mn-ea"/>
                        </a:rPr>
                        <a:t>年度</a:t>
                      </a:r>
                      <a:endParaRPr lang="zh-TW" sz="1800" b="1" kern="100" dirty="0">
                        <a:solidFill>
                          <a:schemeClr val="lt1"/>
                        </a:solidFill>
                        <a:effectLst/>
                        <a:latin typeface="+mn-ea"/>
                        <a:ea typeface="+mn-ea"/>
                        <a:cs typeface="+mn-cs"/>
                      </a:endParaRPr>
                    </a:p>
                  </a:txBody>
                  <a:tcPr marL="68580" marR="68580" marT="0" marB="0" anchor="ctr">
                    <a:solidFill>
                      <a:schemeClr val="accent1">
                        <a:lumMod val="20000"/>
                        <a:lumOff val="80000"/>
                      </a:schemeClr>
                    </a:solidFill>
                  </a:tcP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7</a:t>
                      </a:r>
                      <a:r>
                        <a:rPr lang="zh-TW" altLang="zh-TW" sz="1800" b="1" kern="100" dirty="0" smtClean="0">
                          <a:solidFill>
                            <a:srgbClr val="C00000"/>
                          </a:solidFill>
                          <a:effectLst/>
                          <a:latin typeface="+mn-ea"/>
                          <a:ea typeface="+mn-ea"/>
                          <a:cs typeface="+mn-cs"/>
                        </a:rPr>
                        <a:t>年</a:t>
                      </a:r>
                      <a:r>
                        <a:rPr lang="zh-TW" altLang="en-US" sz="1800" b="1" kern="100" dirty="0" smtClean="0">
                          <a:effectLst/>
                          <a:latin typeface="+mn-ea"/>
                          <a:ea typeface="+mn-ea"/>
                        </a:rPr>
                        <a:t>平</a:t>
                      </a:r>
                      <a:r>
                        <a:rPr lang="zh-TW" altLang="zh-TW" sz="1800" b="1" kern="100" dirty="0" smtClean="0">
                          <a:effectLst/>
                          <a:latin typeface="+mn-ea"/>
                          <a:ea typeface="+mn-ea"/>
                        </a:rPr>
                        <a:t>均俸</a:t>
                      </a:r>
                      <a:r>
                        <a:rPr lang="en-US" altLang="zh-TW" sz="1800" b="1" kern="100" dirty="0" smtClean="0">
                          <a:effectLst/>
                          <a:latin typeface="+mn-ea"/>
                          <a:ea typeface="+mn-ea"/>
                        </a:rPr>
                        <a:t>(</a:t>
                      </a:r>
                      <a:r>
                        <a:rPr lang="zh-TW" altLang="en-US" sz="1800" b="1" kern="100" dirty="0" smtClean="0">
                          <a:effectLst/>
                          <a:latin typeface="+mn-ea"/>
                          <a:ea typeface="+mn-ea"/>
                        </a:rPr>
                        <a:t>薪</a:t>
                      </a:r>
                      <a:r>
                        <a:rPr lang="en-US" altLang="zh-TW" sz="1800" b="1" kern="100" dirty="0" smtClean="0">
                          <a:effectLst/>
                          <a:latin typeface="+mn-ea"/>
                          <a:ea typeface="+mn-ea"/>
                        </a:rPr>
                        <a:t>)</a:t>
                      </a:r>
                      <a:r>
                        <a:rPr lang="zh-TW" altLang="en-US" sz="1800" b="1" kern="100" dirty="0" smtClean="0">
                          <a:effectLst/>
                          <a:latin typeface="+mn-ea"/>
                          <a:ea typeface="+mn-ea"/>
                        </a:rPr>
                        <a:t>額</a:t>
                      </a:r>
                      <a:endParaRPr lang="zh-TW" altLang="zh-TW" sz="1800" b="1" kern="100" dirty="0">
                        <a:solidFill>
                          <a:schemeClr val="tx1"/>
                        </a:solidFill>
                        <a:effectLst/>
                        <a:latin typeface="+mn-ea"/>
                        <a:ea typeface="+mn-ea"/>
                        <a:cs typeface="+mn-cs"/>
                      </a:endParaRPr>
                    </a:p>
                  </a:txBody>
                  <a:tcPr marL="68580" marR="68580" marT="0" marB="0" anchor="ctr">
                    <a:lnR w="28575" cap="flat" cmpd="sng" algn="ctr">
                      <a:solidFill>
                        <a:srgbClr val="FF00FF"/>
                      </a:solidFill>
                      <a:prstDash val="solid"/>
                      <a:round/>
                      <a:headEnd type="none" w="med" len="med"/>
                      <a:tailEnd type="none" w="med" len="med"/>
                    </a:lnR>
                    <a:solidFill>
                      <a:schemeClr val="accent1">
                        <a:lumMod val="20000"/>
                        <a:lumOff val="80000"/>
                      </a:schemeClr>
                    </a:solidFill>
                  </a:tcPr>
                </a:tc>
                <a:tc>
                  <a:txBody>
                    <a:bodyPr/>
                    <a:lstStyle/>
                    <a:p>
                      <a:pPr marL="0" indent="0" algn="ctr" defTabSz="914400" rtl="0" eaLnBrk="1" latinLnBrk="0" hangingPunct="1">
                        <a:lnSpc>
                          <a:spcPts val="2500"/>
                        </a:lnSpc>
                        <a:spcAft>
                          <a:spcPts val="0"/>
                        </a:spcAft>
                      </a:pPr>
                      <a:r>
                        <a:rPr lang="en-US" altLang="zh-TW" sz="1800" b="1" kern="100" dirty="0" smtClean="0">
                          <a:effectLst/>
                          <a:latin typeface="+mn-ea"/>
                          <a:ea typeface="+mn-ea"/>
                        </a:rPr>
                        <a:t>116</a:t>
                      </a:r>
                      <a:r>
                        <a:rPr lang="zh-TW" altLang="en-US" sz="1800" b="1" kern="100" dirty="0" smtClean="0">
                          <a:effectLst/>
                          <a:latin typeface="+mn-ea"/>
                          <a:ea typeface="+mn-ea"/>
                        </a:rPr>
                        <a:t>年度</a:t>
                      </a:r>
                      <a:endParaRPr lang="zh-TW" altLang="zh-TW" sz="1800" b="1" kern="100" dirty="0">
                        <a:solidFill>
                          <a:schemeClr val="tx1"/>
                        </a:solidFill>
                        <a:effectLst/>
                        <a:latin typeface="+mn-ea"/>
                        <a:ea typeface="+mn-ea"/>
                        <a:cs typeface="+mn-cs"/>
                      </a:endParaRPr>
                    </a:p>
                  </a:txBody>
                  <a:tcPr marL="68580" marR="68580" marT="0" marB="0" anchor="ctr">
                    <a:lnL w="28575" cap="flat" cmpd="sng" algn="ctr">
                      <a:solidFill>
                        <a:srgbClr val="FF00FF"/>
                      </a:solidFill>
                      <a:prstDash val="solid"/>
                      <a:round/>
                      <a:headEnd type="none" w="med" len="med"/>
                      <a:tailEnd type="none" w="med" len="med"/>
                    </a:lnL>
                    <a:solidFill>
                      <a:schemeClr val="accent1">
                        <a:lumMod val="20000"/>
                        <a:lumOff val="80000"/>
                      </a:schemeClr>
                    </a:solidFill>
                  </a:tcP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13</a:t>
                      </a:r>
                      <a:r>
                        <a:rPr lang="zh-TW" altLang="zh-TW" sz="1800" b="1" kern="100" dirty="0" smtClean="0">
                          <a:solidFill>
                            <a:srgbClr val="C00000"/>
                          </a:solidFill>
                          <a:effectLst/>
                          <a:latin typeface="+mn-ea"/>
                          <a:ea typeface="+mn-ea"/>
                          <a:cs typeface="+mn-cs"/>
                        </a:rPr>
                        <a:t>年</a:t>
                      </a:r>
                      <a:r>
                        <a:rPr lang="zh-TW" altLang="en-US" sz="1800" b="1" kern="100" dirty="0" smtClean="0">
                          <a:solidFill>
                            <a:schemeClr val="tx1"/>
                          </a:solidFill>
                          <a:effectLst/>
                          <a:latin typeface="+mn-ea"/>
                          <a:ea typeface="+mn-ea"/>
                          <a:cs typeface="+mn-cs"/>
                        </a:rPr>
                        <a:t>平</a:t>
                      </a:r>
                      <a:r>
                        <a:rPr lang="zh-TW" altLang="zh-TW" sz="1800" b="1" kern="100" dirty="0" smtClean="0">
                          <a:solidFill>
                            <a:schemeClr val="tx1"/>
                          </a:solidFill>
                          <a:effectLst/>
                          <a:latin typeface="+mn-ea"/>
                          <a:ea typeface="+mn-ea"/>
                          <a:cs typeface="+mn-cs"/>
                        </a:rPr>
                        <a:t>均俸</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薪</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額</a:t>
                      </a:r>
                      <a:endParaRPr lang="zh-TW" altLang="zh-TW" sz="1800" b="1" kern="100" dirty="0">
                        <a:solidFill>
                          <a:schemeClr val="tx1"/>
                        </a:solidFill>
                        <a:effectLst/>
                        <a:latin typeface="+mn-ea"/>
                        <a:ea typeface="+mn-ea"/>
                        <a:cs typeface="+mn-cs"/>
                      </a:endParaRPr>
                    </a:p>
                  </a:txBody>
                  <a:tcPr marL="68580" marR="68580" marT="0" marB="0" anchor="ctr">
                    <a:solidFill>
                      <a:schemeClr val="accent1">
                        <a:lumMod val="20000"/>
                        <a:lumOff val="80000"/>
                      </a:schemeClr>
                    </a:solidFill>
                  </a:tcPr>
                </a:tc>
              </a:tr>
              <a:tr h="474877">
                <a:tc>
                  <a:txBody>
                    <a:bodyPr/>
                    <a:lstStyle/>
                    <a:p>
                      <a:pPr marL="0" indent="0" algn="ctr" defTabSz="914400" rtl="0" eaLnBrk="1" latinLnBrk="0" hangingPunct="1">
                        <a:lnSpc>
                          <a:spcPts val="2500"/>
                        </a:lnSpc>
                        <a:spcAft>
                          <a:spcPts val="0"/>
                        </a:spcAft>
                      </a:pPr>
                      <a:r>
                        <a:rPr lang="en-US" altLang="zh-TW" sz="1800" kern="100" dirty="0" smtClean="0">
                          <a:effectLst/>
                          <a:latin typeface="+mn-ea"/>
                          <a:ea typeface="+mn-ea"/>
                        </a:rPr>
                        <a:t>111</a:t>
                      </a:r>
                      <a:r>
                        <a:rPr lang="zh-TW" altLang="en-US" sz="1800" kern="100" dirty="0" smtClean="0">
                          <a:effectLst/>
                          <a:latin typeface="+mn-ea"/>
                          <a:ea typeface="+mn-ea"/>
                        </a:rPr>
                        <a:t>年度</a:t>
                      </a:r>
                      <a:endParaRPr lang="zh-TW" sz="1800" b="1" kern="100" dirty="0">
                        <a:solidFill>
                          <a:schemeClr val="lt1"/>
                        </a:solidFill>
                        <a:effectLst/>
                        <a:latin typeface="+mn-ea"/>
                        <a:ea typeface="+mn-ea"/>
                        <a:cs typeface="+mn-cs"/>
                      </a:endParaRPr>
                    </a:p>
                  </a:txBody>
                  <a:tcPr marL="68580" marR="68580" marT="0" marB="0" anchor="ct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8</a:t>
                      </a:r>
                      <a:r>
                        <a:rPr lang="zh-TW" altLang="zh-TW" sz="1800" b="1" kern="100" dirty="0" smtClean="0">
                          <a:solidFill>
                            <a:srgbClr val="C00000"/>
                          </a:solidFill>
                          <a:effectLst/>
                          <a:latin typeface="+mn-ea"/>
                          <a:ea typeface="+mn-ea"/>
                          <a:cs typeface="+mn-cs"/>
                        </a:rPr>
                        <a:t>年</a:t>
                      </a:r>
                      <a:r>
                        <a:rPr lang="zh-TW" altLang="en-US" sz="1800" b="1" kern="100" dirty="0" smtClean="0">
                          <a:effectLst/>
                          <a:latin typeface="+mn-ea"/>
                          <a:ea typeface="+mn-ea"/>
                        </a:rPr>
                        <a:t>平</a:t>
                      </a:r>
                      <a:r>
                        <a:rPr lang="zh-TW" altLang="zh-TW" sz="1800" b="1" kern="100" dirty="0" smtClean="0">
                          <a:effectLst/>
                          <a:latin typeface="+mn-ea"/>
                          <a:ea typeface="+mn-ea"/>
                        </a:rPr>
                        <a:t>均俸</a:t>
                      </a:r>
                      <a:r>
                        <a:rPr lang="en-US" altLang="zh-TW" sz="1800" b="1" kern="100" dirty="0" smtClean="0">
                          <a:effectLst/>
                          <a:latin typeface="+mn-ea"/>
                          <a:ea typeface="+mn-ea"/>
                        </a:rPr>
                        <a:t>(</a:t>
                      </a:r>
                      <a:r>
                        <a:rPr lang="zh-TW" altLang="en-US" sz="1800" b="1" kern="100" dirty="0" smtClean="0">
                          <a:effectLst/>
                          <a:latin typeface="+mn-ea"/>
                          <a:ea typeface="+mn-ea"/>
                        </a:rPr>
                        <a:t>薪</a:t>
                      </a:r>
                      <a:r>
                        <a:rPr lang="en-US" altLang="zh-TW" sz="1800" b="1" kern="100" dirty="0" smtClean="0">
                          <a:effectLst/>
                          <a:latin typeface="+mn-ea"/>
                          <a:ea typeface="+mn-ea"/>
                        </a:rPr>
                        <a:t>)</a:t>
                      </a:r>
                      <a:r>
                        <a:rPr lang="zh-TW" altLang="en-US" sz="1800" b="1" kern="100" dirty="0" smtClean="0">
                          <a:effectLst/>
                          <a:latin typeface="+mn-ea"/>
                          <a:ea typeface="+mn-ea"/>
                        </a:rPr>
                        <a:t>額</a:t>
                      </a:r>
                      <a:endParaRPr lang="zh-TW" altLang="zh-TW" sz="1800" b="1" kern="100" dirty="0">
                        <a:solidFill>
                          <a:schemeClr val="tx1"/>
                        </a:solidFill>
                        <a:effectLst/>
                        <a:latin typeface="+mn-ea"/>
                        <a:ea typeface="+mn-ea"/>
                        <a:cs typeface="+mn-cs"/>
                      </a:endParaRPr>
                    </a:p>
                  </a:txBody>
                  <a:tcPr marL="68580" marR="68580" marT="0" marB="0" anchor="ctr">
                    <a:lnR w="28575" cap="flat" cmpd="sng" algn="ctr">
                      <a:solidFill>
                        <a:srgbClr val="FF00FF"/>
                      </a:solidFill>
                      <a:prstDash val="solid"/>
                      <a:round/>
                      <a:headEnd type="none" w="med" len="med"/>
                      <a:tailEnd type="none" w="med" len="med"/>
                    </a:lnR>
                  </a:tcPr>
                </a:tc>
                <a:tc>
                  <a:txBody>
                    <a:bodyPr/>
                    <a:lstStyle/>
                    <a:p>
                      <a:pPr marL="0" indent="0" algn="ctr" defTabSz="914400" rtl="0" eaLnBrk="1" latinLnBrk="0" hangingPunct="1">
                        <a:lnSpc>
                          <a:spcPts val="2500"/>
                        </a:lnSpc>
                        <a:spcAft>
                          <a:spcPts val="0"/>
                        </a:spcAft>
                      </a:pPr>
                      <a:r>
                        <a:rPr lang="en-US" altLang="zh-TW" sz="1800" b="1" kern="100" dirty="0" smtClean="0">
                          <a:effectLst/>
                          <a:latin typeface="+mn-ea"/>
                          <a:ea typeface="+mn-ea"/>
                        </a:rPr>
                        <a:t>117</a:t>
                      </a:r>
                      <a:r>
                        <a:rPr lang="zh-TW" altLang="en-US" sz="1800" b="1" kern="100" dirty="0" smtClean="0">
                          <a:effectLst/>
                          <a:latin typeface="+mn-ea"/>
                          <a:ea typeface="+mn-ea"/>
                        </a:rPr>
                        <a:t>年度</a:t>
                      </a:r>
                      <a:endParaRPr lang="zh-TW" altLang="zh-TW" sz="1800" b="1" kern="100" dirty="0">
                        <a:solidFill>
                          <a:schemeClr val="tx1"/>
                        </a:solidFill>
                        <a:effectLst/>
                        <a:latin typeface="+mn-ea"/>
                        <a:ea typeface="+mn-ea"/>
                        <a:cs typeface="+mn-cs"/>
                      </a:endParaRPr>
                    </a:p>
                  </a:txBody>
                  <a:tcPr marL="68580" marR="68580" marT="0" marB="0" anchor="ctr">
                    <a:lnL w="28575" cap="flat" cmpd="sng" algn="ctr">
                      <a:solidFill>
                        <a:srgbClr val="FF00FF"/>
                      </a:solidFill>
                      <a:prstDash val="solid"/>
                      <a:round/>
                      <a:headEnd type="none" w="med" len="med"/>
                      <a:tailEnd type="none" w="med" len="med"/>
                    </a:lnL>
                  </a:tcP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14</a:t>
                      </a:r>
                      <a:r>
                        <a:rPr lang="zh-TW" altLang="zh-TW" sz="1800" b="1" kern="100" dirty="0" smtClean="0">
                          <a:solidFill>
                            <a:srgbClr val="C00000"/>
                          </a:solidFill>
                          <a:effectLst/>
                          <a:latin typeface="+mn-ea"/>
                          <a:ea typeface="+mn-ea"/>
                          <a:cs typeface="+mn-cs"/>
                        </a:rPr>
                        <a:t>年</a:t>
                      </a:r>
                      <a:r>
                        <a:rPr lang="zh-TW" altLang="en-US" sz="1800" b="1" kern="100" dirty="0" smtClean="0">
                          <a:solidFill>
                            <a:schemeClr val="tx1"/>
                          </a:solidFill>
                          <a:effectLst/>
                          <a:latin typeface="+mn-ea"/>
                          <a:ea typeface="+mn-ea"/>
                          <a:cs typeface="+mn-cs"/>
                        </a:rPr>
                        <a:t>平</a:t>
                      </a:r>
                      <a:r>
                        <a:rPr lang="zh-TW" altLang="zh-TW" sz="1800" b="1" kern="100" dirty="0" smtClean="0">
                          <a:solidFill>
                            <a:schemeClr val="tx1"/>
                          </a:solidFill>
                          <a:effectLst/>
                          <a:latin typeface="+mn-ea"/>
                          <a:ea typeface="+mn-ea"/>
                          <a:cs typeface="+mn-cs"/>
                        </a:rPr>
                        <a:t>均俸</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薪</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額</a:t>
                      </a:r>
                      <a:endParaRPr lang="zh-TW" altLang="zh-TW" sz="1800" b="1" kern="100" dirty="0">
                        <a:solidFill>
                          <a:schemeClr val="tx1"/>
                        </a:solidFill>
                        <a:effectLst/>
                        <a:latin typeface="+mn-ea"/>
                        <a:ea typeface="+mn-ea"/>
                        <a:cs typeface="+mn-cs"/>
                      </a:endParaRPr>
                    </a:p>
                  </a:txBody>
                  <a:tcPr marL="68580" marR="68580" marT="0" marB="0" anchor="ctr"/>
                </a:tc>
              </a:tr>
              <a:tr h="398599">
                <a:tc>
                  <a:txBody>
                    <a:bodyPr/>
                    <a:lstStyle/>
                    <a:p>
                      <a:pPr marL="0" indent="0" algn="ctr" defTabSz="914400" rtl="0" eaLnBrk="1" latinLnBrk="0" hangingPunct="1">
                        <a:lnSpc>
                          <a:spcPts val="2500"/>
                        </a:lnSpc>
                        <a:spcAft>
                          <a:spcPts val="0"/>
                        </a:spcAft>
                      </a:pPr>
                      <a:r>
                        <a:rPr lang="en-US" altLang="zh-TW" sz="1800" kern="100" dirty="0" smtClean="0">
                          <a:effectLst/>
                          <a:latin typeface="+mn-ea"/>
                          <a:ea typeface="+mn-ea"/>
                        </a:rPr>
                        <a:t>112</a:t>
                      </a:r>
                      <a:r>
                        <a:rPr lang="zh-TW" altLang="en-US" sz="1800" kern="100" dirty="0" smtClean="0">
                          <a:effectLst/>
                          <a:latin typeface="+mn-ea"/>
                          <a:ea typeface="+mn-ea"/>
                        </a:rPr>
                        <a:t>年度</a:t>
                      </a:r>
                      <a:endParaRPr lang="zh-TW" sz="1800" b="1" kern="100" dirty="0">
                        <a:solidFill>
                          <a:schemeClr val="lt1"/>
                        </a:solidFill>
                        <a:effectLst/>
                        <a:latin typeface="+mn-ea"/>
                        <a:ea typeface="+mn-ea"/>
                        <a:cs typeface="+mn-cs"/>
                      </a:endParaRPr>
                    </a:p>
                  </a:txBody>
                  <a:tcPr marL="68580" marR="68580" marT="0" marB="0" anchor="ctr">
                    <a:solidFill>
                      <a:schemeClr val="accent1">
                        <a:lumMod val="20000"/>
                        <a:lumOff val="80000"/>
                      </a:schemeClr>
                    </a:solidFill>
                  </a:tcP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9</a:t>
                      </a:r>
                      <a:r>
                        <a:rPr lang="zh-TW" altLang="zh-TW" sz="1800" b="1" kern="100" dirty="0" smtClean="0">
                          <a:solidFill>
                            <a:srgbClr val="C00000"/>
                          </a:solidFill>
                          <a:effectLst/>
                          <a:latin typeface="+mn-ea"/>
                          <a:ea typeface="+mn-ea"/>
                          <a:cs typeface="+mn-cs"/>
                        </a:rPr>
                        <a:t>年</a:t>
                      </a:r>
                      <a:r>
                        <a:rPr lang="zh-TW" altLang="en-US" sz="1800" b="1" kern="100" dirty="0" smtClean="0">
                          <a:effectLst/>
                          <a:latin typeface="+mn-ea"/>
                          <a:ea typeface="+mn-ea"/>
                        </a:rPr>
                        <a:t>平</a:t>
                      </a:r>
                      <a:r>
                        <a:rPr lang="zh-TW" altLang="zh-TW" sz="1800" b="1" kern="100" dirty="0" smtClean="0">
                          <a:effectLst/>
                          <a:latin typeface="+mn-ea"/>
                          <a:ea typeface="+mn-ea"/>
                        </a:rPr>
                        <a:t>均俸</a:t>
                      </a:r>
                      <a:r>
                        <a:rPr lang="en-US" altLang="zh-TW" sz="1800" b="1" kern="100" dirty="0" smtClean="0">
                          <a:effectLst/>
                          <a:latin typeface="+mn-ea"/>
                          <a:ea typeface="+mn-ea"/>
                        </a:rPr>
                        <a:t>(</a:t>
                      </a:r>
                      <a:r>
                        <a:rPr lang="zh-TW" altLang="en-US" sz="1800" b="1" kern="100" dirty="0" smtClean="0">
                          <a:effectLst/>
                          <a:latin typeface="+mn-ea"/>
                          <a:ea typeface="+mn-ea"/>
                        </a:rPr>
                        <a:t>薪</a:t>
                      </a:r>
                      <a:r>
                        <a:rPr lang="en-US" altLang="zh-TW" sz="1800" b="1" kern="100" dirty="0" smtClean="0">
                          <a:effectLst/>
                          <a:latin typeface="+mn-ea"/>
                          <a:ea typeface="+mn-ea"/>
                        </a:rPr>
                        <a:t>)</a:t>
                      </a:r>
                      <a:r>
                        <a:rPr lang="zh-TW" altLang="en-US" sz="1800" b="1" kern="100" dirty="0" smtClean="0">
                          <a:effectLst/>
                          <a:latin typeface="+mn-ea"/>
                          <a:ea typeface="+mn-ea"/>
                        </a:rPr>
                        <a:t>額</a:t>
                      </a:r>
                      <a:endParaRPr lang="zh-TW" altLang="zh-TW" sz="1800" b="1" kern="100" dirty="0">
                        <a:solidFill>
                          <a:schemeClr val="tx1"/>
                        </a:solidFill>
                        <a:effectLst/>
                        <a:latin typeface="+mn-ea"/>
                        <a:ea typeface="+mn-ea"/>
                        <a:cs typeface="+mn-cs"/>
                      </a:endParaRPr>
                    </a:p>
                  </a:txBody>
                  <a:tcPr marL="68580" marR="68580" marT="0" marB="0" anchor="ctr">
                    <a:lnR w="28575" cap="flat" cmpd="sng" algn="ctr">
                      <a:solidFill>
                        <a:srgbClr val="FF00FF"/>
                      </a:solidFill>
                      <a:prstDash val="solid"/>
                      <a:round/>
                      <a:headEnd type="none" w="med" len="med"/>
                      <a:tailEnd type="none" w="med" len="med"/>
                    </a:lnR>
                    <a:solidFill>
                      <a:schemeClr val="accent1">
                        <a:lumMod val="20000"/>
                        <a:lumOff val="80000"/>
                      </a:schemeClr>
                    </a:solidFill>
                  </a:tcPr>
                </a:tc>
                <a:tc rowSpan="2">
                  <a:txBody>
                    <a:bodyPr/>
                    <a:lstStyle/>
                    <a:p>
                      <a:pPr marL="0" indent="0" algn="ctr" defTabSz="914400" rtl="0" eaLnBrk="1" latinLnBrk="0" hangingPunct="1">
                        <a:lnSpc>
                          <a:spcPts val="2500"/>
                        </a:lnSpc>
                        <a:spcAft>
                          <a:spcPts val="0"/>
                        </a:spcAft>
                      </a:pPr>
                      <a:r>
                        <a:rPr lang="en-US" altLang="zh-TW" sz="1800" b="1" kern="100" dirty="0" smtClean="0">
                          <a:effectLst/>
                          <a:latin typeface="+mn-ea"/>
                          <a:ea typeface="+mn-ea"/>
                        </a:rPr>
                        <a:t>118</a:t>
                      </a:r>
                      <a:r>
                        <a:rPr lang="zh-TW" altLang="en-US" sz="1800" b="1" kern="100" dirty="0" smtClean="0">
                          <a:effectLst/>
                          <a:latin typeface="+mn-ea"/>
                          <a:ea typeface="+mn-ea"/>
                        </a:rPr>
                        <a:t>年度以後</a:t>
                      </a:r>
                      <a:endParaRPr lang="zh-TW" altLang="zh-TW" sz="1800" b="1" kern="100" dirty="0">
                        <a:solidFill>
                          <a:schemeClr val="tx1"/>
                        </a:solidFill>
                        <a:effectLst/>
                        <a:latin typeface="+mn-ea"/>
                        <a:ea typeface="+mn-ea"/>
                        <a:cs typeface="+mn-cs"/>
                      </a:endParaRPr>
                    </a:p>
                  </a:txBody>
                  <a:tcPr marL="68580" marR="68580" marT="0" marB="0" anchor="ctr">
                    <a:lnL w="28575" cap="flat" cmpd="sng" algn="ctr">
                      <a:solidFill>
                        <a:srgbClr val="FF00FF"/>
                      </a:solidFill>
                      <a:prstDash val="solid"/>
                      <a:round/>
                      <a:headEnd type="none" w="med" len="med"/>
                      <a:tailEnd type="none" w="med" len="med"/>
                    </a:lnL>
                    <a:solidFill>
                      <a:schemeClr val="accent1">
                        <a:lumMod val="20000"/>
                        <a:lumOff val="80000"/>
                      </a:schemeClr>
                    </a:solidFill>
                  </a:tcPr>
                </a:tc>
                <a:tc rowSpan="2">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15</a:t>
                      </a:r>
                      <a:r>
                        <a:rPr lang="zh-TW" altLang="zh-TW" sz="1800" b="1" kern="100" dirty="0" smtClean="0">
                          <a:solidFill>
                            <a:srgbClr val="C00000"/>
                          </a:solidFill>
                          <a:effectLst/>
                          <a:latin typeface="+mn-ea"/>
                          <a:ea typeface="+mn-ea"/>
                          <a:cs typeface="+mn-cs"/>
                        </a:rPr>
                        <a:t>年</a:t>
                      </a:r>
                      <a:r>
                        <a:rPr lang="zh-TW" altLang="en-US" sz="1800" b="1" kern="100" dirty="0" smtClean="0">
                          <a:solidFill>
                            <a:schemeClr val="tx1"/>
                          </a:solidFill>
                          <a:effectLst/>
                          <a:latin typeface="+mn-ea"/>
                          <a:ea typeface="+mn-ea"/>
                          <a:cs typeface="+mn-cs"/>
                        </a:rPr>
                        <a:t>平</a:t>
                      </a:r>
                      <a:r>
                        <a:rPr lang="zh-TW" altLang="zh-TW" sz="1800" b="1" kern="100" dirty="0" smtClean="0">
                          <a:solidFill>
                            <a:schemeClr val="tx1"/>
                          </a:solidFill>
                          <a:effectLst/>
                          <a:latin typeface="+mn-ea"/>
                          <a:ea typeface="+mn-ea"/>
                          <a:cs typeface="+mn-cs"/>
                        </a:rPr>
                        <a:t>均俸</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薪</a:t>
                      </a:r>
                      <a:r>
                        <a:rPr lang="en-US" altLang="zh-TW" sz="1800" b="1" kern="100" dirty="0" smtClean="0">
                          <a:solidFill>
                            <a:schemeClr val="tx1"/>
                          </a:solidFill>
                          <a:effectLst/>
                          <a:latin typeface="+mn-ea"/>
                          <a:ea typeface="+mn-ea"/>
                          <a:cs typeface="+mn-cs"/>
                        </a:rPr>
                        <a:t>)</a:t>
                      </a:r>
                      <a:r>
                        <a:rPr lang="zh-TW" altLang="en-US" sz="1800" b="1" kern="100" dirty="0" smtClean="0">
                          <a:solidFill>
                            <a:schemeClr val="tx1"/>
                          </a:solidFill>
                          <a:effectLst/>
                          <a:latin typeface="+mn-ea"/>
                          <a:ea typeface="+mn-ea"/>
                          <a:cs typeface="+mn-cs"/>
                        </a:rPr>
                        <a:t>額</a:t>
                      </a:r>
                      <a:endParaRPr lang="zh-TW" altLang="zh-TW" sz="1800" b="1" kern="100" dirty="0">
                        <a:solidFill>
                          <a:schemeClr val="tx1"/>
                        </a:solidFill>
                        <a:effectLst/>
                        <a:latin typeface="+mn-ea"/>
                        <a:ea typeface="+mn-ea"/>
                        <a:cs typeface="+mn-cs"/>
                      </a:endParaRPr>
                    </a:p>
                  </a:txBody>
                  <a:tcPr marL="68580" marR="68580" marT="0" marB="0" anchor="ctr">
                    <a:solidFill>
                      <a:schemeClr val="accent1">
                        <a:lumMod val="20000"/>
                        <a:lumOff val="80000"/>
                      </a:schemeClr>
                    </a:solidFill>
                  </a:tcPr>
                </a:tc>
              </a:tr>
              <a:tr h="398599">
                <a:tc>
                  <a:txBody>
                    <a:bodyPr/>
                    <a:lstStyle/>
                    <a:p>
                      <a:pPr marL="0" indent="0" algn="ctr" defTabSz="914400" rtl="0" eaLnBrk="1" latinLnBrk="0" hangingPunct="1">
                        <a:lnSpc>
                          <a:spcPts val="2500"/>
                        </a:lnSpc>
                        <a:spcAft>
                          <a:spcPts val="0"/>
                        </a:spcAft>
                      </a:pPr>
                      <a:r>
                        <a:rPr lang="en-US" altLang="zh-TW" sz="1800" kern="100" dirty="0" smtClean="0">
                          <a:effectLst/>
                          <a:latin typeface="+mn-ea"/>
                          <a:ea typeface="+mn-ea"/>
                        </a:rPr>
                        <a:t>113</a:t>
                      </a:r>
                      <a:r>
                        <a:rPr lang="zh-TW" altLang="en-US" sz="1800" kern="100" dirty="0" smtClean="0">
                          <a:effectLst/>
                          <a:latin typeface="+mn-ea"/>
                          <a:ea typeface="+mn-ea"/>
                        </a:rPr>
                        <a:t>年度</a:t>
                      </a:r>
                      <a:endParaRPr lang="zh-TW" sz="1800" b="1" kern="100" dirty="0">
                        <a:solidFill>
                          <a:schemeClr val="lt1"/>
                        </a:solidFill>
                        <a:effectLst/>
                        <a:latin typeface="+mn-ea"/>
                        <a:ea typeface="+mn-ea"/>
                        <a:cs typeface="+mn-cs"/>
                      </a:endParaRPr>
                    </a:p>
                  </a:txBody>
                  <a:tcPr marL="68580" marR="68580" marT="0" marB="0" anchor="ctr"/>
                </a:tc>
                <a:tc>
                  <a:txBody>
                    <a:bodyPr/>
                    <a:lstStyle/>
                    <a:p>
                      <a:pPr marL="0" indent="0" algn="ctr" defTabSz="914400" rtl="0" eaLnBrk="1" latinLnBrk="0" hangingPunct="1">
                        <a:lnSpc>
                          <a:spcPts val="2500"/>
                        </a:lnSpc>
                        <a:spcAft>
                          <a:spcPts val="0"/>
                        </a:spcAft>
                      </a:pPr>
                      <a:r>
                        <a:rPr lang="en-US" altLang="zh-TW" sz="1800" b="1" kern="100" dirty="0" smtClean="0">
                          <a:solidFill>
                            <a:srgbClr val="C00000"/>
                          </a:solidFill>
                          <a:effectLst/>
                          <a:latin typeface="+mn-ea"/>
                          <a:ea typeface="+mn-ea"/>
                          <a:cs typeface="+mn-cs"/>
                        </a:rPr>
                        <a:t>10</a:t>
                      </a:r>
                      <a:r>
                        <a:rPr lang="zh-TW" altLang="zh-TW" sz="1800" b="1" kern="100" dirty="0" smtClean="0">
                          <a:solidFill>
                            <a:srgbClr val="C00000"/>
                          </a:solidFill>
                          <a:effectLst/>
                          <a:latin typeface="+mn-ea"/>
                          <a:ea typeface="+mn-ea"/>
                          <a:cs typeface="+mn-cs"/>
                        </a:rPr>
                        <a:t>年</a:t>
                      </a:r>
                      <a:r>
                        <a:rPr lang="zh-TW" altLang="en-US" sz="1800" b="1" kern="100" dirty="0" smtClean="0">
                          <a:effectLst/>
                          <a:latin typeface="+mn-ea"/>
                          <a:ea typeface="+mn-ea"/>
                        </a:rPr>
                        <a:t>平</a:t>
                      </a:r>
                      <a:r>
                        <a:rPr lang="zh-TW" altLang="zh-TW" sz="1800" b="1" kern="100" dirty="0" smtClean="0">
                          <a:effectLst/>
                          <a:latin typeface="+mn-ea"/>
                          <a:ea typeface="+mn-ea"/>
                        </a:rPr>
                        <a:t>均俸</a:t>
                      </a:r>
                      <a:r>
                        <a:rPr lang="en-US" altLang="zh-TW" sz="1800" b="1" kern="100" dirty="0" smtClean="0">
                          <a:effectLst/>
                          <a:latin typeface="+mn-ea"/>
                          <a:ea typeface="+mn-ea"/>
                        </a:rPr>
                        <a:t>(</a:t>
                      </a:r>
                      <a:r>
                        <a:rPr lang="zh-TW" altLang="en-US" sz="1800" b="1" kern="100" dirty="0" smtClean="0">
                          <a:effectLst/>
                          <a:latin typeface="+mn-ea"/>
                          <a:ea typeface="+mn-ea"/>
                        </a:rPr>
                        <a:t>薪</a:t>
                      </a:r>
                      <a:r>
                        <a:rPr lang="en-US" altLang="zh-TW" sz="1800" b="1" kern="100" dirty="0" smtClean="0">
                          <a:effectLst/>
                          <a:latin typeface="+mn-ea"/>
                          <a:ea typeface="+mn-ea"/>
                        </a:rPr>
                        <a:t>)</a:t>
                      </a:r>
                      <a:r>
                        <a:rPr lang="zh-TW" altLang="en-US" sz="1800" b="1" kern="100" dirty="0" smtClean="0">
                          <a:effectLst/>
                          <a:latin typeface="+mn-ea"/>
                          <a:ea typeface="+mn-ea"/>
                        </a:rPr>
                        <a:t>額</a:t>
                      </a:r>
                      <a:endParaRPr lang="zh-TW" altLang="zh-TW" sz="1800" b="1" kern="100" dirty="0">
                        <a:solidFill>
                          <a:schemeClr val="tx1"/>
                        </a:solidFill>
                        <a:effectLst/>
                        <a:latin typeface="+mn-ea"/>
                        <a:ea typeface="+mn-ea"/>
                        <a:cs typeface="+mn-cs"/>
                      </a:endParaRPr>
                    </a:p>
                  </a:txBody>
                  <a:tcPr marL="68580" marR="68580" marT="0" marB="0" anchor="ctr">
                    <a:lnR w="28575" cap="flat" cmpd="sng" algn="ctr">
                      <a:solidFill>
                        <a:srgbClr val="FF00FF"/>
                      </a:solidFill>
                      <a:prstDash val="solid"/>
                      <a:round/>
                      <a:headEnd type="none" w="med" len="med"/>
                      <a:tailEnd type="none" w="med" len="med"/>
                    </a:lnR>
                  </a:tcPr>
                </a:tc>
                <a:tc vMerge="1">
                  <a:txBody>
                    <a:bodyPr/>
                    <a:lstStyle/>
                    <a:p>
                      <a:pPr marL="0" indent="0" algn="ctr" defTabSz="914400" rtl="0" eaLnBrk="1" latinLnBrk="0" hangingPunct="1">
                        <a:lnSpc>
                          <a:spcPts val="2500"/>
                        </a:lnSpc>
                        <a:spcAft>
                          <a:spcPts val="0"/>
                        </a:spcAft>
                      </a:pPr>
                      <a:endParaRPr lang="zh-TW" altLang="zh-TW" sz="2000" b="1" kern="100" dirty="0">
                        <a:solidFill>
                          <a:schemeClr val="tx1"/>
                        </a:solidFill>
                        <a:effectLst/>
                        <a:latin typeface="+mn-lt"/>
                        <a:ea typeface="+mn-ea"/>
                        <a:cs typeface="+mn-cs"/>
                      </a:endParaRPr>
                    </a:p>
                  </a:txBody>
                  <a:tcPr marL="68580" marR="68580" marT="0" marB="0" anchor="ctr"/>
                </a:tc>
                <a:tc vMerge="1">
                  <a:txBody>
                    <a:bodyPr/>
                    <a:lstStyle/>
                    <a:p>
                      <a:pPr marL="0" indent="0" algn="ctr" defTabSz="914400" rtl="0" eaLnBrk="1" latinLnBrk="0" hangingPunct="1">
                        <a:lnSpc>
                          <a:spcPts val="2500"/>
                        </a:lnSpc>
                        <a:spcAft>
                          <a:spcPts val="0"/>
                        </a:spcAft>
                      </a:pPr>
                      <a:endParaRPr lang="zh-TW" altLang="zh-TW" sz="2000" b="1" kern="100" dirty="0">
                        <a:solidFill>
                          <a:schemeClr val="tx1"/>
                        </a:solidFill>
                        <a:effectLst/>
                        <a:latin typeface="+mn-lt"/>
                        <a:ea typeface="+mn-ea"/>
                        <a:cs typeface="+mn-cs"/>
                      </a:endParaRPr>
                    </a:p>
                  </a:txBody>
                  <a:tcPr marL="68580" marR="68580" marT="0" marB="0" anchor="ctr"/>
                </a:tc>
              </a:tr>
              <a:tr h="936104">
                <a:tc gridSpan="4">
                  <a:txBody>
                    <a:bodyPr/>
                    <a:lstStyle/>
                    <a:p>
                      <a:pPr marL="0" indent="0" algn="l" defTabSz="914400" rtl="0" eaLnBrk="1" latinLnBrk="0" hangingPunct="1">
                        <a:lnSpc>
                          <a:spcPts val="2500"/>
                        </a:lnSpc>
                        <a:spcAft>
                          <a:spcPts val="0"/>
                        </a:spcAft>
                      </a:pPr>
                      <a:r>
                        <a:rPr lang="en-US" altLang="zh-TW" sz="1700" kern="100" dirty="0" smtClean="0">
                          <a:effectLst/>
                          <a:latin typeface="+mn-ea"/>
                          <a:ea typeface="+mn-ea"/>
                        </a:rPr>
                        <a:t>1.</a:t>
                      </a:r>
                      <a:r>
                        <a:rPr lang="zh-TW" altLang="en-US" sz="1700" kern="100" dirty="0" smtClean="0">
                          <a:effectLst/>
                          <a:latin typeface="+mn-ea"/>
                          <a:ea typeface="+mn-ea"/>
                        </a:rPr>
                        <a:t>本表之適用對象以</a:t>
                      </a:r>
                      <a:r>
                        <a:rPr lang="en-US" altLang="zh-TW" sz="1700" kern="100" dirty="0" smtClean="0">
                          <a:effectLst/>
                          <a:latin typeface="+mn-ea"/>
                          <a:ea typeface="+mn-ea"/>
                        </a:rPr>
                        <a:t>107.7.1</a:t>
                      </a:r>
                      <a:r>
                        <a:rPr lang="zh-TW" altLang="en-US" sz="1700" kern="100" dirty="0" smtClean="0">
                          <a:effectLst/>
                          <a:latin typeface="+mn-ea"/>
                          <a:ea typeface="+mn-ea"/>
                        </a:rPr>
                        <a:t>以後退休生效者為限，</a:t>
                      </a:r>
                      <a:r>
                        <a:rPr lang="zh-TW" altLang="en-US" sz="1700" kern="100" dirty="0" smtClean="0">
                          <a:solidFill>
                            <a:srgbClr val="0000CC"/>
                          </a:solidFill>
                          <a:effectLst/>
                          <a:latin typeface="+mn-ea"/>
                          <a:ea typeface="+mn-ea"/>
                        </a:rPr>
                        <a:t>不適用於已退休人員</a:t>
                      </a:r>
                      <a:r>
                        <a:rPr lang="zh-TW" altLang="en-US" sz="1700" kern="100" dirty="0" smtClean="0">
                          <a:effectLst/>
                          <a:latin typeface="+mn-ea"/>
                          <a:ea typeface="+mn-ea"/>
                        </a:rPr>
                        <a:t>。</a:t>
                      </a:r>
                    </a:p>
                    <a:p>
                      <a:pPr marL="177800" indent="-177800" algn="l" defTabSz="914400" rtl="0" eaLnBrk="1" latinLnBrk="0" hangingPunct="1">
                        <a:lnSpc>
                          <a:spcPts val="2500"/>
                        </a:lnSpc>
                        <a:spcAft>
                          <a:spcPts val="0"/>
                        </a:spcAft>
                      </a:pPr>
                      <a:r>
                        <a:rPr lang="en-US" altLang="zh-TW" sz="1700" kern="100" dirty="0" smtClean="0">
                          <a:effectLst/>
                          <a:latin typeface="+mn-ea"/>
                          <a:ea typeface="+mn-ea"/>
                        </a:rPr>
                        <a:t>2.107.7.1</a:t>
                      </a:r>
                      <a:r>
                        <a:rPr lang="zh-TW" altLang="en-US" sz="1700" kern="100" dirty="0" smtClean="0">
                          <a:effectLst/>
                          <a:latin typeface="+mn-ea"/>
                          <a:ea typeface="+mn-ea"/>
                        </a:rPr>
                        <a:t>以後退休生效者，其退休金應按其退休年度，依本表所列各年度退休金計算基準計算，</a:t>
                      </a:r>
                      <a:r>
                        <a:rPr lang="zh-TW" altLang="en-US" sz="1700" kern="100" dirty="0" smtClean="0">
                          <a:solidFill>
                            <a:srgbClr val="0000CC"/>
                          </a:solidFill>
                          <a:effectLst/>
                          <a:latin typeface="+mn-ea"/>
                          <a:ea typeface="+mn-ea"/>
                        </a:rPr>
                        <a:t>之後不再調整</a:t>
                      </a:r>
                      <a:r>
                        <a:rPr lang="zh-TW" altLang="en-US" sz="1700" kern="100" dirty="0" smtClean="0">
                          <a:effectLst/>
                          <a:latin typeface="+mn-ea"/>
                          <a:ea typeface="+mn-ea"/>
                        </a:rPr>
                        <a:t>。</a:t>
                      </a:r>
                      <a:endParaRPr lang="en-US" altLang="zh-TW" sz="1700" kern="100" dirty="0" smtClean="0">
                        <a:effectLst/>
                        <a:latin typeface="+mn-ea"/>
                        <a:ea typeface="+mn-ea"/>
                      </a:endParaRPr>
                    </a:p>
                    <a:p>
                      <a:pPr marL="177800" indent="-177800" algn="l" defTabSz="914400" rtl="0" eaLnBrk="1" latinLnBrk="0" hangingPunct="1">
                        <a:lnSpc>
                          <a:spcPts val="2500"/>
                        </a:lnSpc>
                        <a:spcAft>
                          <a:spcPts val="0"/>
                        </a:spcAft>
                      </a:pPr>
                      <a:r>
                        <a:rPr lang="en-US" altLang="zh-TW" sz="1700" kern="100" dirty="0" smtClean="0">
                          <a:solidFill>
                            <a:schemeClr val="tx1"/>
                          </a:solidFill>
                          <a:effectLst/>
                          <a:latin typeface="+mn-ea"/>
                          <a:ea typeface="+mn-ea"/>
                        </a:rPr>
                        <a:t>3.</a:t>
                      </a:r>
                      <a:r>
                        <a:rPr lang="en-US" altLang="zh-TW" sz="1700" kern="100" dirty="0" smtClean="0">
                          <a:solidFill>
                            <a:srgbClr val="FF0066"/>
                          </a:solidFill>
                          <a:effectLst/>
                          <a:latin typeface="+mn-ea"/>
                          <a:ea typeface="+mn-ea"/>
                        </a:rPr>
                        <a:t>107.6.30</a:t>
                      </a:r>
                      <a:r>
                        <a:rPr lang="zh-TW" altLang="en-US" sz="1700" kern="100" dirty="0" smtClean="0">
                          <a:solidFill>
                            <a:srgbClr val="FF0066"/>
                          </a:solidFill>
                          <a:effectLst/>
                          <a:latin typeface="+mn-ea"/>
                          <a:ea typeface="+mn-ea"/>
                        </a:rPr>
                        <a:t>以前已符合法定支領月退休金條件</a:t>
                      </a:r>
                      <a:r>
                        <a:rPr lang="en-US" altLang="zh-TW" sz="1700" kern="100" dirty="0" smtClean="0">
                          <a:solidFill>
                            <a:srgbClr val="0000FF"/>
                          </a:solidFill>
                          <a:effectLst/>
                          <a:latin typeface="+mn-ea"/>
                          <a:ea typeface="+mn-ea"/>
                        </a:rPr>
                        <a:t>(</a:t>
                      </a:r>
                      <a:r>
                        <a:rPr lang="zh-TW" altLang="en-US" sz="1700" u="sng" kern="100" dirty="0" smtClean="0">
                          <a:solidFill>
                            <a:srgbClr val="0000FF"/>
                          </a:solidFill>
                          <a:effectLst/>
                          <a:latin typeface="+mn-ea"/>
                          <a:ea typeface="+mn-ea"/>
                        </a:rPr>
                        <a:t>含符合指標數</a:t>
                      </a:r>
                      <a:r>
                        <a:rPr lang="en-US" altLang="zh-TW" sz="1700" u="sng" kern="100" dirty="0" smtClean="0">
                          <a:solidFill>
                            <a:srgbClr val="0000FF"/>
                          </a:solidFill>
                          <a:effectLst/>
                          <a:latin typeface="+mn-ea"/>
                          <a:ea typeface="+mn-ea"/>
                        </a:rPr>
                        <a:t>)</a:t>
                      </a:r>
                      <a:r>
                        <a:rPr lang="zh-TW" altLang="en-US" sz="1700" kern="100" dirty="0" smtClean="0">
                          <a:solidFill>
                            <a:srgbClr val="FF0066"/>
                          </a:solidFill>
                          <a:effectLst/>
                          <a:latin typeface="+mn-ea"/>
                          <a:ea typeface="+mn-ea"/>
                        </a:rPr>
                        <a:t>而於本法公布施行後退休生效者，仍按最後在職等級計算退休給與。</a:t>
                      </a:r>
                      <a:endParaRPr lang="en-US" altLang="zh-TW" sz="1700" kern="100" dirty="0" smtClean="0">
                        <a:solidFill>
                          <a:srgbClr val="FF0066"/>
                        </a:solidFill>
                        <a:effectLst/>
                        <a:latin typeface="+mn-ea"/>
                        <a:ea typeface="+mn-ea"/>
                      </a:endParaRPr>
                    </a:p>
                  </a:txBody>
                  <a:tcPr marL="68580" marR="68580" marT="0" marB="0" anchor="ctr">
                    <a:solidFill>
                      <a:schemeClr val="bg1">
                        <a:alpha val="20000"/>
                      </a:schemeClr>
                    </a:solidFill>
                  </a:tcPr>
                </a:tc>
                <a:tc hMerge="1">
                  <a:txBody>
                    <a:bodyPr/>
                    <a:lstStyle/>
                    <a:p>
                      <a:pPr marL="0" indent="0" algn="ctr" defTabSz="914400" rtl="0" eaLnBrk="1" latinLnBrk="0" hangingPunct="1">
                        <a:lnSpc>
                          <a:spcPts val="2500"/>
                        </a:lnSpc>
                        <a:spcAft>
                          <a:spcPts val="0"/>
                        </a:spcAft>
                      </a:pPr>
                      <a:endParaRPr lang="zh-TW" altLang="zh-TW" sz="2200" b="1" kern="100" dirty="0">
                        <a:solidFill>
                          <a:schemeClr val="tx1"/>
                        </a:solidFill>
                        <a:effectLst/>
                        <a:latin typeface="+mn-lt"/>
                        <a:ea typeface="+mn-ea"/>
                        <a:cs typeface="+mn-cs"/>
                      </a:endParaRPr>
                    </a:p>
                  </a:txBody>
                  <a:tcPr marL="68580" marR="68580" marT="0" marB="0" anchor="ctr"/>
                </a:tc>
                <a:tc hMerge="1">
                  <a:txBody>
                    <a:bodyPr/>
                    <a:lstStyle/>
                    <a:p>
                      <a:pPr marL="177800" indent="-177800" algn="l" defTabSz="914400" rtl="0" eaLnBrk="1" latinLnBrk="0" hangingPunct="1">
                        <a:lnSpc>
                          <a:spcPts val="2500"/>
                        </a:lnSpc>
                        <a:spcAft>
                          <a:spcPts val="0"/>
                        </a:spcAft>
                      </a:pPr>
                      <a:endParaRPr lang="zh-TW" altLang="en-US" sz="1800" b="1" kern="100" dirty="0" smtClean="0">
                        <a:solidFill>
                          <a:srgbClr val="0000FF"/>
                        </a:solidFill>
                        <a:effectLst/>
                        <a:latin typeface="+mn-lt"/>
                        <a:ea typeface="+mn-ea"/>
                        <a:cs typeface="+mn-cs"/>
                      </a:endParaRPr>
                    </a:p>
                  </a:txBody>
                  <a:tcPr marL="68580" marR="68580" marT="0" marB="0" anchor="ctr">
                    <a:noFill/>
                  </a:tcPr>
                </a:tc>
                <a:tc hMerge="1">
                  <a:txBody>
                    <a:bodyPr/>
                    <a:lstStyle/>
                    <a:p>
                      <a:pPr marL="177800" indent="-177800" algn="l" defTabSz="914400" rtl="0" eaLnBrk="1" latinLnBrk="0" hangingPunct="1">
                        <a:lnSpc>
                          <a:spcPts val="2500"/>
                        </a:lnSpc>
                        <a:spcAft>
                          <a:spcPts val="0"/>
                        </a:spcAft>
                      </a:pPr>
                      <a:endParaRPr lang="zh-TW" altLang="en-US" sz="1800" b="1" kern="100" dirty="0" smtClean="0">
                        <a:solidFill>
                          <a:srgbClr val="0000FF"/>
                        </a:solidFill>
                        <a:effectLst/>
                        <a:latin typeface="+mn-lt"/>
                        <a:ea typeface="+mn-ea"/>
                        <a:cs typeface="+mn-cs"/>
                      </a:endParaRPr>
                    </a:p>
                  </a:txBody>
                  <a:tcPr marL="68580" marR="68580" marT="0" marB="0" anchor="ctr">
                    <a:noFill/>
                  </a:tcPr>
                </a:tc>
              </a:tr>
            </a:tbl>
          </a:graphicData>
        </a:graphic>
      </p:graphicFrame>
      <p:sp>
        <p:nvSpPr>
          <p:cNvPr id="11" name="投影片編號版面配置區 2"/>
          <p:cNvSpPr>
            <a:spLocks noGrp="1"/>
          </p:cNvSpPr>
          <p:nvPr>
            <p:ph type="sldNum" sz="quarter" idx="12"/>
          </p:nvPr>
        </p:nvSpPr>
        <p:spPr>
          <a:xfrm>
            <a:off x="8735507" y="6597352"/>
            <a:ext cx="408493" cy="260648"/>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30</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2" name="Rectangle 3"/>
          <p:cNvSpPr>
            <a:spLocks noChangeArrowheads="1"/>
          </p:cNvSpPr>
          <p:nvPr/>
        </p:nvSpPr>
        <p:spPr bwMode="auto">
          <a:xfrm>
            <a:off x="827585" y="725404"/>
            <a:ext cx="5256584" cy="492443"/>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sz="2600" b="1" dirty="0" smtClean="0">
                <a:solidFill>
                  <a:schemeClr val="bg1"/>
                </a:solidFill>
              </a:rPr>
              <a:t>(</a:t>
            </a:r>
            <a:r>
              <a:rPr lang="zh-TW" altLang="en-US" sz="2600" b="1" dirty="0">
                <a:solidFill>
                  <a:schemeClr val="bg1"/>
                </a:solidFill>
              </a:rPr>
              <a:t>三</a:t>
            </a:r>
            <a:r>
              <a:rPr lang="en-US" altLang="zh-TW" sz="2600" b="1" dirty="0" smtClean="0">
                <a:solidFill>
                  <a:schemeClr val="bg1"/>
                </a:solidFill>
              </a:rPr>
              <a:t>)</a:t>
            </a:r>
            <a:r>
              <a:rPr lang="zh-TW" altLang="en-US" sz="2600" b="1" dirty="0" smtClean="0">
                <a:solidFill>
                  <a:schemeClr val="bg1"/>
                </a:solidFill>
              </a:rPr>
              <a:t>退休金計算基準及基數內涵</a:t>
            </a:r>
            <a:r>
              <a:rPr lang="en-US" altLang="zh-TW" sz="2600" b="1" dirty="0" smtClean="0">
                <a:solidFill>
                  <a:schemeClr val="bg1"/>
                </a:solidFill>
              </a:rPr>
              <a:t>(2)</a:t>
            </a:r>
            <a:endParaRPr lang="zh-TW" altLang="en-US" sz="2600" b="1" dirty="0">
              <a:solidFill>
                <a:schemeClr val="bg1"/>
              </a:solidFill>
              <a:latin typeface="Times New Roman" pitchFamily="18" charset="0"/>
            </a:endParaRPr>
          </a:p>
        </p:txBody>
      </p:sp>
      <p:sp>
        <p:nvSpPr>
          <p:cNvPr id="13" name="矩形 12"/>
          <p:cNvSpPr/>
          <p:nvPr/>
        </p:nvSpPr>
        <p:spPr bwMode="auto">
          <a:xfrm>
            <a:off x="467544" y="1412776"/>
            <a:ext cx="6264696" cy="397032"/>
          </a:xfrm>
          <a:prstGeom prst="rect">
            <a:avLst/>
          </a:prstGeom>
        </p:spPr>
        <p:style>
          <a:lnRef idx="0">
            <a:schemeClr val="accent5"/>
          </a:lnRef>
          <a:fillRef idx="3">
            <a:schemeClr val="accent5"/>
          </a:fillRef>
          <a:effectRef idx="3">
            <a:schemeClr val="accent5"/>
          </a:effectRef>
          <a:fontRef idx="minor">
            <a:schemeClr val="lt1"/>
          </a:fontRef>
        </p:style>
        <p:txBody>
          <a:bodyPr wrap="square">
            <a:spAutoFit/>
          </a:bodyPr>
          <a:lstStyle/>
          <a:p>
            <a:pPr algn="ctr" defTabSz="889000">
              <a:lnSpc>
                <a:spcPct val="90000"/>
              </a:lnSpc>
              <a:spcAft>
                <a:spcPct val="35000"/>
              </a:spcAft>
              <a:defRPr/>
            </a:pPr>
            <a:r>
              <a:rPr lang="en-US" altLang="zh-TW" sz="2200" b="1" dirty="0" smtClean="0">
                <a:latin typeface="標楷體" pitchFamily="65" charset="-120"/>
              </a:rPr>
              <a:t>107.7.1</a:t>
            </a:r>
            <a:r>
              <a:rPr lang="zh-TW" altLang="en-US" sz="2200" b="1" dirty="0" smtClean="0">
                <a:latin typeface="標楷體" pitchFamily="65" charset="-120"/>
              </a:rPr>
              <a:t>以後退休生效者逐年調降退休金計算基準</a:t>
            </a:r>
            <a:endParaRPr lang="zh-TW" altLang="en-US" sz="2200" b="1" dirty="0">
              <a:latin typeface="標楷體" pitchFamily="65" charset="-120"/>
            </a:endParaRPr>
          </a:p>
        </p:txBody>
      </p:sp>
    </p:spTree>
    <p:extLst>
      <p:ext uri="{BB962C8B-B14F-4D97-AF65-F5344CB8AC3E}">
        <p14:creationId xmlns:p14="http://schemas.microsoft.com/office/powerpoint/2010/main" val="203804314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投影片編號版面配置區 2"/>
          <p:cNvSpPr>
            <a:spLocks noGrp="1"/>
          </p:cNvSpPr>
          <p:nvPr>
            <p:ph type="sldNum" sz="quarter" idx="12"/>
          </p:nvPr>
        </p:nvSpPr>
        <p:spPr>
          <a:xfrm>
            <a:off x="8735507" y="6525344"/>
            <a:ext cx="408493" cy="33265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31</a:t>
            </a:fld>
            <a:endParaRPr lang="en-US" altLang="zh-TW" sz="1200" dirty="0">
              <a:solidFill>
                <a:prstClr val="black"/>
              </a:solidFill>
              <a:latin typeface="Arial" panose="020B0604020202020204" pitchFamily="34" charset="0"/>
              <a:cs typeface="Arial" panose="020B0604020202020204" pitchFamily="34" charset="0"/>
            </a:endParaRPr>
          </a:p>
        </p:txBody>
      </p:sp>
      <p:grpSp>
        <p:nvGrpSpPr>
          <p:cNvPr id="2" name="群組 1"/>
          <p:cNvGrpSpPr/>
          <p:nvPr/>
        </p:nvGrpSpPr>
        <p:grpSpPr>
          <a:xfrm>
            <a:off x="415698" y="2220234"/>
            <a:ext cx="8260757" cy="4366129"/>
            <a:chOff x="783202" y="2636912"/>
            <a:chExt cx="8046474" cy="4366129"/>
          </a:xfrm>
        </p:grpSpPr>
        <p:sp>
          <p:nvSpPr>
            <p:cNvPr id="20" name="直線接點 19"/>
            <p:cNvSpPr/>
            <p:nvPr/>
          </p:nvSpPr>
          <p:spPr>
            <a:xfrm>
              <a:off x="926522" y="2639461"/>
              <a:ext cx="7464086"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lt1"/>
            </a:fontRef>
          </p:style>
        </p:sp>
        <p:sp>
          <p:nvSpPr>
            <p:cNvPr id="21" name="手繪多邊形 20"/>
            <p:cNvSpPr/>
            <p:nvPr/>
          </p:nvSpPr>
          <p:spPr>
            <a:xfrm>
              <a:off x="783202" y="2639462"/>
              <a:ext cx="783745" cy="2177853"/>
            </a:xfrm>
            <a:custGeom>
              <a:avLst/>
              <a:gdLst>
                <a:gd name="connsiteX0" fmla="*/ 0 w 783745"/>
                <a:gd name="connsiteY0" fmla="*/ 0 h 4060031"/>
                <a:gd name="connsiteX1" fmla="*/ 783745 w 783745"/>
                <a:gd name="connsiteY1" fmla="*/ 0 h 4060031"/>
                <a:gd name="connsiteX2" fmla="*/ 783745 w 783745"/>
                <a:gd name="connsiteY2" fmla="*/ 4060031 h 4060031"/>
                <a:gd name="connsiteX3" fmla="*/ 0 w 783745"/>
                <a:gd name="connsiteY3" fmla="*/ 4060031 h 4060031"/>
                <a:gd name="connsiteX4" fmla="*/ 0 w 783745"/>
                <a:gd name="connsiteY4" fmla="*/ 0 h 406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745" h="4060031">
                  <a:moveTo>
                    <a:pt x="0" y="0"/>
                  </a:moveTo>
                  <a:lnTo>
                    <a:pt x="783745" y="0"/>
                  </a:lnTo>
                  <a:lnTo>
                    <a:pt x="783745" y="4060031"/>
                  </a:lnTo>
                  <a:lnTo>
                    <a:pt x="0" y="406003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4780" tIns="144780" rIns="144780" bIns="144780" numCol="1" spcCol="1270" anchor="t"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l" defTabSz="1689100">
                <a:lnSpc>
                  <a:spcPct val="90000"/>
                </a:lnSpc>
                <a:spcBef>
                  <a:spcPct val="0"/>
                </a:spcBef>
                <a:spcAft>
                  <a:spcPct val="35000"/>
                </a:spcAft>
              </a:pPr>
              <a:r>
                <a:rPr lang="zh-TW" altLang="en-US" sz="5000" b="1" kern="1200" cap="none" spc="50" dirty="0" smtClean="0">
                  <a:ln w="11430"/>
                  <a:solidFill>
                    <a:schemeClr val="tx1"/>
                  </a:solidFill>
                  <a:effectLst>
                    <a:outerShdw blurRad="76200" dist="50800" dir="5400000" algn="tl" rotWithShape="0">
                      <a:srgbClr val="000000">
                        <a:alpha val="65000"/>
                      </a:srgbClr>
                    </a:outerShdw>
                  </a:effectLst>
                </a:rPr>
                <a:t>解析</a:t>
              </a:r>
              <a:endParaRPr lang="zh-TW" altLang="en-US" sz="5000" b="1" kern="1200" cap="none" spc="50" dirty="0">
                <a:ln w="11430"/>
                <a:solidFill>
                  <a:schemeClr val="tx1"/>
                </a:solidFill>
                <a:effectLst>
                  <a:outerShdw blurRad="76200" dist="50800" dir="5400000" algn="tl" rotWithShape="0">
                    <a:srgbClr val="000000">
                      <a:alpha val="65000"/>
                    </a:srgbClr>
                  </a:outerShdw>
                </a:effectLst>
              </a:endParaRPr>
            </a:p>
          </p:txBody>
        </p:sp>
        <p:sp>
          <p:nvSpPr>
            <p:cNvPr id="22" name="手繪多邊形 21"/>
            <p:cNvSpPr/>
            <p:nvPr/>
          </p:nvSpPr>
          <p:spPr>
            <a:xfrm>
              <a:off x="1685776" y="2636912"/>
              <a:ext cx="7143900" cy="1782062"/>
            </a:xfrm>
            <a:custGeom>
              <a:avLst/>
              <a:gdLst>
                <a:gd name="connsiteX0" fmla="*/ 0 w 6407270"/>
                <a:gd name="connsiteY0" fmla="*/ 0 h 1492725"/>
                <a:gd name="connsiteX1" fmla="*/ 6407270 w 6407270"/>
                <a:gd name="connsiteY1" fmla="*/ 0 h 1492725"/>
                <a:gd name="connsiteX2" fmla="*/ 6407270 w 6407270"/>
                <a:gd name="connsiteY2" fmla="*/ 1492725 h 1492725"/>
                <a:gd name="connsiteX3" fmla="*/ 0 w 6407270"/>
                <a:gd name="connsiteY3" fmla="*/ 1492725 h 1492725"/>
                <a:gd name="connsiteX4" fmla="*/ 0 w 6407270"/>
                <a:gd name="connsiteY4" fmla="*/ 0 h 1492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7270" h="1492725">
                  <a:moveTo>
                    <a:pt x="0" y="0"/>
                  </a:moveTo>
                  <a:lnTo>
                    <a:pt x="6407270" y="0"/>
                  </a:lnTo>
                  <a:lnTo>
                    <a:pt x="6407270" y="1492725"/>
                  </a:lnTo>
                  <a:lnTo>
                    <a:pt x="0" y="149272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lvl="0" algn="l" defTabSz="1066800">
                <a:lnSpc>
                  <a:spcPts val="3000"/>
                </a:lnSpc>
                <a:spcBef>
                  <a:spcPct val="0"/>
                </a:spcBef>
              </a:pP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◎均俸額之計算：</a:t>
              </a:r>
              <a:endPar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endParaRPr>
            </a:p>
            <a:p>
              <a:pPr marL="271463" lvl="0" indent="-271463" algn="l" defTabSz="1066800">
                <a:lnSpc>
                  <a:spcPts val="3000"/>
                </a:lnSpc>
                <a:spcBef>
                  <a:spcPct val="0"/>
                </a:spcBef>
              </a:pPr>
              <a:r>
                <a:rPr lang="en-US" altLang="zh-TW" sz="2200" b="1" dirty="0" smtClean="0">
                  <a:ln w="1905"/>
                  <a:solidFill>
                    <a:srgbClr val="0000FF"/>
                  </a:solidFill>
                  <a:effectLst>
                    <a:innerShdw blurRad="69850" dist="43180" dir="5400000">
                      <a:srgbClr val="000000">
                        <a:alpha val="65000"/>
                      </a:srgbClr>
                    </a:innerShdw>
                  </a:effectLst>
                  <a:latin typeface="標楷體"/>
                  <a:ea typeface="標楷體"/>
                </a:rPr>
                <a:t>1.</a:t>
              </a: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以退休年度適用之均俸計算年數，照該區間實際繳納退撫基金費用之俸級及各年度實際待遇額度計算。</a:t>
              </a:r>
              <a:endPar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endParaRPr>
            </a:p>
            <a:p>
              <a:pPr marL="271463" lvl="0" indent="-271463" algn="l" defTabSz="1066800">
                <a:lnSpc>
                  <a:spcPts val="3000"/>
                </a:lnSpc>
                <a:spcBef>
                  <a:spcPct val="0"/>
                </a:spcBef>
                <a:spcAft>
                  <a:spcPct val="35000"/>
                </a:spcAft>
              </a:pPr>
              <a:r>
                <a:rPr lang="en-US" altLang="zh-TW" sz="2200" b="1" dirty="0" smtClean="0">
                  <a:ln w="1905"/>
                  <a:solidFill>
                    <a:srgbClr val="0000FF"/>
                  </a:solidFill>
                  <a:effectLst>
                    <a:innerShdw blurRad="69850" dist="43180" dir="5400000">
                      <a:srgbClr val="000000">
                        <a:alpha val="65000"/>
                      </a:srgbClr>
                    </a:innerShdw>
                  </a:effectLst>
                  <a:latin typeface="標楷體"/>
                  <a:ea typeface="標楷體"/>
                </a:rPr>
                <a:t>2.</a:t>
              </a:r>
              <a:r>
                <a:rPr lang="zh-TW" altLang="en-US" sz="2200" b="1" dirty="0" smtClean="0">
                  <a:ln w="1905"/>
                  <a:solidFill>
                    <a:srgbClr val="0000FF"/>
                  </a:solidFill>
                  <a:effectLst>
                    <a:innerShdw blurRad="69850" dist="43180" dir="5400000">
                      <a:srgbClr val="000000">
                        <a:alpha val="65000"/>
                      </a:srgbClr>
                    </a:innerShdw>
                  </a:effectLst>
                  <a:latin typeface="標楷體"/>
                  <a:ea typeface="標楷體"/>
                </a:rPr>
                <a:t>遇有非送審公務人員年資</a:t>
              </a:r>
              <a:r>
                <a:rPr lang="en-US" altLang="zh-TW" sz="2200" b="1" dirty="0" smtClean="0">
                  <a:ln w="1905"/>
                  <a:solidFill>
                    <a:srgbClr val="0000FF"/>
                  </a:solidFill>
                  <a:effectLst>
                    <a:innerShdw blurRad="69850" dist="43180" dir="5400000">
                      <a:srgbClr val="000000">
                        <a:alpha val="65000"/>
                      </a:srgbClr>
                    </a:innerShdw>
                  </a:effectLst>
                  <a:latin typeface="標楷體"/>
                  <a:ea typeface="標楷體"/>
                </a:rPr>
                <a:t>(</a:t>
              </a:r>
              <a:r>
                <a:rPr lang="zh-TW" altLang="en-US" sz="2200" b="1" dirty="0" smtClean="0">
                  <a:ln w="1905"/>
                  <a:solidFill>
                    <a:srgbClr val="0000FF"/>
                  </a:solidFill>
                  <a:effectLst>
                    <a:innerShdw blurRad="69850" dist="43180" dir="5400000">
                      <a:srgbClr val="000000">
                        <a:alpha val="65000"/>
                      </a:srgbClr>
                    </a:innerShdw>
                  </a:effectLst>
                  <a:latin typeface="標楷體"/>
                  <a:ea typeface="標楷體"/>
                </a:rPr>
                <a:t>如公營事業</a:t>
              </a:r>
              <a:r>
                <a:rPr lang="en-US" altLang="zh-TW" sz="2200" b="1" dirty="0" smtClean="0">
                  <a:ln w="1905"/>
                  <a:solidFill>
                    <a:srgbClr val="0000FF"/>
                  </a:solidFill>
                  <a:effectLst>
                    <a:innerShdw blurRad="69850" dist="43180" dir="5400000">
                      <a:srgbClr val="000000">
                        <a:alpha val="65000"/>
                      </a:srgbClr>
                    </a:innerShdw>
                  </a:effectLst>
                  <a:latin typeface="標楷體"/>
                  <a:ea typeface="標楷體"/>
                </a:rPr>
                <a:t>)</a:t>
              </a:r>
              <a:r>
                <a:rPr lang="zh-TW" altLang="en-US" sz="2200" b="1" dirty="0" smtClean="0">
                  <a:ln w="1905"/>
                  <a:solidFill>
                    <a:srgbClr val="0000FF"/>
                  </a:solidFill>
                  <a:effectLst>
                    <a:innerShdw blurRad="69850" dist="43180" dir="5400000">
                      <a:srgbClr val="000000">
                        <a:alpha val="65000"/>
                      </a:srgbClr>
                    </a:innerShdw>
                  </a:effectLst>
                  <a:latin typeface="標楷體"/>
                  <a:ea typeface="標楷體"/>
                </a:rPr>
                <a:t>，應換算相當公務人員相同職級之待遇計算。</a:t>
              </a: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p:txBody>
        </p:sp>
        <p:sp>
          <p:nvSpPr>
            <p:cNvPr id="23" name="直線接點 22"/>
            <p:cNvSpPr/>
            <p:nvPr/>
          </p:nvSpPr>
          <p:spPr>
            <a:xfrm>
              <a:off x="1710266" y="4711287"/>
              <a:ext cx="6680343" cy="0"/>
            </a:xfrm>
            <a:prstGeom prst="line">
              <a:avLst/>
            </a:prstGeom>
          </p:spPr>
          <p:style>
            <a:lnRef idx="2">
              <a:schemeClr val="accent2">
                <a:tint val="50000"/>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tx1">
                <a:hueOff val="0"/>
                <a:satOff val="0"/>
                <a:lumOff val="0"/>
                <a:alphaOff val="0"/>
              </a:schemeClr>
            </a:fontRef>
          </p:style>
        </p:sp>
        <p:sp>
          <p:nvSpPr>
            <p:cNvPr id="24" name="手繪多邊形 23"/>
            <p:cNvSpPr/>
            <p:nvPr/>
          </p:nvSpPr>
          <p:spPr>
            <a:xfrm>
              <a:off x="1677979" y="4709774"/>
              <a:ext cx="7009508" cy="2293267"/>
            </a:xfrm>
            <a:custGeom>
              <a:avLst/>
              <a:gdLst>
                <a:gd name="connsiteX0" fmla="*/ 0 w 6551276"/>
                <a:gd name="connsiteY0" fmla="*/ 0 h 1165673"/>
                <a:gd name="connsiteX1" fmla="*/ 6551276 w 6551276"/>
                <a:gd name="connsiteY1" fmla="*/ 0 h 1165673"/>
                <a:gd name="connsiteX2" fmla="*/ 6551276 w 6551276"/>
                <a:gd name="connsiteY2" fmla="*/ 1165673 h 1165673"/>
                <a:gd name="connsiteX3" fmla="*/ 0 w 6551276"/>
                <a:gd name="connsiteY3" fmla="*/ 1165673 h 1165673"/>
                <a:gd name="connsiteX4" fmla="*/ 0 w 6551276"/>
                <a:gd name="connsiteY4" fmla="*/ 0 h 11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1276" h="1165673">
                  <a:moveTo>
                    <a:pt x="0" y="0"/>
                  </a:moveTo>
                  <a:lnTo>
                    <a:pt x="6551276" y="0"/>
                  </a:lnTo>
                  <a:lnTo>
                    <a:pt x="6551276" y="1165673"/>
                  </a:lnTo>
                  <a:lnTo>
                    <a:pt x="0" y="116567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algn="just" defTabSz="1066800">
                <a:lnSpc>
                  <a:spcPts val="3000"/>
                </a:lnSpc>
                <a:spcBef>
                  <a:spcPct val="0"/>
                </a:spcBef>
              </a:pPr>
              <a:r>
                <a:rPr lang="zh-TW" altLang="en-US" sz="2200" b="1" kern="1200" cap="none" spc="0" dirty="0" smtClean="0">
                  <a:ln w="1905"/>
                  <a:solidFill>
                    <a:schemeClr val="tx2"/>
                  </a:solidFill>
                  <a:effectLst>
                    <a:innerShdw blurRad="69850" dist="43180" dir="5400000">
                      <a:srgbClr val="000000">
                        <a:alpha val="65000"/>
                      </a:srgbClr>
                    </a:innerShdw>
                  </a:effectLst>
                  <a:latin typeface="+mn-ea"/>
                </a:rPr>
                <a:t>◎均俸年數區間之計算</a:t>
              </a:r>
              <a:r>
                <a:rPr lang="zh-TW" altLang="en-US" sz="2200" b="1" kern="1200" cap="none" spc="0" dirty="0" smtClean="0">
                  <a:ln w="1905"/>
                  <a:solidFill>
                    <a:schemeClr val="tx2"/>
                  </a:solidFill>
                  <a:effectLst>
                    <a:innerShdw blurRad="69850" dist="43180" dir="5400000">
                      <a:srgbClr val="000000">
                        <a:alpha val="65000"/>
                      </a:srgbClr>
                    </a:innerShdw>
                  </a:effectLst>
                  <a:latin typeface="標楷體"/>
                  <a:ea typeface="標楷體"/>
                </a:rPr>
                <a:t>：</a:t>
              </a:r>
              <a:endPar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endParaRPr>
            </a:p>
            <a:p>
              <a:pPr marL="271463" lvl="0" indent="-271463" algn="just" defTabSz="1066800">
                <a:lnSpc>
                  <a:spcPts val="3000"/>
                </a:lnSpc>
                <a:spcBef>
                  <a:spcPct val="0"/>
                </a:spcBef>
              </a:pP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1.</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均從退休生效前</a:t>
              </a: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1</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日往前推算，並按日十足計算。</a:t>
              </a:r>
              <a:endParaRPr lang="en-US" altLang="zh-TW" sz="2200" b="1" dirty="0" smtClean="0">
                <a:ln w="1905"/>
                <a:solidFill>
                  <a:schemeClr val="tx2"/>
                </a:solidFill>
                <a:effectLst>
                  <a:innerShdw blurRad="69850" dist="43180" dir="5400000">
                    <a:srgbClr val="000000">
                      <a:alpha val="65000"/>
                    </a:srgbClr>
                  </a:innerShdw>
                </a:effectLst>
                <a:latin typeface="標楷體"/>
                <a:ea typeface="標楷體"/>
              </a:endParaRPr>
            </a:p>
            <a:p>
              <a:pPr marL="271463" lvl="0" indent="-271463" algn="just" defTabSz="1066800">
                <a:lnSpc>
                  <a:spcPts val="3000"/>
                </a:lnSpc>
                <a:spcBef>
                  <a:spcPct val="0"/>
                </a:spcBef>
              </a:pPr>
              <a:r>
                <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rPr>
                <a:t>2.</a:t>
              </a:r>
              <a:r>
                <a:rPr lang="zh-TW" altLang="en-US" sz="2200" b="1" kern="1200" cap="none" spc="0" dirty="0" smtClean="0">
                  <a:ln w="1905"/>
                  <a:solidFill>
                    <a:schemeClr val="tx2"/>
                  </a:solidFill>
                  <a:effectLst>
                    <a:innerShdw blurRad="69850" dist="43180" dir="5400000">
                      <a:srgbClr val="000000">
                        <a:alpha val="65000"/>
                      </a:srgbClr>
                    </a:innerShdw>
                  </a:effectLst>
                  <a:latin typeface="標楷體"/>
                  <a:ea typeface="標楷體"/>
                </a:rPr>
                <a:t>遇有留職停薪或停職等不符年資採計規定，致年資中斷者，跳過該期間往前計算至退休年度適用之均俸年數止。</a:t>
              </a:r>
              <a:endPar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endParaRPr>
            </a:p>
            <a:p>
              <a:pPr marL="271463" lvl="0" indent="-271463" algn="just" defTabSz="1066800">
                <a:lnSpc>
                  <a:spcPts val="3000"/>
                </a:lnSpc>
                <a:spcBef>
                  <a:spcPct val="0"/>
                </a:spcBef>
              </a:pP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3.</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審定退休年資</a:t>
              </a: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因年資採計上限</a:t>
              </a: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少於均俸年數者，按審定年資計算均俸區間。</a:t>
              </a:r>
              <a:endParaRPr lang="zh-TW" altLang="en-US" sz="2200" b="1" kern="1200" cap="none" spc="0" dirty="0" smtClean="0">
                <a:ln w="1905"/>
                <a:solidFill>
                  <a:schemeClr val="tx2"/>
                </a:solidFill>
                <a:effectLst>
                  <a:innerShdw blurRad="69850" dist="43180" dir="5400000">
                    <a:srgbClr val="000000">
                      <a:alpha val="65000"/>
                    </a:srgbClr>
                  </a:innerShdw>
                </a:effectLst>
                <a:latin typeface="+mn-ea"/>
              </a:endParaRPr>
            </a:p>
          </p:txBody>
        </p:sp>
      </p:grpSp>
      <p:sp>
        <p:nvSpPr>
          <p:cNvPr id="1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8" name="Rectangle 3"/>
          <p:cNvSpPr>
            <a:spLocks noChangeArrowheads="1"/>
          </p:cNvSpPr>
          <p:nvPr/>
        </p:nvSpPr>
        <p:spPr bwMode="auto">
          <a:xfrm>
            <a:off x="827584" y="725404"/>
            <a:ext cx="5400079" cy="492443"/>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sz="2600" b="1" dirty="0" smtClean="0">
                <a:solidFill>
                  <a:schemeClr val="bg1"/>
                </a:solidFill>
              </a:rPr>
              <a:t>(</a:t>
            </a:r>
            <a:r>
              <a:rPr lang="zh-TW" altLang="en-US" sz="2600" b="1" dirty="0">
                <a:solidFill>
                  <a:schemeClr val="bg1"/>
                </a:solidFill>
              </a:rPr>
              <a:t>三</a:t>
            </a:r>
            <a:r>
              <a:rPr lang="en-US" altLang="zh-TW" sz="2600" b="1" dirty="0" smtClean="0">
                <a:solidFill>
                  <a:schemeClr val="bg1"/>
                </a:solidFill>
              </a:rPr>
              <a:t>)</a:t>
            </a:r>
            <a:r>
              <a:rPr lang="zh-TW" altLang="en-US" sz="2600" b="1" dirty="0" smtClean="0">
                <a:solidFill>
                  <a:schemeClr val="bg1"/>
                </a:solidFill>
              </a:rPr>
              <a:t>退休金計算基準及基數內涵</a:t>
            </a:r>
            <a:r>
              <a:rPr lang="en-US" altLang="zh-TW" sz="2600" b="1" dirty="0" smtClean="0">
                <a:solidFill>
                  <a:schemeClr val="bg1"/>
                </a:solidFill>
              </a:rPr>
              <a:t>(3)</a:t>
            </a:r>
            <a:endParaRPr lang="zh-TW" altLang="en-US" sz="2600" b="1" dirty="0">
              <a:solidFill>
                <a:schemeClr val="bg1"/>
              </a:solidFill>
              <a:latin typeface="Times New Roman" pitchFamily="18" charset="0"/>
            </a:endParaRPr>
          </a:p>
        </p:txBody>
      </p:sp>
      <p:grpSp>
        <p:nvGrpSpPr>
          <p:cNvPr id="28" name="群組 27"/>
          <p:cNvGrpSpPr/>
          <p:nvPr/>
        </p:nvGrpSpPr>
        <p:grpSpPr>
          <a:xfrm>
            <a:off x="338264" y="1387678"/>
            <a:ext cx="8008288" cy="830006"/>
            <a:chOff x="462118" y="5448203"/>
            <a:chExt cx="8008288" cy="830006"/>
          </a:xfrm>
        </p:grpSpPr>
        <p:sp>
          <p:nvSpPr>
            <p:cNvPr id="29" name="手繪多邊形 28"/>
            <p:cNvSpPr/>
            <p:nvPr/>
          </p:nvSpPr>
          <p:spPr>
            <a:xfrm>
              <a:off x="539553" y="5461683"/>
              <a:ext cx="648071" cy="816526"/>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30" name="手繪多邊形 29"/>
            <p:cNvSpPr/>
            <p:nvPr/>
          </p:nvSpPr>
          <p:spPr>
            <a:xfrm>
              <a:off x="1220341" y="5524376"/>
              <a:ext cx="7250065" cy="596997"/>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85725" lvl="0">
                <a:spcBef>
                  <a:spcPts val="1800"/>
                </a:spcBef>
                <a:defRPr/>
              </a:pPr>
              <a:r>
                <a:rPr lang="zh-TW" altLang="en-US" sz="2400" b="1" dirty="0" smtClean="0">
                  <a:solidFill>
                    <a:srgbClr val="660066"/>
                  </a:solidFill>
                  <a:latin typeface="標楷體" pitchFamily="65" charset="-120"/>
                </a:rPr>
                <a:t>退休金計算基準採行均俸額之計算</a:t>
              </a:r>
              <a:endParaRPr lang="zh-TW" altLang="en-US" sz="2400" b="1" dirty="0">
                <a:solidFill>
                  <a:srgbClr val="660066"/>
                </a:solidFill>
                <a:latin typeface="標楷體" pitchFamily="65" charset="-120"/>
              </a:endParaRPr>
            </a:p>
            <a:p>
              <a:pPr>
                <a:lnSpc>
                  <a:spcPts val="2500"/>
                </a:lnSpc>
                <a:spcBef>
                  <a:spcPct val="0"/>
                </a:spcBef>
                <a:buFontTx/>
                <a:buNone/>
                <a:defRPr/>
              </a:pPr>
              <a:endParaRPr lang="zh-TW" altLang="en-US" sz="2200" b="1" kern="1200" dirty="0"/>
            </a:p>
          </p:txBody>
        </p:sp>
        <p:pic>
          <p:nvPicPr>
            <p:cNvPr id="31"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118" y="5448203"/>
              <a:ext cx="802940" cy="757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714860759"/>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投影片編號版面配置區 2"/>
          <p:cNvSpPr>
            <a:spLocks noGrp="1"/>
          </p:cNvSpPr>
          <p:nvPr>
            <p:ph type="sldNum" sz="quarter" idx="12"/>
          </p:nvPr>
        </p:nvSpPr>
        <p:spPr>
          <a:xfrm>
            <a:off x="8735507" y="6525344"/>
            <a:ext cx="408493" cy="33265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32</a:t>
            </a:fld>
            <a:endParaRPr lang="en-US" altLang="zh-TW" sz="1200" dirty="0">
              <a:solidFill>
                <a:prstClr val="black"/>
              </a:solidFill>
              <a:latin typeface="Arial" panose="020B0604020202020204" pitchFamily="34" charset="0"/>
              <a:cs typeface="Arial" panose="020B0604020202020204" pitchFamily="34" charset="0"/>
            </a:endParaRPr>
          </a:p>
        </p:txBody>
      </p:sp>
      <p:grpSp>
        <p:nvGrpSpPr>
          <p:cNvPr id="19" name="群組 18"/>
          <p:cNvGrpSpPr/>
          <p:nvPr/>
        </p:nvGrpSpPr>
        <p:grpSpPr>
          <a:xfrm>
            <a:off x="304820" y="2420888"/>
            <a:ext cx="8209691" cy="4176464"/>
            <a:chOff x="808643" y="2998935"/>
            <a:chExt cx="7615915" cy="3801199"/>
          </a:xfrm>
        </p:grpSpPr>
        <p:sp>
          <p:nvSpPr>
            <p:cNvPr id="20" name="直線接點 19"/>
            <p:cNvSpPr/>
            <p:nvPr/>
          </p:nvSpPr>
          <p:spPr>
            <a:xfrm>
              <a:off x="951963" y="2998935"/>
              <a:ext cx="7307378" cy="1"/>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lt1"/>
            </a:fontRef>
          </p:style>
        </p:sp>
        <p:sp>
          <p:nvSpPr>
            <p:cNvPr id="21" name="手繪多邊形 20"/>
            <p:cNvSpPr/>
            <p:nvPr/>
          </p:nvSpPr>
          <p:spPr>
            <a:xfrm>
              <a:off x="808643" y="2998937"/>
              <a:ext cx="783745" cy="1438176"/>
            </a:xfrm>
            <a:custGeom>
              <a:avLst/>
              <a:gdLst>
                <a:gd name="connsiteX0" fmla="*/ 0 w 783745"/>
                <a:gd name="connsiteY0" fmla="*/ 0 h 4060031"/>
                <a:gd name="connsiteX1" fmla="*/ 783745 w 783745"/>
                <a:gd name="connsiteY1" fmla="*/ 0 h 4060031"/>
                <a:gd name="connsiteX2" fmla="*/ 783745 w 783745"/>
                <a:gd name="connsiteY2" fmla="*/ 4060031 h 4060031"/>
                <a:gd name="connsiteX3" fmla="*/ 0 w 783745"/>
                <a:gd name="connsiteY3" fmla="*/ 4060031 h 4060031"/>
                <a:gd name="connsiteX4" fmla="*/ 0 w 783745"/>
                <a:gd name="connsiteY4" fmla="*/ 0 h 406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745" h="4060031">
                  <a:moveTo>
                    <a:pt x="0" y="0"/>
                  </a:moveTo>
                  <a:lnTo>
                    <a:pt x="783745" y="0"/>
                  </a:lnTo>
                  <a:lnTo>
                    <a:pt x="783745" y="4060031"/>
                  </a:lnTo>
                  <a:lnTo>
                    <a:pt x="0" y="406003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4780" tIns="144780" rIns="144780" bIns="144780" numCol="1" spcCol="1270" anchor="t"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l" defTabSz="1689100">
                <a:lnSpc>
                  <a:spcPct val="90000"/>
                </a:lnSpc>
                <a:spcBef>
                  <a:spcPct val="0"/>
                </a:spcBef>
                <a:spcAft>
                  <a:spcPct val="35000"/>
                </a:spcAft>
              </a:pPr>
              <a:r>
                <a:rPr lang="zh-TW" altLang="en-US" sz="5000" b="1" kern="1200" cap="none" spc="50" dirty="0" smtClean="0">
                  <a:ln w="11430"/>
                  <a:solidFill>
                    <a:schemeClr val="tx1"/>
                  </a:solidFill>
                  <a:effectLst>
                    <a:outerShdw blurRad="76200" dist="50800" dir="5400000" algn="tl" rotWithShape="0">
                      <a:srgbClr val="000000">
                        <a:alpha val="65000"/>
                      </a:srgbClr>
                    </a:outerShdw>
                  </a:effectLst>
                </a:rPr>
                <a:t>解析</a:t>
              </a:r>
              <a:endParaRPr lang="zh-TW" altLang="en-US" sz="5000" b="1" kern="1200" cap="none" spc="50" dirty="0">
                <a:ln w="11430"/>
                <a:solidFill>
                  <a:schemeClr val="tx1"/>
                </a:solidFill>
                <a:effectLst>
                  <a:outerShdw blurRad="76200" dist="50800" dir="5400000" algn="tl" rotWithShape="0">
                    <a:srgbClr val="000000">
                      <a:alpha val="65000"/>
                    </a:srgbClr>
                  </a:outerShdw>
                </a:effectLst>
              </a:endParaRPr>
            </a:p>
          </p:txBody>
        </p:sp>
        <p:sp>
          <p:nvSpPr>
            <p:cNvPr id="22" name="手繪多邊形 21"/>
            <p:cNvSpPr/>
            <p:nvPr/>
          </p:nvSpPr>
          <p:spPr>
            <a:xfrm>
              <a:off x="1592388" y="2998937"/>
              <a:ext cx="6832170" cy="2121060"/>
            </a:xfrm>
            <a:custGeom>
              <a:avLst/>
              <a:gdLst>
                <a:gd name="connsiteX0" fmla="*/ 0 w 6407270"/>
                <a:gd name="connsiteY0" fmla="*/ 0 h 1492725"/>
                <a:gd name="connsiteX1" fmla="*/ 6407270 w 6407270"/>
                <a:gd name="connsiteY1" fmla="*/ 0 h 1492725"/>
                <a:gd name="connsiteX2" fmla="*/ 6407270 w 6407270"/>
                <a:gd name="connsiteY2" fmla="*/ 1492725 h 1492725"/>
                <a:gd name="connsiteX3" fmla="*/ 0 w 6407270"/>
                <a:gd name="connsiteY3" fmla="*/ 1492725 h 1492725"/>
                <a:gd name="connsiteX4" fmla="*/ 0 w 6407270"/>
                <a:gd name="connsiteY4" fmla="*/ 0 h 1492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7270" h="1492725">
                  <a:moveTo>
                    <a:pt x="0" y="0"/>
                  </a:moveTo>
                  <a:lnTo>
                    <a:pt x="6407270" y="0"/>
                  </a:lnTo>
                  <a:lnTo>
                    <a:pt x="6407270" y="1492725"/>
                  </a:lnTo>
                  <a:lnTo>
                    <a:pt x="0" y="149272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lvl="0" algn="l" defTabSz="1066800">
                <a:lnSpc>
                  <a:spcPct val="110000"/>
                </a:lnSpc>
                <a:spcBef>
                  <a:spcPct val="0"/>
                </a:spcBef>
              </a:pP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所定符合法定支領月退休金條件者</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之一</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a:t>
              </a: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a:p>
              <a:pPr marL="541338" lvl="0" indent="-269875" algn="just" defTabSz="1066800">
                <a:lnSpc>
                  <a:spcPct val="110000"/>
                </a:lnSpc>
                <a:spcBef>
                  <a:spcPct val="0"/>
                </a:spcBef>
              </a:pP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1.</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任職滿</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15</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年</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年滿</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60</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歲或</a:t>
              </a:r>
              <a:r>
                <a:rPr lang="zh-TW" altLang="en-US" sz="2200" b="1" dirty="0">
                  <a:ln w="1905"/>
                  <a:solidFill>
                    <a:srgbClr val="0000FF"/>
                  </a:solidFill>
                  <a:effectLst>
                    <a:innerShdw blurRad="69850" dist="43180" dir="5400000">
                      <a:srgbClr val="000000">
                        <a:alpha val="65000"/>
                      </a:srgbClr>
                    </a:innerShdw>
                  </a:effectLst>
                  <a:latin typeface="+mn-ea"/>
                </a:rPr>
                <a:t>任職滿</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30</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年</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年滿</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55</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歲</a:t>
              </a: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a:p>
              <a:pPr marL="541338" lvl="0" indent="-269875" algn="just" defTabSz="1066800">
                <a:lnSpc>
                  <a:spcPct val="110000"/>
                </a:lnSpc>
                <a:spcBef>
                  <a:spcPct val="0"/>
                </a:spcBef>
              </a:pPr>
              <a:r>
                <a:rPr lang="en-US" altLang="zh-TW" sz="2200" b="1" dirty="0" smtClean="0">
                  <a:ln w="1905"/>
                  <a:solidFill>
                    <a:srgbClr val="0000FF"/>
                  </a:solidFill>
                  <a:effectLst>
                    <a:innerShdw blurRad="69850" dist="43180" dir="5400000">
                      <a:srgbClr val="000000">
                        <a:alpha val="65000"/>
                      </a:srgbClr>
                    </a:innerShdw>
                  </a:effectLst>
                  <a:latin typeface="+mn-ea"/>
                </a:rPr>
                <a:t>2.</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危勞職務</a:t>
              </a:r>
              <a:r>
                <a:rPr lang="zh-TW" altLang="en-US" sz="2200" b="1" dirty="0">
                  <a:ln w="1905"/>
                  <a:solidFill>
                    <a:srgbClr val="0000FF"/>
                  </a:solidFill>
                  <a:effectLst>
                    <a:innerShdw blurRad="69850" dist="43180" dir="5400000">
                      <a:srgbClr val="000000">
                        <a:alpha val="65000"/>
                      </a:srgbClr>
                    </a:innerShdw>
                  </a:effectLst>
                  <a:latin typeface="+mn-ea"/>
                </a:rPr>
                <a:t>任職滿</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15</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年</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+55</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歲</a:t>
              </a: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a:p>
              <a:pPr marL="541338" lvl="0" indent="-269875" algn="just" defTabSz="1066800">
                <a:lnSpc>
                  <a:spcPct val="110000"/>
                </a:lnSpc>
                <a:spcBef>
                  <a:spcPct val="0"/>
                </a:spcBef>
              </a:pPr>
              <a:r>
                <a:rPr lang="en-US" altLang="zh-TW" sz="2200" b="1" dirty="0">
                  <a:ln w="1905"/>
                  <a:solidFill>
                    <a:srgbClr val="0000FF"/>
                  </a:solidFill>
                  <a:effectLst>
                    <a:innerShdw blurRad="69850" dist="43180" dir="5400000">
                      <a:srgbClr val="000000">
                        <a:alpha val="65000"/>
                      </a:srgbClr>
                    </a:innerShdw>
                  </a:effectLst>
                  <a:latin typeface="+mn-ea"/>
                </a:rPr>
                <a:t>3</a:t>
              </a:r>
              <a:r>
                <a:rPr lang="en-US" altLang="zh-TW" sz="2200" b="1" dirty="0" smtClean="0">
                  <a:ln w="1905"/>
                  <a:solidFill>
                    <a:srgbClr val="0000FF"/>
                  </a:solidFill>
                  <a:effectLst>
                    <a:innerShdw blurRad="69850" dist="43180" dir="5400000">
                      <a:srgbClr val="000000">
                        <a:alpha val="65000"/>
                      </a:srgbClr>
                    </a:innerShdw>
                  </a:effectLst>
                  <a:latin typeface="+mn-ea"/>
                </a:rPr>
                <a:t>.</a:t>
              </a:r>
              <a:r>
                <a:rPr lang="zh-TW" altLang="en-US" sz="2200" b="1" dirty="0">
                  <a:ln w="1905"/>
                  <a:solidFill>
                    <a:srgbClr val="0000FF"/>
                  </a:solidFill>
                  <a:effectLst>
                    <a:innerShdw blurRad="69850" dist="43180" dir="5400000">
                      <a:srgbClr val="000000">
                        <a:alpha val="65000"/>
                      </a:srgbClr>
                    </a:innerShdw>
                  </a:effectLst>
                  <a:latin typeface="+mn-ea"/>
                </a:rPr>
                <a:t>任職滿</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15</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年</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屆齡退休</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(107.1.1~6.30</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屆齡者</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p>
            <a:p>
              <a:pPr marL="542925" lvl="0" indent="-271463" algn="l" defTabSz="1066800">
                <a:lnSpc>
                  <a:spcPct val="110000"/>
                </a:lnSpc>
                <a:spcBef>
                  <a:spcPct val="0"/>
                </a:spcBef>
              </a:pPr>
              <a:r>
                <a:rPr lang="en-US" altLang="zh-TW" sz="2200" b="1" dirty="0" smtClean="0">
                  <a:ln w="1905"/>
                  <a:solidFill>
                    <a:srgbClr val="0000FF"/>
                  </a:solidFill>
                  <a:effectLst>
                    <a:innerShdw blurRad="69850" dist="43180" dir="5400000">
                      <a:srgbClr val="000000">
                        <a:alpha val="65000"/>
                      </a:srgbClr>
                    </a:innerShdw>
                  </a:effectLst>
                  <a:latin typeface="+mn-ea"/>
                </a:rPr>
                <a:t>4</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符合</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107.6.30</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以前法定指標數規定</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含</a:t>
              </a:r>
              <a:r>
                <a:rPr lang="en-US" altLang="zh-TW" sz="2200" b="1" kern="1200" cap="none" spc="0" dirty="0" smtClean="0">
                  <a:ln w="1905"/>
                  <a:solidFill>
                    <a:srgbClr val="0000FF"/>
                  </a:solidFill>
                  <a:effectLst>
                    <a:innerShdw blurRad="69850" dist="43180" dir="5400000">
                      <a:srgbClr val="000000">
                        <a:alpha val="65000"/>
                      </a:srgbClr>
                    </a:innerShdw>
                  </a:effectLst>
                  <a:latin typeface="+mn-ea"/>
                </a:rPr>
                <a:t>106.12.31</a:t>
              </a:r>
              <a:r>
                <a:rPr lang="zh-TW" altLang="en-US" sz="2200" b="1" kern="1200" cap="none" spc="0" dirty="0" smtClean="0">
                  <a:ln w="1905"/>
                  <a:solidFill>
                    <a:srgbClr val="0000FF"/>
                  </a:solidFill>
                  <a:effectLst>
                    <a:innerShdw blurRad="69850" dist="43180" dir="5400000">
                      <a:srgbClr val="000000">
                        <a:alpha val="65000"/>
                      </a:srgbClr>
                    </a:innerShdw>
                  </a:effectLst>
                  <a:latin typeface="+mn-ea"/>
                </a:rPr>
                <a:t>以前符合</a:t>
              </a: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，但</a:t>
              </a:r>
              <a:r>
                <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rPr>
                <a:t>107.1.1</a:t>
              </a: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至</a:t>
              </a:r>
              <a:r>
                <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rPr>
                <a:t>107.6.30</a:t>
              </a: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未符合指標數者</a:t>
              </a:r>
              <a:r>
                <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rPr>
                <a:t>)</a:t>
              </a: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p:txBody>
        </p:sp>
        <p:sp>
          <p:nvSpPr>
            <p:cNvPr id="23" name="直線接點 22"/>
            <p:cNvSpPr/>
            <p:nvPr/>
          </p:nvSpPr>
          <p:spPr>
            <a:xfrm>
              <a:off x="1654495" y="5119997"/>
              <a:ext cx="6436692" cy="0"/>
            </a:xfrm>
            <a:prstGeom prst="line">
              <a:avLst/>
            </a:prstGeom>
          </p:spPr>
          <p:style>
            <a:lnRef idx="2">
              <a:schemeClr val="accent2">
                <a:tint val="50000"/>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tx1">
                <a:hueOff val="0"/>
                <a:satOff val="0"/>
                <a:lumOff val="0"/>
                <a:alphaOff val="0"/>
              </a:schemeClr>
            </a:fontRef>
          </p:style>
        </p:sp>
        <p:sp>
          <p:nvSpPr>
            <p:cNvPr id="24" name="手繪多邊形 23"/>
            <p:cNvSpPr/>
            <p:nvPr/>
          </p:nvSpPr>
          <p:spPr>
            <a:xfrm>
              <a:off x="1592388" y="5161686"/>
              <a:ext cx="6640767" cy="801274"/>
            </a:xfrm>
            <a:custGeom>
              <a:avLst/>
              <a:gdLst>
                <a:gd name="connsiteX0" fmla="*/ 0 w 6551276"/>
                <a:gd name="connsiteY0" fmla="*/ 0 h 1165673"/>
                <a:gd name="connsiteX1" fmla="*/ 6551276 w 6551276"/>
                <a:gd name="connsiteY1" fmla="*/ 0 h 1165673"/>
                <a:gd name="connsiteX2" fmla="*/ 6551276 w 6551276"/>
                <a:gd name="connsiteY2" fmla="*/ 1165673 h 1165673"/>
                <a:gd name="connsiteX3" fmla="*/ 0 w 6551276"/>
                <a:gd name="connsiteY3" fmla="*/ 1165673 h 1165673"/>
                <a:gd name="connsiteX4" fmla="*/ 0 w 6551276"/>
                <a:gd name="connsiteY4" fmla="*/ 0 h 11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1276" h="1165673">
                  <a:moveTo>
                    <a:pt x="0" y="0"/>
                  </a:moveTo>
                  <a:lnTo>
                    <a:pt x="6551276" y="0"/>
                  </a:lnTo>
                  <a:lnTo>
                    <a:pt x="6551276" y="1165673"/>
                  </a:lnTo>
                  <a:lnTo>
                    <a:pt x="0" y="116567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algn="just" defTabSz="1066800">
                <a:lnSpc>
                  <a:spcPts val="2900"/>
                </a:lnSpc>
                <a:spcBef>
                  <a:spcPct val="0"/>
                </a:spcBef>
                <a:spcAft>
                  <a:spcPct val="35000"/>
                </a:spcAft>
              </a:pPr>
              <a:r>
                <a:rPr lang="zh-TW" altLang="en-US" sz="2200" b="1" kern="1200" cap="none" spc="0" dirty="0" smtClean="0">
                  <a:ln w="1905"/>
                  <a:solidFill>
                    <a:schemeClr val="tx2"/>
                  </a:solidFill>
                  <a:effectLst>
                    <a:innerShdw blurRad="69850" dist="43180" dir="5400000">
                      <a:srgbClr val="000000">
                        <a:alpha val="65000"/>
                      </a:srgbClr>
                    </a:innerShdw>
                  </a:effectLst>
                  <a:latin typeface="+mn-ea"/>
                </a:rPr>
                <a:t>◎所定符合法定支領月退休金條件者</a:t>
              </a:r>
              <a:r>
                <a:rPr lang="zh-TW" altLang="en-US" sz="2200" b="1" kern="1200" cap="none" spc="0" dirty="0" smtClean="0">
                  <a:ln w="1905"/>
                  <a:solidFill>
                    <a:schemeClr val="tx2"/>
                  </a:solidFill>
                  <a:effectLst>
                    <a:innerShdw blurRad="69850" dist="43180" dir="5400000">
                      <a:srgbClr val="000000">
                        <a:alpha val="65000"/>
                      </a:srgbClr>
                    </a:innerShdw>
                  </a:effectLst>
                  <a:latin typeface="標楷體"/>
                  <a:ea typeface="標楷體"/>
                </a:rPr>
                <a:t>，</a:t>
              </a:r>
              <a:r>
                <a:rPr lang="zh-TW" altLang="en-US" sz="2200" b="1" kern="1200" cap="none" spc="0" dirty="0" smtClean="0">
                  <a:ln w="1905"/>
                  <a:solidFill>
                    <a:srgbClr val="C00000"/>
                  </a:solidFill>
                  <a:effectLst>
                    <a:innerShdw blurRad="69850" dist="43180" dir="5400000">
                      <a:srgbClr val="000000">
                        <a:alpha val="65000"/>
                      </a:srgbClr>
                    </a:innerShdw>
                  </a:effectLst>
                  <a:latin typeface="標楷體"/>
                  <a:ea typeface="標楷體"/>
                </a:rPr>
                <a:t>不包含</a:t>
              </a:r>
              <a:r>
                <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rPr>
                <a:t>107.6.30</a:t>
              </a:r>
              <a:r>
                <a:rPr lang="zh-TW" altLang="en-US" sz="2200" b="1" kern="1200" cap="none" spc="0" dirty="0" smtClean="0">
                  <a:ln w="1905"/>
                  <a:solidFill>
                    <a:schemeClr val="tx2"/>
                  </a:solidFill>
                  <a:effectLst>
                    <a:innerShdw blurRad="69850" dist="43180" dir="5400000">
                      <a:srgbClr val="000000">
                        <a:alpha val="65000"/>
                      </a:srgbClr>
                    </a:innerShdw>
                  </a:effectLst>
                  <a:latin typeface="標楷體"/>
                  <a:ea typeface="標楷體"/>
                </a:rPr>
                <a:t>以前符合擇領展期月退休金或減額月退休金者。</a:t>
              </a:r>
              <a:endParaRPr lang="zh-TW" altLang="en-US" sz="2200" b="1" kern="1200" cap="none" spc="0" dirty="0" smtClean="0">
                <a:ln w="1905"/>
                <a:solidFill>
                  <a:schemeClr val="tx2"/>
                </a:solidFill>
                <a:effectLst>
                  <a:innerShdw blurRad="69850" dist="43180" dir="5400000">
                    <a:srgbClr val="000000">
                      <a:alpha val="65000"/>
                    </a:srgbClr>
                  </a:innerShdw>
                </a:effectLst>
                <a:latin typeface="+mn-ea"/>
              </a:endParaRPr>
            </a:p>
          </p:txBody>
        </p:sp>
        <p:sp>
          <p:nvSpPr>
            <p:cNvPr id="25" name="直線接點 24"/>
            <p:cNvSpPr/>
            <p:nvPr/>
          </p:nvSpPr>
          <p:spPr>
            <a:xfrm>
              <a:off x="1735708" y="5951263"/>
              <a:ext cx="6436692" cy="0"/>
            </a:xfrm>
            <a:prstGeom prst="line">
              <a:avLst/>
            </a:prstGeom>
          </p:spPr>
          <p:style>
            <a:lnRef idx="2">
              <a:schemeClr val="accent2">
                <a:tint val="50000"/>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tx1">
                <a:hueOff val="0"/>
                <a:satOff val="0"/>
                <a:lumOff val="0"/>
                <a:alphaOff val="0"/>
              </a:schemeClr>
            </a:fontRef>
          </p:style>
        </p:sp>
        <p:sp>
          <p:nvSpPr>
            <p:cNvPr id="26" name="手繪多邊形 25"/>
            <p:cNvSpPr/>
            <p:nvPr/>
          </p:nvSpPr>
          <p:spPr>
            <a:xfrm>
              <a:off x="1546831" y="5962960"/>
              <a:ext cx="6652020" cy="837174"/>
            </a:xfrm>
            <a:custGeom>
              <a:avLst/>
              <a:gdLst>
                <a:gd name="connsiteX0" fmla="*/ 0 w 6123244"/>
                <a:gd name="connsiteY0" fmla="*/ 0 h 1165673"/>
                <a:gd name="connsiteX1" fmla="*/ 6123244 w 6123244"/>
                <a:gd name="connsiteY1" fmla="*/ 0 h 1165673"/>
                <a:gd name="connsiteX2" fmla="*/ 6123244 w 6123244"/>
                <a:gd name="connsiteY2" fmla="*/ 1165673 h 1165673"/>
                <a:gd name="connsiteX3" fmla="*/ 0 w 6123244"/>
                <a:gd name="connsiteY3" fmla="*/ 1165673 h 1165673"/>
                <a:gd name="connsiteX4" fmla="*/ 0 w 6123244"/>
                <a:gd name="connsiteY4" fmla="*/ 0 h 11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3244" h="1165673">
                  <a:moveTo>
                    <a:pt x="0" y="0"/>
                  </a:moveTo>
                  <a:lnTo>
                    <a:pt x="6123244" y="0"/>
                  </a:lnTo>
                  <a:lnTo>
                    <a:pt x="6123244" y="1165673"/>
                  </a:lnTo>
                  <a:lnTo>
                    <a:pt x="0" y="116567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algn="just" defTabSz="1066800">
                <a:lnSpc>
                  <a:spcPts val="2900"/>
                </a:lnSpc>
                <a:spcBef>
                  <a:spcPct val="0"/>
                </a:spcBef>
                <a:spcAft>
                  <a:spcPct val="35000"/>
                </a:spcAft>
              </a:pPr>
              <a:r>
                <a:rPr lang="zh-TW" altLang="en-US" sz="2200" b="1" kern="1200" cap="none" spc="0" dirty="0" smtClean="0">
                  <a:ln w="1905"/>
                  <a:solidFill>
                    <a:srgbClr val="CC0099"/>
                  </a:solidFill>
                  <a:effectLst>
                    <a:innerShdw blurRad="69850" dist="43180" dir="5400000">
                      <a:srgbClr val="000000">
                        <a:alpha val="65000"/>
                      </a:srgbClr>
                    </a:innerShdw>
                  </a:effectLst>
                  <a:latin typeface="+mn-ea"/>
                </a:rPr>
                <a:t>◎符合本項規定者</a:t>
              </a:r>
              <a:r>
                <a:rPr lang="zh-TW" altLang="en-US" sz="2200" b="1" kern="1200" cap="none" spc="0" dirty="0" smtClean="0">
                  <a:ln w="1905"/>
                  <a:solidFill>
                    <a:srgbClr val="CC0099"/>
                  </a:solidFill>
                  <a:effectLst>
                    <a:innerShdw blurRad="69850" dist="43180" dir="5400000">
                      <a:srgbClr val="000000">
                        <a:alpha val="65000"/>
                      </a:srgbClr>
                    </a:innerShdw>
                  </a:effectLst>
                  <a:latin typeface="標楷體"/>
                  <a:ea typeface="標楷體"/>
                </a:rPr>
                <a:t>，不論在何時退休，所支領一次或月退都可以用最後在職等級計算退休金，不適用均俸規定。</a:t>
              </a:r>
              <a:endParaRPr lang="zh-TW" altLang="en-US" sz="2200" b="1" kern="1200" cap="none" spc="0" dirty="0">
                <a:ln w="1905"/>
                <a:solidFill>
                  <a:srgbClr val="CC0099"/>
                </a:solidFill>
                <a:effectLst>
                  <a:innerShdw blurRad="69850" dist="43180" dir="5400000">
                    <a:srgbClr val="000000">
                      <a:alpha val="65000"/>
                    </a:srgbClr>
                  </a:innerShdw>
                </a:effectLst>
                <a:latin typeface="+mn-ea"/>
              </a:endParaRPr>
            </a:p>
          </p:txBody>
        </p:sp>
      </p:gr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8" name="Rectangle 3"/>
          <p:cNvSpPr>
            <a:spLocks noChangeArrowheads="1"/>
          </p:cNvSpPr>
          <p:nvPr/>
        </p:nvSpPr>
        <p:spPr bwMode="auto">
          <a:xfrm>
            <a:off x="827584" y="725404"/>
            <a:ext cx="5400079" cy="492443"/>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sz="2600" b="1" dirty="0" smtClean="0">
                <a:solidFill>
                  <a:schemeClr val="bg1"/>
                </a:solidFill>
              </a:rPr>
              <a:t>(</a:t>
            </a:r>
            <a:r>
              <a:rPr lang="zh-TW" altLang="en-US" sz="2600" b="1" dirty="0">
                <a:solidFill>
                  <a:schemeClr val="bg1"/>
                </a:solidFill>
              </a:rPr>
              <a:t>三</a:t>
            </a:r>
            <a:r>
              <a:rPr lang="en-US" altLang="zh-TW" sz="2600" b="1" dirty="0" smtClean="0">
                <a:solidFill>
                  <a:schemeClr val="bg1"/>
                </a:solidFill>
              </a:rPr>
              <a:t>)</a:t>
            </a:r>
            <a:r>
              <a:rPr lang="zh-TW" altLang="en-US" sz="2600" b="1" dirty="0" smtClean="0">
                <a:solidFill>
                  <a:schemeClr val="bg1"/>
                </a:solidFill>
              </a:rPr>
              <a:t>退休金計算基準及基數內涵</a:t>
            </a:r>
            <a:r>
              <a:rPr lang="en-US" altLang="zh-TW" sz="2600" b="1" dirty="0" smtClean="0">
                <a:solidFill>
                  <a:schemeClr val="bg1"/>
                </a:solidFill>
              </a:rPr>
              <a:t>(4)</a:t>
            </a:r>
            <a:endParaRPr lang="zh-TW" altLang="en-US" sz="2600" b="1" dirty="0">
              <a:solidFill>
                <a:schemeClr val="bg1"/>
              </a:solidFill>
              <a:latin typeface="Times New Roman" pitchFamily="18" charset="0"/>
            </a:endParaRPr>
          </a:p>
        </p:txBody>
      </p:sp>
      <p:grpSp>
        <p:nvGrpSpPr>
          <p:cNvPr id="34" name="群組 33"/>
          <p:cNvGrpSpPr/>
          <p:nvPr/>
        </p:nvGrpSpPr>
        <p:grpSpPr>
          <a:xfrm>
            <a:off x="471117" y="1374858"/>
            <a:ext cx="7975570" cy="986502"/>
            <a:chOff x="462118" y="5448203"/>
            <a:chExt cx="7975570" cy="986502"/>
          </a:xfrm>
        </p:grpSpPr>
        <p:sp>
          <p:nvSpPr>
            <p:cNvPr id="35" name="手繪多邊形 34"/>
            <p:cNvSpPr/>
            <p:nvPr/>
          </p:nvSpPr>
          <p:spPr>
            <a:xfrm>
              <a:off x="539553" y="5461683"/>
              <a:ext cx="648071" cy="973022"/>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36" name="手繪多邊形 35"/>
            <p:cNvSpPr/>
            <p:nvPr/>
          </p:nvSpPr>
          <p:spPr>
            <a:xfrm>
              <a:off x="1187623" y="5524375"/>
              <a:ext cx="7250065" cy="847637"/>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85725" lvl="0">
                <a:lnSpc>
                  <a:spcPts val="3000"/>
                </a:lnSpc>
                <a:spcBef>
                  <a:spcPct val="0"/>
                </a:spcBef>
                <a:defRPr/>
              </a:pPr>
              <a:r>
                <a:rPr lang="zh-TW" altLang="en-US" sz="2400" b="1" dirty="0">
                  <a:solidFill>
                    <a:srgbClr val="660066"/>
                  </a:solidFill>
                  <a:latin typeface="標楷體" pitchFamily="65" charset="-120"/>
                </a:rPr>
                <a:t>新法施行</a:t>
              </a:r>
              <a:r>
                <a:rPr lang="en-US" altLang="zh-TW" sz="2400" b="1" dirty="0">
                  <a:solidFill>
                    <a:srgbClr val="660066"/>
                  </a:solidFill>
                  <a:latin typeface="標楷體" pitchFamily="65" charset="-120"/>
                </a:rPr>
                <a:t>(107.6.30)</a:t>
              </a:r>
              <a:r>
                <a:rPr lang="zh-TW" altLang="en-US" sz="2400" b="1" dirty="0">
                  <a:solidFill>
                    <a:srgbClr val="660066"/>
                  </a:solidFill>
                  <a:latin typeface="標楷體" pitchFamily="65" charset="-120"/>
                </a:rPr>
                <a:t>以前已符合法定</a:t>
              </a:r>
              <a:r>
                <a:rPr lang="zh-TW" altLang="en-US" sz="2400" b="1" dirty="0" smtClean="0">
                  <a:solidFill>
                    <a:srgbClr val="660066"/>
                  </a:solidFill>
                  <a:latin typeface="標楷體" pitchFamily="65" charset="-120"/>
                </a:rPr>
                <a:t>支領月</a:t>
              </a:r>
              <a:r>
                <a:rPr lang="zh-TW" altLang="en-US" sz="2400" b="1" dirty="0">
                  <a:solidFill>
                    <a:srgbClr val="660066"/>
                  </a:solidFill>
                  <a:latin typeface="標楷體" pitchFamily="65" charset="-120"/>
                </a:rPr>
                <a:t>退休金條件者，不適用均俸</a:t>
              </a:r>
              <a:r>
                <a:rPr lang="zh-TW" altLang="en-US" sz="2400" b="1" dirty="0" smtClean="0">
                  <a:solidFill>
                    <a:srgbClr val="660066"/>
                  </a:solidFill>
                  <a:latin typeface="標楷體" pitchFamily="65" charset="-120"/>
                </a:rPr>
                <a:t>規定。</a:t>
              </a:r>
              <a:endParaRPr lang="zh-TW" altLang="en-US" sz="2400" b="1" dirty="0">
                <a:solidFill>
                  <a:srgbClr val="660066"/>
                </a:solidFill>
                <a:latin typeface="標楷體" pitchFamily="65" charset="-120"/>
              </a:endParaRPr>
            </a:p>
            <a:p>
              <a:pPr>
                <a:lnSpc>
                  <a:spcPts val="2500"/>
                </a:lnSpc>
                <a:spcBef>
                  <a:spcPct val="0"/>
                </a:spcBef>
                <a:buFontTx/>
                <a:buNone/>
                <a:defRPr/>
              </a:pPr>
              <a:endParaRPr lang="zh-TW" altLang="en-US" sz="2200" b="1" kern="1200" dirty="0"/>
            </a:p>
          </p:txBody>
        </p:sp>
        <p:pic>
          <p:nvPicPr>
            <p:cNvPr id="37"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118" y="5448203"/>
              <a:ext cx="802940" cy="936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2641942175"/>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投影片編號版面配置區 2"/>
          <p:cNvSpPr>
            <a:spLocks noGrp="1"/>
          </p:cNvSpPr>
          <p:nvPr>
            <p:ph type="sldNum" sz="quarter" idx="12"/>
          </p:nvPr>
        </p:nvSpPr>
        <p:spPr>
          <a:xfrm>
            <a:off x="8735507" y="6525344"/>
            <a:ext cx="408493" cy="33265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33</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8" name="Rectangle 3"/>
          <p:cNvSpPr>
            <a:spLocks noChangeArrowheads="1"/>
          </p:cNvSpPr>
          <p:nvPr/>
        </p:nvSpPr>
        <p:spPr bwMode="auto">
          <a:xfrm>
            <a:off x="827584" y="725404"/>
            <a:ext cx="3600399" cy="492443"/>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sz="2600" b="1" dirty="0" smtClean="0">
                <a:solidFill>
                  <a:schemeClr val="bg1"/>
                </a:solidFill>
              </a:rPr>
              <a:t>(</a:t>
            </a:r>
            <a:r>
              <a:rPr lang="zh-TW" altLang="en-US" sz="2600" b="1" dirty="0">
                <a:solidFill>
                  <a:schemeClr val="bg1"/>
                </a:solidFill>
              </a:rPr>
              <a:t>四</a:t>
            </a:r>
            <a:r>
              <a:rPr lang="en-US" altLang="zh-TW" sz="2600" b="1" dirty="0" smtClean="0">
                <a:solidFill>
                  <a:schemeClr val="bg1"/>
                </a:solidFill>
              </a:rPr>
              <a:t>)</a:t>
            </a:r>
            <a:r>
              <a:rPr lang="zh-TW" altLang="en-US" sz="2600" b="1" dirty="0" smtClean="0">
                <a:solidFill>
                  <a:schemeClr val="bg1"/>
                </a:solidFill>
              </a:rPr>
              <a:t>退休金給與標準</a:t>
            </a:r>
            <a:r>
              <a:rPr lang="en-US" altLang="zh-TW" sz="2600" b="1" dirty="0" smtClean="0">
                <a:solidFill>
                  <a:schemeClr val="bg1"/>
                </a:solidFill>
              </a:rPr>
              <a:t>(1)</a:t>
            </a:r>
            <a:endParaRPr lang="zh-TW" altLang="en-US" sz="2600" b="1" dirty="0">
              <a:solidFill>
                <a:schemeClr val="bg1"/>
              </a:solidFill>
              <a:latin typeface="Times New Roman" pitchFamily="18" charset="0"/>
            </a:endParaRPr>
          </a:p>
        </p:txBody>
      </p:sp>
      <p:sp>
        <p:nvSpPr>
          <p:cNvPr id="17" name="Rectangle 3"/>
          <p:cNvSpPr>
            <a:spLocks noChangeArrowheads="1"/>
          </p:cNvSpPr>
          <p:nvPr/>
        </p:nvSpPr>
        <p:spPr bwMode="auto">
          <a:xfrm>
            <a:off x="3585153" y="1377534"/>
            <a:ext cx="203082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zh-TW" altLang="en-US"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一次退休金</a:t>
            </a:r>
            <a:endParaRPr lang="zh-TW" altLang="en-US"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Times New Roman" pitchFamily="18" charset="0"/>
            </a:endParaRPr>
          </a:p>
        </p:txBody>
      </p:sp>
      <p:grpSp>
        <p:nvGrpSpPr>
          <p:cNvPr id="18" name="群組 17"/>
          <p:cNvGrpSpPr>
            <a:grpSpLocks/>
          </p:cNvGrpSpPr>
          <p:nvPr/>
        </p:nvGrpSpPr>
        <p:grpSpPr bwMode="auto">
          <a:xfrm>
            <a:off x="409327" y="1511502"/>
            <a:ext cx="8352929" cy="4384054"/>
            <a:chOff x="190500" y="1327150"/>
            <a:chExt cx="8763000" cy="4821237"/>
          </a:xfrm>
        </p:grpSpPr>
        <p:sp>
          <p:nvSpPr>
            <p:cNvPr id="29" name="Oval 140"/>
            <p:cNvSpPr>
              <a:spLocks noChangeArrowheads="1"/>
            </p:cNvSpPr>
            <p:nvPr/>
          </p:nvSpPr>
          <p:spPr bwMode="gray">
            <a:xfrm>
              <a:off x="4838700" y="1327150"/>
              <a:ext cx="4114800" cy="4343400"/>
            </a:xfrm>
            <a:prstGeom prst="ellipse">
              <a:avLst/>
            </a:prstGeom>
            <a:gradFill rotWithShape="1">
              <a:gsLst>
                <a:gs pos="0">
                  <a:srgbClr val="EAB764"/>
                </a:gs>
                <a:gs pos="100000">
                  <a:srgbClr val="75796D"/>
                </a:gs>
                <a:gs pos="100000">
                  <a:srgbClr val="003B76"/>
                </a:gs>
              </a:gsLst>
              <a:lin ang="108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dirty="0">
                <a:solidFill>
                  <a:srgbClr val="FF0000"/>
                </a:solidFill>
              </a:endParaRPr>
            </a:p>
          </p:txBody>
        </p:sp>
        <p:sp>
          <p:nvSpPr>
            <p:cNvPr id="30" name="Oval 100"/>
            <p:cNvSpPr>
              <a:spLocks noChangeArrowheads="1"/>
            </p:cNvSpPr>
            <p:nvPr/>
          </p:nvSpPr>
          <p:spPr bwMode="gray">
            <a:xfrm>
              <a:off x="190500" y="1327150"/>
              <a:ext cx="4114800" cy="4343400"/>
            </a:xfrm>
            <a:prstGeom prst="ellipse">
              <a:avLst/>
            </a:prstGeom>
            <a:gradFill rotWithShape="1">
              <a:gsLst>
                <a:gs pos="0">
                  <a:srgbClr val="003B76"/>
                </a:gs>
                <a:gs pos="100000">
                  <a:srgbClr val="54D060"/>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31" name="Text Box 62"/>
            <p:cNvSpPr txBox="1">
              <a:spLocks noChangeArrowheads="1"/>
            </p:cNvSpPr>
            <p:nvPr/>
          </p:nvSpPr>
          <p:spPr bwMode="auto">
            <a:xfrm>
              <a:off x="1774335" y="1465263"/>
              <a:ext cx="947133" cy="5753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800" b="1" u="sng" dirty="0">
                  <a:solidFill>
                    <a:srgbClr val="FFFFFF"/>
                  </a:solidFill>
                  <a:ea typeface="新細明體" charset="-120"/>
                </a:rPr>
                <a:t>舊制</a:t>
              </a:r>
              <a:endParaRPr kumimoji="0" lang="en-US" altLang="zh-TW" sz="2800" b="1" u="sng" dirty="0">
                <a:solidFill>
                  <a:srgbClr val="FFFFFF"/>
                </a:solidFill>
                <a:ea typeface="新細明體" charset="-120"/>
              </a:endParaRPr>
            </a:p>
          </p:txBody>
        </p:sp>
        <p:sp>
          <p:nvSpPr>
            <p:cNvPr id="32" name="Text Box 74"/>
            <p:cNvSpPr txBox="1">
              <a:spLocks noChangeArrowheads="1"/>
            </p:cNvSpPr>
            <p:nvPr/>
          </p:nvSpPr>
          <p:spPr bwMode="auto">
            <a:xfrm>
              <a:off x="511175" y="2873375"/>
              <a:ext cx="3475038" cy="17130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just" eaLnBrk="1" hangingPunct="1">
                <a:lnSpc>
                  <a:spcPts val="4000"/>
                </a:lnSpc>
                <a:buFont typeface="Wingdings" pitchFamily="2" charset="2"/>
                <a:buNone/>
              </a:pPr>
              <a:r>
                <a:rPr kumimoji="0" lang="zh-TW" altLang="en-US" sz="2600" b="1" dirty="0">
                  <a:solidFill>
                    <a:srgbClr val="FFFFFF"/>
                  </a:solidFill>
                  <a:latin typeface="標楷體" pitchFamily="65" charset="-120"/>
                </a:rPr>
                <a:t>滿</a:t>
              </a:r>
              <a:r>
                <a:rPr kumimoji="0" lang="en-US" altLang="zh-TW" sz="2600" b="1" dirty="0">
                  <a:solidFill>
                    <a:srgbClr val="FFFFFF"/>
                  </a:solidFill>
                  <a:latin typeface="標楷體" pitchFamily="65" charset="-120"/>
                </a:rPr>
                <a:t>5</a:t>
              </a:r>
              <a:r>
                <a:rPr kumimoji="0" lang="zh-TW" altLang="en-US" sz="2600" b="1" dirty="0">
                  <a:solidFill>
                    <a:srgbClr val="FFFFFF"/>
                  </a:solidFill>
                  <a:latin typeface="標楷體" pitchFamily="65" charset="-120"/>
                </a:rPr>
                <a:t>年：</a:t>
              </a:r>
              <a:r>
                <a:rPr kumimoji="0" lang="en-US" altLang="zh-TW" sz="2600" b="1" dirty="0">
                  <a:solidFill>
                    <a:srgbClr val="FF0066"/>
                  </a:solidFill>
                  <a:latin typeface="標楷體" pitchFamily="65" charset="-120"/>
                </a:rPr>
                <a:t>9</a:t>
              </a:r>
              <a:r>
                <a:rPr kumimoji="0" lang="zh-TW" altLang="en-US" sz="2600" b="1" dirty="0">
                  <a:solidFill>
                    <a:srgbClr val="FF0066"/>
                  </a:solidFill>
                  <a:latin typeface="標楷體" pitchFamily="65" charset="-120"/>
                </a:rPr>
                <a:t>個</a:t>
              </a:r>
              <a:r>
                <a:rPr kumimoji="0" lang="zh-TW" altLang="en-US" sz="2600" b="1" dirty="0">
                  <a:solidFill>
                    <a:srgbClr val="FFFFFF"/>
                  </a:solidFill>
                  <a:latin typeface="標楷體" pitchFamily="65" charset="-120"/>
                </a:rPr>
                <a:t>基數，每增</a:t>
              </a:r>
              <a:r>
                <a:rPr kumimoji="0" lang="en-US" altLang="zh-TW" sz="2600" b="1" dirty="0">
                  <a:solidFill>
                    <a:srgbClr val="FFFFFF"/>
                  </a:solidFill>
                  <a:latin typeface="標楷體" pitchFamily="65" charset="-120"/>
                </a:rPr>
                <a:t>1</a:t>
              </a:r>
              <a:r>
                <a:rPr kumimoji="0" lang="zh-TW" altLang="en-US" sz="2600" b="1" dirty="0">
                  <a:solidFill>
                    <a:srgbClr val="FFFFFF"/>
                  </a:solidFill>
                  <a:latin typeface="標楷體" pitchFamily="65" charset="-120"/>
                </a:rPr>
                <a:t>年加</a:t>
              </a:r>
              <a:r>
                <a:rPr kumimoji="0" lang="en-US" altLang="zh-TW" sz="2600" b="1" dirty="0">
                  <a:solidFill>
                    <a:srgbClr val="FFFFFF"/>
                  </a:solidFill>
                  <a:latin typeface="標楷體" pitchFamily="65" charset="-120"/>
                </a:rPr>
                <a:t>2</a:t>
              </a:r>
              <a:r>
                <a:rPr kumimoji="0" lang="zh-TW" altLang="en-US" sz="2600" b="1" dirty="0">
                  <a:solidFill>
                    <a:srgbClr val="FFFFFF"/>
                  </a:solidFill>
                  <a:latin typeface="標楷體" pitchFamily="65" charset="-120"/>
                </a:rPr>
                <a:t>個基數，滿</a:t>
              </a:r>
              <a:r>
                <a:rPr kumimoji="0" lang="en-US" altLang="zh-TW" sz="2600" b="1" dirty="0">
                  <a:solidFill>
                    <a:srgbClr val="FFFFFF"/>
                  </a:solidFill>
                  <a:latin typeface="標楷體" pitchFamily="65" charset="-120"/>
                </a:rPr>
                <a:t>15</a:t>
              </a:r>
              <a:r>
                <a:rPr kumimoji="0" lang="zh-TW" altLang="en-US" sz="2600" b="1" dirty="0">
                  <a:solidFill>
                    <a:srgbClr val="FFFFFF"/>
                  </a:solidFill>
                  <a:latin typeface="標楷體" pitchFamily="65" charset="-120"/>
                </a:rPr>
                <a:t>年另加</a:t>
              </a:r>
              <a:r>
                <a:rPr kumimoji="0" lang="en-US" altLang="zh-TW" sz="2600" b="1" dirty="0">
                  <a:solidFill>
                    <a:srgbClr val="FFFFFF"/>
                  </a:solidFill>
                  <a:latin typeface="標楷體" pitchFamily="65" charset="-120"/>
                </a:rPr>
                <a:t>2</a:t>
              </a:r>
              <a:r>
                <a:rPr kumimoji="0" lang="zh-TW" altLang="en-US" sz="2600" b="1" dirty="0">
                  <a:solidFill>
                    <a:srgbClr val="FFFFFF"/>
                  </a:solidFill>
                  <a:latin typeface="標楷體" pitchFamily="65" charset="-120"/>
                </a:rPr>
                <a:t>個基數</a:t>
              </a:r>
              <a:endParaRPr kumimoji="0" lang="en-US" altLang="zh-TW" sz="2600" b="1" dirty="0">
                <a:solidFill>
                  <a:srgbClr val="FF0066"/>
                </a:solidFill>
                <a:latin typeface="標楷體" pitchFamily="65" charset="-120"/>
              </a:endParaRPr>
            </a:p>
          </p:txBody>
        </p:sp>
        <p:sp>
          <p:nvSpPr>
            <p:cNvPr id="33" name="Text Box 86"/>
            <p:cNvSpPr txBox="1">
              <a:spLocks noChangeArrowheads="1"/>
            </p:cNvSpPr>
            <p:nvPr/>
          </p:nvSpPr>
          <p:spPr bwMode="auto">
            <a:xfrm>
              <a:off x="892627" y="4533900"/>
              <a:ext cx="2642287" cy="517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u="sng" dirty="0">
                  <a:solidFill>
                    <a:srgbClr val="FFFFFF"/>
                  </a:solidFill>
                  <a:latin typeface="標楷體" pitchFamily="65" charset="-120"/>
                </a:rPr>
                <a:t>最高</a:t>
              </a:r>
              <a:r>
                <a:rPr kumimoji="0" lang="en-US" altLang="zh-TW" sz="2600" b="1" u="sng" dirty="0">
                  <a:solidFill>
                    <a:srgbClr val="FFFFFF"/>
                  </a:solidFill>
                  <a:latin typeface="標楷體" pitchFamily="65" charset="-120"/>
                </a:rPr>
                <a:t>30</a:t>
              </a:r>
              <a:r>
                <a:rPr kumimoji="0" lang="zh-TW" altLang="en-US" sz="2600" b="1" u="sng" dirty="0">
                  <a:solidFill>
                    <a:srgbClr val="FFFFFF"/>
                  </a:solidFill>
                  <a:latin typeface="標楷體" pitchFamily="65" charset="-120"/>
                </a:rPr>
                <a:t>年：</a:t>
              </a:r>
              <a:r>
                <a:rPr kumimoji="0" lang="en-US" altLang="zh-TW" sz="2600" b="1" u="sng" dirty="0">
                  <a:solidFill>
                    <a:srgbClr val="FF0066"/>
                  </a:solidFill>
                  <a:latin typeface="標楷體" pitchFamily="65" charset="-120"/>
                </a:rPr>
                <a:t>61</a:t>
              </a:r>
              <a:r>
                <a:rPr kumimoji="0" lang="zh-TW" altLang="en-US" sz="2600" b="1" u="sng" dirty="0">
                  <a:solidFill>
                    <a:srgbClr val="FF0066"/>
                  </a:solidFill>
                  <a:latin typeface="標楷體" pitchFamily="65" charset="-120"/>
                </a:rPr>
                <a:t>個</a:t>
              </a:r>
            </a:p>
          </p:txBody>
        </p:sp>
        <p:sp>
          <p:nvSpPr>
            <p:cNvPr id="38" name="Text Box 74"/>
            <p:cNvSpPr txBox="1">
              <a:spLocks noChangeArrowheads="1"/>
            </p:cNvSpPr>
            <p:nvPr/>
          </p:nvSpPr>
          <p:spPr bwMode="auto">
            <a:xfrm>
              <a:off x="539750" y="2198688"/>
              <a:ext cx="3503316" cy="541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u="sng" dirty="0">
                  <a:solidFill>
                    <a:srgbClr val="FFFFFF"/>
                  </a:solidFill>
                  <a:latin typeface="標楷體" pitchFamily="65" charset="-120"/>
                </a:rPr>
                <a:t>基數：</a:t>
              </a:r>
              <a:r>
                <a:rPr kumimoji="0" lang="zh-TW" altLang="en-US" b="1" u="sng" dirty="0" smtClean="0">
                  <a:solidFill>
                    <a:srgbClr val="FFFFFF"/>
                  </a:solidFill>
                  <a:latin typeface="標楷體" pitchFamily="65" charset="-120"/>
                </a:rPr>
                <a:t>本</a:t>
              </a:r>
              <a:r>
                <a:rPr kumimoji="0" lang="en-US" altLang="zh-TW" b="1" u="sng" dirty="0" smtClean="0">
                  <a:solidFill>
                    <a:srgbClr val="FFFFFF"/>
                  </a:solidFill>
                  <a:latin typeface="標楷體" pitchFamily="65" charset="-120"/>
                </a:rPr>
                <a:t>(</a:t>
              </a:r>
              <a:r>
                <a:rPr kumimoji="0" lang="zh-TW" altLang="en-US" b="1" u="sng" dirty="0" smtClean="0">
                  <a:solidFill>
                    <a:srgbClr val="FFFFFF"/>
                  </a:solidFill>
                  <a:latin typeface="標楷體" pitchFamily="65" charset="-120"/>
                </a:rPr>
                <a:t>均</a:t>
              </a:r>
              <a:r>
                <a:rPr kumimoji="0" lang="en-US" altLang="zh-TW" b="1" u="sng" dirty="0" smtClean="0">
                  <a:solidFill>
                    <a:srgbClr val="FFFFFF"/>
                  </a:solidFill>
                  <a:latin typeface="標楷體" pitchFamily="65" charset="-120"/>
                </a:rPr>
                <a:t>)</a:t>
              </a:r>
              <a:r>
                <a:rPr kumimoji="0" lang="zh-TW" altLang="en-US" b="1" u="sng" dirty="0" smtClean="0">
                  <a:solidFill>
                    <a:srgbClr val="FFFFFF"/>
                  </a:solidFill>
                  <a:latin typeface="標楷體" pitchFamily="65" charset="-120"/>
                </a:rPr>
                <a:t>俸</a:t>
              </a:r>
              <a:r>
                <a:rPr kumimoji="0" lang="en-US" altLang="zh-TW" b="1" u="sng" dirty="0">
                  <a:solidFill>
                    <a:srgbClr val="FF0066"/>
                  </a:solidFill>
                  <a:latin typeface="標楷體" pitchFamily="65" charset="-120"/>
                </a:rPr>
                <a:t>+930</a:t>
              </a:r>
              <a:r>
                <a:rPr kumimoji="0" lang="zh-TW" altLang="en-US" b="1" u="sng" dirty="0">
                  <a:solidFill>
                    <a:srgbClr val="FFFFFF"/>
                  </a:solidFill>
                  <a:latin typeface="標楷體" pitchFamily="65" charset="-120"/>
                </a:rPr>
                <a:t>元</a:t>
              </a:r>
              <a:endParaRPr kumimoji="0" lang="en-US" altLang="zh-TW" b="1" u="sng" dirty="0">
                <a:solidFill>
                  <a:srgbClr val="FFFFFF"/>
                </a:solidFill>
                <a:latin typeface="標楷體" pitchFamily="65" charset="-120"/>
              </a:endParaRPr>
            </a:p>
          </p:txBody>
        </p:sp>
        <p:sp>
          <p:nvSpPr>
            <p:cNvPr id="39" name="Text Box 62"/>
            <p:cNvSpPr txBox="1">
              <a:spLocks noChangeArrowheads="1"/>
            </p:cNvSpPr>
            <p:nvPr/>
          </p:nvSpPr>
          <p:spPr bwMode="auto">
            <a:xfrm>
              <a:off x="6270135" y="1465263"/>
              <a:ext cx="947133" cy="5753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800" b="1" u="sng" dirty="0">
                  <a:solidFill>
                    <a:srgbClr val="FFFFFF"/>
                  </a:solidFill>
                  <a:ea typeface="新細明體" charset="-120"/>
                </a:rPr>
                <a:t>新制</a:t>
              </a:r>
              <a:endParaRPr kumimoji="0" lang="en-US" altLang="zh-TW" sz="2800" b="1" u="sng" dirty="0">
                <a:solidFill>
                  <a:srgbClr val="FFFFFF"/>
                </a:solidFill>
                <a:ea typeface="新細明體" charset="-120"/>
              </a:endParaRPr>
            </a:p>
          </p:txBody>
        </p:sp>
        <p:sp>
          <p:nvSpPr>
            <p:cNvPr id="40" name="Text Box 74"/>
            <p:cNvSpPr txBox="1">
              <a:spLocks noChangeArrowheads="1"/>
            </p:cNvSpPr>
            <p:nvPr/>
          </p:nvSpPr>
          <p:spPr bwMode="auto">
            <a:xfrm>
              <a:off x="5553075" y="2241551"/>
              <a:ext cx="3166976" cy="541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u="sng" dirty="0">
                  <a:solidFill>
                    <a:srgbClr val="FFFFFF"/>
                  </a:solidFill>
                  <a:latin typeface="標楷體" pitchFamily="65" charset="-120"/>
                </a:rPr>
                <a:t>基數：</a:t>
              </a:r>
              <a:r>
                <a:rPr kumimoji="0" lang="zh-TW" altLang="en-US" sz="2600" b="1" u="sng" dirty="0" smtClean="0">
                  <a:solidFill>
                    <a:srgbClr val="FFFFFF"/>
                  </a:solidFill>
                  <a:latin typeface="標楷體" pitchFamily="65" charset="-120"/>
                </a:rPr>
                <a:t>本</a:t>
              </a:r>
              <a:r>
                <a:rPr kumimoji="0" lang="en-US" altLang="zh-TW" sz="2600" b="1" u="sng" dirty="0" smtClean="0">
                  <a:solidFill>
                    <a:srgbClr val="FFFFFF"/>
                  </a:solidFill>
                  <a:latin typeface="標楷體" pitchFamily="65" charset="-120"/>
                </a:rPr>
                <a:t>(</a:t>
              </a:r>
              <a:r>
                <a:rPr kumimoji="0" lang="zh-TW" altLang="en-US" sz="2600" b="1" u="sng" dirty="0" smtClean="0">
                  <a:solidFill>
                    <a:srgbClr val="FFFFFF"/>
                  </a:solidFill>
                  <a:latin typeface="標楷體" pitchFamily="65" charset="-120"/>
                </a:rPr>
                <a:t>均</a:t>
              </a:r>
              <a:r>
                <a:rPr kumimoji="0" lang="en-US" altLang="zh-TW" sz="2600" b="1" u="sng" dirty="0" smtClean="0">
                  <a:solidFill>
                    <a:srgbClr val="FFFFFF"/>
                  </a:solidFill>
                  <a:latin typeface="標楷體" pitchFamily="65" charset="-120"/>
                </a:rPr>
                <a:t>)</a:t>
              </a:r>
              <a:r>
                <a:rPr kumimoji="0" lang="zh-TW" altLang="en-US" sz="2600" b="1" u="sng" dirty="0" smtClean="0">
                  <a:solidFill>
                    <a:srgbClr val="FFFFFF"/>
                  </a:solidFill>
                  <a:latin typeface="標楷體" pitchFamily="65" charset="-120"/>
                </a:rPr>
                <a:t>俸</a:t>
              </a:r>
              <a:r>
                <a:rPr kumimoji="0" lang="en-US" altLang="zh-TW" sz="2600" b="1" u="sng" dirty="0">
                  <a:solidFill>
                    <a:srgbClr val="FF0066"/>
                  </a:solidFill>
                  <a:latin typeface="標楷體" pitchFamily="65" charset="-120"/>
                </a:rPr>
                <a:t>2</a:t>
              </a:r>
              <a:r>
                <a:rPr kumimoji="0" lang="zh-TW" altLang="en-US" sz="2600" b="1" u="sng" dirty="0">
                  <a:solidFill>
                    <a:srgbClr val="FFFFFF"/>
                  </a:solidFill>
                  <a:latin typeface="標楷體" pitchFamily="65" charset="-120"/>
                </a:rPr>
                <a:t>倍</a:t>
              </a:r>
              <a:endParaRPr kumimoji="0" lang="en-US" altLang="zh-TW" sz="2600" b="1" u="sng" dirty="0">
                <a:solidFill>
                  <a:srgbClr val="FFFFFF"/>
                </a:solidFill>
                <a:latin typeface="標楷體" pitchFamily="65" charset="-120"/>
              </a:endParaRPr>
            </a:p>
          </p:txBody>
        </p:sp>
        <p:sp>
          <p:nvSpPr>
            <p:cNvPr id="41" name="Text Box 74"/>
            <p:cNvSpPr txBox="1">
              <a:spLocks noChangeArrowheads="1"/>
            </p:cNvSpPr>
            <p:nvPr/>
          </p:nvSpPr>
          <p:spPr bwMode="auto">
            <a:xfrm>
              <a:off x="5707243" y="3201988"/>
              <a:ext cx="2992080" cy="517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u="sng" dirty="0">
                  <a:solidFill>
                    <a:srgbClr val="FFFFFF"/>
                  </a:solidFill>
                  <a:latin typeface="標楷體" pitchFamily="65" charset="-120"/>
                </a:rPr>
                <a:t>每</a:t>
              </a:r>
              <a:r>
                <a:rPr kumimoji="0" lang="en-US" altLang="zh-TW" sz="2600" b="1" u="sng" dirty="0">
                  <a:solidFill>
                    <a:srgbClr val="FFFFFF"/>
                  </a:solidFill>
                  <a:latin typeface="標楷體" pitchFamily="65" charset="-120"/>
                </a:rPr>
                <a:t>1</a:t>
              </a:r>
              <a:r>
                <a:rPr kumimoji="0" lang="zh-TW" altLang="en-US" sz="2600" b="1" u="sng" dirty="0">
                  <a:solidFill>
                    <a:srgbClr val="FFFFFF"/>
                  </a:solidFill>
                  <a:latin typeface="標楷體" pitchFamily="65" charset="-120"/>
                </a:rPr>
                <a:t>年：</a:t>
              </a:r>
              <a:r>
                <a:rPr kumimoji="0" lang="en-US" altLang="zh-TW" sz="2600" b="1" u="sng" dirty="0">
                  <a:solidFill>
                    <a:srgbClr val="FF0066"/>
                  </a:solidFill>
                  <a:latin typeface="標楷體" pitchFamily="65" charset="-120"/>
                </a:rPr>
                <a:t>1.5</a:t>
              </a:r>
              <a:r>
                <a:rPr kumimoji="0" lang="zh-TW" altLang="en-US" sz="2600" b="1" u="sng" dirty="0">
                  <a:solidFill>
                    <a:srgbClr val="FF0066"/>
                  </a:solidFill>
                  <a:latin typeface="標楷體" pitchFamily="65" charset="-120"/>
                </a:rPr>
                <a:t>個</a:t>
              </a:r>
              <a:r>
                <a:rPr kumimoji="0" lang="zh-TW" altLang="en-US" sz="2600" b="1" u="sng" dirty="0">
                  <a:solidFill>
                    <a:srgbClr val="FFFFFF"/>
                  </a:solidFill>
                  <a:latin typeface="標楷體" pitchFamily="65" charset="-120"/>
                </a:rPr>
                <a:t>基數</a:t>
              </a:r>
              <a:endParaRPr kumimoji="0" lang="en-US" altLang="zh-TW" sz="2600" b="1" u="sng" dirty="0">
                <a:solidFill>
                  <a:srgbClr val="FF0066"/>
                </a:solidFill>
                <a:latin typeface="標楷體" pitchFamily="65" charset="-120"/>
              </a:endParaRPr>
            </a:p>
          </p:txBody>
        </p:sp>
        <p:sp>
          <p:nvSpPr>
            <p:cNvPr id="42" name="Text Box 74"/>
            <p:cNvSpPr txBox="1">
              <a:spLocks noChangeArrowheads="1"/>
            </p:cNvSpPr>
            <p:nvPr/>
          </p:nvSpPr>
          <p:spPr bwMode="auto">
            <a:xfrm>
              <a:off x="5747994" y="4140200"/>
              <a:ext cx="2642287" cy="517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u="sng">
                  <a:solidFill>
                    <a:srgbClr val="FFFFFF"/>
                  </a:solidFill>
                  <a:latin typeface="標楷體" pitchFamily="65" charset="-120"/>
                </a:rPr>
                <a:t>最高</a:t>
              </a:r>
              <a:r>
                <a:rPr kumimoji="0" lang="en-US" altLang="zh-TW" sz="2600" b="1" u="sng">
                  <a:solidFill>
                    <a:srgbClr val="FFFFFF"/>
                  </a:solidFill>
                  <a:latin typeface="標楷體" pitchFamily="65" charset="-120"/>
                </a:rPr>
                <a:t>35</a:t>
              </a:r>
              <a:r>
                <a:rPr kumimoji="0" lang="zh-TW" altLang="en-US" sz="2600" b="1" u="sng">
                  <a:solidFill>
                    <a:srgbClr val="FFFFFF"/>
                  </a:solidFill>
                  <a:latin typeface="標楷體" pitchFamily="65" charset="-120"/>
                </a:rPr>
                <a:t>年：</a:t>
              </a:r>
              <a:r>
                <a:rPr kumimoji="0" lang="en-US" altLang="zh-TW" sz="2600" b="1" u="sng">
                  <a:solidFill>
                    <a:srgbClr val="FF0066"/>
                  </a:solidFill>
                  <a:latin typeface="標楷體" pitchFamily="65" charset="-120"/>
                </a:rPr>
                <a:t>53</a:t>
              </a:r>
              <a:r>
                <a:rPr kumimoji="0" lang="zh-TW" altLang="en-US" sz="2600" b="1" u="sng">
                  <a:solidFill>
                    <a:srgbClr val="FF0066"/>
                  </a:solidFill>
                  <a:latin typeface="標楷體" pitchFamily="65" charset="-120"/>
                </a:rPr>
                <a:t>個</a:t>
              </a:r>
              <a:endParaRPr kumimoji="0" lang="en-US" altLang="zh-TW" sz="2600" b="1" u="sng">
                <a:solidFill>
                  <a:srgbClr val="FF0066"/>
                </a:solidFill>
                <a:latin typeface="標楷體" pitchFamily="65" charset="-120"/>
              </a:endParaRPr>
            </a:p>
          </p:txBody>
        </p:sp>
        <p:sp>
          <p:nvSpPr>
            <p:cNvPr id="43" name="左-右雙向箭號 42"/>
            <p:cNvSpPr/>
            <p:nvPr/>
          </p:nvSpPr>
          <p:spPr>
            <a:xfrm>
              <a:off x="3886927" y="2475136"/>
              <a:ext cx="1587288" cy="242316"/>
            </a:xfrm>
            <a:prstGeom prst="leftRightArrow">
              <a:avLst/>
            </a:prstGeom>
          </p:spPr>
          <p:style>
            <a:lnRef idx="0">
              <a:schemeClr val="accent1"/>
            </a:lnRef>
            <a:fillRef idx="3">
              <a:schemeClr val="accent1"/>
            </a:fillRef>
            <a:effectRef idx="3">
              <a:schemeClr val="accent1"/>
            </a:effectRef>
            <a:fontRef idx="minor">
              <a:schemeClr val="lt1"/>
            </a:fontRef>
          </p:style>
          <p:txBody>
            <a:bodyPr anchor="ctr"/>
            <a:lstStyle/>
            <a:p>
              <a:pPr>
                <a:defRPr/>
              </a:pPr>
              <a:endParaRPr lang="zh-TW" altLang="en-US" b="1">
                <a:ln w="18000">
                  <a:solidFill>
                    <a:schemeClr val="accent2">
                      <a:satMod val="140000"/>
                    </a:schemeClr>
                  </a:solidFill>
                  <a:prstDash val="solid"/>
                  <a:miter lim="800000"/>
                </a:ln>
                <a:noFill/>
                <a:effectLst>
                  <a:outerShdw blurRad="25500" dist="23000" dir="7020000" algn="tl">
                    <a:srgbClr val="000000">
                      <a:alpha val="50000"/>
                    </a:srgbClr>
                  </a:outerShdw>
                </a:effectLst>
              </a:endParaRPr>
            </a:p>
          </p:txBody>
        </p:sp>
        <p:sp>
          <p:nvSpPr>
            <p:cNvPr id="44" name="左-右雙向箭號 43"/>
            <p:cNvSpPr/>
            <p:nvPr/>
          </p:nvSpPr>
          <p:spPr>
            <a:xfrm>
              <a:off x="3886927" y="3489887"/>
              <a:ext cx="1587288" cy="242316"/>
            </a:xfrm>
            <a:prstGeom prst="leftRightArrow">
              <a:avLst/>
            </a:prstGeom>
          </p:spPr>
          <p:style>
            <a:lnRef idx="0">
              <a:schemeClr val="accent1"/>
            </a:lnRef>
            <a:fillRef idx="3">
              <a:schemeClr val="accent1"/>
            </a:fillRef>
            <a:effectRef idx="3">
              <a:schemeClr val="accent1"/>
            </a:effectRef>
            <a:fontRef idx="minor">
              <a:schemeClr val="lt1"/>
            </a:fontRef>
          </p:style>
          <p:txBody>
            <a:bodyPr anchor="ctr"/>
            <a:lstStyle/>
            <a:p>
              <a:pPr>
                <a:defRPr/>
              </a:pPr>
              <a:endParaRPr lang="zh-TW" altLang="en-US" b="1"/>
            </a:p>
          </p:txBody>
        </p:sp>
        <p:sp>
          <p:nvSpPr>
            <p:cNvPr id="45" name="左-右雙向箭號 44"/>
            <p:cNvSpPr/>
            <p:nvPr/>
          </p:nvSpPr>
          <p:spPr>
            <a:xfrm>
              <a:off x="3853484" y="4415299"/>
              <a:ext cx="1587288" cy="242316"/>
            </a:xfrm>
            <a:prstGeom prst="leftRightArrow">
              <a:avLst/>
            </a:prstGeom>
          </p:spPr>
          <p:style>
            <a:lnRef idx="0">
              <a:schemeClr val="accent1"/>
            </a:lnRef>
            <a:fillRef idx="3">
              <a:schemeClr val="accent1"/>
            </a:fillRef>
            <a:effectRef idx="3">
              <a:schemeClr val="accent1"/>
            </a:effectRef>
            <a:fontRef idx="minor">
              <a:schemeClr val="lt1"/>
            </a:fontRef>
          </p:style>
          <p:txBody>
            <a:bodyPr anchor="ctr"/>
            <a:lstStyle/>
            <a:p>
              <a:pPr>
                <a:defRPr/>
              </a:pPr>
              <a:endParaRPr lang="zh-TW" altLang="en-US" b="1"/>
            </a:p>
          </p:txBody>
        </p:sp>
        <p:sp>
          <p:nvSpPr>
            <p:cNvPr id="46" name="直線圖說文字 1 (加上框線和強調線) 45"/>
            <p:cNvSpPr/>
            <p:nvPr/>
          </p:nvSpPr>
          <p:spPr>
            <a:xfrm flipH="1">
              <a:off x="3729038" y="5336391"/>
              <a:ext cx="4030662" cy="811996"/>
            </a:xfrm>
            <a:prstGeom prst="accentBorderCallout1">
              <a:avLst>
                <a:gd name="adj1" fmla="val -492"/>
                <a:gd name="adj2" fmla="val -1704"/>
                <a:gd name="adj3" fmla="val -45029"/>
                <a:gd name="adj4" fmla="val 3098"/>
              </a:avLst>
            </a:prstGeom>
          </p:spPr>
          <p:style>
            <a:lnRef idx="1">
              <a:schemeClr val="accent2"/>
            </a:lnRef>
            <a:fillRef idx="2">
              <a:schemeClr val="accent2"/>
            </a:fillRef>
            <a:effectRef idx="1">
              <a:schemeClr val="accent2"/>
            </a:effectRef>
            <a:fontRef idx="minor">
              <a:schemeClr val="dk1"/>
            </a:fontRef>
          </p:style>
          <p:txBody>
            <a:bodyPr/>
            <a:lstStyle/>
            <a:p>
              <a:pPr>
                <a:defRPr/>
              </a:pPr>
              <a:r>
                <a:rPr lang="zh-TW" altLang="en-US" b="1" dirty="0" smtClean="0">
                  <a:solidFill>
                    <a:srgbClr val="660066"/>
                  </a:solidFill>
                  <a:latin typeface="標楷體"/>
                </a:rPr>
                <a:t>第</a:t>
              </a:r>
              <a:r>
                <a:rPr lang="en-US" altLang="zh-TW" b="1" dirty="0">
                  <a:solidFill>
                    <a:srgbClr val="660066"/>
                  </a:solidFill>
                  <a:latin typeface="標楷體"/>
                </a:rPr>
                <a:t>36</a:t>
              </a:r>
              <a:r>
                <a:rPr lang="zh-TW" altLang="en-US" b="1" dirty="0">
                  <a:solidFill>
                    <a:srgbClr val="660066"/>
                  </a:solidFill>
                  <a:latin typeface="標楷體"/>
                </a:rPr>
                <a:t>年起，每年增給</a:t>
              </a:r>
              <a:r>
                <a:rPr lang="en-US" altLang="zh-TW" b="1" dirty="0">
                  <a:solidFill>
                    <a:srgbClr val="0000FF"/>
                  </a:solidFill>
                  <a:latin typeface="標楷體"/>
                </a:rPr>
                <a:t>1</a:t>
              </a:r>
              <a:r>
                <a:rPr lang="zh-TW" altLang="en-US" b="1" dirty="0">
                  <a:solidFill>
                    <a:srgbClr val="0000FF"/>
                  </a:solidFill>
                  <a:latin typeface="標楷體"/>
                </a:rPr>
                <a:t>個</a:t>
              </a:r>
              <a:r>
                <a:rPr lang="zh-TW" altLang="en-US" b="1" dirty="0">
                  <a:solidFill>
                    <a:srgbClr val="660066"/>
                  </a:solidFill>
                  <a:latin typeface="標楷體"/>
                </a:rPr>
                <a:t>基數；增至</a:t>
              </a:r>
              <a:r>
                <a:rPr lang="en-US" altLang="zh-TW" sz="2200" b="1" dirty="0">
                  <a:solidFill>
                    <a:srgbClr val="C00000"/>
                  </a:solidFill>
                  <a:latin typeface="標楷體"/>
                </a:rPr>
                <a:t>60</a:t>
              </a:r>
              <a:r>
                <a:rPr lang="zh-TW" altLang="en-US" sz="2200" b="1" dirty="0">
                  <a:solidFill>
                    <a:srgbClr val="C00000"/>
                  </a:solidFill>
                  <a:latin typeface="標楷體"/>
                </a:rPr>
                <a:t>個</a:t>
              </a:r>
              <a:r>
                <a:rPr lang="zh-TW" altLang="en-US" b="1" dirty="0">
                  <a:solidFill>
                    <a:srgbClr val="660066"/>
                  </a:solidFill>
                  <a:latin typeface="標楷體"/>
                </a:rPr>
                <a:t>基數止</a:t>
              </a:r>
              <a:r>
                <a:rPr lang="en-US" altLang="zh-TW" b="1" dirty="0">
                  <a:solidFill>
                    <a:srgbClr val="660066"/>
                  </a:solidFill>
                  <a:latin typeface="標楷體"/>
                </a:rPr>
                <a:t>(</a:t>
              </a:r>
              <a:r>
                <a:rPr lang="zh-TW" altLang="en-US" b="1" dirty="0">
                  <a:solidFill>
                    <a:srgbClr val="660066"/>
                  </a:solidFill>
                  <a:latin typeface="標楷體"/>
                </a:rPr>
                <a:t>相當</a:t>
              </a:r>
              <a:r>
                <a:rPr lang="en-US" altLang="zh-TW" b="1" dirty="0">
                  <a:solidFill>
                    <a:srgbClr val="0000FF"/>
                  </a:solidFill>
                  <a:latin typeface="標楷體"/>
                </a:rPr>
                <a:t>42</a:t>
              </a:r>
              <a:r>
                <a:rPr lang="zh-TW" altLang="en-US" b="1" dirty="0">
                  <a:solidFill>
                    <a:srgbClr val="0000FF"/>
                  </a:solidFill>
                  <a:latin typeface="標楷體"/>
                </a:rPr>
                <a:t>年</a:t>
              </a:r>
              <a:r>
                <a:rPr lang="en-US" altLang="zh-TW" b="1" dirty="0">
                  <a:solidFill>
                    <a:srgbClr val="660066"/>
                  </a:solidFill>
                  <a:latin typeface="標楷體"/>
                </a:rPr>
                <a:t>)</a:t>
              </a:r>
              <a:endParaRPr lang="zh-TW" altLang="en-US" b="1" dirty="0">
                <a:solidFill>
                  <a:srgbClr val="660066"/>
                </a:solidFill>
                <a:latin typeface="標楷體" panose="03000509000000000000" pitchFamily="65" charset="-120"/>
              </a:endParaRPr>
            </a:p>
          </p:txBody>
        </p:sp>
      </p:grpSp>
      <p:sp>
        <p:nvSpPr>
          <p:cNvPr id="47" name="矩形 3"/>
          <p:cNvSpPr>
            <a:spLocks noChangeArrowheads="1"/>
          </p:cNvSpPr>
          <p:nvPr/>
        </p:nvSpPr>
        <p:spPr bwMode="auto">
          <a:xfrm>
            <a:off x="422793" y="5892687"/>
            <a:ext cx="8397680" cy="6740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61938" indent="-261938"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105000"/>
              </a:lnSpc>
              <a:buFont typeface="Wingdings" pitchFamily="2" charset="2"/>
              <a:buNone/>
            </a:pPr>
            <a:r>
              <a:rPr lang="en-US" altLang="zh-TW" sz="1800" b="1" dirty="0">
                <a:solidFill>
                  <a:srgbClr val="660066"/>
                </a:solidFill>
              </a:rPr>
              <a:t>※</a:t>
            </a:r>
            <a:r>
              <a:rPr lang="zh-TW" altLang="en-US" sz="1800" b="1" dirty="0">
                <a:solidFill>
                  <a:srgbClr val="660066"/>
                </a:solidFill>
                <a:latin typeface="新細明體" charset="-120"/>
                <a:ea typeface="新細明體" charset="-120"/>
              </a:rPr>
              <a:t>未滿</a:t>
            </a:r>
            <a:r>
              <a:rPr lang="en-US" altLang="zh-TW" sz="1800" b="1" dirty="0">
                <a:solidFill>
                  <a:srgbClr val="660066"/>
                </a:solidFill>
                <a:latin typeface="新細明體" charset="-120"/>
                <a:ea typeface="新細明體" charset="-120"/>
              </a:rPr>
              <a:t>1</a:t>
            </a:r>
            <a:r>
              <a:rPr lang="zh-TW" altLang="en-US" sz="1800" b="1" dirty="0">
                <a:solidFill>
                  <a:srgbClr val="660066"/>
                </a:solidFill>
                <a:latin typeface="新細明體" charset="-120"/>
                <a:ea typeface="新細明體" charset="-120"/>
              </a:rPr>
              <a:t>個月者，以</a:t>
            </a:r>
            <a:r>
              <a:rPr lang="en-US" altLang="zh-TW" sz="1800" b="1" dirty="0">
                <a:solidFill>
                  <a:srgbClr val="660066"/>
                </a:solidFill>
                <a:latin typeface="新細明體" charset="-120"/>
                <a:ea typeface="新細明體" charset="-120"/>
              </a:rPr>
              <a:t>1</a:t>
            </a:r>
            <a:r>
              <a:rPr lang="zh-TW" altLang="en-US" sz="1800" b="1" dirty="0">
                <a:solidFill>
                  <a:srgbClr val="660066"/>
                </a:solidFill>
                <a:latin typeface="新細明體" charset="-120"/>
                <a:ea typeface="新細明體" charset="-120"/>
              </a:rPr>
              <a:t>個月計。 </a:t>
            </a:r>
          </a:p>
          <a:p>
            <a:pPr eaLnBrk="1" hangingPunct="1">
              <a:lnSpc>
                <a:spcPct val="105000"/>
              </a:lnSpc>
              <a:buFont typeface="Wingdings" pitchFamily="2" charset="2"/>
              <a:buNone/>
            </a:pPr>
            <a:r>
              <a:rPr lang="en-US" altLang="zh-TW" sz="1800" b="1" dirty="0">
                <a:solidFill>
                  <a:srgbClr val="660066"/>
                </a:solidFill>
                <a:latin typeface="新細明體" charset="-120"/>
                <a:ea typeface="新細明體" charset="-120"/>
              </a:rPr>
              <a:t>※</a:t>
            </a:r>
            <a:r>
              <a:rPr lang="zh-TW" altLang="en-US" sz="1800" b="1" dirty="0">
                <a:solidFill>
                  <a:srgbClr val="660066"/>
                </a:solidFill>
                <a:latin typeface="新細明體" charset="-120"/>
                <a:ea typeface="新細明體" charset="-120"/>
              </a:rPr>
              <a:t>任職未滿</a:t>
            </a:r>
            <a:r>
              <a:rPr lang="en-US" altLang="zh-TW" sz="1800" b="1" dirty="0">
                <a:solidFill>
                  <a:srgbClr val="660066"/>
                </a:solidFill>
                <a:latin typeface="新細明體" charset="-120"/>
                <a:ea typeface="新細明體" charset="-120"/>
              </a:rPr>
              <a:t>1</a:t>
            </a:r>
            <a:r>
              <a:rPr lang="zh-TW" altLang="en-US" sz="1800" b="1" dirty="0">
                <a:solidFill>
                  <a:srgbClr val="660066"/>
                </a:solidFill>
                <a:latin typeface="新細明體" charset="-120"/>
                <a:ea typeface="新細明體" charset="-120"/>
              </a:rPr>
              <a:t>年之畸零月數基數內涵以分數計算至小數點之後第</a:t>
            </a:r>
            <a:r>
              <a:rPr lang="en-US" altLang="zh-TW" sz="1800" b="1" dirty="0">
                <a:solidFill>
                  <a:srgbClr val="660066"/>
                </a:solidFill>
                <a:latin typeface="新細明體" charset="-120"/>
                <a:ea typeface="新細明體" charset="-120"/>
              </a:rPr>
              <a:t>4</a:t>
            </a:r>
            <a:r>
              <a:rPr lang="zh-TW" altLang="en-US" sz="1800" b="1" dirty="0">
                <a:solidFill>
                  <a:srgbClr val="660066"/>
                </a:solidFill>
                <a:latin typeface="新細明體" charset="-120"/>
                <a:ea typeface="新細明體" charset="-120"/>
              </a:rPr>
              <a:t>位無條件進位。 </a:t>
            </a:r>
          </a:p>
        </p:txBody>
      </p:sp>
    </p:spTree>
    <p:extLst>
      <p:ext uri="{BB962C8B-B14F-4D97-AF65-F5344CB8AC3E}">
        <p14:creationId xmlns:p14="http://schemas.microsoft.com/office/powerpoint/2010/main" val="3913162343"/>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投影片編號版面配置區 2"/>
          <p:cNvSpPr>
            <a:spLocks noGrp="1"/>
          </p:cNvSpPr>
          <p:nvPr>
            <p:ph type="sldNum" sz="quarter" idx="12"/>
          </p:nvPr>
        </p:nvSpPr>
        <p:spPr>
          <a:xfrm>
            <a:off x="8735507" y="6525344"/>
            <a:ext cx="408493" cy="33265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27"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8" name="Rectangle 3"/>
          <p:cNvSpPr>
            <a:spLocks noChangeArrowheads="1"/>
          </p:cNvSpPr>
          <p:nvPr/>
        </p:nvSpPr>
        <p:spPr bwMode="auto">
          <a:xfrm>
            <a:off x="827584" y="725404"/>
            <a:ext cx="3456383" cy="492443"/>
          </a:xfrm>
          <a:prstGeom prst="rect">
            <a:avLst/>
          </a:prstGeom>
          <a:ln/>
        </p:spPr>
        <p:style>
          <a:lnRef idx="0">
            <a:schemeClr val="accent4"/>
          </a:lnRef>
          <a:fillRef idx="3">
            <a:schemeClr val="accent4"/>
          </a:fillRef>
          <a:effectRef idx="3">
            <a:schemeClr val="accent4"/>
          </a:effectRef>
          <a:fontRef idx="minor">
            <a:schemeClr val="lt1"/>
          </a:fontRef>
        </p:style>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en-US" altLang="zh-TW" sz="2600" b="1" dirty="0" smtClean="0">
                <a:solidFill>
                  <a:schemeClr val="bg1"/>
                </a:solidFill>
              </a:rPr>
              <a:t>(</a:t>
            </a:r>
            <a:r>
              <a:rPr lang="zh-TW" altLang="en-US" sz="2600" b="1" dirty="0">
                <a:solidFill>
                  <a:schemeClr val="bg1"/>
                </a:solidFill>
              </a:rPr>
              <a:t>四</a:t>
            </a:r>
            <a:r>
              <a:rPr lang="en-US" altLang="zh-TW" sz="2600" b="1" dirty="0" smtClean="0">
                <a:solidFill>
                  <a:schemeClr val="bg1"/>
                </a:solidFill>
              </a:rPr>
              <a:t>)</a:t>
            </a:r>
            <a:r>
              <a:rPr lang="zh-TW" altLang="en-US" sz="2600" b="1" dirty="0" smtClean="0">
                <a:solidFill>
                  <a:schemeClr val="bg1"/>
                </a:solidFill>
              </a:rPr>
              <a:t>退休金給與標準</a:t>
            </a:r>
            <a:r>
              <a:rPr lang="en-US" altLang="zh-TW" sz="2600" b="1" dirty="0" smtClean="0">
                <a:solidFill>
                  <a:schemeClr val="bg1"/>
                </a:solidFill>
              </a:rPr>
              <a:t>(2)</a:t>
            </a:r>
            <a:endParaRPr lang="zh-TW" altLang="en-US" sz="2600" b="1" dirty="0">
              <a:solidFill>
                <a:schemeClr val="bg1"/>
              </a:solidFill>
              <a:latin typeface="Times New Roman" pitchFamily="18" charset="0"/>
            </a:endParaRPr>
          </a:p>
        </p:txBody>
      </p:sp>
      <p:sp>
        <p:nvSpPr>
          <p:cNvPr id="22" name="Rectangle 3"/>
          <p:cNvSpPr>
            <a:spLocks noChangeArrowheads="1"/>
          </p:cNvSpPr>
          <p:nvPr/>
        </p:nvSpPr>
        <p:spPr bwMode="auto">
          <a:xfrm>
            <a:off x="3723411" y="1513996"/>
            <a:ext cx="176418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buNone/>
            </a:pPr>
            <a:r>
              <a:rPr lang="zh-TW" altLang="en-US" sz="28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月</a:t>
            </a:r>
            <a:r>
              <a:rPr lang="zh-TW" altLang="en-US"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退休金</a:t>
            </a:r>
            <a:endParaRPr lang="zh-TW" altLang="en-US" sz="28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Times New Roman" pitchFamily="18" charset="0"/>
            </a:endParaRPr>
          </a:p>
        </p:txBody>
      </p:sp>
      <p:sp>
        <p:nvSpPr>
          <p:cNvPr id="23" name="矩形 3"/>
          <p:cNvSpPr>
            <a:spLocks noChangeArrowheads="1"/>
          </p:cNvSpPr>
          <p:nvPr/>
        </p:nvSpPr>
        <p:spPr bwMode="auto">
          <a:xfrm>
            <a:off x="466800" y="5949280"/>
            <a:ext cx="8834438" cy="65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61938" indent="-261938"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105000"/>
              </a:lnSpc>
              <a:buFont typeface="Wingdings" pitchFamily="2" charset="2"/>
              <a:buNone/>
            </a:pPr>
            <a:r>
              <a:rPr lang="en-US" altLang="zh-TW" sz="1800" b="1" dirty="0">
                <a:solidFill>
                  <a:srgbClr val="660066"/>
                </a:solidFill>
              </a:rPr>
              <a:t>※</a:t>
            </a:r>
            <a:r>
              <a:rPr lang="zh-TW" altLang="en-US" sz="1800" b="1" dirty="0">
                <a:solidFill>
                  <a:srgbClr val="660066"/>
                </a:solidFill>
                <a:latin typeface="新細明體" charset="-120"/>
                <a:ea typeface="新細明體" charset="-120"/>
              </a:rPr>
              <a:t>未滿</a:t>
            </a:r>
            <a:r>
              <a:rPr lang="en-US" altLang="zh-TW" sz="1800" b="1" dirty="0">
                <a:solidFill>
                  <a:srgbClr val="660066"/>
                </a:solidFill>
                <a:latin typeface="新細明體" charset="-120"/>
                <a:ea typeface="新細明體" charset="-120"/>
              </a:rPr>
              <a:t>1</a:t>
            </a:r>
            <a:r>
              <a:rPr lang="zh-TW" altLang="en-US" sz="1800" b="1" dirty="0">
                <a:solidFill>
                  <a:srgbClr val="660066"/>
                </a:solidFill>
                <a:latin typeface="新細明體" charset="-120"/>
                <a:ea typeface="新細明體" charset="-120"/>
              </a:rPr>
              <a:t>個月者，以</a:t>
            </a:r>
            <a:r>
              <a:rPr lang="en-US" altLang="zh-TW" sz="1800" b="1" dirty="0">
                <a:solidFill>
                  <a:srgbClr val="660066"/>
                </a:solidFill>
                <a:latin typeface="新細明體" charset="-120"/>
                <a:ea typeface="新細明體" charset="-120"/>
              </a:rPr>
              <a:t>1</a:t>
            </a:r>
            <a:r>
              <a:rPr lang="zh-TW" altLang="en-US" sz="1800" b="1" dirty="0">
                <a:solidFill>
                  <a:srgbClr val="660066"/>
                </a:solidFill>
                <a:latin typeface="新細明體" charset="-120"/>
                <a:ea typeface="新細明體" charset="-120"/>
              </a:rPr>
              <a:t>個月計。 </a:t>
            </a:r>
          </a:p>
          <a:p>
            <a:pPr eaLnBrk="1" hangingPunct="1">
              <a:lnSpc>
                <a:spcPct val="105000"/>
              </a:lnSpc>
              <a:buFont typeface="Wingdings" pitchFamily="2" charset="2"/>
              <a:buNone/>
            </a:pPr>
            <a:r>
              <a:rPr lang="en-US" altLang="zh-TW" sz="1800" b="1" dirty="0">
                <a:solidFill>
                  <a:srgbClr val="660066"/>
                </a:solidFill>
                <a:latin typeface="新細明體" charset="-120"/>
                <a:ea typeface="新細明體" charset="-120"/>
              </a:rPr>
              <a:t>※</a:t>
            </a:r>
            <a:r>
              <a:rPr lang="zh-TW" altLang="en-US" sz="1800" b="1" dirty="0">
                <a:solidFill>
                  <a:srgbClr val="660066"/>
                </a:solidFill>
                <a:latin typeface="新細明體" charset="-120"/>
                <a:ea typeface="新細明體" charset="-120"/>
              </a:rPr>
              <a:t>任職未滿</a:t>
            </a:r>
            <a:r>
              <a:rPr lang="en-US" altLang="zh-TW" sz="1800" b="1" dirty="0">
                <a:solidFill>
                  <a:srgbClr val="660066"/>
                </a:solidFill>
                <a:latin typeface="新細明體" charset="-120"/>
                <a:ea typeface="新細明體" charset="-120"/>
              </a:rPr>
              <a:t>1</a:t>
            </a:r>
            <a:r>
              <a:rPr lang="zh-TW" altLang="en-US" sz="1800" b="1" dirty="0">
                <a:solidFill>
                  <a:srgbClr val="660066"/>
                </a:solidFill>
                <a:latin typeface="新細明體" charset="-120"/>
                <a:ea typeface="新細明體" charset="-120"/>
              </a:rPr>
              <a:t>年之畸零月數基數內涵以分數計算至小數點之後第</a:t>
            </a:r>
            <a:r>
              <a:rPr lang="en-US" altLang="zh-TW" sz="1800" b="1" dirty="0">
                <a:solidFill>
                  <a:srgbClr val="660066"/>
                </a:solidFill>
                <a:latin typeface="新細明體" charset="-120"/>
                <a:ea typeface="新細明體" charset="-120"/>
              </a:rPr>
              <a:t>4</a:t>
            </a:r>
            <a:r>
              <a:rPr lang="zh-TW" altLang="en-US" sz="1800" b="1" dirty="0">
                <a:solidFill>
                  <a:srgbClr val="660066"/>
                </a:solidFill>
                <a:latin typeface="新細明體" charset="-120"/>
                <a:ea typeface="新細明體" charset="-120"/>
              </a:rPr>
              <a:t>位無條件進位。 </a:t>
            </a:r>
          </a:p>
        </p:txBody>
      </p:sp>
      <p:grpSp>
        <p:nvGrpSpPr>
          <p:cNvPr id="24" name="群組 23"/>
          <p:cNvGrpSpPr>
            <a:grpSpLocks/>
          </p:cNvGrpSpPr>
          <p:nvPr/>
        </p:nvGrpSpPr>
        <p:grpSpPr bwMode="auto">
          <a:xfrm>
            <a:off x="323527" y="1522731"/>
            <a:ext cx="8424937" cy="4426549"/>
            <a:chOff x="168275" y="1316038"/>
            <a:chExt cx="8777288" cy="4912259"/>
          </a:xfrm>
        </p:grpSpPr>
        <p:sp>
          <p:nvSpPr>
            <p:cNvPr id="25" name="Oval 140"/>
            <p:cNvSpPr>
              <a:spLocks noChangeArrowheads="1"/>
            </p:cNvSpPr>
            <p:nvPr/>
          </p:nvSpPr>
          <p:spPr bwMode="gray">
            <a:xfrm>
              <a:off x="4830763" y="1316038"/>
              <a:ext cx="4114800" cy="4343400"/>
            </a:xfrm>
            <a:prstGeom prst="ellipse">
              <a:avLst/>
            </a:prstGeom>
            <a:gradFill rotWithShape="1">
              <a:gsLst>
                <a:gs pos="0">
                  <a:srgbClr val="EAB764"/>
                </a:gs>
                <a:gs pos="100000">
                  <a:srgbClr val="75796D"/>
                </a:gs>
                <a:gs pos="100000">
                  <a:srgbClr val="003B76"/>
                </a:gs>
              </a:gsLst>
              <a:lin ang="108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600">
                <a:solidFill>
                  <a:srgbClr val="FF0000"/>
                </a:solidFill>
              </a:endParaRPr>
            </a:p>
          </p:txBody>
        </p:sp>
        <p:sp>
          <p:nvSpPr>
            <p:cNvPr id="26" name="Oval 100"/>
            <p:cNvSpPr>
              <a:spLocks noChangeArrowheads="1"/>
            </p:cNvSpPr>
            <p:nvPr/>
          </p:nvSpPr>
          <p:spPr bwMode="gray">
            <a:xfrm>
              <a:off x="168275" y="1316038"/>
              <a:ext cx="4114800" cy="4343400"/>
            </a:xfrm>
            <a:prstGeom prst="ellipse">
              <a:avLst/>
            </a:prstGeom>
            <a:gradFill rotWithShape="1">
              <a:gsLst>
                <a:gs pos="0">
                  <a:srgbClr val="003B76"/>
                </a:gs>
                <a:gs pos="100000">
                  <a:srgbClr val="54D060"/>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600" b="1" dirty="0">
                <a:solidFill>
                  <a:srgbClr val="FF0000"/>
                </a:solidFill>
              </a:endParaRPr>
            </a:p>
          </p:txBody>
        </p:sp>
        <p:sp>
          <p:nvSpPr>
            <p:cNvPr id="34" name="Text Box 62"/>
            <p:cNvSpPr txBox="1">
              <a:spLocks noChangeArrowheads="1"/>
            </p:cNvSpPr>
            <p:nvPr/>
          </p:nvSpPr>
          <p:spPr bwMode="auto">
            <a:xfrm>
              <a:off x="1769679" y="1454150"/>
              <a:ext cx="940569" cy="5806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800" b="1" u="sng" dirty="0">
                  <a:solidFill>
                    <a:srgbClr val="FFFFFF"/>
                  </a:solidFill>
                  <a:ea typeface="新細明體" charset="-120"/>
                </a:rPr>
                <a:t>舊制</a:t>
              </a:r>
              <a:endParaRPr kumimoji="0" lang="en-US" altLang="zh-TW" sz="2800" b="1" u="sng" dirty="0">
                <a:solidFill>
                  <a:srgbClr val="FFFFFF"/>
                </a:solidFill>
                <a:ea typeface="新細明體" charset="-120"/>
              </a:endParaRPr>
            </a:p>
          </p:txBody>
        </p:sp>
        <p:sp>
          <p:nvSpPr>
            <p:cNvPr id="35" name="Text Box 74"/>
            <p:cNvSpPr txBox="1">
              <a:spLocks noChangeArrowheads="1"/>
            </p:cNvSpPr>
            <p:nvPr/>
          </p:nvSpPr>
          <p:spPr bwMode="auto">
            <a:xfrm>
              <a:off x="766763" y="2976563"/>
              <a:ext cx="2623973" cy="5464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en-US" altLang="zh-TW" sz="2600" b="1" u="sng" dirty="0">
                  <a:solidFill>
                    <a:srgbClr val="FFFFFF"/>
                  </a:solidFill>
                  <a:latin typeface="標楷體" pitchFamily="65" charset="-120"/>
                </a:rPr>
                <a:t>1~15</a:t>
              </a:r>
              <a:r>
                <a:rPr kumimoji="0" lang="zh-TW" altLang="en-US" sz="2600" b="1" u="sng" dirty="0">
                  <a:solidFill>
                    <a:srgbClr val="FFFFFF"/>
                  </a:solidFill>
                  <a:latin typeface="標楷體" pitchFamily="65" charset="-120"/>
                </a:rPr>
                <a:t>年：每年</a:t>
              </a:r>
              <a:r>
                <a:rPr kumimoji="0" lang="en-US" altLang="zh-TW" sz="2600" b="1" u="sng" dirty="0">
                  <a:solidFill>
                    <a:srgbClr val="FF0066"/>
                  </a:solidFill>
                  <a:latin typeface="標楷體" pitchFamily="65" charset="-120"/>
                </a:rPr>
                <a:t>5%</a:t>
              </a:r>
            </a:p>
          </p:txBody>
        </p:sp>
        <p:sp>
          <p:nvSpPr>
            <p:cNvPr id="36" name="Text Box 86"/>
            <p:cNvSpPr txBox="1">
              <a:spLocks noChangeArrowheads="1"/>
            </p:cNvSpPr>
            <p:nvPr/>
          </p:nvSpPr>
          <p:spPr bwMode="auto">
            <a:xfrm>
              <a:off x="819431" y="3761510"/>
              <a:ext cx="2518638"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sz="2600" u="sng" dirty="0">
                  <a:solidFill>
                    <a:srgbClr val="FFFFFF"/>
                  </a:solidFill>
                  <a:latin typeface="標楷體" pitchFamily="65" charset="-120"/>
                </a:rPr>
                <a:t>16</a:t>
              </a:r>
              <a:r>
                <a:rPr kumimoji="0" lang="zh-TW" altLang="en-US" sz="2600" u="sng" dirty="0">
                  <a:solidFill>
                    <a:srgbClr val="FFFFFF"/>
                  </a:solidFill>
                  <a:latin typeface="標楷體" pitchFamily="65" charset="-120"/>
                </a:rPr>
                <a:t>年起：每年</a:t>
              </a:r>
              <a:r>
                <a:rPr kumimoji="0" lang="en-US" altLang="zh-TW" sz="2600" u="sng" dirty="0">
                  <a:solidFill>
                    <a:srgbClr val="FF0066"/>
                  </a:solidFill>
                  <a:latin typeface="標楷體" pitchFamily="65" charset="-120"/>
                </a:rPr>
                <a:t>1%</a:t>
              </a:r>
            </a:p>
          </p:txBody>
        </p:sp>
        <p:sp>
          <p:nvSpPr>
            <p:cNvPr id="37" name="Text Box 74"/>
            <p:cNvSpPr txBox="1">
              <a:spLocks noChangeArrowheads="1"/>
            </p:cNvSpPr>
            <p:nvPr/>
          </p:nvSpPr>
          <p:spPr bwMode="auto">
            <a:xfrm>
              <a:off x="531813" y="2220913"/>
              <a:ext cx="3666081" cy="5464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u="sng" dirty="0">
                  <a:solidFill>
                    <a:srgbClr val="FFFFFF"/>
                  </a:solidFill>
                  <a:latin typeface="標楷體" pitchFamily="65" charset="-120"/>
                </a:rPr>
                <a:t>基數：</a:t>
              </a:r>
              <a:r>
                <a:rPr kumimoji="0" lang="zh-TW" altLang="en-US" sz="2600" b="1" u="sng" dirty="0" smtClean="0">
                  <a:solidFill>
                    <a:srgbClr val="FFFFFF"/>
                  </a:solidFill>
                  <a:latin typeface="標楷體" pitchFamily="65" charset="-120"/>
                </a:rPr>
                <a:t>本</a:t>
              </a:r>
              <a:r>
                <a:rPr kumimoji="0" lang="en-US" altLang="zh-TW" sz="2600" b="1" u="sng" dirty="0" smtClean="0">
                  <a:solidFill>
                    <a:srgbClr val="FFFFFF"/>
                  </a:solidFill>
                  <a:latin typeface="標楷體" pitchFamily="65" charset="-120"/>
                </a:rPr>
                <a:t>(</a:t>
              </a:r>
              <a:r>
                <a:rPr kumimoji="0" lang="zh-TW" altLang="en-US" sz="2600" b="1" u="sng" dirty="0" smtClean="0">
                  <a:solidFill>
                    <a:srgbClr val="FFFFFF"/>
                  </a:solidFill>
                  <a:latin typeface="標楷體" pitchFamily="65" charset="-120"/>
                </a:rPr>
                <a:t>均</a:t>
              </a:r>
              <a:r>
                <a:rPr kumimoji="0" lang="en-US" altLang="zh-TW" sz="2600" b="1" u="sng" dirty="0" smtClean="0">
                  <a:solidFill>
                    <a:srgbClr val="FFFFFF"/>
                  </a:solidFill>
                  <a:latin typeface="標楷體" pitchFamily="65" charset="-120"/>
                </a:rPr>
                <a:t>)</a:t>
              </a:r>
              <a:r>
                <a:rPr kumimoji="0" lang="zh-TW" altLang="en-US" sz="2600" b="1" u="sng" dirty="0" smtClean="0">
                  <a:solidFill>
                    <a:srgbClr val="FFFFFF"/>
                  </a:solidFill>
                  <a:latin typeface="標楷體" pitchFamily="65" charset="-120"/>
                </a:rPr>
                <a:t>俸</a:t>
              </a:r>
              <a:r>
                <a:rPr kumimoji="0" lang="en-US" altLang="zh-TW" sz="2600" b="1" u="sng" dirty="0">
                  <a:solidFill>
                    <a:srgbClr val="FF0066"/>
                  </a:solidFill>
                  <a:latin typeface="標楷體" pitchFamily="65" charset="-120"/>
                </a:rPr>
                <a:t>+930</a:t>
              </a:r>
              <a:r>
                <a:rPr kumimoji="0" lang="zh-TW" altLang="en-US" sz="2600" b="1" u="sng" dirty="0">
                  <a:solidFill>
                    <a:srgbClr val="FFFFFF"/>
                  </a:solidFill>
                  <a:latin typeface="標楷體" pitchFamily="65" charset="-120"/>
                </a:rPr>
                <a:t>元</a:t>
              </a:r>
              <a:endParaRPr kumimoji="0" lang="en-US" altLang="zh-TW" sz="2600" b="1" u="sng" dirty="0">
                <a:solidFill>
                  <a:srgbClr val="FFFFFF"/>
                </a:solidFill>
                <a:latin typeface="標楷體" pitchFamily="65" charset="-120"/>
              </a:endParaRPr>
            </a:p>
          </p:txBody>
        </p:sp>
        <p:sp>
          <p:nvSpPr>
            <p:cNvPr id="48" name="Text Box 62"/>
            <p:cNvSpPr txBox="1">
              <a:spLocks noChangeArrowheads="1"/>
            </p:cNvSpPr>
            <p:nvPr/>
          </p:nvSpPr>
          <p:spPr bwMode="auto">
            <a:xfrm>
              <a:off x="6322628" y="1446213"/>
              <a:ext cx="940569" cy="5806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800" b="1" u="sng" dirty="0">
                  <a:solidFill>
                    <a:srgbClr val="FFFFFF"/>
                  </a:solidFill>
                  <a:ea typeface="新細明體" charset="-120"/>
                </a:rPr>
                <a:t>新制</a:t>
              </a:r>
              <a:endParaRPr kumimoji="0" lang="en-US" altLang="zh-TW" sz="2800" b="1" u="sng" dirty="0">
                <a:solidFill>
                  <a:srgbClr val="FFFFFF"/>
                </a:solidFill>
                <a:ea typeface="新細明體" charset="-120"/>
              </a:endParaRPr>
            </a:p>
          </p:txBody>
        </p:sp>
        <p:sp>
          <p:nvSpPr>
            <p:cNvPr id="49" name="Text Box 74"/>
            <p:cNvSpPr txBox="1">
              <a:spLocks noChangeArrowheads="1"/>
            </p:cNvSpPr>
            <p:nvPr/>
          </p:nvSpPr>
          <p:spPr bwMode="auto">
            <a:xfrm>
              <a:off x="5548312" y="2216151"/>
              <a:ext cx="3145027" cy="5464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buFont typeface="Wingdings" pitchFamily="2" charset="2"/>
                <a:buNone/>
              </a:pPr>
              <a:r>
                <a:rPr kumimoji="0" lang="zh-TW" altLang="en-US" sz="2600" b="1" u="sng" dirty="0">
                  <a:solidFill>
                    <a:srgbClr val="FFFFFF"/>
                  </a:solidFill>
                  <a:latin typeface="標楷體" pitchFamily="65" charset="-120"/>
                </a:rPr>
                <a:t>基數：</a:t>
              </a:r>
              <a:r>
                <a:rPr kumimoji="0" lang="zh-TW" altLang="en-US" sz="2600" b="1" u="sng" dirty="0" smtClean="0">
                  <a:solidFill>
                    <a:srgbClr val="FFFFFF"/>
                  </a:solidFill>
                  <a:latin typeface="標楷體" pitchFamily="65" charset="-120"/>
                </a:rPr>
                <a:t>本</a:t>
              </a:r>
              <a:r>
                <a:rPr kumimoji="0" lang="en-US" altLang="zh-TW" sz="2600" b="1" u="sng" dirty="0" smtClean="0">
                  <a:solidFill>
                    <a:srgbClr val="FFFFFF"/>
                  </a:solidFill>
                  <a:latin typeface="標楷體" pitchFamily="65" charset="-120"/>
                </a:rPr>
                <a:t>(</a:t>
              </a:r>
              <a:r>
                <a:rPr kumimoji="0" lang="zh-TW" altLang="en-US" sz="2600" b="1" u="sng" dirty="0" smtClean="0">
                  <a:solidFill>
                    <a:srgbClr val="FFFFFF"/>
                  </a:solidFill>
                  <a:latin typeface="標楷體" pitchFamily="65" charset="-120"/>
                </a:rPr>
                <a:t>均</a:t>
              </a:r>
              <a:r>
                <a:rPr kumimoji="0" lang="en-US" altLang="zh-TW" sz="2600" b="1" u="sng" dirty="0" smtClean="0">
                  <a:solidFill>
                    <a:srgbClr val="FFFFFF"/>
                  </a:solidFill>
                  <a:latin typeface="標楷體" pitchFamily="65" charset="-120"/>
                </a:rPr>
                <a:t>)</a:t>
              </a:r>
              <a:r>
                <a:rPr kumimoji="0" lang="zh-TW" altLang="en-US" sz="2600" b="1" u="sng" dirty="0" smtClean="0">
                  <a:solidFill>
                    <a:srgbClr val="FFFFFF"/>
                  </a:solidFill>
                  <a:latin typeface="標楷體" pitchFamily="65" charset="-120"/>
                </a:rPr>
                <a:t>俸</a:t>
              </a:r>
              <a:r>
                <a:rPr kumimoji="0" lang="en-US" altLang="zh-TW" sz="2600" b="1" u="sng" dirty="0">
                  <a:solidFill>
                    <a:srgbClr val="FF0066"/>
                  </a:solidFill>
                  <a:latin typeface="標楷體" pitchFamily="65" charset="-120"/>
                </a:rPr>
                <a:t>2</a:t>
              </a:r>
              <a:r>
                <a:rPr kumimoji="0" lang="zh-TW" altLang="en-US" sz="2600" b="1" u="sng" dirty="0">
                  <a:solidFill>
                    <a:srgbClr val="FFFFFF"/>
                  </a:solidFill>
                  <a:latin typeface="標楷體" pitchFamily="65" charset="-120"/>
                </a:rPr>
                <a:t>倍</a:t>
              </a:r>
              <a:endParaRPr kumimoji="0" lang="en-US" altLang="zh-TW" sz="2600" b="1" u="sng" dirty="0">
                <a:solidFill>
                  <a:srgbClr val="FFFFFF"/>
                </a:solidFill>
                <a:latin typeface="標楷體" pitchFamily="65" charset="-120"/>
              </a:endParaRPr>
            </a:p>
          </p:txBody>
        </p:sp>
        <p:sp>
          <p:nvSpPr>
            <p:cNvPr id="50" name="Text Box 74"/>
            <p:cNvSpPr txBox="1">
              <a:spLocks noChangeArrowheads="1"/>
            </p:cNvSpPr>
            <p:nvPr/>
          </p:nvSpPr>
          <p:spPr bwMode="auto">
            <a:xfrm>
              <a:off x="5729370" y="2989263"/>
              <a:ext cx="2623973" cy="5464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sz="2600" b="1" u="sng" dirty="0">
                  <a:solidFill>
                    <a:srgbClr val="FFFFFF"/>
                  </a:solidFill>
                  <a:latin typeface="標楷體" pitchFamily="65" charset="-120"/>
                </a:rPr>
                <a:t>1~15</a:t>
              </a:r>
              <a:r>
                <a:rPr kumimoji="0" lang="zh-TW" altLang="en-US" sz="2600" b="1" u="sng" dirty="0">
                  <a:solidFill>
                    <a:srgbClr val="FFFFFF"/>
                  </a:solidFill>
                  <a:latin typeface="標楷體" pitchFamily="65" charset="-120"/>
                </a:rPr>
                <a:t>年：每年</a:t>
              </a:r>
              <a:r>
                <a:rPr kumimoji="0" lang="en-US" altLang="zh-TW" sz="2600" b="1" u="sng" dirty="0">
                  <a:solidFill>
                    <a:srgbClr val="FF0066"/>
                  </a:solidFill>
                  <a:latin typeface="標楷體" pitchFamily="65" charset="-120"/>
                </a:rPr>
                <a:t>2%</a:t>
              </a:r>
            </a:p>
          </p:txBody>
        </p:sp>
        <p:sp>
          <p:nvSpPr>
            <p:cNvPr id="51" name="Text Box 74"/>
            <p:cNvSpPr txBox="1">
              <a:spLocks noChangeArrowheads="1"/>
            </p:cNvSpPr>
            <p:nvPr/>
          </p:nvSpPr>
          <p:spPr bwMode="auto">
            <a:xfrm>
              <a:off x="5742070" y="3754438"/>
              <a:ext cx="2623973" cy="5464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sz="2600" b="1" u="sng" dirty="0">
                  <a:solidFill>
                    <a:srgbClr val="FFFFFF"/>
                  </a:solidFill>
                  <a:latin typeface="標楷體" pitchFamily="65" charset="-120"/>
                </a:rPr>
                <a:t>16</a:t>
              </a:r>
              <a:r>
                <a:rPr kumimoji="0" lang="zh-TW" altLang="en-US" sz="2600" b="1" u="sng" dirty="0">
                  <a:solidFill>
                    <a:srgbClr val="FFFFFF"/>
                  </a:solidFill>
                  <a:latin typeface="標楷體" pitchFamily="65" charset="-120"/>
                </a:rPr>
                <a:t>年起：每年</a:t>
              </a:r>
              <a:r>
                <a:rPr kumimoji="0" lang="en-US" altLang="zh-TW" sz="2600" b="1" u="sng" dirty="0">
                  <a:solidFill>
                    <a:srgbClr val="FF0066"/>
                  </a:solidFill>
                  <a:latin typeface="標楷體" pitchFamily="65" charset="-120"/>
                </a:rPr>
                <a:t>2%</a:t>
              </a:r>
            </a:p>
          </p:txBody>
        </p:sp>
        <p:sp>
          <p:nvSpPr>
            <p:cNvPr id="52" name="左-右雙向箭號 51"/>
            <p:cNvSpPr/>
            <p:nvPr/>
          </p:nvSpPr>
          <p:spPr>
            <a:xfrm>
              <a:off x="3878549" y="2464236"/>
              <a:ext cx="1587288" cy="242316"/>
            </a:xfrm>
            <a:prstGeom prst="leftRightArrow">
              <a:avLst/>
            </a:prstGeom>
          </p:spPr>
          <p:style>
            <a:lnRef idx="0">
              <a:schemeClr val="accent1"/>
            </a:lnRef>
            <a:fillRef idx="3">
              <a:schemeClr val="accent1"/>
            </a:fillRef>
            <a:effectRef idx="3">
              <a:schemeClr val="accent1"/>
            </a:effectRef>
            <a:fontRef idx="minor">
              <a:schemeClr val="lt1"/>
            </a:fontRef>
          </p:style>
          <p:txBody>
            <a:bodyPr anchor="ctr"/>
            <a:lstStyle/>
            <a:p>
              <a:pPr>
                <a:defRPr/>
              </a:pPr>
              <a:endParaRPr lang="zh-TW" altLang="en-US" sz="2600">
                <a:ln w="18000">
                  <a:solidFill>
                    <a:schemeClr val="accent2">
                      <a:satMod val="140000"/>
                    </a:schemeClr>
                  </a:solidFill>
                  <a:prstDash val="solid"/>
                  <a:miter lim="800000"/>
                </a:ln>
                <a:noFill/>
                <a:effectLst>
                  <a:outerShdw blurRad="25500" dist="23000" dir="7020000" algn="tl">
                    <a:srgbClr val="000000">
                      <a:alpha val="50000"/>
                    </a:srgbClr>
                  </a:outerShdw>
                </a:effectLst>
              </a:endParaRPr>
            </a:p>
          </p:txBody>
        </p:sp>
        <p:sp>
          <p:nvSpPr>
            <p:cNvPr id="53" name="左-右雙向箭號 52"/>
            <p:cNvSpPr/>
            <p:nvPr/>
          </p:nvSpPr>
          <p:spPr>
            <a:xfrm>
              <a:off x="3878549" y="3393834"/>
              <a:ext cx="1587288" cy="242316"/>
            </a:xfrm>
            <a:prstGeom prst="leftRightArrow">
              <a:avLst/>
            </a:prstGeom>
          </p:spPr>
          <p:style>
            <a:lnRef idx="0">
              <a:schemeClr val="accent1"/>
            </a:lnRef>
            <a:fillRef idx="3">
              <a:schemeClr val="accent1"/>
            </a:fillRef>
            <a:effectRef idx="3">
              <a:schemeClr val="accent1"/>
            </a:effectRef>
            <a:fontRef idx="minor">
              <a:schemeClr val="lt1"/>
            </a:fontRef>
          </p:style>
          <p:txBody>
            <a:bodyPr anchor="ctr"/>
            <a:lstStyle/>
            <a:p>
              <a:pPr>
                <a:defRPr/>
              </a:pPr>
              <a:endParaRPr lang="zh-TW" altLang="en-US" sz="2600"/>
            </a:p>
          </p:txBody>
        </p:sp>
        <p:sp>
          <p:nvSpPr>
            <p:cNvPr id="54" name="左-右雙向箭號 53"/>
            <p:cNvSpPr/>
            <p:nvPr/>
          </p:nvSpPr>
          <p:spPr>
            <a:xfrm>
              <a:off x="3834679" y="4194188"/>
              <a:ext cx="1587288" cy="242316"/>
            </a:xfrm>
            <a:prstGeom prst="leftRightArrow">
              <a:avLst/>
            </a:prstGeom>
          </p:spPr>
          <p:style>
            <a:lnRef idx="0">
              <a:schemeClr val="accent1"/>
            </a:lnRef>
            <a:fillRef idx="3">
              <a:schemeClr val="accent1"/>
            </a:fillRef>
            <a:effectRef idx="3">
              <a:schemeClr val="accent1"/>
            </a:effectRef>
            <a:fontRef idx="minor">
              <a:schemeClr val="lt1"/>
            </a:fontRef>
          </p:style>
          <p:txBody>
            <a:bodyPr anchor="ctr"/>
            <a:lstStyle/>
            <a:p>
              <a:pPr>
                <a:defRPr/>
              </a:pPr>
              <a:endParaRPr lang="zh-TW" altLang="en-US" sz="2600"/>
            </a:p>
          </p:txBody>
        </p:sp>
        <p:sp>
          <p:nvSpPr>
            <p:cNvPr id="55" name="Text Box 86"/>
            <p:cNvSpPr txBox="1">
              <a:spLocks noChangeArrowheads="1"/>
            </p:cNvSpPr>
            <p:nvPr/>
          </p:nvSpPr>
          <p:spPr bwMode="auto">
            <a:xfrm>
              <a:off x="936961" y="4491038"/>
              <a:ext cx="2450290" cy="5464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u="sng" dirty="0">
                  <a:solidFill>
                    <a:srgbClr val="FFFFFF"/>
                  </a:solidFill>
                  <a:latin typeface="標楷體" pitchFamily="65" charset="-120"/>
                </a:rPr>
                <a:t>最高</a:t>
              </a:r>
              <a:r>
                <a:rPr kumimoji="0" lang="en-US" altLang="zh-TW" sz="2600" b="1" u="sng" dirty="0">
                  <a:solidFill>
                    <a:srgbClr val="FFFFFF"/>
                  </a:solidFill>
                  <a:latin typeface="標楷體" pitchFamily="65" charset="-120"/>
                </a:rPr>
                <a:t>30</a:t>
              </a:r>
              <a:r>
                <a:rPr kumimoji="0" lang="zh-TW" altLang="en-US" sz="2600" b="1" u="sng" dirty="0">
                  <a:solidFill>
                    <a:srgbClr val="FFFFFF"/>
                  </a:solidFill>
                  <a:latin typeface="標楷體" pitchFamily="65" charset="-120"/>
                </a:rPr>
                <a:t>年：</a:t>
              </a:r>
              <a:r>
                <a:rPr kumimoji="0" lang="en-US" altLang="zh-TW" sz="2600" b="1" u="sng" dirty="0">
                  <a:solidFill>
                    <a:srgbClr val="FF0066"/>
                  </a:solidFill>
                  <a:latin typeface="標楷體" pitchFamily="65" charset="-120"/>
                </a:rPr>
                <a:t>90%</a:t>
              </a:r>
            </a:p>
          </p:txBody>
        </p:sp>
        <p:sp>
          <p:nvSpPr>
            <p:cNvPr id="56" name="Text Box 86"/>
            <p:cNvSpPr txBox="1">
              <a:spLocks noChangeArrowheads="1"/>
            </p:cNvSpPr>
            <p:nvPr/>
          </p:nvSpPr>
          <p:spPr bwMode="auto">
            <a:xfrm>
              <a:off x="5784460" y="4418013"/>
              <a:ext cx="2450290" cy="5464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600" b="1" u="sng" dirty="0">
                  <a:solidFill>
                    <a:srgbClr val="FFFFFF"/>
                  </a:solidFill>
                  <a:latin typeface="標楷體" pitchFamily="65" charset="-120"/>
                </a:rPr>
                <a:t>最高</a:t>
              </a:r>
              <a:r>
                <a:rPr kumimoji="0" lang="en-US" altLang="zh-TW" sz="2600" b="1" u="sng" dirty="0">
                  <a:solidFill>
                    <a:srgbClr val="FFFFFF"/>
                  </a:solidFill>
                  <a:latin typeface="標楷體" pitchFamily="65" charset="-120"/>
                </a:rPr>
                <a:t>35</a:t>
              </a:r>
              <a:r>
                <a:rPr kumimoji="0" lang="zh-TW" altLang="en-US" sz="2600" b="1" u="sng" dirty="0">
                  <a:solidFill>
                    <a:srgbClr val="FFFFFF"/>
                  </a:solidFill>
                  <a:latin typeface="標楷體" pitchFamily="65" charset="-120"/>
                </a:rPr>
                <a:t>年：</a:t>
              </a:r>
              <a:r>
                <a:rPr kumimoji="0" lang="en-US" altLang="zh-TW" sz="2600" b="1" u="sng" dirty="0">
                  <a:solidFill>
                    <a:srgbClr val="FF0066"/>
                  </a:solidFill>
                  <a:latin typeface="標楷體" pitchFamily="65" charset="-120"/>
                </a:rPr>
                <a:t>70%</a:t>
              </a:r>
            </a:p>
          </p:txBody>
        </p:sp>
        <p:sp>
          <p:nvSpPr>
            <p:cNvPr id="57" name="直線圖說文字 1 (加上框線和強調線) 56"/>
            <p:cNvSpPr/>
            <p:nvPr/>
          </p:nvSpPr>
          <p:spPr>
            <a:xfrm flipH="1">
              <a:off x="3721100" y="5429205"/>
              <a:ext cx="3865563" cy="799092"/>
            </a:xfrm>
            <a:prstGeom prst="accentBorderCallout1">
              <a:avLst>
                <a:gd name="adj1" fmla="val 8326"/>
                <a:gd name="adj2" fmla="val -2936"/>
                <a:gd name="adj3" fmla="val -30692"/>
                <a:gd name="adj4" fmla="val -8789"/>
              </a:avLst>
            </a:prstGeom>
          </p:spPr>
          <p:style>
            <a:lnRef idx="1">
              <a:schemeClr val="accent2"/>
            </a:lnRef>
            <a:fillRef idx="2">
              <a:schemeClr val="accent2"/>
            </a:fillRef>
            <a:effectRef idx="1">
              <a:schemeClr val="accent2"/>
            </a:effectRef>
            <a:fontRef idx="minor">
              <a:schemeClr val="dk1"/>
            </a:fontRef>
          </p:style>
          <p:txBody>
            <a:bodyPr/>
            <a:lstStyle/>
            <a:p>
              <a:pPr>
                <a:defRPr/>
              </a:pPr>
              <a:r>
                <a:rPr lang="zh-TW" altLang="en-US" b="1" dirty="0" smtClean="0">
                  <a:solidFill>
                    <a:srgbClr val="660066"/>
                  </a:solidFill>
                  <a:latin typeface="標楷體"/>
                </a:rPr>
                <a:t>第</a:t>
              </a:r>
              <a:r>
                <a:rPr lang="en-US" altLang="zh-TW" b="1" dirty="0">
                  <a:solidFill>
                    <a:srgbClr val="660066"/>
                  </a:solidFill>
                  <a:latin typeface="標楷體"/>
                </a:rPr>
                <a:t>36</a:t>
              </a:r>
              <a:r>
                <a:rPr lang="zh-TW" altLang="en-US" b="1" dirty="0">
                  <a:solidFill>
                    <a:srgbClr val="660066"/>
                  </a:solidFill>
                  <a:latin typeface="標楷體"/>
                </a:rPr>
                <a:t>年起，每年增給</a:t>
              </a:r>
              <a:r>
                <a:rPr lang="en-US" altLang="zh-TW" b="1" dirty="0">
                  <a:solidFill>
                    <a:srgbClr val="0000FF"/>
                  </a:solidFill>
                  <a:latin typeface="標楷體"/>
                </a:rPr>
                <a:t>1%</a:t>
              </a:r>
              <a:r>
                <a:rPr lang="zh-TW" altLang="en-US" b="1" dirty="0">
                  <a:solidFill>
                    <a:srgbClr val="660066"/>
                  </a:solidFill>
                  <a:latin typeface="標楷體"/>
                </a:rPr>
                <a:t>；增至</a:t>
              </a:r>
              <a:r>
                <a:rPr lang="en-US" altLang="zh-TW" sz="2200" b="1" dirty="0">
                  <a:solidFill>
                    <a:srgbClr val="C00000"/>
                  </a:solidFill>
                  <a:latin typeface="標楷體"/>
                </a:rPr>
                <a:t>75%</a:t>
              </a:r>
              <a:r>
                <a:rPr lang="zh-TW" altLang="en-US" b="1" dirty="0">
                  <a:solidFill>
                    <a:srgbClr val="660066"/>
                  </a:solidFill>
                  <a:latin typeface="標楷體"/>
                </a:rPr>
                <a:t>止</a:t>
              </a:r>
              <a:r>
                <a:rPr lang="en-US" altLang="zh-TW" b="1" dirty="0">
                  <a:solidFill>
                    <a:srgbClr val="660066"/>
                  </a:solidFill>
                  <a:latin typeface="標楷體"/>
                </a:rPr>
                <a:t>(</a:t>
              </a:r>
              <a:r>
                <a:rPr lang="zh-TW" altLang="en-US" b="1" dirty="0">
                  <a:solidFill>
                    <a:srgbClr val="660066"/>
                  </a:solidFill>
                  <a:latin typeface="標楷體"/>
                </a:rPr>
                <a:t>相當</a:t>
              </a:r>
              <a:r>
                <a:rPr lang="en-US" altLang="zh-TW" b="1" dirty="0">
                  <a:solidFill>
                    <a:srgbClr val="0000FF"/>
                  </a:solidFill>
                  <a:latin typeface="標楷體"/>
                </a:rPr>
                <a:t>40</a:t>
              </a:r>
              <a:r>
                <a:rPr lang="zh-TW" altLang="en-US" b="1" dirty="0">
                  <a:solidFill>
                    <a:srgbClr val="0000FF"/>
                  </a:solidFill>
                  <a:latin typeface="標楷體"/>
                </a:rPr>
                <a:t>年</a:t>
              </a:r>
              <a:r>
                <a:rPr lang="en-US" altLang="zh-TW" b="1" dirty="0">
                  <a:solidFill>
                    <a:srgbClr val="660066"/>
                  </a:solidFill>
                  <a:latin typeface="標楷體"/>
                </a:rPr>
                <a:t>)</a:t>
              </a:r>
              <a:endParaRPr lang="zh-TW" altLang="en-US" b="1" dirty="0">
                <a:solidFill>
                  <a:srgbClr val="660066"/>
                </a:solidFill>
                <a:latin typeface="標楷體" panose="03000509000000000000" pitchFamily="65" charset="-120"/>
              </a:endParaRPr>
            </a:p>
          </p:txBody>
        </p:sp>
      </p:grpSp>
    </p:spTree>
    <p:extLst>
      <p:ext uri="{BB962C8B-B14F-4D97-AF65-F5344CB8AC3E}">
        <p14:creationId xmlns:p14="http://schemas.microsoft.com/office/powerpoint/2010/main" val="1694865582"/>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文字方塊 52"/>
          <p:cNvSpPr txBox="1"/>
          <p:nvPr/>
        </p:nvSpPr>
        <p:spPr>
          <a:xfrm>
            <a:off x="683568" y="1484784"/>
            <a:ext cx="3147015"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chor="ctr">
            <a:spAutoFit/>
          </a:bodyPr>
          <a:lstStyle/>
          <a:p>
            <a:pPr algn="ctr"/>
            <a:r>
              <a:rPr lang="en-US" altLang="zh-TW" sz="2400" b="1" dirty="0" smtClean="0"/>
              <a:t>(</a:t>
            </a:r>
            <a:r>
              <a:rPr lang="zh-TW" altLang="en-US" sz="2400" b="1" dirty="0"/>
              <a:t>一</a:t>
            </a:r>
            <a:r>
              <a:rPr lang="en-US" altLang="zh-TW" sz="2400" b="1" dirty="0" smtClean="0"/>
              <a:t>)</a:t>
            </a:r>
            <a:r>
              <a:rPr lang="zh-TW" altLang="en-US" sz="2400" b="1" dirty="0" smtClean="0"/>
              <a:t>屆齡</a:t>
            </a:r>
            <a:r>
              <a:rPr lang="zh-TW" altLang="en-US" sz="2400" b="1" dirty="0" smtClean="0">
                <a:latin typeface="標楷體" panose="03000509000000000000" pitchFamily="65" charset="-120"/>
                <a:ea typeface="標楷體" panose="03000509000000000000" pitchFamily="65" charset="-120"/>
              </a:rPr>
              <a:t>、命令</a:t>
            </a:r>
            <a:r>
              <a:rPr lang="zh-TW" altLang="en-US" sz="2400" b="1" dirty="0" smtClean="0"/>
              <a:t>退休者</a:t>
            </a:r>
            <a:endParaRPr lang="zh-TW" altLang="en-US" sz="2400" b="1" dirty="0"/>
          </a:p>
        </p:txBody>
      </p:sp>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35</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539552" y="764704"/>
            <a:ext cx="7935043" cy="583740"/>
          </a:xfrm>
          <a:prstGeom prst="rect">
            <a:avLst/>
          </a:prstGeom>
          <a:noFill/>
        </p:spPr>
        <p:txBody>
          <a:bodyPr wrap="none" rtlCol="0">
            <a:noAutofit/>
          </a:bodyPr>
          <a:lstStyle/>
          <a:p>
            <a:pPr marL="0" indent="1588">
              <a:buNone/>
            </a:pPr>
            <a:r>
              <a:rPr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四</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、擇</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兼</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領月退休金條件</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pSp>
        <p:nvGrpSpPr>
          <p:cNvPr id="4" name="群組 3"/>
          <p:cNvGrpSpPr/>
          <p:nvPr/>
        </p:nvGrpSpPr>
        <p:grpSpPr>
          <a:xfrm>
            <a:off x="846212" y="2636912"/>
            <a:ext cx="7461826" cy="2984730"/>
            <a:chOff x="827584" y="2744498"/>
            <a:chExt cx="7461826" cy="2984730"/>
          </a:xfrm>
        </p:grpSpPr>
        <p:sp>
          <p:nvSpPr>
            <p:cNvPr id="5" name="圖案 4"/>
            <p:cNvSpPr/>
            <p:nvPr/>
          </p:nvSpPr>
          <p:spPr>
            <a:xfrm>
              <a:off x="827584" y="2744498"/>
              <a:ext cx="7461826" cy="2984730"/>
            </a:xfrm>
            <a:prstGeom prst="leftRightRibbon">
              <a:avLst/>
            </a:prstGeom>
            <a:scene3d>
              <a:camera prst="orthographicFront"/>
              <a:lightRig rig="flat" dir="t"/>
            </a:scene3d>
            <a:sp3d prstMaterial="dkEdge">
              <a:bevelT w="8200" h="38100"/>
            </a:sp3d>
          </p:spPr>
          <p:style>
            <a:lnRef idx="0">
              <a:schemeClr val="lt1">
                <a:hueOff val="0"/>
                <a:satOff val="0"/>
                <a:lumOff val="0"/>
                <a:alphaOff val="0"/>
              </a:schemeClr>
            </a:lnRef>
            <a:fillRef idx="2">
              <a:schemeClr val="accent2">
                <a:hueOff val="0"/>
                <a:satOff val="0"/>
                <a:lumOff val="0"/>
                <a:alphaOff val="0"/>
              </a:schemeClr>
            </a:fillRef>
            <a:effectRef idx="1">
              <a:schemeClr val="accent2">
                <a:hueOff val="0"/>
                <a:satOff val="0"/>
                <a:lumOff val="0"/>
                <a:alphaOff val="0"/>
              </a:schemeClr>
            </a:effectRef>
            <a:fontRef idx="minor">
              <a:schemeClr val="dk1"/>
            </a:fontRef>
          </p:style>
        </p:sp>
        <p:sp>
          <p:nvSpPr>
            <p:cNvPr id="8" name="手繪多邊形 7"/>
            <p:cNvSpPr/>
            <p:nvPr/>
          </p:nvSpPr>
          <p:spPr>
            <a:xfrm>
              <a:off x="1723003" y="3266826"/>
              <a:ext cx="2462402" cy="1462517"/>
            </a:xfrm>
            <a:custGeom>
              <a:avLst/>
              <a:gdLst>
                <a:gd name="connsiteX0" fmla="*/ 0 w 2462402"/>
                <a:gd name="connsiteY0" fmla="*/ 0 h 1462517"/>
                <a:gd name="connsiteX1" fmla="*/ 2462402 w 2462402"/>
                <a:gd name="connsiteY1" fmla="*/ 0 h 1462517"/>
                <a:gd name="connsiteX2" fmla="*/ 2462402 w 2462402"/>
                <a:gd name="connsiteY2" fmla="*/ 1462517 h 1462517"/>
                <a:gd name="connsiteX3" fmla="*/ 0 w 2462402"/>
                <a:gd name="connsiteY3" fmla="*/ 1462517 h 1462517"/>
                <a:gd name="connsiteX4" fmla="*/ 0 w 2462402"/>
                <a:gd name="connsiteY4" fmla="*/ 0 h 1462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2402" h="1462517">
                  <a:moveTo>
                    <a:pt x="0" y="0"/>
                  </a:moveTo>
                  <a:lnTo>
                    <a:pt x="2462402" y="0"/>
                  </a:lnTo>
                  <a:lnTo>
                    <a:pt x="2462402" y="1462517"/>
                  </a:lnTo>
                  <a:lnTo>
                    <a:pt x="0" y="1462517"/>
                  </a:lnTo>
                  <a:lnTo>
                    <a:pt x="0" y="0"/>
                  </a:lnTo>
                  <a:close/>
                </a:path>
              </a:pathLst>
            </a:custGeom>
            <a:noFill/>
            <a:ln>
              <a:noFill/>
            </a:ln>
            <a:scene3d>
              <a:camera prst="orthographicFront"/>
              <a:lightRig rig="flat" dir="t"/>
            </a:scene3d>
            <a:sp3d/>
          </p:spPr>
          <p:style>
            <a:lnRef idx="0">
              <a:scrgbClr r="0" g="0" b="0"/>
            </a:lnRef>
            <a:fillRef idx="2">
              <a:scrgbClr r="0" g="0" b="0"/>
            </a:fillRef>
            <a:effectRef idx="1">
              <a:schemeClr val="accent2">
                <a:hueOff val="0"/>
                <a:satOff val="0"/>
                <a:lumOff val="0"/>
                <a:alphaOff val="0"/>
              </a:schemeClr>
            </a:effectRef>
            <a:fontRef idx="minor">
              <a:schemeClr val="dk1"/>
            </a:fontRef>
          </p:style>
          <p:txBody>
            <a:bodyPr spcFirstLastPara="0" vert="horz" wrap="square" lIns="0" tIns="106680" rIns="0" bIns="114300" numCol="1" spcCol="1270" anchor="ctr" anchorCtr="0">
              <a:noAutofit/>
            </a:bodyPr>
            <a:lstStyle/>
            <a:p>
              <a:pPr lvl="0" algn="ctr" defTabSz="1333500">
                <a:lnSpc>
                  <a:spcPts val="3600"/>
                </a:lnSpc>
                <a:spcBef>
                  <a:spcPct val="0"/>
                </a:spcBef>
                <a:spcAft>
                  <a:spcPts val="600"/>
                </a:spcAft>
              </a:pP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未滿</a:t>
              </a:r>
              <a:r>
                <a:rPr lang="en-US" altLang="zh-TW"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15</a:t>
              </a: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年</a:t>
              </a:r>
              <a:endParaRPr lang="en-US" altLang="zh-TW"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a:p>
              <a:pPr lvl="0" algn="ctr" defTabSz="1333500">
                <a:lnSpc>
                  <a:spcPts val="3600"/>
                </a:lnSpc>
                <a:spcBef>
                  <a:spcPct val="0"/>
                </a:spcBef>
                <a:spcAft>
                  <a:spcPts val="600"/>
                </a:spcAft>
              </a:pP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一次退休金</a:t>
              </a:r>
              <a:endParaRPr lang="zh-TW" altLang="en-US" sz="3000" b="1" kern="1200" dirty="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sp>
          <p:nvSpPr>
            <p:cNvPr id="11" name="手繪多邊形 10"/>
            <p:cNvSpPr/>
            <p:nvPr/>
          </p:nvSpPr>
          <p:spPr>
            <a:xfrm>
              <a:off x="4558496" y="3744383"/>
              <a:ext cx="3181856" cy="1462517"/>
            </a:xfrm>
            <a:custGeom>
              <a:avLst/>
              <a:gdLst>
                <a:gd name="connsiteX0" fmla="*/ 0 w 2910112"/>
                <a:gd name="connsiteY0" fmla="*/ 0 h 1462517"/>
                <a:gd name="connsiteX1" fmla="*/ 2910112 w 2910112"/>
                <a:gd name="connsiteY1" fmla="*/ 0 h 1462517"/>
                <a:gd name="connsiteX2" fmla="*/ 2910112 w 2910112"/>
                <a:gd name="connsiteY2" fmla="*/ 1462517 h 1462517"/>
                <a:gd name="connsiteX3" fmla="*/ 0 w 2910112"/>
                <a:gd name="connsiteY3" fmla="*/ 1462517 h 1462517"/>
                <a:gd name="connsiteX4" fmla="*/ 0 w 2910112"/>
                <a:gd name="connsiteY4" fmla="*/ 0 h 1462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0112" h="1462517">
                  <a:moveTo>
                    <a:pt x="0" y="0"/>
                  </a:moveTo>
                  <a:lnTo>
                    <a:pt x="2910112" y="0"/>
                  </a:lnTo>
                  <a:lnTo>
                    <a:pt x="2910112" y="1462517"/>
                  </a:lnTo>
                  <a:lnTo>
                    <a:pt x="0" y="1462517"/>
                  </a:lnTo>
                  <a:lnTo>
                    <a:pt x="0" y="0"/>
                  </a:lnTo>
                  <a:close/>
                </a:path>
              </a:pathLst>
            </a:custGeom>
            <a:noFill/>
            <a:ln>
              <a:noFill/>
            </a:ln>
            <a:scene3d>
              <a:camera prst="orthographicFront"/>
              <a:lightRig rig="flat" dir="t"/>
            </a:scene3d>
            <a:sp3d/>
          </p:spPr>
          <p:style>
            <a:lnRef idx="0">
              <a:scrgbClr r="0" g="0" b="0"/>
            </a:lnRef>
            <a:fillRef idx="2">
              <a:scrgbClr r="0" g="0" b="0"/>
            </a:fillRef>
            <a:effectRef idx="1">
              <a:schemeClr val="accent2">
                <a:hueOff val="0"/>
                <a:satOff val="0"/>
                <a:lumOff val="0"/>
                <a:alphaOff val="0"/>
              </a:schemeClr>
            </a:effectRef>
            <a:fontRef idx="minor">
              <a:schemeClr val="dk1"/>
            </a:fontRef>
          </p:style>
          <p:txBody>
            <a:bodyPr spcFirstLastPara="0" vert="horz" wrap="square" lIns="0" tIns="106680" rIns="0" bIns="114300" numCol="1" spcCol="1270" anchor="ctr" anchorCtr="0">
              <a:noAutofit/>
            </a:bodyPr>
            <a:lstStyle/>
            <a:p>
              <a:pPr lvl="0" algn="ctr" defTabSz="1333500">
                <a:lnSpc>
                  <a:spcPts val="3600"/>
                </a:lnSpc>
                <a:spcBef>
                  <a:spcPct val="0"/>
                </a:spcBef>
                <a:spcAft>
                  <a:spcPts val="600"/>
                </a:spcAft>
              </a:pP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滿</a:t>
              </a:r>
              <a:r>
                <a:rPr lang="en-US" altLang="zh-TW"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15</a:t>
              </a: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年以上</a:t>
              </a:r>
              <a:endParaRPr lang="en-US" altLang="zh-TW"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a:p>
              <a:pPr lvl="0" algn="ctr" defTabSz="1333500">
                <a:lnSpc>
                  <a:spcPts val="3600"/>
                </a:lnSpc>
                <a:spcBef>
                  <a:spcPct val="0"/>
                </a:spcBef>
                <a:spcAft>
                  <a:spcPts val="600"/>
                </a:spcAft>
              </a:pP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擇</a:t>
              </a:r>
              <a:r>
                <a:rPr lang="en-US" altLang="zh-TW"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兼</a:t>
              </a:r>
              <a:r>
                <a:rPr lang="en-US" altLang="zh-TW"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3000" b="1" kern="1200" dirty="0" smtClean="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領月退休金</a:t>
              </a:r>
              <a:endParaRPr lang="zh-TW" altLang="en-US" sz="3000" b="1" kern="1200" dirty="0">
                <a:ln w="1905"/>
                <a:solidFill>
                  <a:srgbClr val="800000"/>
                </a:soli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endParaRPr>
            </a:p>
          </p:txBody>
        </p:sp>
      </p:grpSp>
    </p:spTree>
    <p:extLst>
      <p:ext uri="{BB962C8B-B14F-4D97-AF65-F5344CB8AC3E}">
        <p14:creationId xmlns:p14="http://schemas.microsoft.com/office/powerpoint/2010/main" val="3309009235"/>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文字方塊 52"/>
          <p:cNvSpPr txBox="1"/>
          <p:nvPr/>
        </p:nvSpPr>
        <p:spPr>
          <a:xfrm>
            <a:off x="251519" y="1355576"/>
            <a:ext cx="5743881"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400" b="1" dirty="0" smtClean="0"/>
              <a:t>(</a:t>
            </a:r>
            <a:r>
              <a:rPr lang="zh-TW" altLang="en-US" sz="2400" b="1" dirty="0"/>
              <a:t>二</a:t>
            </a:r>
            <a:r>
              <a:rPr lang="en-US" altLang="zh-TW" sz="2400" b="1" dirty="0" smtClean="0"/>
              <a:t>)</a:t>
            </a:r>
            <a:r>
              <a:rPr lang="zh-TW" altLang="en-US" sz="2400" b="1" dirty="0" smtClean="0"/>
              <a:t>自願退休者</a:t>
            </a:r>
            <a:r>
              <a:rPr lang="en-US" altLang="zh-TW" sz="2400" b="1" dirty="0" smtClean="0"/>
              <a:t>-</a:t>
            </a:r>
            <a:r>
              <a:rPr lang="zh-TW" altLang="en-US" sz="2400" b="1" dirty="0" smtClean="0"/>
              <a:t>月退休金法定起支年齡</a:t>
            </a:r>
            <a:r>
              <a:rPr lang="en-US" altLang="zh-TW" sz="2400" b="1" dirty="0" smtClean="0"/>
              <a:t>(1)</a:t>
            </a:r>
            <a:endParaRPr lang="zh-TW" altLang="en-US" sz="2400" b="1" dirty="0"/>
          </a:p>
        </p:txBody>
      </p:sp>
      <p:graphicFrame>
        <p:nvGraphicFramePr>
          <p:cNvPr id="56" name="Group 501"/>
          <p:cNvGraphicFramePr>
            <a:graphicFrameLocks/>
          </p:cNvGraphicFramePr>
          <p:nvPr>
            <p:extLst>
              <p:ext uri="{D42A27DB-BD31-4B8C-83A1-F6EECF244321}">
                <p14:modId xmlns:p14="http://schemas.microsoft.com/office/powerpoint/2010/main" val="749192412"/>
              </p:ext>
            </p:extLst>
          </p:nvPr>
        </p:nvGraphicFramePr>
        <p:xfrm>
          <a:off x="251520" y="2017140"/>
          <a:ext cx="8496944" cy="4436197"/>
        </p:xfrm>
        <a:graphic>
          <a:graphicData uri="http://schemas.openxmlformats.org/drawingml/2006/table">
            <a:tbl>
              <a:tblPr/>
              <a:tblGrid>
                <a:gridCol w="648072"/>
                <a:gridCol w="3024336"/>
                <a:gridCol w="1368152"/>
                <a:gridCol w="1656184"/>
                <a:gridCol w="1800200"/>
              </a:tblGrid>
              <a:tr h="536887">
                <a:tc gridSpan="2">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dist"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800" b="1" i="0" u="none" strike="noStrike" cap="none" normalizeH="0" baseline="0" dirty="0" smtClean="0">
                          <a:ln>
                            <a:noFill/>
                          </a:ln>
                          <a:solidFill>
                            <a:schemeClr val="tx1"/>
                          </a:solidFill>
                          <a:effectLst/>
                          <a:latin typeface="Calibri" panose="020F0502020204030204" pitchFamily="34" charset="0"/>
                          <a:ea typeface="標楷體" pitchFamily="65" charset="-120"/>
                        </a:rPr>
                        <a:t>適用對象</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c hMerge="1">
                  <a:txBody>
                    <a:bodyPr/>
                    <a:lstStyle/>
                    <a:p>
                      <a:endParaRPr lang="zh-TW" altLang="en-US"/>
                    </a:p>
                  </a:txBody>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Calibri" panose="020F0502020204030204" pitchFamily="34" charset="0"/>
                          <a:ea typeface="標楷體" pitchFamily="65" charset="-120"/>
                        </a:rPr>
                        <a:t>任職年資</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1500" b="1" i="0" u="none" strike="noStrike" kern="1200" cap="none" normalizeH="0" baseline="0" dirty="0" smtClean="0">
                          <a:ln>
                            <a:noFill/>
                          </a:ln>
                          <a:solidFill>
                            <a:srgbClr val="C00000"/>
                          </a:solidFill>
                          <a:effectLst/>
                          <a:latin typeface="Calibri" panose="020F0502020204030204" pitchFamily="34" charset="0"/>
                          <a:ea typeface="標楷體" pitchFamily="65" charset="-120"/>
                          <a:cs typeface="+mn-cs"/>
                        </a:rPr>
                        <a:t>109</a:t>
                      </a:r>
                      <a:r>
                        <a:rPr kumimoji="1" lang="zh-TW" altLang="en-US" sz="1500" b="1" i="0" u="none" strike="noStrike" kern="1200" cap="none" normalizeH="0" baseline="0" dirty="0" smtClean="0">
                          <a:ln>
                            <a:noFill/>
                          </a:ln>
                          <a:solidFill>
                            <a:srgbClr val="C00000"/>
                          </a:solidFill>
                          <a:effectLst/>
                          <a:latin typeface="Calibri" panose="020F0502020204030204" pitchFamily="34" charset="0"/>
                          <a:ea typeface="標楷體" pitchFamily="65" charset="-120"/>
                          <a:cs typeface="+mn-cs"/>
                        </a:rPr>
                        <a:t>年</a:t>
                      </a:r>
                      <a:r>
                        <a:rPr kumimoji="1" lang="zh-TW" altLang="en-US" sz="1500" b="1" i="0" u="none" strike="noStrike" kern="1200" cap="none" normalizeH="0" baseline="0" dirty="0" smtClean="0">
                          <a:ln>
                            <a:noFill/>
                          </a:ln>
                          <a:solidFill>
                            <a:schemeClr val="tx1"/>
                          </a:solidFill>
                          <a:effectLst/>
                          <a:latin typeface="Calibri" panose="020F0502020204030204" pitchFamily="34" charset="0"/>
                          <a:ea typeface="標楷體" pitchFamily="65" charset="-120"/>
                          <a:cs typeface="+mn-cs"/>
                        </a:rPr>
                        <a:t>以前</a:t>
                      </a:r>
                      <a:r>
                        <a:rPr kumimoji="1" lang="en-US" altLang="zh-TW" sz="1500" b="1" i="0" u="none" strike="noStrike" kern="1200" cap="none" normalizeH="0" baseline="0" dirty="0" smtClean="0">
                          <a:ln>
                            <a:noFill/>
                          </a:ln>
                          <a:solidFill>
                            <a:schemeClr val="tx1"/>
                          </a:solidFill>
                          <a:effectLst/>
                          <a:latin typeface="Calibri" panose="020F0502020204030204" pitchFamily="34" charset="0"/>
                          <a:ea typeface="標楷體" pitchFamily="65" charset="-120"/>
                          <a:cs typeface="+mn-cs"/>
                        </a:rPr>
                        <a:t/>
                      </a:r>
                      <a:br>
                        <a:rPr kumimoji="1" lang="en-US" altLang="zh-TW" sz="1500" b="1" i="0" u="none" strike="noStrike" kern="1200" cap="none" normalizeH="0" baseline="0" dirty="0" smtClean="0">
                          <a:ln>
                            <a:noFill/>
                          </a:ln>
                          <a:solidFill>
                            <a:schemeClr val="tx1"/>
                          </a:solidFill>
                          <a:effectLst/>
                          <a:latin typeface="Calibri" panose="020F0502020204030204" pitchFamily="34" charset="0"/>
                          <a:ea typeface="標楷體" pitchFamily="65" charset="-120"/>
                          <a:cs typeface="+mn-cs"/>
                        </a:rPr>
                      </a:br>
                      <a:r>
                        <a:rPr kumimoji="1" lang="zh-TW" altLang="en-US" sz="1500" b="1" i="0" u="none" strike="noStrike" kern="1200" cap="none" normalizeH="0" baseline="0" dirty="0" smtClean="0">
                          <a:ln>
                            <a:noFill/>
                          </a:ln>
                          <a:solidFill>
                            <a:schemeClr val="tx1"/>
                          </a:solidFill>
                          <a:effectLst/>
                          <a:latin typeface="Calibri" panose="020F0502020204030204" pitchFamily="34" charset="0"/>
                          <a:ea typeface="標楷體" pitchFamily="65" charset="-120"/>
                          <a:cs typeface="+mn-cs"/>
                        </a:rPr>
                        <a:t>起支年齡</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1500" b="1" i="0" u="none" strike="noStrike" cap="none" normalizeH="0" baseline="0" dirty="0" smtClean="0">
                          <a:ln>
                            <a:noFill/>
                          </a:ln>
                          <a:solidFill>
                            <a:srgbClr val="C00000"/>
                          </a:solidFill>
                          <a:effectLst/>
                          <a:latin typeface="Calibri" panose="020F0502020204030204" pitchFamily="34" charset="0"/>
                          <a:ea typeface="標楷體" pitchFamily="65" charset="-120"/>
                        </a:rPr>
                        <a:t>110</a:t>
                      </a:r>
                      <a:r>
                        <a:rPr kumimoji="1" lang="zh-TW" altLang="en-US" sz="1500" b="1" i="0" u="none" strike="noStrike" cap="none" normalizeH="0" baseline="0" dirty="0" smtClean="0">
                          <a:ln>
                            <a:noFill/>
                          </a:ln>
                          <a:solidFill>
                            <a:srgbClr val="C00000"/>
                          </a:solidFill>
                          <a:effectLst/>
                          <a:latin typeface="Calibri" panose="020F0502020204030204" pitchFamily="34" charset="0"/>
                          <a:ea typeface="標楷體" pitchFamily="65" charset="-120"/>
                        </a:rPr>
                        <a:t>年</a:t>
                      </a:r>
                      <a:r>
                        <a:rPr kumimoji="1" lang="zh-TW" altLang="en-US" sz="1500" b="1" i="0" u="none" strike="noStrike" cap="none" normalizeH="0" baseline="0" dirty="0" smtClean="0">
                          <a:ln>
                            <a:noFill/>
                          </a:ln>
                          <a:solidFill>
                            <a:schemeClr val="tx1"/>
                          </a:solidFill>
                          <a:effectLst/>
                          <a:latin typeface="Calibri" panose="020F0502020204030204" pitchFamily="34" charset="0"/>
                          <a:ea typeface="標楷體" pitchFamily="65" charset="-120"/>
                        </a:rPr>
                        <a:t>以後</a:t>
                      </a:r>
                      <a:r>
                        <a:rPr kumimoji="1" lang="en-US" altLang="zh-TW" sz="1500" b="1" i="0" u="none" strike="noStrike" cap="none" normalizeH="0" baseline="0" dirty="0" smtClean="0">
                          <a:ln>
                            <a:noFill/>
                          </a:ln>
                          <a:solidFill>
                            <a:schemeClr val="tx1"/>
                          </a:solidFill>
                          <a:effectLst/>
                          <a:latin typeface="Calibri" panose="020F0502020204030204" pitchFamily="34" charset="0"/>
                          <a:ea typeface="標楷體" pitchFamily="65" charset="-120"/>
                        </a:rPr>
                        <a:t/>
                      </a:r>
                      <a:br>
                        <a:rPr kumimoji="1" lang="en-US" altLang="zh-TW" sz="1500" b="1" i="0" u="none" strike="noStrike" cap="none" normalizeH="0" baseline="0" dirty="0" smtClean="0">
                          <a:ln>
                            <a:noFill/>
                          </a:ln>
                          <a:solidFill>
                            <a:schemeClr val="tx1"/>
                          </a:solidFill>
                          <a:effectLst/>
                          <a:latin typeface="Calibri" panose="020F0502020204030204" pitchFamily="34" charset="0"/>
                          <a:ea typeface="標楷體" pitchFamily="65" charset="-120"/>
                        </a:rPr>
                      </a:br>
                      <a:r>
                        <a:rPr kumimoji="1" lang="zh-TW" altLang="en-US" sz="1500" b="1" i="0" u="none" strike="noStrike" cap="none" normalizeH="0" baseline="0" dirty="0" smtClean="0">
                          <a:ln>
                            <a:noFill/>
                          </a:ln>
                          <a:solidFill>
                            <a:schemeClr val="tx1"/>
                          </a:solidFill>
                          <a:effectLst/>
                          <a:latin typeface="Calibri" panose="020F0502020204030204" pitchFamily="34" charset="0"/>
                          <a:ea typeface="標楷體" pitchFamily="65" charset="-120"/>
                        </a:rPr>
                        <a:t>起支年齡</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r>
              <a:tr h="504545">
                <a:tc rowSpan="5">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Calibri" panose="020F0502020204030204" pitchFamily="34" charset="0"/>
                          <a:ea typeface="標楷體" pitchFamily="65" charset="-120"/>
                        </a:rPr>
                        <a:t>自願退休</a:t>
                      </a:r>
                      <a:endParaRPr kumimoji="1" lang="en-US" altLang="zh-TW" sz="2000" b="1" i="0" u="none" strike="noStrike" cap="none" normalizeH="0" baseline="0" dirty="0" smtClean="0">
                        <a:ln>
                          <a:noFill/>
                        </a:ln>
                        <a:solidFill>
                          <a:schemeClr val="tx1"/>
                        </a:solidFill>
                        <a:effectLst/>
                        <a:latin typeface="Calibri" panose="020F0502020204030204" pitchFamily="34" charset="0"/>
                        <a:ea typeface="標楷體" pitchFamily="65" charset="-120"/>
                      </a:endParaRPr>
                    </a:p>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Calibri" panose="020F0502020204030204" pitchFamily="34" charset="0"/>
                          <a:ea typeface="標楷體" pitchFamily="65" charset="-120"/>
                        </a:rPr>
                        <a:t>種類</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0000FF"/>
                          </a:solidFill>
                          <a:effectLst/>
                          <a:latin typeface="+mn-ea"/>
                          <a:ea typeface="+mn-ea"/>
                        </a:rPr>
                        <a:t>任職滿</a:t>
                      </a:r>
                      <a:r>
                        <a:rPr kumimoji="1" lang="en-US" altLang="zh-TW" sz="2000" b="1" i="0" u="none" strike="noStrike" cap="none" normalizeH="0" baseline="0" dirty="0" smtClean="0">
                          <a:ln>
                            <a:noFill/>
                          </a:ln>
                          <a:solidFill>
                            <a:srgbClr val="0000FF"/>
                          </a:solidFill>
                          <a:effectLst/>
                          <a:latin typeface="+mn-ea"/>
                          <a:ea typeface="+mn-ea"/>
                        </a:rPr>
                        <a:t>5</a:t>
                      </a:r>
                      <a:r>
                        <a:rPr kumimoji="1" lang="zh-TW" altLang="en-US" sz="2000" b="1" i="0" u="none" strike="noStrike" cap="none" normalizeH="0" baseline="0" dirty="0" smtClean="0">
                          <a:ln>
                            <a:noFill/>
                          </a:ln>
                          <a:solidFill>
                            <a:srgbClr val="0000FF"/>
                          </a:solidFill>
                          <a:effectLst/>
                          <a:latin typeface="+mn-ea"/>
                          <a:ea typeface="+mn-ea"/>
                        </a:rPr>
                        <a:t>年、年滿</a:t>
                      </a:r>
                      <a:r>
                        <a:rPr kumimoji="1" lang="en-US" altLang="zh-TW" sz="2000" b="1" i="0" u="none" strike="noStrike" cap="none" normalizeH="0" baseline="0" dirty="0" smtClean="0">
                          <a:ln>
                            <a:noFill/>
                          </a:ln>
                          <a:solidFill>
                            <a:srgbClr val="0000FF"/>
                          </a:solidFill>
                          <a:effectLst/>
                          <a:latin typeface="+mn-ea"/>
                          <a:ea typeface="+mn-ea"/>
                        </a:rPr>
                        <a:t>60</a:t>
                      </a:r>
                      <a:r>
                        <a:rPr kumimoji="1" lang="zh-TW" altLang="en-US" sz="2000" b="1" i="0" u="none" strike="noStrike" cap="none" normalizeH="0" baseline="0" dirty="0" smtClean="0">
                          <a:ln>
                            <a:noFill/>
                          </a:ln>
                          <a:solidFill>
                            <a:srgbClr val="0000FF"/>
                          </a:solidFill>
                          <a:effectLst/>
                          <a:latin typeface="+mn-ea"/>
                          <a:ea typeface="+mn-ea"/>
                        </a:rPr>
                        <a:t>歲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15</a:t>
                      </a:r>
                      <a:r>
                        <a:rPr kumimoji="1" lang="zh-TW" altLang="en-US" sz="2000" b="1" i="0" u="none" strike="noStrike" cap="none" normalizeH="0" baseline="0" dirty="0" smtClean="0">
                          <a:ln>
                            <a:noFill/>
                          </a:ln>
                          <a:solidFill>
                            <a:srgbClr val="FF0000"/>
                          </a:solidFill>
                          <a:effectLst/>
                          <a:latin typeface="+mn-ea"/>
                          <a:ea typeface="+mn-ea"/>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60</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60</a:t>
                      </a:r>
                      <a:r>
                        <a:rPr kumimoji="1" lang="zh-TW" altLang="en-US" sz="2000" b="1" i="0" u="none" strike="noStrike" cap="none" normalizeH="0" baseline="0" dirty="0" smtClean="0">
                          <a:ln>
                            <a:noFill/>
                          </a:ln>
                          <a:solidFill>
                            <a:srgbClr val="FF0000"/>
                          </a:solidFill>
                          <a:effectLst/>
                          <a:latin typeface="+mn-ea"/>
                          <a:ea typeface="+mn-ea"/>
                        </a:rPr>
                        <a:t>歲</a:t>
                      </a:r>
                      <a:r>
                        <a:rPr kumimoji="1" lang="en-US" altLang="zh-TW" sz="2000" b="1" i="0" u="none" strike="noStrike" kern="1200" cap="none" normalizeH="0" baseline="0" dirty="0" smtClean="0">
                          <a:ln>
                            <a:noFill/>
                          </a:ln>
                          <a:solidFill>
                            <a:srgbClr val="FF0000"/>
                          </a:solidFill>
                          <a:effectLst/>
                          <a:latin typeface="+mn-ea"/>
                          <a:ea typeface="+mn-ea"/>
                          <a:cs typeface="+mn-cs"/>
                        </a:rPr>
                        <a:t>→</a:t>
                      </a:r>
                      <a:r>
                        <a:rPr kumimoji="1" lang="en-US" altLang="zh-TW" sz="2000" b="1" i="0" u="none" strike="noStrike" cap="none" normalizeH="0" baseline="0" dirty="0" smtClean="0">
                          <a:ln>
                            <a:noFill/>
                          </a:ln>
                          <a:solidFill>
                            <a:srgbClr val="FF0000"/>
                          </a:solidFill>
                          <a:effectLst/>
                          <a:latin typeface="+mn-ea"/>
                          <a:ea typeface="+mn-ea"/>
                        </a:rPr>
                        <a:t>65</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r>
              <a:tr h="504545">
                <a:tc vMerge="1">
                  <a:txBody>
                    <a:bodyPr/>
                    <a:lstStyle/>
                    <a:p>
                      <a:endParaRPr lang="zh-TW" altLang="en-US"/>
                    </a:p>
                  </a:txBody>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0000FF"/>
                          </a:solidFill>
                          <a:effectLst/>
                          <a:latin typeface="+mn-ea"/>
                          <a:ea typeface="+mn-ea"/>
                        </a:rPr>
                        <a:t>任職滿</a:t>
                      </a:r>
                      <a:r>
                        <a:rPr kumimoji="1" lang="en-US" altLang="zh-TW" sz="2000" b="1" i="0" u="none" strike="noStrike" cap="none" normalizeH="0" baseline="0" dirty="0" smtClean="0">
                          <a:ln>
                            <a:noFill/>
                          </a:ln>
                          <a:solidFill>
                            <a:srgbClr val="0000FF"/>
                          </a:solidFill>
                          <a:effectLst/>
                          <a:latin typeface="+mn-ea"/>
                          <a:ea typeface="+mn-ea"/>
                        </a:rPr>
                        <a:t>25</a:t>
                      </a:r>
                      <a:r>
                        <a:rPr kumimoji="1" lang="zh-TW" altLang="en-US" sz="2000" b="1" i="0" u="none" strike="noStrike" cap="none" normalizeH="0" baseline="0" dirty="0" smtClean="0">
                          <a:ln>
                            <a:noFill/>
                          </a:ln>
                          <a:solidFill>
                            <a:srgbClr val="0000FF"/>
                          </a:solidFill>
                          <a:effectLst/>
                          <a:latin typeface="+mn-ea"/>
                          <a:ea typeface="+mn-ea"/>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25</a:t>
                      </a:r>
                      <a:r>
                        <a:rPr kumimoji="1" lang="zh-TW" altLang="en-US" sz="2000" b="1" i="0" u="none" strike="noStrike" cap="none" normalizeH="0" baseline="0" dirty="0" smtClean="0">
                          <a:ln>
                            <a:noFill/>
                          </a:ln>
                          <a:solidFill>
                            <a:srgbClr val="FF0000"/>
                          </a:solidFill>
                          <a:effectLst/>
                          <a:latin typeface="+mn-ea"/>
                          <a:ea typeface="+mn-ea"/>
                        </a:rPr>
                        <a:t>年</a:t>
                      </a:r>
                      <a:r>
                        <a:rPr kumimoji="1" lang="en-US" altLang="zh-TW" sz="2000" b="1" i="0" u="none" strike="noStrike" cap="none" normalizeH="0" baseline="0" dirty="0" smtClean="0">
                          <a:ln>
                            <a:noFill/>
                          </a:ln>
                          <a:solidFill>
                            <a:srgbClr val="FF0000"/>
                          </a:solidFill>
                          <a:effectLst/>
                          <a:latin typeface="+mn-ea"/>
                          <a:ea typeface="+mn-ea"/>
                        </a:rPr>
                        <a:t>/30</a:t>
                      </a:r>
                      <a:r>
                        <a:rPr kumimoji="1" lang="zh-TW" altLang="en-US" sz="2000" b="1" i="0" u="none" strike="noStrike" cap="none" normalizeH="0" baseline="0" dirty="0" smtClean="0">
                          <a:ln>
                            <a:noFill/>
                          </a:ln>
                          <a:solidFill>
                            <a:srgbClr val="FF0000"/>
                          </a:solidFill>
                          <a:effectLst/>
                          <a:latin typeface="+mn-ea"/>
                          <a:ea typeface="+mn-ea"/>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60</a:t>
                      </a:r>
                      <a:r>
                        <a:rPr kumimoji="1" lang="zh-TW" altLang="en-US" sz="2000" b="1" i="0" u="none" strike="noStrike" cap="none" normalizeH="0" baseline="0" dirty="0" smtClean="0">
                          <a:ln>
                            <a:noFill/>
                          </a:ln>
                          <a:solidFill>
                            <a:srgbClr val="FF0000"/>
                          </a:solidFill>
                          <a:effectLst/>
                          <a:latin typeface="+mn-ea"/>
                          <a:ea typeface="+mn-ea"/>
                        </a:rPr>
                        <a:t>歲</a:t>
                      </a:r>
                      <a:r>
                        <a:rPr kumimoji="1" lang="en-US" altLang="zh-TW" sz="2000" b="1" i="0" u="none" strike="noStrike" cap="none" normalizeH="0" baseline="0" dirty="0" smtClean="0">
                          <a:ln>
                            <a:noFill/>
                          </a:ln>
                          <a:solidFill>
                            <a:srgbClr val="FF0000"/>
                          </a:solidFill>
                          <a:effectLst/>
                          <a:latin typeface="+mn-ea"/>
                          <a:ea typeface="+mn-ea"/>
                        </a:rPr>
                        <a:t>/55</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60</a:t>
                      </a:r>
                      <a:r>
                        <a:rPr kumimoji="1" lang="zh-TW" altLang="en-US" sz="2000" b="1" i="0" u="none" strike="noStrike" cap="none" normalizeH="0" baseline="0" dirty="0" smtClean="0">
                          <a:ln>
                            <a:noFill/>
                          </a:ln>
                          <a:solidFill>
                            <a:srgbClr val="FF0000"/>
                          </a:solidFill>
                          <a:effectLst/>
                          <a:latin typeface="+mn-ea"/>
                          <a:ea typeface="+mn-ea"/>
                        </a:rPr>
                        <a:t>歲→</a:t>
                      </a:r>
                      <a:r>
                        <a:rPr kumimoji="1" lang="en-US" altLang="zh-TW" sz="2000" b="1" i="0" u="none" strike="noStrike" cap="none" normalizeH="0" baseline="0" dirty="0" smtClean="0">
                          <a:ln>
                            <a:noFill/>
                          </a:ln>
                          <a:solidFill>
                            <a:srgbClr val="FF0000"/>
                          </a:solidFill>
                          <a:effectLst/>
                          <a:latin typeface="+mn-ea"/>
                          <a:ea typeface="+mn-ea"/>
                        </a:rPr>
                        <a:t>65</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r>
              <a:tr h="577917">
                <a:tc vMerge="1">
                  <a:txBody>
                    <a:bodyPr/>
                    <a:lstStyle/>
                    <a:p>
                      <a:endParaRPr lang="zh-TW" altLang="en-US"/>
                    </a:p>
                  </a:txBody>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0000FF"/>
                          </a:solidFill>
                          <a:effectLst/>
                          <a:latin typeface="+mn-ea"/>
                          <a:ea typeface="+mn-ea"/>
                          <a:cs typeface="Times New Roman" pitchFamily="18" charset="0"/>
                        </a:rPr>
                        <a:t>危勞降齡</a:t>
                      </a:r>
                      <a:endParaRPr kumimoji="1" lang="en-US" altLang="zh-TW" sz="2000" b="1" i="0" u="none" strike="noStrike" cap="none" normalizeH="0" baseline="0" dirty="0" smtClean="0">
                        <a:ln>
                          <a:noFill/>
                        </a:ln>
                        <a:solidFill>
                          <a:srgbClr val="0000FF"/>
                        </a:solidFill>
                        <a:effectLst/>
                        <a:latin typeface="+mn-ea"/>
                        <a:ea typeface="+mn-ea"/>
                        <a:cs typeface="Times New Roman" pitchFamily="18" charset="0"/>
                      </a:endParaRPr>
                    </a:p>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66"/>
                          </a:solidFill>
                          <a:effectLst/>
                          <a:latin typeface="+mn-ea"/>
                          <a:ea typeface="+mn-ea"/>
                          <a:cs typeface="Times New Roman" pitchFamily="18" charset="0"/>
                        </a:rPr>
                        <a:t>(</a:t>
                      </a:r>
                      <a:r>
                        <a:rPr kumimoji="1" lang="zh-TW" altLang="en-US" sz="2000" b="1" i="0" u="none" strike="noStrike" cap="none" normalizeH="0" baseline="0" dirty="0" smtClean="0">
                          <a:ln>
                            <a:noFill/>
                          </a:ln>
                          <a:solidFill>
                            <a:srgbClr val="FF0066"/>
                          </a:solidFill>
                          <a:effectLst/>
                          <a:latin typeface="+mn-ea"/>
                          <a:ea typeface="+mn-ea"/>
                          <a:cs typeface="Times New Roman" pitchFamily="18" charset="0"/>
                        </a:rPr>
                        <a:t>維持現行規定</a:t>
                      </a:r>
                      <a:r>
                        <a:rPr kumimoji="1" lang="en-US" altLang="zh-TW" sz="2000" b="1" i="0" u="none" strike="noStrike" cap="none" normalizeH="0" baseline="0" dirty="0" smtClean="0">
                          <a:ln>
                            <a:noFill/>
                          </a:ln>
                          <a:solidFill>
                            <a:srgbClr val="FF0066"/>
                          </a:solidFill>
                          <a:effectLst/>
                          <a:latin typeface="+mn-ea"/>
                          <a:ea typeface="+mn-ea"/>
                          <a:cs typeface="Times New Roman" pitchFamily="18" charset="0"/>
                        </a:rPr>
                        <a:t>70</a:t>
                      </a:r>
                      <a:r>
                        <a:rPr kumimoji="1" lang="zh-TW" altLang="en-US" sz="2000" b="1" i="0" u="none" strike="noStrike" cap="none" normalizeH="0" baseline="0" dirty="0" smtClean="0">
                          <a:ln>
                            <a:noFill/>
                          </a:ln>
                          <a:solidFill>
                            <a:srgbClr val="FF0066"/>
                          </a:solidFill>
                          <a:effectLst/>
                          <a:latin typeface="+mn-ea"/>
                          <a:ea typeface="+mn-ea"/>
                          <a:cs typeface="Times New Roman" pitchFamily="18" charset="0"/>
                        </a:rPr>
                        <a:t>制</a:t>
                      </a:r>
                      <a:r>
                        <a:rPr kumimoji="1" lang="en-US" altLang="zh-TW" sz="2000" b="1" i="0" u="none" strike="noStrike" cap="none" normalizeH="0" baseline="0" dirty="0" smtClean="0">
                          <a:ln>
                            <a:noFill/>
                          </a:ln>
                          <a:solidFill>
                            <a:srgbClr val="FF0066"/>
                          </a:solidFill>
                          <a:effectLst/>
                          <a:latin typeface="+mn-ea"/>
                          <a:ea typeface="+mn-ea"/>
                          <a:cs typeface="Times New Roman" pitchFamily="18" charset="0"/>
                        </a:rPr>
                        <a:t>)</a:t>
                      </a:r>
                      <a:endParaRPr kumimoji="1" lang="zh-TW" altLang="en-US" sz="2000" b="1" i="0" u="none" strike="noStrike" cap="none" normalizeH="0" baseline="0" dirty="0" smtClean="0">
                        <a:ln>
                          <a:noFill/>
                        </a:ln>
                        <a:solidFill>
                          <a:srgbClr val="FF0066"/>
                        </a:solidFill>
                        <a:effectLst/>
                        <a:latin typeface="+mn-ea"/>
                        <a:ea typeface="+mn-ea"/>
                        <a:cs typeface="Times New Roman" pitchFamily="18"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FF"/>
                          </a:solidFill>
                          <a:effectLst/>
                          <a:latin typeface="+mn-ea"/>
                          <a:ea typeface="+mn-ea"/>
                        </a:rPr>
                        <a:t>15</a:t>
                      </a:r>
                      <a:r>
                        <a:rPr kumimoji="1" lang="zh-TW" altLang="en-US" sz="2000" b="1" i="0" u="none" strike="noStrike" cap="none" normalizeH="0" baseline="0" dirty="0" smtClean="0">
                          <a:ln>
                            <a:noFill/>
                          </a:ln>
                          <a:solidFill>
                            <a:srgbClr val="0000FF"/>
                          </a:solidFill>
                          <a:effectLst/>
                          <a:latin typeface="+mn-ea"/>
                          <a:ea typeface="+mn-ea"/>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FF"/>
                          </a:solidFill>
                          <a:effectLst/>
                          <a:latin typeface="+mn-ea"/>
                          <a:ea typeface="+mn-ea"/>
                        </a:rPr>
                        <a:t>55</a:t>
                      </a:r>
                      <a:r>
                        <a:rPr kumimoji="1" lang="zh-TW" altLang="en-US" sz="2000" b="1" i="0" u="none" strike="noStrike" cap="none" normalizeH="0" baseline="0" dirty="0" smtClean="0">
                          <a:ln>
                            <a:noFill/>
                          </a:ln>
                          <a:solidFill>
                            <a:srgbClr val="0000FF"/>
                          </a:solidFill>
                          <a:effectLst/>
                          <a:latin typeface="+mn-ea"/>
                          <a:ea typeface="+mn-ea"/>
                        </a:rPr>
                        <a:t>歲</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FF"/>
                          </a:solidFill>
                          <a:effectLst/>
                          <a:latin typeface="+mn-ea"/>
                          <a:ea typeface="+mn-ea"/>
                        </a:rPr>
                        <a:t>55</a:t>
                      </a:r>
                      <a:r>
                        <a:rPr kumimoji="1" lang="zh-TW" altLang="en-US" sz="2000" b="1" i="0" u="none" strike="noStrike" cap="none" normalizeH="0" baseline="0" dirty="0" smtClean="0">
                          <a:ln>
                            <a:noFill/>
                          </a:ln>
                          <a:solidFill>
                            <a:srgbClr val="0000FF"/>
                          </a:solidFill>
                          <a:effectLst/>
                          <a:latin typeface="+mn-ea"/>
                          <a:ea typeface="+mn-ea"/>
                        </a:rPr>
                        <a:t>歲</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r>
              <a:tr h="1512168">
                <a:tc vMerge="1">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endParaRPr kumimoji="1" lang="zh-TW" altLang="en-US" sz="2000" b="1" i="0" u="none" strike="noStrike" cap="none" normalizeH="0" baseline="0" dirty="0" smtClean="0">
                        <a:ln>
                          <a:noFill/>
                        </a:ln>
                        <a:solidFill>
                          <a:srgbClr val="0033CC"/>
                        </a:solidFill>
                        <a:effectLst/>
                        <a:latin typeface="Times New Roman" pitchFamily="18" charset="0"/>
                        <a:ea typeface="標楷體" pitchFamily="65" charset="-12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FF99"/>
                        </a:gs>
                        <a:gs pos="100000">
                          <a:schemeClr val="bg1"/>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0000FF"/>
                          </a:solidFill>
                          <a:effectLst/>
                          <a:latin typeface="+mn-ea"/>
                          <a:ea typeface="+mn-ea"/>
                          <a:cs typeface="Times New Roman" pitchFamily="18" charset="0"/>
                        </a:rPr>
                        <a:t>達公保半失能以上或身心障礙為重度以上等級者或</a:t>
                      </a:r>
                      <a:r>
                        <a:rPr kumimoji="1" lang="zh-TW" altLang="zh-TW" sz="2000" b="1" i="0" u="none" strike="noStrike" kern="1200" cap="none" normalizeH="0" baseline="0" dirty="0" smtClean="0">
                          <a:ln>
                            <a:noFill/>
                          </a:ln>
                          <a:solidFill>
                            <a:srgbClr val="0000FF"/>
                          </a:solidFill>
                          <a:effectLst/>
                          <a:latin typeface="+mn-ea"/>
                          <a:ea typeface="+mn-ea"/>
                          <a:cs typeface="Times New Roman" pitchFamily="18" charset="0"/>
                        </a:rPr>
                        <a:t>末期惡性腫瘤</a:t>
                      </a:r>
                      <a:r>
                        <a:rPr kumimoji="1" lang="zh-TW" altLang="en-US" sz="2000" b="1" i="0" u="none" strike="noStrike" kern="1200" cap="none" normalizeH="0" baseline="0" dirty="0" smtClean="0">
                          <a:ln>
                            <a:noFill/>
                          </a:ln>
                          <a:solidFill>
                            <a:srgbClr val="0000FF"/>
                          </a:solidFill>
                          <a:effectLst/>
                          <a:latin typeface="+mn-ea"/>
                          <a:ea typeface="+mn-ea"/>
                          <a:cs typeface="Times New Roman" pitchFamily="18" charset="0"/>
                        </a:rPr>
                        <a:t>或安寧病房末期病人或</a:t>
                      </a:r>
                      <a:r>
                        <a:rPr kumimoji="1" lang="zh-TW" altLang="zh-TW" sz="2000" b="1" i="0" u="none" strike="noStrike" kern="1200" cap="none" normalizeH="0" baseline="0" dirty="0" smtClean="0">
                          <a:ln>
                            <a:noFill/>
                          </a:ln>
                          <a:solidFill>
                            <a:srgbClr val="0000FF"/>
                          </a:solidFill>
                          <a:effectLst/>
                          <a:latin typeface="+mn-ea"/>
                          <a:ea typeface="+mn-ea"/>
                          <a:cs typeface="Times New Roman" pitchFamily="18" charset="0"/>
                        </a:rPr>
                        <a:t>重大傷病不能從事本職工作者</a:t>
                      </a:r>
                      <a:endParaRPr kumimoji="1" lang="zh-TW" altLang="en-US" sz="2000" b="1" i="0" u="none" strike="noStrike" kern="1200" cap="none" normalizeH="0" baseline="0" dirty="0" smtClean="0">
                        <a:ln>
                          <a:noFill/>
                        </a:ln>
                        <a:solidFill>
                          <a:srgbClr val="0000FF"/>
                        </a:solidFill>
                        <a:effectLst/>
                        <a:latin typeface="+mn-ea"/>
                        <a:ea typeface="+mn-ea"/>
                        <a:cs typeface="Times New Roman" pitchFamily="18"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15</a:t>
                      </a:r>
                      <a:r>
                        <a:rPr kumimoji="1" lang="zh-TW" altLang="en-US" sz="2000" b="1" i="0" u="none" strike="noStrike" cap="none" normalizeH="0" baseline="0" dirty="0" smtClean="0">
                          <a:ln>
                            <a:noFill/>
                          </a:ln>
                          <a:solidFill>
                            <a:srgbClr val="FF0000"/>
                          </a:solidFill>
                          <a:effectLst/>
                          <a:latin typeface="+mn-ea"/>
                          <a:ea typeface="+mn-ea"/>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55</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55</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r>
              <a:tr h="501027">
                <a:tc vMerge="1">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endParaRPr kumimoji="1" lang="zh-TW" altLang="en-US" sz="2000" b="1" i="0" u="none" strike="noStrike" cap="none" normalizeH="0" baseline="0" dirty="0" smtClean="0">
                        <a:ln>
                          <a:noFill/>
                        </a:ln>
                        <a:solidFill>
                          <a:srgbClr val="0033CC"/>
                        </a:solidFill>
                        <a:effectLst/>
                        <a:latin typeface="Times New Roman" pitchFamily="18" charset="0"/>
                        <a:ea typeface="標楷體" pitchFamily="65" charset="-12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FF99"/>
                        </a:gs>
                        <a:gs pos="100000">
                          <a:schemeClr val="bg1"/>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0000FF"/>
                          </a:solidFill>
                          <a:effectLst/>
                          <a:latin typeface="+mn-ea"/>
                          <a:ea typeface="+mn-ea"/>
                          <a:cs typeface="Times New Roman" pitchFamily="18" charset="0"/>
                        </a:rPr>
                        <a:t>原住民公務人員</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25</a:t>
                      </a:r>
                      <a:r>
                        <a:rPr kumimoji="1" lang="zh-TW" altLang="en-US" sz="2000" b="1" i="0" u="none" strike="noStrike" cap="none" normalizeH="0" baseline="0" dirty="0" smtClean="0">
                          <a:ln>
                            <a:noFill/>
                          </a:ln>
                          <a:solidFill>
                            <a:srgbClr val="FF0000"/>
                          </a:solidFill>
                          <a:effectLst/>
                          <a:latin typeface="+mn-ea"/>
                          <a:ea typeface="+mn-ea"/>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55</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FF0000"/>
                          </a:solidFill>
                          <a:effectLst/>
                          <a:latin typeface="+mn-ea"/>
                          <a:ea typeface="+mn-ea"/>
                        </a:rPr>
                        <a:t>55</a:t>
                      </a:r>
                      <a:r>
                        <a:rPr kumimoji="1" lang="zh-TW" altLang="en-US" sz="2000" b="1" i="0" u="none" strike="noStrike" cap="none" normalizeH="0" baseline="0" dirty="0" smtClean="0">
                          <a:ln>
                            <a:noFill/>
                          </a:ln>
                          <a:solidFill>
                            <a:srgbClr val="FF0000"/>
                          </a:solidFill>
                          <a:effectLst/>
                          <a:latin typeface="+mn-ea"/>
                          <a:ea typeface="+mn-ea"/>
                        </a:rPr>
                        <a:t>歲→</a:t>
                      </a:r>
                      <a:r>
                        <a:rPr kumimoji="1" lang="en-US" altLang="zh-TW" sz="2000" b="1" i="0" u="none" strike="noStrike" cap="none" normalizeH="0" baseline="0" dirty="0" smtClean="0">
                          <a:ln>
                            <a:noFill/>
                          </a:ln>
                          <a:solidFill>
                            <a:srgbClr val="FF0000"/>
                          </a:solidFill>
                          <a:effectLst/>
                          <a:latin typeface="+mn-ea"/>
                          <a:ea typeface="+mn-ea"/>
                        </a:rPr>
                        <a:t>60</a:t>
                      </a:r>
                      <a:r>
                        <a:rPr kumimoji="1" lang="zh-TW" altLang="en-US" sz="2000" b="1" i="0" u="none" strike="noStrike" cap="none" normalizeH="0" baseline="0" dirty="0" smtClean="0">
                          <a:ln>
                            <a:noFill/>
                          </a:ln>
                          <a:solidFill>
                            <a:srgbClr val="FF0000"/>
                          </a:solidFill>
                          <a:effectLst/>
                          <a:latin typeface="+mn-ea"/>
                          <a:ea typeface="+mn-ea"/>
                        </a:rPr>
                        <a:t>歲</a:t>
                      </a:r>
                    </a:p>
                  </a:txBody>
                  <a:tcPr anchor="ctr" horzOverflow="overflow">
                    <a:lnL w="38100" cap="flat" cmpd="sng" algn="ctr">
                      <a:solidFill>
                        <a:srgbClr val="C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6">
                        <a:lumMod val="20000"/>
                        <a:lumOff val="80000"/>
                      </a:schemeClr>
                    </a:solidFill>
                  </a:tcPr>
                </a:tc>
              </a:tr>
            </a:tbl>
          </a:graphicData>
        </a:graphic>
      </p:graphicFrame>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36</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6" name="AutoShape 17"/>
          <p:cNvSpPr>
            <a:spLocks noChangeArrowheads="1"/>
          </p:cNvSpPr>
          <p:nvPr/>
        </p:nvSpPr>
        <p:spPr bwMode="gray">
          <a:xfrm>
            <a:off x="6876256" y="1617164"/>
            <a:ext cx="577627" cy="565430"/>
          </a:xfrm>
          <a:prstGeom prst="irregularSeal1">
            <a:avLst/>
          </a:prstGeom>
          <a:ln/>
        </p:spPr>
        <p:style>
          <a:lnRef idx="0">
            <a:schemeClr val="accent2"/>
          </a:lnRef>
          <a:fillRef idx="3">
            <a:schemeClr val="accent2"/>
          </a:fillRef>
          <a:effectRef idx="3">
            <a:schemeClr val="accent2"/>
          </a:effectRef>
          <a:fontRef idx="minor">
            <a:schemeClr val="lt1"/>
          </a:fontRef>
        </p:style>
        <p:txBody>
          <a:bodyPr wrap="none" anchor="ctr"/>
          <a:lstStyle/>
          <a:p>
            <a:pPr algn="ctr" eaLnBrk="0" hangingPunct="0">
              <a:lnSpc>
                <a:spcPct val="100000"/>
              </a:lnSpc>
              <a:spcBef>
                <a:spcPct val="0"/>
              </a:spcBef>
              <a:defRPr/>
            </a:pPr>
            <a:r>
              <a:rPr kumimoji="0" lang="zh-TW" altLang="en-US" sz="26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新</a:t>
            </a:r>
            <a:endParaRPr kumimoji="0" lang="zh-TW" altLang="en-US" sz="2600" dirty="0">
              <a:ln w="18415" cmpd="sng">
                <a:solidFill>
                  <a:srgbClr val="FFFFFF"/>
                </a:solidFill>
                <a:prstDash val="solid"/>
              </a:ln>
              <a:solidFill>
                <a:srgbClr val="FFFFFF"/>
              </a:solidFill>
              <a:effectLst>
                <a:outerShdw blurRad="63500" dir="3600000" algn="tl" rotWithShape="0">
                  <a:srgbClr val="000000">
                    <a:alpha val="70000"/>
                  </a:srgbClr>
                </a:outerShdw>
              </a:effectLst>
            </a:endParaRPr>
          </a:p>
        </p:txBody>
      </p:sp>
      <p:sp>
        <p:nvSpPr>
          <p:cNvPr id="9" name="AutoShape 17"/>
          <p:cNvSpPr>
            <a:spLocks noChangeArrowheads="1"/>
          </p:cNvSpPr>
          <p:nvPr/>
        </p:nvSpPr>
        <p:spPr bwMode="gray">
          <a:xfrm>
            <a:off x="467544" y="5624429"/>
            <a:ext cx="577627" cy="565430"/>
          </a:xfrm>
          <a:prstGeom prst="irregularSeal1">
            <a:avLst/>
          </a:prstGeom>
          <a:ln/>
        </p:spPr>
        <p:style>
          <a:lnRef idx="0">
            <a:schemeClr val="accent2"/>
          </a:lnRef>
          <a:fillRef idx="3">
            <a:schemeClr val="accent2"/>
          </a:fillRef>
          <a:effectRef idx="3">
            <a:schemeClr val="accent2"/>
          </a:effectRef>
          <a:fontRef idx="minor">
            <a:schemeClr val="lt1"/>
          </a:fontRef>
        </p:style>
        <p:txBody>
          <a:bodyPr wrap="none" anchor="ctr"/>
          <a:lstStyle/>
          <a:p>
            <a:pPr algn="ctr" eaLnBrk="0" hangingPunct="0">
              <a:lnSpc>
                <a:spcPct val="100000"/>
              </a:lnSpc>
              <a:spcBef>
                <a:spcPct val="0"/>
              </a:spcBef>
              <a:defRPr/>
            </a:pPr>
            <a:r>
              <a:rPr kumimoji="0" lang="zh-TW" altLang="en-US" sz="26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新</a:t>
            </a:r>
            <a:endParaRPr kumimoji="0" lang="zh-TW" altLang="en-US" sz="2600" dirty="0">
              <a:ln w="18415" cmpd="sng">
                <a:solidFill>
                  <a:srgbClr val="FFFFFF"/>
                </a:solidFill>
                <a:prstDash val="solid"/>
              </a:ln>
              <a:solidFill>
                <a:srgbClr val="FFFFFF"/>
              </a:solidFill>
              <a:effectLst>
                <a:outerShdw blurRad="63500" dir="3600000" algn="tl" rotWithShape="0">
                  <a:srgbClr val="000000">
                    <a:alpha val="70000"/>
                  </a:srgbClr>
                </a:outerShdw>
              </a:effectLst>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611560" y="771836"/>
            <a:ext cx="7935043" cy="583740"/>
          </a:xfrm>
          <a:prstGeom prst="rect">
            <a:avLst/>
          </a:prstGeom>
          <a:noFill/>
        </p:spPr>
        <p:txBody>
          <a:bodyPr wrap="none" rtlCol="0">
            <a:noAutofit/>
          </a:bodyPr>
          <a:lstStyle/>
          <a:p>
            <a:pPr marL="0" indent="1588">
              <a:buNone/>
            </a:pPr>
            <a:r>
              <a:rPr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四</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、擇</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兼</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領月退休金條件</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Tree>
    <p:extLst>
      <p:ext uri="{BB962C8B-B14F-4D97-AF65-F5344CB8AC3E}">
        <p14:creationId xmlns:p14="http://schemas.microsoft.com/office/powerpoint/2010/main" val="2520014174"/>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0" name="投影片編號版面配置區 4"/>
          <p:cNvSpPr>
            <a:spLocks noGrp="1"/>
          </p:cNvSpPr>
          <p:nvPr>
            <p:ph type="sldNum" sz="quarter" idx="12"/>
          </p:nvPr>
        </p:nvSpPr>
        <p:spPr>
          <a:xfrm>
            <a:off x="8748464" y="6525344"/>
            <a:ext cx="395536" cy="332656"/>
          </a:xfrm>
        </p:spPr>
        <p:txBody>
          <a:bodyPr/>
          <a:lstStyle/>
          <a:p>
            <a:pPr>
              <a:defRPr/>
            </a:pPr>
            <a:fld id="{ED377BDD-9BBB-4BA5-8A94-BB85A194C10D}" type="slidenum">
              <a:rPr lang="en-US" altLang="zh-TW" sz="1200"/>
              <a:pPr>
                <a:defRPr/>
              </a:pPr>
              <a:t>37</a:t>
            </a:fld>
            <a:endParaRPr lang="en-US" altLang="zh-TW" sz="1200" dirty="0"/>
          </a:p>
        </p:txBody>
      </p:sp>
      <p:grpSp>
        <p:nvGrpSpPr>
          <p:cNvPr id="2" name="群組 1"/>
          <p:cNvGrpSpPr/>
          <p:nvPr/>
        </p:nvGrpSpPr>
        <p:grpSpPr>
          <a:xfrm>
            <a:off x="-2217601" y="1592263"/>
            <a:ext cx="4770438" cy="4824412"/>
            <a:chOff x="-2217601" y="1592263"/>
            <a:chExt cx="4770438" cy="4824412"/>
          </a:xfrm>
        </p:grpSpPr>
        <p:sp>
          <p:nvSpPr>
            <p:cNvPr id="81967" name="AutoShape 17"/>
            <p:cNvSpPr>
              <a:spLocks noChangeArrowheads="1"/>
            </p:cNvSpPr>
            <p:nvPr/>
          </p:nvSpPr>
          <p:spPr bwMode="ltGray">
            <a:xfrm rot="5400000">
              <a:off x="-2244588" y="1619250"/>
              <a:ext cx="4824412" cy="477043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98 w 21600"/>
                <a:gd name="T13" fmla="*/ 0 h 21600"/>
                <a:gd name="T14" fmla="*/ 21202 w 21600"/>
                <a:gd name="T15" fmla="*/ 13628 h 21600"/>
              </a:gdLst>
              <a:ahLst/>
              <a:cxnLst>
                <a:cxn ang="T8">
                  <a:pos x="T0" y="T1"/>
                </a:cxn>
                <a:cxn ang="T9">
                  <a:pos x="T2" y="T3"/>
                </a:cxn>
                <a:cxn ang="T10">
                  <a:pos x="T4" y="T5"/>
                </a:cxn>
                <a:cxn ang="T11">
                  <a:pos x="T6" y="T7"/>
                </a:cxn>
              </a:cxnLst>
              <a:rect l="T12" t="T13" r="T14" b="T15"/>
              <a:pathLst>
                <a:path w="21600" h="21600">
                  <a:moveTo>
                    <a:pt x="323" y="10641"/>
                  </a:moveTo>
                  <a:cubicBezTo>
                    <a:pt x="410" y="4916"/>
                    <a:pt x="5075" y="322"/>
                    <a:pt x="10800" y="322"/>
                  </a:cubicBezTo>
                  <a:cubicBezTo>
                    <a:pt x="16524" y="322"/>
                    <a:pt x="21189" y="4916"/>
                    <a:pt x="21276" y="10641"/>
                  </a:cubicBezTo>
                  <a:lnTo>
                    <a:pt x="21598" y="10636"/>
                  </a:lnTo>
                  <a:cubicBezTo>
                    <a:pt x="21509" y="4736"/>
                    <a:pt x="16700" y="0"/>
                    <a:pt x="10799" y="0"/>
                  </a:cubicBezTo>
                  <a:cubicBezTo>
                    <a:pt x="4899" y="0"/>
                    <a:pt x="90" y="4736"/>
                    <a:pt x="1" y="10636"/>
                  </a:cubicBezTo>
                  <a:lnTo>
                    <a:pt x="323" y="10641"/>
                  </a:lnTo>
                  <a:close/>
                </a:path>
              </a:pathLst>
            </a:custGeom>
            <a:gradFill rotWithShape="0">
              <a:gsLst>
                <a:gs pos="0">
                  <a:srgbClr val="DBE0ED"/>
                </a:gs>
                <a:gs pos="100000">
                  <a:srgbClr val="B0BAD8"/>
                </a:gs>
              </a:gsLst>
              <a:lin ang="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p>
              <a:endParaRPr lang="zh-TW" altLang="en-US"/>
            </a:p>
          </p:txBody>
        </p:sp>
        <p:sp>
          <p:nvSpPr>
            <p:cNvPr id="81968" name="AutoShape 18"/>
            <p:cNvSpPr>
              <a:spLocks noChangeArrowheads="1"/>
            </p:cNvSpPr>
            <p:nvPr/>
          </p:nvSpPr>
          <p:spPr bwMode="ltGray">
            <a:xfrm rot="5400000" flipH="1">
              <a:off x="-1939144" y="1939688"/>
              <a:ext cx="4032250" cy="412956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5 h 21600"/>
              </a:gdLst>
              <a:ahLst/>
              <a:cxnLst>
                <a:cxn ang="T8">
                  <a:pos x="T0" y="T1"/>
                </a:cxn>
                <a:cxn ang="T9">
                  <a:pos x="T2" y="T3"/>
                </a:cxn>
                <a:cxn ang="T10">
                  <a:pos x="T4" y="T5"/>
                </a:cxn>
                <a:cxn ang="T11">
                  <a:pos x="T6" y="T7"/>
                </a:cxn>
              </a:cxnLst>
              <a:rect l="T12" t="T13" r="T14" b="T15"/>
              <a:pathLst>
                <a:path w="21600" h="21600">
                  <a:moveTo>
                    <a:pt x="10744" y="10800"/>
                  </a:moveTo>
                  <a:cubicBezTo>
                    <a:pt x="10744" y="10769"/>
                    <a:pt x="10769" y="10744"/>
                    <a:pt x="10800" y="10744"/>
                  </a:cubicBezTo>
                  <a:cubicBezTo>
                    <a:pt x="10830" y="10744"/>
                    <a:pt x="10855" y="10769"/>
                    <a:pt x="10855" y="10799"/>
                  </a:cubicBezTo>
                  <a:lnTo>
                    <a:pt x="21600" y="10800"/>
                  </a:lnTo>
                  <a:cubicBezTo>
                    <a:pt x="21600" y="4835"/>
                    <a:pt x="16764" y="0"/>
                    <a:pt x="10800" y="0"/>
                  </a:cubicBezTo>
                  <a:cubicBezTo>
                    <a:pt x="4835" y="0"/>
                    <a:pt x="0" y="4835"/>
                    <a:pt x="0" y="10800"/>
                  </a:cubicBezTo>
                  <a:lnTo>
                    <a:pt x="10744" y="10800"/>
                  </a:lnTo>
                  <a:close/>
                </a:path>
              </a:pathLst>
            </a:custGeom>
            <a:gradFill rotWithShape="0">
              <a:gsLst>
                <a:gs pos="0">
                  <a:schemeClr val="bg1"/>
                </a:gs>
                <a:gs pos="100000">
                  <a:srgbClr val="FFFF66"/>
                </a:gs>
              </a:gsLst>
              <a:lin ang="0" scaled="1"/>
            </a:gradFill>
            <a:ln>
              <a:noFill/>
            </a:ln>
            <a:effectLst/>
            <a:extLst>
              <a:ext uri="{91240B29-F687-4F45-9708-019B960494DF}">
                <a14:hiddenLine xmlns:a14="http://schemas.microsoft.com/office/drawing/2010/main" w="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rot="10800000" vert="eaVert"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130000"/>
                </a:lnSpc>
                <a:spcBef>
                  <a:spcPct val="0"/>
                </a:spcBef>
                <a:buFont typeface="Wingdings" pitchFamily="2" charset="2"/>
                <a:buNone/>
              </a:pPr>
              <a:r>
                <a:rPr kumimoji="0" lang="zh-TW" altLang="en-US" sz="2600" b="1" dirty="0">
                  <a:solidFill>
                    <a:srgbClr val="660066"/>
                  </a:solidFill>
                </a:rPr>
                <a:t>未</a:t>
              </a:r>
              <a:r>
                <a:rPr kumimoji="0" lang="zh-TW" altLang="en-US" sz="2600" b="1" dirty="0" smtClean="0">
                  <a:solidFill>
                    <a:srgbClr val="660066"/>
                  </a:solidFill>
                </a:rPr>
                <a:t>達月</a:t>
              </a:r>
              <a:r>
                <a:rPr kumimoji="0" lang="zh-TW" altLang="en-US" sz="2600" b="1" dirty="0">
                  <a:solidFill>
                    <a:srgbClr val="660066"/>
                  </a:solidFill>
                </a:rPr>
                <a:t>退休金起支年齡，照左列</a:t>
              </a:r>
              <a:r>
                <a:rPr kumimoji="0" lang="en-US" altLang="zh-TW" sz="2600" b="1" dirty="0">
                  <a:solidFill>
                    <a:srgbClr val="FF3300"/>
                  </a:solidFill>
                </a:rPr>
                <a:t>5</a:t>
              </a:r>
              <a:r>
                <a:rPr kumimoji="0" lang="zh-TW" altLang="en-US" sz="2600" b="1" dirty="0">
                  <a:solidFill>
                    <a:srgbClr val="FF3300"/>
                  </a:solidFill>
                </a:rPr>
                <a:t>種</a:t>
              </a:r>
              <a:r>
                <a:rPr kumimoji="0" lang="zh-TW" altLang="en-US" sz="2600" b="1" dirty="0">
                  <a:solidFill>
                    <a:srgbClr val="660066"/>
                  </a:solidFill>
                </a:rPr>
                <a:t>方式擇一支領</a:t>
              </a:r>
            </a:p>
          </p:txBody>
        </p:sp>
      </p:grpSp>
      <p:grpSp>
        <p:nvGrpSpPr>
          <p:cNvPr id="3" name="群組 2"/>
          <p:cNvGrpSpPr/>
          <p:nvPr/>
        </p:nvGrpSpPr>
        <p:grpSpPr>
          <a:xfrm>
            <a:off x="1587511" y="2011289"/>
            <a:ext cx="6905298" cy="3786187"/>
            <a:chOff x="1587511" y="2011289"/>
            <a:chExt cx="6905298" cy="3786187"/>
          </a:xfrm>
        </p:grpSpPr>
        <p:sp>
          <p:nvSpPr>
            <p:cNvPr id="81927" name="AutoShape 19"/>
            <p:cNvSpPr>
              <a:spLocks noChangeArrowheads="1"/>
            </p:cNvSpPr>
            <p:nvPr/>
          </p:nvSpPr>
          <p:spPr bwMode="gray">
            <a:xfrm>
              <a:off x="2259372" y="5289476"/>
              <a:ext cx="5775860" cy="508000"/>
            </a:xfrm>
            <a:prstGeom prst="roundRect">
              <a:avLst>
                <a:gd name="adj" fmla="val 50000"/>
              </a:avLst>
            </a:prstGeom>
            <a:gradFill rotWithShape="1">
              <a:gsLst>
                <a:gs pos="0">
                  <a:srgbClr val="FFFFFF"/>
                </a:gs>
                <a:gs pos="100000">
                  <a:srgbClr val="FFCC99"/>
                </a:gs>
              </a:gsLst>
              <a:lin ang="0" scaled="1"/>
            </a:gradFill>
            <a:ln w="28575" algn="ctr">
              <a:solidFill>
                <a:schemeClr val="tx2"/>
              </a:solidFill>
              <a:round/>
              <a:headEnd/>
              <a:tailEnd/>
            </a:ln>
            <a:effectLst/>
            <a:extLs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spcBef>
                  <a:spcPct val="0"/>
                </a:spcBef>
                <a:buFontTx/>
                <a:buNone/>
              </a:pPr>
              <a:r>
                <a:rPr lang="en-US" altLang="zh-TW" b="1" dirty="0">
                  <a:solidFill>
                    <a:srgbClr val="FF33CC"/>
                  </a:solidFill>
                </a:rPr>
                <a:t>1/2</a:t>
              </a:r>
              <a:r>
                <a:rPr lang="zh-TW" altLang="en-US" b="1" dirty="0"/>
                <a:t>之一次退休金、</a:t>
              </a:r>
              <a:r>
                <a:rPr lang="en-US" altLang="zh-TW" b="1" dirty="0"/>
                <a:t>1/2</a:t>
              </a:r>
              <a:r>
                <a:rPr lang="zh-TW" altLang="en-US" b="1" dirty="0"/>
                <a:t>減額月退休金</a:t>
              </a:r>
            </a:p>
          </p:txBody>
        </p:sp>
        <p:sp>
          <p:nvSpPr>
            <p:cNvPr id="81928" name="AutoShape 20"/>
            <p:cNvSpPr>
              <a:spLocks noChangeArrowheads="1"/>
            </p:cNvSpPr>
            <p:nvPr/>
          </p:nvSpPr>
          <p:spPr bwMode="gray">
            <a:xfrm>
              <a:off x="2695160" y="4462388"/>
              <a:ext cx="5645123" cy="508000"/>
            </a:xfrm>
            <a:prstGeom prst="roundRect">
              <a:avLst>
                <a:gd name="adj" fmla="val 50000"/>
              </a:avLst>
            </a:prstGeom>
            <a:gradFill rotWithShape="1">
              <a:gsLst>
                <a:gs pos="0">
                  <a:srgbClr val="FFFFFF"/>
                </a:gs>
                <a:gs pos="100000">
                  <a:srgbClr val="E7F5CF"/>
                </a:gs>
              </a:gsLst>
              <a:lin ang="0" scaled="1"/>
            </a:gradFill>
            <a:ln w="28575" algn="ctr">
              <a:solidFill>
                <a:schemeClr val="tx2"/>
              </a:solidFill>
              <a:round/>
              <a:headEnd/>
              <a:tailEnd/>
            </a:ln>
            <a:effectLst/>
            <a:extLs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spcBef>
                  <a:spcPct val="0"/>
                </a:spcBef>
                <a:buFontTx/>
                <a:buNone/>
              </a:pPr>
              <a:r>
                <a:rPr lang="en-US" altLang="zh-TW" b="1">
                  <a:solidFill>
                    <a:srgbClr val="FF33CC"/>
                  </a:solidFill>
                </a:rPr>
                <a:t>1/2</a:t>
              </a:r>
              <a:r>
                <a:rPr lang="zh-TW" altLang="en-US" b="1"/>
                <a:t>之一次退休金、</a:t>
              </a:r>
              <a:r>
                <a:rPr lang="en-US" altLang="zh-TW" b="1"/>
                <a:t>1/2</a:t>
              </a:r>
              <a:r>
                <a:rPr lang="zh-TW" altLang="en-US" b="1"/>
                <a:t>展期月退休金</a:t>
              </a:r>
            </a:p>
          </p:txBody>
        </p:sp>
        <p:sp>
          <p:nvSpPr>
            <p:cNvPr id="81929" name="AutoShape 21"/>
            <p:cNvSpPr>
              <a:spLocks noChangeArrowheads="1"/>
            </p:cNvSpPr>
            <p:nvPr/>
          </p:nvSpPr>
          <p:spPr bwMode="gray">
            <a:xfrm>
              <a:off x="2742091" y="3649589"/>
              <a:ext cx="5750718" cy="508000"/>
            </a:xfrm>
            <a:prstGeom prst="roundRect">
              <a:avLst>
                <a:gd name="adj" fmla="val 50000"/>
              </a:avLst>
            </a:prstGeom>
            <a:gradFill rotWithShape="1">
              <a:gsLst>
                <a:gs pos="0">
                  <a:srgbClr val="FFFFFF"/>
                </a:gs>
                <a:gs pos="100000">
                  <a:srgbClr val="B7E7FF"/>
                </a:gs>
              </a:gsLst>
              <a:lin ang="0" scaled="1"/>
            </a:gradFill>
            <a:ln w="28575" algn="ctr">
              <a:solidFill>
                <a:srgbClr val="B2B2B2"/>
              </a:solidFill>
              <a:round/>
              <a:headEnd/>
              <a:tailEnd/>
            </a:ln>
            <a:effectLst/>
            <a:extLs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spcBef>
                  <a:spcPct val="0"/>
                </a:spcBef>
                <a:buFontTx/>
                <a:buNone/>
              </a:pPr>
              <a:r>
                <a:rPr lang="zh-TW" altLang="en-US" b="1">
                  <a:solidFill>
                    <a:srgbClr val="FF33CC"/>
                  </a:solidFill>
                </a:rPr>
                <a:t>減額</a:t>
              </a:r>
              <a:r>
                <a:rPr lang="zh-TW" altLang="en-US" b="1"/>
                <a:t>月退休金</a:t>
              </a:r>
              <a:r>
                <a:rPr lang="zh-TW" altLang="en-US" b="1">
                  <a:solidFill>
                    <a:srgbClr val="FF0000"/>
                  </a:solidFill>
                </a:rPr>
                <a:t>：</a:t>
              </a:r>
              <a:r>
                <a:rPr lang="zh-TW" altLang="en-US" sz="2000" b="1">
                  <a:solidFill>
                    <a:srgbClr val="FF0000"/>
                  </a:solidFill>
                </a:rPr>
                <a:t>每提前</a:t>
              </a:r>
              <a:r>
                <a:rPr lang="en-US" altLang="zh-TW" sz="2000" b="1">
                  <a:solidFill>
                    <a:srgbClr val="FF0000"/>
                  </a:solidFill>
                </a:rPr>
                <a:t>1</a:t>
              </a:r>
              <a:r>
                <a:rPr lang="zh-TW" altLang="en-US" sz="2000" b="1">
                  <a:solidFill>
                    <a:srgbClr val="FF0000"/>
                  </a:solidFill>
                </a:rPr>
                <a:t>年減</a:t>
              </a:r>
              <a:r>
                <a:rPr lang="en-US" altLang="zh-TW" sz="2000" b="1">
                  <a:solidFill>
                    <a:srgbClr val="FF0000"/>
                  </a:solidFill>
                </a:rPr>
                <a:t>4%</a:t>
              </a:r>
              <a:r>
                <a:rPr lang="zh-TW" altLang="en-US" sz="2000" b="1">
                  <a:solidFill>
                    <a:srgbClr val="FF0000"/>
                  </a:solidFill>
                </a:rPr>
                <a:t>，最多</a:t>
              </a:r>
              <a:r>
                <a:rPr lang="en-US" altLang="zh-TW" sz="2000" b="1">
                  <a:solidFill>
                    <a:srgbClr val="FF0000"/>
                  </a:solidFill>
                </a:rPr>
                <a:t>5</a:t>
              </a:r>
              <a:r>
                <a:rPr lang="zh-TW" altLang="en-US" sz="2000" b="1">
                  <a:solidFill>
                    <a:srgbClr val="FF0000"/>
                  </a:solidFill>
                </a:rPr>
                <a:t>年</a:t>
              </a:r>
            </a:p>
          </p:txBody>
        </p:sp>
        <p:sp>
          <p:nvSpPr>
            <p:cNvPr id="81930" name="AutoShape 22"/>
            <p:cNvSpPr>
              <a:spLocks noChangeArrowheads="1"/>
            </p:cNvSpPr>
            <p:nvPr/>
          </p:nvSpPr>
          <p:spPr bwMode="gray">
            <a:xfrm>
              <a:off x="2581185" y="2781226"/>
              <a:ext cx="5378623" cy="508000"/>
            </a:xfrm>
            <a:prstGeom prst="roundRect">
              <a:avLst>
                <a:gd name="adj" fmla="val 50000"/>
              </a:avLst>
            </a:prstGeom>
            <a:gradFill rotWithShape="1">
              <a:gsLst>
                <a:gs pos="0">
                  <a:srgbClr val="FFFFFF"/>
                </a:gs>
                <a:gs pos="100000">
                  <a:srgbClr val="E7F5CF"/>
                </a:gs>
              </a:gsLst>
              <a:lin ang="0" scaled="1"/>
            </a:gradFill>
            <a:ln w="28575" algn="ctr">
              <a:solidFill>
                <a:srgbClr val="B2B2B2"/>
              </a:solidFill>
              <a:round/>
              <a:headEnd/>
              <a:tailEnd/>
            </a:ln>
            <a:effectLst/>
            <a:extLs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spcBef>
                  <a:spcPct val="0"/>
                </a:spcBef>
                <a:buFontTx/>
                <a:buNone/>
              </a:pPr>
              <a:r>
                <a:rPr lang="zh-TW" altLang="en-US" b="1" dirty="0">
                  <a:solidFill>
                    <a:srgbClr val="FF33CC"/>
                  </a:solidFill>
                </a:rPr>
                <a:t>展期</a:t>
              </a:r>
              <a:r>
                <a:rPr lang="zh-TW" altLang="en-US" b="1" dirty="0"/>
                <a:t>月退休金</a:t>
              </a:r>
              <a:r>
                <a:rPr lang="zh-TW" altLang="en-US" b="1" dirty="0" smtClean="0">
                  <a:solidFill>
                    <a:srgbClr val="FF0000"/>
                  </a:solidFill>
                </a:rPr>
                <a:t>：至年滿法定起支年齡</a:t>
              </a:r>
              <a:endParaRPr lang="zh-TW" altLang="en-US" b="1" dirty="0">
                <a:solidFill>
                  <a:srgbClr val="FF0000"/>
                </a:solidFill>
              </a:endParaRPr>
            </a:p>
          </p:txBody>
        </p:sp>
        <p:sp>
          <p:nvSpPr>
            <p:cNvPr id="81931" name="AutoShape 23"/>
            <p:cNvSpPr>
              <a:spLocks noChangeArrowheads="1"/>
            </p:cNvSpPr>
            <p:nvPr/>
          </p:nvSpPr>
          <p:spPr bwMode="gray">
            <a:xfrm>
              <a:off x="2031422" y="2011289"/>
              <a:ext cx="4666278" cy="508000"/>
            </a:xfrm>
            <a:prstGeom prst="roundRect">
              <a:avLst>
                <a:gd name="adj" fmla="val 50000"/>
              </a:avLst>
            </a:prstGeom>
            <a:gradFill rotWithShape="1">
              <a:gsLst>
                <a:gs pos="0">
                  <a:srgbClr val="FFFFFF"/>
                </a:gs>
                <a:gs pos="100000">
                  <a:srgbClr val="FFCCFF"/>
                </a:gs>
              </a:gsLst>
              <a:lin ang="0" scaled="1"/>
            </a:gradFill>
            <a:ln w="28575" algn="ctr">
              <a:solidFill>
                <a:srgbClr val="B2B2B2"/>
              </a:solidFill>
              <a:round/>
              <a:headEnd/>
              <a:tailEnd/>
            </a:ln>
            <a:effectLst/>
            <a:extLs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spcBef>
                  <a:spcPct val="0"/>
                </a:spcBef>
                <a:buFontTx/>
                <a:buNone/>
              </a:pPr>
              <a:r>
                <a:rPr lang="zh-TW" altLang="en-US" b="1" dirty="0">
                  <a:solidFill>
                    <a:srgbClr val="FF33CC"/>
                  </a:solidFill>
                </a:rPr>
                <a:t>一次</a:t>
              </a:r>
              <a:r>
                <a:rPr lang="zh-TW" altLang="en-US" b="1" dirty="0"/>
                <a:t>退休金：立即支領。</a:t>
              </a:r>
            </a:p>
          </p:txBody>
        </p:sp>
        <p:grpSp>
          <p:nvGrpSpPr>
            <p:cNvPr id="81932" name="Group 24"/>
            <p:cNvGrpSpPr>
              <a:grpSpLocks/>
            </p:cNvGrpSpPr>
            <p:nvPr/>
          </p:nvGrpSpPr>
          <p:grpSpPr bwMode="auto">
            <a:xfrm>
              <a:off x="1587511" y="2011493"/>
              <a:ext cx="659629" cy="488029"/>
              <a:chOff x="2078" y="1294"/>
              <a:chExt cx="1615" cy="2389"/>
            </a:xfrm>
          </p:grpSpPr>
          <p:sp>
            <p:nvSpPr>
              <p:cNvPr id="81961" name="Oval 25"/>
              <p:cNvSpPr>
                <a:spLocks noChangeArrowheads="1"/>
              </p:cNvSpPr>
              <p:nvPr/>
            </p:nvSpPr>
            <p:spPr bwMode="gray">
              <a:xfrm>
                <a:off x="2078" y="1680"/>
                <a:ext cx="1615" cy="1615"/>
              </a:xfrm>
              <a:prstGeom prst="ellipse">
                <a:avLst/>
              </a:prstGeom>
              <a:gradFill rotWithShape="1">
                <a:gsLst>
                  <a:gs pos="0">
                    <a:srgbClr val="767676"/>
                  </a:gs>
                  <a:gs pos="50000">
                    <a:srgbClr val="FFFFFF"/>
                  </a:gs>
                  <a:gs pos="100000">
                    <a:srgbClr val="767676"/>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81962" name="Oval 26"/>
              <p:cNvSpPr>
                <a:spLocks noChangeArrowheads="1"/>
              </p:cNvSpPr>
              <p:nvPr/>
            </p:nvSpPr>
            <p:spPr bwMode="gray">
              <a:xfrm>
                <a:off x="2170" y="1771"/>
                <a:ext cx="1430" cy="1430"/>
              </a:xfrm>
              <a:prstGeom prst="ellipse">
                <a:avLst/>
              </a:prstGeom>
              <a:gradFill rotWithShape="1">
                <a:gsLst>
                  <a:gs pos="0">
                    <a:srgbClr val="A2A2A2"/>
                  </a:gs>
                  <a:gs pos="50000">
                    <a:srgbClr val="FFFFFF"/>
                  </a:gs>
                  <a:gs pos="100000">
                    <a:srgbClr val="A2A2A2"/>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11" name="Oval 27"/>
              <p:cNvSpPr>
                <a:spLocks noChangeArrowheads="1"/>
              </p:cNvSpPr>
              <p:nvPr/>
            </p:nvSpPr>
            <p:spPr bwMode="gray">
              <a:xfrm>
                <a:off x="2253" y="1387"/>
                <a:ext cx="1101" cy="220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zh-TW" altLang="en-US" b="1"/>
              </a:p>
            </p:txBody>
          </p:sp>
          <p:sp>
            <p:nvSpPr>
              <p:cNvPr id="81964" name="Oval 28"/>
              <p:cNvSpPr>
                <a:spLocks noChangeArrowheads="1"/>
              </p:cNvSpPr>
              <p:nvPr/>
            </p:nvSpPr>
            <p:spPr bwMode="gray">
              <a:xfrm>
                <a:off x="2334" y="1295"/>
                <a:ext cx="1101" cy="2386"/>
              </a:xfrm>
              <a:prstGeom prst="ellipse">
                <a:avLst/>
              </a:prstGeom>
              <a:gradFill rotWithShape="1">
                <a:gsLst>
                  <a:gs pos="0">
                    <a:srgbClr val="000000"/>
                  </a:gs>
                  <a:gs pos="100000">
                    <a:srgbClr val="FFCC00"/>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13" name="Oval 29"/>
              <p:cNvSpPr>
                <a:spLocks noChangeArrowheads="1"/>
              </p:cNvSpPr>
              <p:nvPr/>
            </p:nvSpPr>
            <p:spPr bwMode="gray">
              <a:xfrm>
                <a:off x="2334" y="1385"/>
                <a:ext cx="1097" cy="2205"/>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zh-TW" altLang="en-US" b="1"/>
              </a:p>
            </p:txBody>
          </p:sp>
          <p:sp>
            <p:nvSpPr>
              <p:cNvPr id="81966" name="Oval 30"/>
              <p:cNvSpPr>
                <a:spLocks noChangeArrowheads="1"/>
              </p:cNvSpPr>
              <p:nvPr/>
            </p:nvSpPr>
            <p:spPr bwMode="gray">
              <a:xfrm>
                <a:off x="2337" y="1294"/>
                <a:ext cx="1096" cy="2389"/>
              </a:xfrm>
              <a:prstGeom prst="ellipse">
                <a:avLst/>
              </a:prstGeom>
              <a:gradFill rotWithShape="1">
                <a:gsLst>
                  <a:gs pos="0">
                    <a:srgbClr val="FFCC00"/>
                  </a:gs>
                  <a:gs pos="100000">
                    <a:srgbClr val="7C6300"/>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grpSp>
        <p:grpSp>
          <p:nvGrpSpPr>
            <p:cNvPr id="81933" name="Group 31"/>
            <p:cNvGrpSpPr>
              <a:grpSpLocks/>
            </p:cNvGrpSpPr>
            <p:nvPr/>
          </p:nvGrpSpPr>
          <p:grpSpPr bwMode="auto">
            <a:xfrm>
              <a:off x="2126536" y="2887388"/>
              <a:ext cx="668376" cy="469725"/>
              <a:chOff x="2078" y="1186"/>
              <a:chExt cx="1615" cy="2495"/>
            </a:xfrm>
          </p:grpSpPr>
          <p:sp>
            <p:nvSpPr>
              <p:cNvPr id="81955" name="Oval 32"/>
              <p:cNvSpPr>
                <a:spLocks noChangeArrowheads="1"/>
              </p:cNvSpPr>
              <p:nvPr/>
            </p:nvSpPr>
            <p:spPr bwMode="gray">
              <a:xfrm>
                <a:off x="2078" y="1680"/>
                <a:ext cx="1615" cy="1615"/>
              </a:xfrm>
              <a:prstGeom prst="ellipse">
                <a:avLst/>
              </a:prstGeom>
              <a:gradFill rotWithShape="1">
                <a:gsLst>
                  <a:gs pos="0">
                    <a:srgbClr val="767676"/>
                  </a:gs>
                  <a:gs pos="50000">
                    <a:srgbClr val="FFFFFF"/>
                  </a:gs>
                  <a:gs pos="100000">
                    <a:srgbClr val="767676"/>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81956" name="Oval 33"/>
              <p:cNvSpPr>
                <a:spLocks noChangeArrowheads="1"/>
              </p:cNvSpPr>
              <p:nvPr/>
            </p:nvSpPr>
            <p:spPr bwMode="gray">
              <a:xfrm>
                <a:off x="2170" y="1771"/>
                <a:ext cx="1430" cy="1430"/>
              </a:xfrm>
              <a:prstGeom prst="ellipse">
                <a:avLst/>
              </a:prstGeom>
              <a:gradFill rotWithShape="1">
                <a:gsLst>
                  <a:gs pos="0">
                    <a:srgbClr val="A2A2A2"/>
                  </a:gs>
                  <a:gs pos="50000">
                    <a:srgbClr val="FFFFFF"/>
                  </a:gs>
                  <a:gs pos="100000">
                    <a:srgbClr val="A2A2A2"/>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18" name="Oval 34"/>
              <p:cNvSpPr>
                <a:spLocks noChangeArrowheads="1"/>
              </p:cNvSpPr>
              <p:nvPr/>
            </p:nvSpPr>
            <p:spPr bwMode="gray">
              <a:xfrm>
                <a:off x="2253" y="1387"/>
                <a:ext cx="1101" cy="220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zh-TW" altLang="en-US" b="1"/>
              </a:p>
            </p:txBody>
          </p:sp>
          <p:sp>
            <p:nvSpPr>
              <p:cNvPr id="81958" name="Oval 35"/>
              <p:cNvSpPr>
                <a:spLocks noChangeArrowheads="1"/>
              </p:cNvSpPr>
              <p:nvPr/>
            </p:nvSpPr>
            <p:spPr bwMode="gray">
              <a:xfrm>
                <a:off x="2334" y="1295"/>
                <a:ext cx="1101" cy="2386"/>
              </a:xfrm>
              <a:prstGeom prst="ellipse">
                <a:avLst/>
              </a:prstGeom>
              <a:gradFill rotWithShape="1">
                <a:gsLst>
                  <a:gs pos="0">
                    <a:srgbClr val="000000"/>
                  </a:gs>
                  <a:gs pos="100000">
                    <a:srgbClr val="48BE67"/>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20" name="Oval 36"/>
              <p:cNvSpPr>
                <a:spLocks noChangeArrowheads="1"/>
              </p:cNvSpPr>
              <p:nvPr/>
            </p:nvSpPr>
            <p:spPr bwMode="gray">
              <a:xfrm>
                <a:off x="2334" y="1385"/>
                <a:ext cx="1097" cy="2205"/>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zh-TW" altLang="en-US" b="1"/>
              </a:p>
            </p:txBody>
          </p:sp>
          <p:sp>
            <p:nvSpPr>
              <p:cNvPr id="81960" name="Oval 37"/>
              <p:cNvSpPr>
                <a:spLocks noChangeArrowheads="1"/>
              </p:cNvSpPr>
              <p:nvPr/>
            </p:nvSpPr>
            <p:spPr bwMode="gray">
              <a:xfrm>
                <a:off x="2299" y="1186"/>
                <a:ext cx="1152" cy="2459"/>
              </a:xfrm>
              <a:prstGeom prst="ellipse">
                <a:avLst/>
              </a:prstGeom>
              <a:gradFill rotWithShape="1">
                <a:gsLst>
                  <a:gs pos="0">
                    <a:srgbClr val="48BE67"/>
                  </a:gs>
                  <a:gs pos="100000">
                    <a:srgbClr val="235C32"/>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squar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grpSp>
        <p:grpSp>
          <p:nvGrpSpPr>
            <p:cNvPr id="81934" name="Group 38"/>
            <p:cNvGrpSpPr>
              <a:grpSpLocks/>
            </p:cNvGrpSpPr>
            <p:nvPr/>
          </p:nvGrpSpPr>
          <p:grpSpPr bwMode="auto">
            <a:xfrm>
              <a:off x="2308499" y="3724514"/>
              <a:ext cx="607317" cy="471175"/>
              <a:chOff x="2078" y="1294"/>
              <a:chExt cx="1615" cy="2389"/>
            </a:xfrm>
          </p:grpSpPr>
          <p:sp>
            <p:nvSpPr>
              <p:cNvPr id="81949" name="Oval 39"/>
              <p:cNvSpPr>
                <a:spLocks noChangeArrowheads="1"/>
              </p:cNvSpPr>
              <p:nvPr/>
            </p:nvSpPr>
            <p:spPr bwMode="gray">
              <a:xfrm>
                <a:off x="2078" y="1680"/>
                <a:ext cx="1615" cy="1615"/>
              </a:xfrm>
              <a:prstGeom prst="ellipse">
                <a:avLst/>
              </a:prstGeom>
              <a:gradFill rotWithShape="1">
                <a:gsLst>
                  <a:gs pos="0">
                    <a:srgbClr val="767676"/>
                  </a:gs>
                  <a:gs pos="50000">
                    <a:srgbClr val="FFFFFF"/>
                  </a:gs>
                  <a:gs pos="100000">
                    <a:srgbClr val="767676"/>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81950" name="Oval 40"/>
              <p:cNvSpPr>
                <a:spLocks noChangeArrowheads="1"/>
              </p:cNvSpPr>
              <p:nvPr/>
            </p:nvSpPr>
            <p:spPr bwMode="gray">
              <a:xfrm>
                <a:off x="2170" y="1771"/>
                <a:ext cx="1430" cy="1430"/>
              </a:xfrm>
              <a:prstGeom prst="ellipse">
                <a:avLst/>
              </a:prstGeom>
              <a:gradFill rotWithShape="1">
                <a:gsLst>
                  <a:gs pos="0">
                    <a:srgbClr val="A2A2A2"/>
                  </a:gs>
                  <a:gs pos="50000">
                    <a:srgbClr val="FFFFFF"/>
                  </a:gs>
                  <a:gs pos="100000">
                    <a:srgbClr val="A2A2A2"/>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25" name="Oval 41"/>
              <p:cNvSpPr>
                <a:spLocks noChangeArrowheads="1"/>
              </p:cNvSpPr>
              <p:nvPr/>
            </p:nvSpPr>
            <p:spPr bwMode="gray">
              <a:xfrm>
                <a:off x="2253" y="1387"/>
                <a:ext cx="1101" cy="220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zh-TW" altLang="en-US" b="1"/>
              </a:p>
            </p:txBody>
          </p:sp>
          <p:sp>
            <p:nvSpPr>
              <p:cNvPr id="81952" name="Oval 42"/>
              <p:cNvSpPr>
                <a:spLocks noChangeArrowheads="1"/>
              </p:cNvSpPr>
              <p:nvPr/>
            </p:nvSpPr>
            <p:spPr bwMode="gray">
              <a:xfrm>
                <a:off x="2334" y="1295"/>
                <a:ext cx="1101" cy="2386"/>
              </a:xfrm>
              <a:prstGeom prst="ellipse">
                <a:avLst/>
              </a:prstGeom>
              <a:gradFill rotWithShape="1">
                <a:gsLst>
                  <a:gs pos="0">
                    <a:srgbClr val="21B3E1"/>
                  </a:gs>
                  <a:gs pos="100000">
                    <a:srgbClr val="0F5368"/>
                  </a:gs>
                </a:gsLst>
                <a:lin ang="54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27" name="Oval 43"/>
              <p:cNvSpPr>
                <a:spLocks noChangeArrowheads="1"/>
              </p:cNvSpPr>
              <p:nvPr/>
            </p:nvSpPr>
            <p:spPr bwMode="gray">
              <a:xfrm>
                <a:off x="2334" y="1385"/>
                <a:ext cx="1097" cy="2205"/>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zh-TW" altLang="en-US" b="1"/>
              </a:p>
            </p:txBody>
          </p:sp>
          <p:sp>
            <p:nvSpPr>
              <p:cNvPr id="81954" name="Oval 44"/>
              <p:cNvSpPr>
                <a:spLocks noChangeArrowheads="1"/>
              </p:cNvSpPr>
              <p:nvPr/>
            </p:nvSpPr>
            <p:spPr bwMode="gray">
              <a:xfrm>
                <a:off x="2205" y="1294"/>
                <a:ext cx="1228" cy="2389"/>
              </a:xfrm>
              <a:prstGeom prst="ellipse">
                <a:avLst/>
              </a:prstGeom>
              <a:gradFill rotWithShape="1">
                <a:gsLst>
                  <a:gs pos="0">
                    <a:srgbClr val="21B3E1"/>
                  </a:gs>
                  <a:gs pos="100000">
                    <a:srgbClr val="10576D"/>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squar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grpSp>
        <p:grpSp>
          <p:nvGrpSpPr>
            <p:cNvPr id="81935" name="Group 45"/>
            <p:cNvGrpSpPr>
              <a:grpSpLocks/>
            </p:cNvGrpSpPr>
            <p:nvPr/>
          </p:nvGrpSpPr>
          <p:grpSpPr bwMode="auto">
            <a:xfrm>
              <a:off x="2264842" y="4539139"/>
              <a:ext cx="575990" cy="471175"/>
              <a:chOff x="2078" y="1294"/>
              <a:chExt cx="1615" cy="2389"/>
            </a:xfrm>
          </p:grpSpPr>
          <p:sp>
            <p:nvSpPr>
              <p:cNvPr id="81943" name="Oval 46"/>
              <p:cNvSpPr>
                <a:spLocks noChangeArrowheads="1"/>
              </p:cNvSpPr>
              <p:nvPr/>
            </p:nvSpPr>
            <p:spPr bwMode="gray">
              <a:xfrm>
                <a:off x="2078" y="1680"/>
                <a:ext cx="1615" cy="1615"/>
              </a:xfrm>
              <a:prstGeom prst="ellipse">
                <a:avLst/>
              </a:prstGeom>
              <a:gradFill rotWithShape="1">
                <a:gsLst>
                  <a:gs pos="0">
                    <a:srgbClr val="767676"/>
                  </a:gs>
                  <a:gs pos="50000">
                    <a:srgbClr val="FFFFFF"/>
                  </a:gs>
                  <a:gs pos="100000">
                    <a:srgbClr val="767676"/>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81944" name="Oval 47"/>
              <p:cNvSpPr>
                <a:spLocks noChangeArrowheads="1"/>
              </p:cNvSpPr>
              <p:nvPr/>
            </p:nvSpPr>
            <p:spPr bwMode="gray">
              <a:xfrm>
                <a:off x="2170" y="1771"/>
                <a:ext cx="1430" cy="1430"/>
              </a:xfrm>
              <a:prstGeom prst="ellipse">
                <a:avLst/>
              </a:prstGeom>
              <a:gradFill rotWithShape="1">
                <a:gsLst>
                  <a:gs pos="0">
                    <a:srgbClr val="A2A2A2"/>
                  </a:gs>
                  <a:gs pos="50000">
                    <a:srgbClr val="FFFFFF"/>
                  </a:gs>
                  <a:gs pos="100000">
                    <a:srgbClr val="A2A2A2"/>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32" name="Oval 48"/>
              <p:cNvSpPr>
                <a:spLocks noChangeArrowheads="1"/>
              </p:cNvSpPr>
              <p:nvPr/>
            </p:nvSpPr>
            <p:spPr bwMode="gray">
              <a:xfrm>
                <a:off x="2253" y="1387"/>
                <a:ext cx="1101" cy="220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zh-TW" altLang="en-US" b="1"/>
              </a:p>
            </p:txBody>
          </p:sp>
          <p:sp>
            <p:nvSpPr>
              <p:cNvPr id="81946" name="Oval 49"/>
              <p:cNvSpPr>
                <a:spLocks noChangeArrowheads="1"/>
              </p:cNvSpPr>
              <p:nvPr/>
            </p:nvSpPr>
            <p:spPr bwMode="gray">
              <a:xfrm>
                <a:off x="2334" y="1295"/>
                <a:ext cx="1101" cy="2386"/>
              </a:xfrm>
              <a:prstGeom prst="ellipse">
                <a:avLst/>
              </a:prstGeom>
              <a:gradFill rotWithShape="1">
                <a:gsLst>
                  <a:gs pos="0">
                    <a:srgbClr val="000000"/>
                  </a:gs>
                  <a:gs pos="100000">
                    <a:srgbClr val="8D67E1"/>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34" name="Oval 50"/>
              <p:cNvSpPr>
                <a:spLocks noChangeArrowheads="1"/>
              </p:cNvSpPr>
              <p:nvPr/>
            </p:nvSpPr>
            <p:spPr bwMode="gray">
              <a:xfrm>
                <a:off x="2334" y="1385"/>
                <a:ext cx="1097" cy="2205"/>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zh-TW" altLang="en-US" b="1"/>
              </a:p>
            </p:txBody>
          </p:sp>
          <p:sp>
            <p:nvSpPr>
              <p:cNvPr id="81948" name="Oval 51"/>
              <p:cNvSpPr>
                <a:spLocks noChangeArrowheads="1"/>
              </p:cNvSpPr>
              <p:nvPr/>
            </p:nvSpPr>
            <p:spPr bwMode="gray">
              <a:xfrm>
                <a:off x="2177" y="1294"/>
                <a:ext cx="1239" cy="2389"/>
              </a:xfrm>
              <a:prstGeom prst="ellipse">
                <a:avLst/>
              </a:prstGeom>
              <a:gradFill rotWithShape="1">
                <a:gsLst>
                  <a:gs pos="0">
                    <a:srgbClr val="8D67E1"/>
                  </a:gs>
                  <a:gs pos="100000">
                    <a:srgbClr val="45326D"/>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squar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grpSp>
        <p:grpSp>
          <p:nvGrpSpPr>
            <p:cNvPr id="81936" name="Group 52"/>
            <p:cNvGrpSpPr>
              <a:grpSpLocks/>
            </p:cNvGrpSpPr>
            <p:nvPr/>
          </p:nvGrpSpPr>
          <p:grpSpPr bwMode="auto">
            <a:xfrm>
              <a:off x="1736540" y="5307888"/>
              <a:ext cx="639306" cy="471175"/>
              <a:chOff x="2078" y="1294"/>
              <a:chExt cx="1615" cy="2389"/>
            </a:xfrm>
          </p:grpSpPr>
          <p:sp>
            <p:nvSpPr>
              <p:cNvPr id="81937" name="Oval 53"/>
              <p:cNvSpPr>
                <a:spLocks noChangeArrowheads="1"/>
              </p:cNvSpPr>
              <p:nvPr/>
            </p:nvSpPr>
            <p:spPr bwMode="gray">
              <a:xfrm>
                <a:off x="2078" y="1680"/>
                <a:ext cx="1615" cy="1615"/>
              </a:xfrm>
              <a:prstGeom prst="ellipse">
                <a:avLst/>
              </a:prstGeom>
              <a:gradFill rotWithShape="1">
                <a:gsLst>
                  <a:gs pos="0">
                    <a:srgbClr val="767676"/>
                  </a:gs>
                  <a:gs pos="50000">
                    <a:srgbClr val="FFFFFF"/>
                  </a:gs>
                  <a:gs pos="100000">
                    <a:srgbClr val="767676"/>
                  </a:gs>
                </a:gsLst>
                <a:lin ang="5400000" scaled="1"/>
              </a:gradFill>
              <a:ln>
                <a:noFill/>
              </a:ln>
              <a:effectLst/>
              <a:extLst>
                <a:ext uri="{91240B29-F687-4F45-9708-019B960494DF}">
                  <a14:hiddenLine xmlns:a14="http://schemas.microsoft.com/office/drawing/2010/main" w="57150" algn="ctr">
                    <a:solidFill>
                      <a:schemeClr val="bg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81938" name="Oval 54"/>
              <p:cNvSpPr>
                <a:spLocks noChangeArrowheads="1"/>
              </p:cNvSpPr>
              <p:nvPr/>
            </p:nvSpPr>
            <p:spPr bwMode="gray">
              <a:xfrm>
                <a:off x="2170" y="1771"/>
                <a:ext cx="1430" cy="1430"/>
              </a:xfrm>
              <a:prstGeom prst="ellipse">
                <a:avLst/>
              </a:prstGeom>
              <a:gradFill rotWithShape="1">
                <a:gsLst>
                  <a:gs pos="0">
                    <a:srgbClr val="A2A2A2"/>
                  </a:gs>
                  <a:gs pos="50000">
                    <a:srgbClr val="FFFFFF"/>
                  </a:gs>
                  <a:gs pos="100000">
                    <a:srgbClr val="A2A2A2"/>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76200" dir="10800000" kx="-3284103" algn="br" rotWithShape="0">
                        <a:schemeClr val="bg2">
                          <a:alpha val="50000"/>
                        </a:schemeClr>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39" name="Oval 55"/>
              <p:cNvSpPr>
                <a:spLocks noChangeArrowheads="1"/>
              </p:cNvSpPr>
              <p:nvPr/>
            </p:nvSpPr>
            <p:spPr bwMode="gray">
              <a:xfrm>
                <a:off x="2251" y="1387"/>
                <a:ext cx="1180" cy="220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zh-TW" altLang="en-US" b="1"/>
              </a:p>
            </p:txBody>
          </p:sp>
          <p:sp>
            <p:nvSpPr>
              <p:cNvPr id="81940" name="Oval 56"/>
              <p:cNvSpPr>
                <a:spLocks noChangeArrowheads="1"/>
              </p:cNvSpPr>
              <p:nvPr/>
            </p:nvSpPr>
            <p:spPr bwMode="gray">
              <a:xfrm>
                <a:off x="2295" y="1295"/>
                <a:ext cx="1180" cy="2386"/>
              </a:xfrm>
              <a:prstGeom prst="ellipse">
                <a:avLst/>
              </a:prstGeom>
              <a:gradFill rotWithShape="1">
                <a:gsLst>
                  <a:gs pos="0">
                    <a:srgbClr val="000000"/>
                  </a:gs>
                  <a:gs pos="100000">
                    <a:srgbClr val="E35E23"/>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707641" name="Oval 57"/>
              <p:cNvSpPr>
                <a:spLocks noChangeArrowheads="1"/>
              </p:cNvSpPr>
              <p:nvPr/>
            </p:nvSpPr>
            <p:spPr bwMode="gray">
              <a:xfrm>
                <a:off x="2338" y="1385"/>
                <a:ext cx="1096" cy="2205"/>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zh-TW" altLang="en-US" b="1"/>
              </a:p>
            </p:txBody>
          </p:sp>
          <p:sp>
            <p:nvSpPr>
              <p:cNvPr id="81942" name="Oval 58"/>
              <p:cNvSpPr>
                <a:spLocks noChangeArrowheads="1"/>
              </p:cNvSpPr>
              <p:nvPr/>
            </p:nvSpPr>
            <p:spPr bwMode="gray">
              <a:xfrm>
                <a:off x="2337" y="1294"/>
                <a:ext cx="1096" cy="2389"/>
              </a:xfrm>
              <a:prstGeom prst="ellipse">
                <a:avLst/>
              </a:prstGeom>
              <a:gradFill rotWithShape="1">
                <a:gsLst>
                  <a:gs pos="0">
                    <a:srgbClr val="E35E23"/>
                  </a:gs>
                  <a:gs pos="100000">
                    <a:srgbClr val="6E2E11"/>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grpSp>
      </p:grpSp>
      <p:sp>
        <p:nvSpPr>
          <p:cNvPr id="52"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
        <p:nvSpPr>
          <p:cNvPr id="53" name="文字方塊 52"/>
          <p:cNvSpPr txBox="1"/>
          <p:nvPr/>
        </p:nvSpPr>
        <p:spPr>
          <a:xfrm>
            <a:off x="408551" y="980728"/>
            <a:ext cx="561662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400" b="1" dirty="0" smtClean="0"/>
              <a:t>(</a:t>
            </a:r>
            <a:r>
              <a:rPr lang="zh-TW" altLang="en-US" sz="2400" b="1" dirty="0"/>
              <a:t>二</a:t>
            </a:r>
            <a:r>
              <a:rPr lang="en-US" altLang="zh-TW" sz="2400" b="1" dirty="0" smtClean="0"/>
              <a:t>)</a:t>
            </a:r>
            <a:r>
              <a:rPr lang="zh-TW" altLang="en-US" sz="2400" b="1" dirty="0" smtClean="0"/>
              <a:t>自願退休者</a:t>
            </a:r>
            <a:r>
              <a:rPr lang="en-US" altLang="zh-TW" sz="2400" b="1" dirty="0" smtClean="0"/>
              <a:t>-</a:t>
            </a:r>
            <a:r>
              <a:rPr lang="zh-TW" altLang="en-US" sz="2400" b="1" dirty="0" smtClean="0"/>
              <a:t>月退休金法定起支年齡</a:t>
            </a:r>
            <a:r>
              <a:rPr lang="en-US" altLang="zh-TW" sz="2400" b="1" dirty="0" smtClean="0"/>
              <a:t>(2)</a:t>
            </a:r>
            <a:endParaRPr lang="zh-TW" altLang="en-US" sz="2400" b="1" dirty="0"/>
          </a:p>
        </p:txBody>
      </p:sp>
    </p:spTree>
    <p:extLst>
      <p:ext uri="{BB962C8B-B14F-4D97-AF65-F5344CB8AC3E}">
        <p14:creationId xmlns:p14="http://schemas.microsoft.com/office/powerpoint/2010/main" val="1848606961"/>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748464" y="6597352"/>
            <a:ext cx="395536"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38</a:t>
            </a:fld>
            <a:endParaRPr lang="en-US" altLang="zh-TW" sz="1200" dirty="0">
              <a:solidFill>
                <a:prstClr val="black"/>
              </a:solidFill>
              <a:latin typeface="Arial" panose="020B0604020202020204" pitchFamily="34" charset="0"/>
              <a:cs typeface="Arial" panose="020B0604020202020204" pitchFamily="34" charset="0"/>
            </a:endParaRPr>
          </a:p>
        </p:txBody>
      </p:sp>
      <p:grpSp>
        <p:nvGrpSpPr>
          <p:cNvPr id="21" name="Group 25"/>
          <p:cNvGrpSpPr>
            <a:grpSpLocks/>
          </p:cNvGrpSpPr>
          <p:nvPr/>
        </p:nvGrpSpPr>
        <p:grpSpPr bwMode="auto">
          <a:xfrm>
            <a:off x="454333" y="1852311"/>
            <a:ext cx="3749846" cy="3947627"/>
            <a:chOff x="291" y="1136"/>
            <a:chExt cx="2255" cy="2663"/>
          </a:xfrm>
        </p:grpSpPr>
        <p:sp>
          <p:nvSpPr>
            <p:cNvPr id="22" name="Rectangle 18"/>
            <p:cNvSpPr>
              <a:spLocks noChangeArrowheads="1"/>
            </p:cNvSpPr>
            <p:nvPr/>
          </p:nvSpPr>
          <p:spPr bwMode="gray">
            <a:xfrm rot="21280823">
              <a:off x="291" y="1136"/>
              <a:ext cx="2144" cy="2590"/>
            </a:xfrm>
            <a:prstGeom prst="rect">
              <a:avLst/>
            </a:prstGeom>
            <a:solidFill>
              <a:srgbClr val="EAEAEA"/>
            </a:solidFill>
            <a:ln>
              <a:noFill/>
            </a:ln>
            <a:effectLst/>
            <a:extLst>
              <a:ext uri="{91240B29-F687-4F45-9708-019B960494DF}">
                <a14:hiddenLine xmlns:a14="http://schemas.microsoft.com/office/drawing/2010/main" w="9525">
                  <a:solidFill>
                    <a:srgbClr val="C0C0C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23" name="Rectangle 19"/>
            <p:cNvSpPr>
              <a:spLocks noChangeArrowheads="1"/>
            </p:cNvSpPr>
            <p:nvPr/>
          </p:nvSpPr>
          <p:spPr bwMode="gray">
            <a:xfrm>
              <a:off x="450" y="1193"/>
              <a:ext cx="2096" cy="2606"/>
            </a:xfrm>
            <a:prstGeom prst="rect">
              <a:avLst/>
            </a:prstGeom>
            <a:gradFill rotWithShape="1">
              <a:gsLst>
                <a:gs pos="0">
                  <a:srgbClr val="FFCCFF"/>
                </a:gs>
                <a:gs pos="100000">
                  <a:srgbClr val="FFFFFF"/>
                </a:gs>
              </a:gsLst>
              <a:lin ang="5400000" scaled="1"/>
            </a:gra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24" name="Text Box 20"/>
            <p:cNvSpPr txBox="1">
              <a:spLocks noChangeArrowheads="1"/>
            </p:cNvSpPr>
            <p:nvPr/>
          </p:nvSpPr>
          <p:spPr bwMode="gray">
            <a:xfrm>
              <a:off x="508" y="1195"/>
              <a:ext cx="1980" cy="2604"/>
            </a:xfrm>
            <a:prstGeom prst="rect">
              <a:avLst/>
            </a:prstGeom>
            <a:noFill/>
            <a:ln>
              <a:noFill/>
            </a:ln>
            <a:effectLst/>
            <a:extLst>
              <a:ext uri="{909E8E84-426E-40DD-AFC4-6F175D3DCCD1}">
                <a14:hiddenFill xmlns:a14="http://schemas.microsoft.com/office/drawing/2010/main">
                  <a:solidFill>
                    <a:srgbClr val="C0C0C0"/>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7800" indent="-177800" algn="l" eaLnBrk="0" hangingPunct="0">
                <a:buChar char="v"/>
                <a:defRPr kumimoji="1" sz="2400">
                  <a:solidFill>
                    <a:srgbClr val="0000CC"/>
                  </a:solidFill>
                  <a:latin typeface="Arial" charset="0"/>
                  <a:ea typeface="標楷體" pitchFamily="65" charset="-120"/>
                </a:defRPr>
              </a:lvl1pPr>
              <a:lvl2pPr marL="357188"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lang="zh-TW" altLang="en-US" sz="2600" b="1" dirty="0">
                  <a:solidFill>
                    <a:srgbClr val="660066"/>
                  </a:solidFill>
                </a:rPr>
                <a:t>展期月退休金</a:t>
              </a:r>
              <a:endParaRPr kumimoji="0" lang="zh-TW" altLang="en-US" sz="2600" b="1" dirty="0">
                <a:solidFill>
                  <a:srgbClr val="660066"/>
                </a:solidFill>
              </a:endParaRPr>
            </a:p>
            <a:p>
              <a:pPr>
                <a:lnSpc>
                  <a:spcPts val="2600"/>
                </a:lnSpc>
                <a:spcBef>
                  <a:spcPts val="600"/>
                </a:spcBef>
                <a:buFont typeface="Wingdings" pitchFamily="2" charset="2"/>
                <a:buChar char="l"/>
              </a:pPr>
              <a:r>
                <a:rPr lang="zh-TW" altLang="en-US" sz="2000" b="1" dirty="0"/>
                <a:t>先</a:t>
              </a:r>
              <a:r>
                <a:rPr lang="zh-TW" altLang="en-US" sz="2000" b="1" dirty="0" smtClean="0"/>
                <a:t>退休等到年</a:t>
              </a:r>
              <a:r>
                <a:rPr lang="zh-TW" altLang="en-US" sz="2000" b="1" dirty="0"/>
                <a:t>滿起支</a:t>
              </a:r>
              <a:r>
                <a:rPr lang="zh-TW" altLang="en-US" sz="2000" b="1" dirty="0" smtClean="0"/>
                <a:t>年齡再開始</a:t>
              </a:r>
              <a:r>
                <a:rPr lang="zh-TW" altLang="en-US" sz="2000" b="1" dirty="0"/>
                <a:t>支領全額月</a:t>
              </a:r>
              <a:r>
                <a:rPr lang="zh-TW" altLang="en-US" sz="2000" b="1" dirty="0" smtClean="0"/>
                <a:t>退休金</a:t>
              </a:r>
              <a:endParaRPr lang="en-US" altLang="zh-TW" sz="2000" b="1" dirty="0" smtClean="0"/>
            </a:p>
            <a:p>
              <a:pPr>
                <a:lnSpc>
                  <a:spcPts val="2600"/>
                </a:lnSpc>
                <a:spcBef>
                  <a:spcPts val="600"/>
                </a:spcBef>
                <a:buFont typeface="Wingdings" pitchFamily="2" charset="2"/>
                <a:buChar char="l"/>
              </a:pPr>
              <a:r>
                <a:rPr lang="zh-TW" altLang="en-US" sz="2000" b="1" dirty="0" smtClean="0"/>
                <a:t>一次</a:t>
              </a:r>
              <a:r>
                <a:rPr lang="zh-TW" altLang="en-US" sz="2000" b="1" dirty="0"/>
                <a:t>性之給付均得先行</a:t>
              </a:r>
              <a:r>
                <a:rPr lang="zh-TW" altLang="en-US" sz="2000" b="1" dirty="0" smtClean="0"/>
                <a:t>支領</a:t>
              </a:r>
              <a:r>
                <a:rPr lang="en-US" altLang="zh-TW" sz="2000" b="1" dirty="0" smtClean="0">
                  <a:solidFill>
                    <a:srgbClr val="FF0000"/>
                  </a:solidFill>
                </a:rPr>
                <a:t>(</a:t>
              </a:r>
              <a:r>
                <a:rPr lang="zh-TW" altLang="en-US" sz="2000" b="1" dirty="0" smtClean="0">
                  <a:solidFill>
                    <a:srgbClr val="FF0000"/>
                  </a:solidFill>
                </a:rPr>
                <a:t>但一次年資補償金僅得至開始領取月退時發給</a:t>
              </a:r>
              <a:r>
                <a:rPr lang="en-US" altLang="zh-TW" sz="2000" b="1" dirty="0" smtClean="0">
                  <a:solidFill>
                    <a:srgbClr val="FF0000"/>
                  </a:solidFill>
                </a:rPr>
                <a:t>)</a:t>
              </a:r>
              <a:endParaRPr lang="zh-TW" altLang="en-US" sz="2000" b="1" dirty="0">
                <a:solidFill>
                  <a:srgbClr val="FF0000"/>
                </a:solidFill>
              </a:endParaRPr>
            </a:p>
            <a:p>
              <a:pPr>
                <a:lnSpc>
                  <a:spcPts val="2600"/>
                </a:lnSpc>
                <a:spcBef>
                  <a:spcPts val="600"/>
                </a:spcBef>
                <a:buFont typeface="Wingdings" pitchFamily="2" charset="2"/>
                <a:buChar char="l"/>
              </a:pPr>
              <a:r>
                <a:rPr lang="zh-TW" altLang="en-US" sz="2000" b="1" dirty="0" smtClean="0"/>
                <a:t>展期</a:t>
              </a:r>
              <a:r>
                <a:rPr lang="zh-TW" altLang="en-US" sz="2000" b="1" dirty="0"/>
                <a:t>期間亡故改</a:t>
              </a:r>
              <a:r>
                <a:rPr lang="zh-TW" altLang="en-US" sz="2000" b="1" dirty="0" smtClean="0"/>
                <a:t>給遺屬一次金或遺屬年金</a:t>
              </a:r>
              <a:endParaRPr lang="en-US" altLang="zh-TW" sz="2000" b="1" dirty="0" smtClean="0"/>
            </a:p>
            <a:p>
              <a:pPr>
                <a:lnSpc>
                  <a:spcPts val="2600"/>
                </a:lnSpc>
                <a:spcBef>
                  <a:spcPts val="600"/>
                </a:spcBef>
                <a:buFont typeface="Wingdings" pitchFamily="2" charset="2"/>
                <a:buChar char="l"/>
              </a:pPr>
              <a:r>
                <a:rPr lang="zh-TW" altLang="en-US" sz="2000" b="1" dirty="0" smtClean="0"/>
                <a:t>一經選擇並支領一次性給付</a:t>
              </a:r>
              <a:r>
                <a:rPr lang="zh-TW" altLang="en-US" sz="2000" b="1" dirty="0" smtClean="0">
                  <a:latin typeface="標楷體"/>
                  <a:ea typeface="標楷體"/>
                </a:rPr>
                <a:t>，即不得請求變更</a:t>
              </a:r>
              <a:r>
                <a:rPr lang="zh-TW" altLang="en-US" sz="2000" b="1" dirty="0" smtClean="0">
                  <a:latin typeface="新細明體"/>
                  <a:ea typeface="新細明體"/>
                </a:rPr>
                <a:t>。</a:t>
              </a:r>
              <a:r>
                <a:rPr lang="en-US" altLang="zh-TW" sz="2000" b="1" dirty="0" smtClean="0">
                  <a:latin typeface="新細明體"/>
                  <a:ea typeface="新細明體"/>
                </a:rPr>
                <a:t/>
              </a:r>
              <a:br>
                <a:rPr lang="en-US" altLang="zh-TW" sz="2000" b="1" dirty="0" smtClean="0">
                  <a:latin typeface="新細明體"/>
                  <a:ea typeface="新細明體"/>
                </a:rPr>
              </a:br>
              <a:endParaRPr lang="en-US" altLang="zh-TW" sz="2000" b="1" dirty="0" smtClean="0">
                <a:latin typeface="新細明體"/>
                <a:ea typeface="新細明體"/>
              </a:endParaRPr>
            </a:p>
          </p:txBody>
        </p:sp>
      </p:grpSp>
      <p:grpSp>
        <p:nvGrpSpPr>
          <p:cNvPr id="25" name="Group 26"/>
          <p:cNvGrpSpPr>
            <a:grpSpLocks/>
          </p:cNvGrpSpPr>
          <p:nvPr/>
        </p:nvGrpSpPr>
        <p:grpSpPr bwMode="auto">
          <a:xfrm>
            <a:off x="4427538" y="1835559"/>
            <a:ext cx="4422774" cy="3964379"/>
            <a:chOff x="2789" y="1154"/>
            <a:chExt cx="2786" cy="2401"/>
          </a:xfrm>
        </p:grpSpPr>
        <p:sp>
          <p:nvSpPr>
            <p:cNvPr id="26" name="Rectangle 22"/>
            <p:cNvSpPr>
              <a:spLocks noChangeArrowheads="1"/>
            </p:cNvSpPr>
            <p:nvPr/>
          </p:nvSpPr>
          <p:spPr bwMode="gray">
            <a:xfrm rot="301233">
              <a:off x="2927" y="1154"/>
              <a:ext cx="2648" cy="2378"/>
            </a:xfrm>
            <a:prstGeom prst="rect">
              <a:avLst/>
            </a:prstGeom>
            <a:solidFill>
              <a:srgbClr val="EAEAEA"/>
            </a:solidFill>
            <a:ln>
              <a:noFill/>
            </a:ln>
            <a:effectLst/>
            <a:extLst>
              <a:ext uri="{91240B29-F687-4F45-9708-019B960494DF}">
                <a14:hiddenLine xmlns:a14="http://schemas.microsoft.com/office/drawing/2010/main" w="9525">
                  <a:solidFill>
                    <a:srgbClr val="C0C0C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27" name="Rectangle 23"/>
            <p:cNvSpPr>
              <a:spLocks noChangeArrowheads="1"/>
            </p:cNvSpPr>
            <p:nvPr/>
          </p:nvSpPr>
          <p:spPr bwMode="gray">
            <a:xfrm>
              <a:off x="2789" y="1207"/>
              <a:ext cx="2631" cy="2319"/>
            </a:xfrm>
            <a:prstGeom prst="rect">
              <a:avLst/>
            </a:prstGeom>
            <a:gradFill rotWithShape="1">
              <a:gsLst>
                <a:gs pos="0">
                  <a:srgbClr val="B6E6D8"/>
                </a:gs>
                <a:gs pos="100000">
                  <a:srgbClr val="FFFFFF"/>
                </a:gs>
              </a:gsLst>
              <a:lin ang="5400000" scaled="1"/>
            </a:gra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28" name="Text Box 24"/>
            <p:cNvSpPr txBox="1">
              <a:spLocks noChangeArrowheads="1"/>
            </p:cNvSpPr>
            <p:nvPr/>
          </p:nvSpPr>
          <p:spPr bwMode="gray">
            <a:xfrm>
              <a:off x="2789" y="1207"/>
              <a:ext cx="2676" cy="2348"/>
            </a:xfrm>
            <a:prstGeom prst="rect">
              <a:avLst/>
            </a:prstGeom>
            <a:noFill/>
            <a:ln>
              <a:noFill/>
            </a:ln>
            <a:effectLst/>
            <a:extLst>
              <a:ext uri="{909E8E84-426E-40DD-AFC4-6F175D3DCCD1}">
                <a14:hiddenFill xmlns:a14="http://schemas.microsoft.com/office/drawing/2010/main">
                  <a:solidFill>
                    <a:srgbClr val="C0C0C0"/>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77800" indent="-177800" algn="l" eaLnBrk="0" hangingPunct="0">
                <a:buChar char="v"/>
                <a:defRPr kumimoji="1" sz="2400">
                  <a:solidFill>
                    <a:srgbClr val="0000CC"/>
                  </a:solidFill>
                  <a:latin typeface="Arial" charset="0"/>
                  <a:ea typeface="標楷體" pitchFamily="65" charset="-120"/>
                </a:defRPr>
              </a:lvl1pPr>
              <a:lvl2pPr marL="357188"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lang="zh-TW" altLang="en-US" sz="2600" b="1" dirty="0">
                  <a:solidFill>
                    <a:srgbClr val="660066"/>
                  </a:solidFill>
                </a:rPr>
                <a:t>減額月退休金</a:t>
              </a:r>
            </a:p>
            <a:p>
              <a:pPr>
                <a:lnSpc>
                  <a:spcPts val="2600"/>
                </a:lnSpc>
                <a:spcBef>
                  <a:spcPts val="600"/>
                </a:spcBef>
                <a:buFont typeface="Wingdings" pitchFamily="2" charset="2"/>
                <a:buChar char="l"/>
              </a:pPr>
              <a:r>
                <a:rPr lang="zh-TW" altLang="en-US" sz="2000" b="1" dirty="0"/>
                <a:t>先</a:t>
              </a:r>
              <a:r>
                <a:rPr lang="zh-TW" altLang="en-US" sz="2000" b="1" dirty="0" smtClean="0"/>
                <a:t>退休並</a:t>
              </a:r>
              <a:r>
                <a:rPr lang="zh-TW" altLang="en-US" sz="2000" b="1" dirty="0"/>
                <a:t>提前</a:t>
              </a:r>
              <a:r>
                <a:rPr lang="zh-TW" altLang="en-US" sz="2000" b="1" dirty="0" smtClean="0"/>
                <a:t>於年滿起</a:t>
              </a:r>
              <a:r>
                <a:rPr lang="zh-TW" altLang="en-US" sz="2000" b="1" dirty="0"/>
                <a:t>支年齡前支領減額月</a:t>
              </a:r>
              <a:r>
                <a:rPr lang="zh-TW" altLang="en-US" sz="2000" b="1" dirty="0" smtClean="0"/>
                <a:t>退休金</a:t>
              </a:r>
              <a:endParaRPr lang="en-US" altLang="zh-TW" sz="2000" b="1" dirty="0" smtClean="0"/>
            </a:p>
            <a:p>
              <a:pPr>
                <a:lnSpc>
                  <a:spcPts val="2600"/>
                </a:lnSpc>
                <a:spcBef>
                  <a:spcPts val="600"/>
                </a:spcBef>
                <a:buFont typeface="Wingdings" pitchFamily="2" charset="2"/>
                <a:buChar char="l"/>
              </a:pPr>
              <a:r>
                <a:rPr lang="zh-TW" altLang="en-US" sz="2000" b="1" dirty="0" smtClean="0"/>
                <a:t>每</a:t>
              </a:r>
              <a:r>
                <a:rPr lang="zh-TW" altLang="en-US" sz="2000" b="1" dirty="0"/>
                <a:t>提前</a:t>
              </a:r>
              <a:r>
                <a:rPr lang="en-US" altLang="zh-TW" sz="2000" b="1" dirty="0">
                  <a:solidFill>
                    <a:srgbClr val="FF3300"/>
                  </a:solidFill>
                </a:rPr>
                <a:t>1</a:t>
              </a:r>
              <a:r>
                <a:rPr lang="zh-TW" altLang="en-US" sz="2000" b="1" dirty="0">
                  <a:solidFill>
                    <a:srgbClr val="FF3300"/>
                  </a:solidFill>
                </a:rPr>
                <a:t>年</a:t>
              </a:r>
              <a:r>
                <a:rPr lang="zh-TW" altLang="en-US" sz="2000" b="1" dirty="0"/>
                <a:t>→減發</a:t>
              </a:r>
              <a:r>
                <a:rPr lang="en-US" altLang="zh-TW" sz="2000" b="1" dirty="0">
                  <a:solidFill>
                    <a:srgbClr val="FF3300"/>
                  </a:solidFill>
                </a:rPr>
                <a:t>4</a:t>
              </a:r>
              <a:r>
                <a:rPr lang="zh-TW" altLang="en-US" sz="2000" b="1" dirty="0" smtClean="0">
                  <a:solidFill>
                    <a:srgbClr val="FF3300"/>
                  </a:solidFill>
                </a:rPr>
                <a:t>％</a:t>
              </a:r>
              <a:r>
                <a:rPr lang="zh-TW" altLang="en-US" sz="2000" b="1" dirty="0" smtClean="0">
                  <a:solidFill>
                    <a:srgbClr val="FF3300"/>
                  </a:solidFill>
                  <a:latin typeface="標楷體"/>
                  <a:ea typeface="標楷體"/>
                </a:rPr>
                <a:t>；</a:t>
              </a:r>
              <a:r>
                <a:rPr lang="zh-TW" altLang="en-US" sz="2000" b="1" dirty="0" smtClean="0"/>
                <a:t>最多</a:t>
              </a:r>
              <a:r>
                <a:rPr lang="zh-TW" altLang="en-US" sz="2000" b="1" dirty="0"/>
                <a:t>提前</a:t>
              </a:r>
              <a:r>
                <a:rPr lang="en-US" altLang="zh-TW" sz="2000" b="1" dirty="0"/>
                <a:t>5</a:t>
              </a:r>
              <a:r>
                <a:rPr lang="zh-TW" altLang="en-US" sz="2000" b="1" dirty="0"/>
                <a:t>年→減發</a:t>
              </a:r>
              <a:r>
                <a:rPr lang="en-US" altLang="zh-TW" sz="2000" b="1" dirty="0" smtClean="0">
                  <a:solidFill>
                    <a:srgbClr val="FF3300"/>
                  </a:solidFill>
                </a:rPr>
                <a:t>20</a:t>
              </a:r>
              <a:r>
                <a:rPr lang="zh-TW" altLang="en-US" sz="2000" b="1" dirty="0" smtClean="0">
                  <a:solidFill>
                    <a:srgbClr val="FF3300"/>
                  </a:solidFill>
                </a:rPr>
                <a:t>％</a:t>
              </a:r>
              <a:endParaRPr lang="en-US" altLang="zh-TW" sz="2000" b="1" dirty="0" smtClean="0">
                <a:solidFill>
                  <a:srgbClr val="FF3300"/>
                </a:solidFill>
              </a:endParaRPr>
            </a:p>
            <a:p>
              <a:pPr>
                <a:lnSpc>
                  <a:spcPts val="2600"/>
                </a:lnSpc>
                <a:spcBef>
                  <a:spcPts val="600"/>
                </a:spcBef>
                <a:buFont typeface="Wingdings" pitchFamily="2" charset="2"/>
                <a:buChar char="l"/>
              </a:pPr>
              <a:r>
                <a:rPr lang="zh-TW" altLang="en-US" sz="2000" b="1" dirty="0" smtClean="0"/>
                <a:t>提前</a:t>
              </a:r>
              <a:r>
                <a:rPr lang="zh-TW" altLang="en-US" sz="2000" b="1" dirty="0"/>
                <a:t>未滿</a:t>
              </a:r>
              <a:r>
                <a:rPr lang="en-US" altLang="zh-TW" sz="2000" b="1" dirty="0"/>
                <a:t>1</a:t>
              </a:r>
              <a:r>
                <a:rPr lang="zh-TW" altLang="en-US" sz="2000" b="1" dirty="0"/>
                <a:t>年之畸零月數，按所占比例計算</a:t>
              </a:r>
              <a:r>
                <a:rPr lang="zh-TW" altLang="en-US" sz="2000" b="1" dirty="0" smtClean="0"/>
                <a:t>。</a:t>
              </a:r>
              <a:endParaRPr lang="en-US" altLang="zh-TW" sz="2000" b="1" dirty="0" smtClean="0"/>
            </a:p>
            <a:p>
              <a:pPr>
                <a:lnSpc>
                  <a:spcPts val="2600"/>
                </a:lnSpc>
                <a:spcBef>
                  <a:spcPts val="600"/>
                </a:spcBef>
                <a:buFont typeface="Wingdings" pitchFamily="2" charset="2"/>
                <a:buChar char="l"/>
              </a:pPr>
              <a:r>
                <a:rPr lang="zh-TW" altLang="en-US" sz="2000" b="1" dirty="0" smtClean="0"/>
                <a:t>減</a:t>
              </a:r>
              <a:r>
                <a:rPr lang="zh-TW" altLang="en-US" sz="2000" b="1" dirty="0"/>
                <a:t>額之月退休金金額，按新舊制月退休金數額分別依提前比例扣減。</a:t>
              </a:r>
            </a:p>
            <a:p>
              <a:pPr>
                <a:lnSpc>
                  <a:spcPts val="2600"/>
                </a:lnSpc>
                <a:spcBef>
                  <a:spcPts val="600"/>
                </a:spcBef>
                <a:buFont typeface="Wingdings" pitchFamily="2" charset="2"/>
                <a:buChar char="l"/>
              </a:pPr>
              <a:r>
                <a:rPr lang="zh-TW" altLang="en-US" sz="2000" b="1" dirty="0" smtClean="0"/>
                <a:t>終身</a:t>
              </a:r>
              <a:r>
                <a:rPr lang="zh-TW" altLang="en-US" sz="2000" b="1" dirty="0"/>
                <a:t>減額</a:t>
              </a:r>
              <a:r>
                <a:rPr lang="zh-TW" altLang="en-US" sz="2000" b="1" dirty="0" smtClean="0"/>
                <a:t>領取</a:t>
              </a:r>
              <a:r>
                <a:rPr lang="en-US" altLang="zh-TW" sz="2000" b="1" dirty="0" smtClean="0"/>
                <a:t>(</a:t>
              </a:r>
              <a:r>
                <a:rPr lang="zh-TW" altLang="en-US" sz="2000" b="1" dirty="0" smtClean="0"/>
                <a:t>遺屬年金</a:t>
              </a:r>
              <a:r>
                <a:rPr lang="zh-TW" altLang="en-US" sz="2000" b="1" dirty="0" smtClean="0">
                  <a:latin typeface="標楷體"/>
                  <a:ea typeface="標楷體"/>
                </a:rPr>
                <a:t>，</a:t>
              </a:r>
              <a:r>
                <a:rPr lang="zh-TW" altLang="en-US" sz="2000" b="1" dirty="0" smtClean="0"/>
                <a:t>亦同</a:t>
              </a:r>
              <a:r>
                <a:rPr lang="en-US" altLang="zh-TW" sz="2000" b="1" dirty="0" smtClean="0"/>
                <a:t>)</a:t>
              </a:r>
              <a:r>
                <a:rPr lang="zh-TW" altLang="en-US" sz="2000" b="1" dirty="0" smtClean="0"/>
                <a:t>。</a:t>
              </a:r>
              <a:endParaRPr kumimoji="0" lang="zh-TW" altLang="en-US" b="1" dirty="0">
                <a:solidFill>
                  <a:srgbClr val="003366"/>
                </a:solidFill>
                <a:ea typeface="新細明體" charset="-120"/>
              </a:endParaRPr>
            </a:p>
          </p:txBody>
        </p:sp>
      </p:grpSp>
      <p:sp>
        <p:nvSpPr>
          <p:cNvPr id="13" name="AutoShape 17"/>
          <p:cNvSpPr>
            <a:spLocks noChangeArrowheads="1"/>
          </p:cNvSpPr>
          <p:nvPr/>
        </p:nvSpPr>
        <p:spPr bwMode="gray">
          <a:xfrm>
            <a:off x="534150" y="5961951"/>
            <a:ext cx="577627" cy="565430"/>
          </a:xfrm>
          <a:prstGeom prst="irregularSeal1">
            <a:avLst/>
          </a:prstGeom>
          <a:ln/>
        </p:spPr>
        <p:style>
          <a:lnRef idx="0">
            <a:schemeClr val="accent2"/>
          </a:lnRef>
          <a:fillRef idx="3">
            <a:schemeClr val="accent2"/>
          </a:fillRef>
          <a:effectRef idx="3">
            <a:schemeClr val="accent2"/>
          </a:effectRef>
          <a:fontRef idx="minor">
            <a:schemeClr val="lt1"/>
          </a:fontRef>
        </p:style>
        <p:txBody>
          <a:bodyPr wrap="none" anchor="ctr"/>
          <a:lstStyle/>
          <a:p>
            <a:pPr algn="ctr" eaLnBrk="0" hangingPunct="0">
              <a:lnSpc>
                <a:spcPct val="100000"/>
              </a:lnSpc>
              <a:spcBef>
                <a:spcPct val="0"/>
              </a:spcBef>
              <a:defRPr/>
            </a:pPr>
            <a:r>
              <a:rPr kumimoji="0" lang="zh-TW" altLang="en-US" sz="26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新</a:t>
            </a:r>
            <a:endParaRPr kumimoji="0" lang="zh-TW" altLang="en-US" sz="2600" dirty="0">
              <a:ln w="18415" cmpd="sng">
                <a:solidFill>
                  <a:srgbClr val="FFFFFF"/>
                </a:solidFill>
                <a:prstDash val="solid"/>
              </a:ln>
              <a:solidFill>
                <a:srgbClr val="FFFFFF"/>
              </a:solidFill>
              <a:effectLst>
                <a:outerShdw blurRad="63500" dir="3600000" algn="tl" rotWithShape="0">
                  <a:srgbClr val="000000">
                    <a:alpha val="70000"/>
                  </a:srgbClr>
                </a:outerShdw>
              </a:effectLst>
            </a:endParaRPr>
          </a:p>
        </p:txBody>
      </p:sp>
      <p:sp>
        <p:nvSpPr>
          <p:cNvPr id="14"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
        <p:nvSpPr>
          <p:cNvPr id="15" name="文字方塊 14"/>
          <p:cNvSpPr txBox="1"/>
          <p:nvPr/>
        </p:nvSpPr>
        <p:spPr>
          <a:xfrm>
            <a:off x="726515" y="1018481"/>
            <a:ext cx="6051658"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a:t>(</a:t>
            </a:r>
            <a:r>
              <a:rPr lang="zh-TW" altLang="en-US" sz="2400" b="1" dirty="0"/>
              <a:t>二</a:t>
            </a:r>
            <a:r>
              <a:rPr lang="en-US" altLang="zh-TW" sz="2400" b="1" dirty="0"/>
              <a:t>)</a:t>
            </a:r>
            <a:r>
              <a:rPr lang="zh-TW" altLang="en-US" sz="2400" b="1" dirty="0"/>
              <a:t>自願退休者</a:t>
            </a:r>
            <a:r>
              <a:rPr lang="en-US" altLang="zh-TW" sz="2400" b="1" dirty="0" smtClean="0"/>
              <a:t>-</a:t>
            </a:r>
            <a:r>
              <a:rPr lang="zh-TW" altLang="en-US" sz="2400" b="1" dirty="0" smtClean="0"/>
              <a:t>展期及減額月退休金規定</a:t>
            </a:r>
            <a:r>
              <a:rPr lang="en-US" altLang="zh-TW" sz="2400" b="1" dirty="0" smtClean="0"/>
              <a:t>(3)</a:t>
            </a:r>
            <a:endParaRPr lang="zh-TW" altLang="en-US" sz="2400" b="1" dirty="0"/>
          </a:p>
        </p:txBody>
      </p:sp>
      <p:sp>
        <p:nvSpPr>
          <p:cNvPr id="2" name="矩形 1"/>
          <p:cNvSpPr/>
          <p:nvPr/>
        </p:nvSpPr>
        <p:spPr>
          <a:xfrm>
            <a:off x="971600" y="6029223"/>
            <a:ext cx="8012130" cy="430887"/>
          </a:xfrm>
          <a:prstGeom prst="rect">
            <a:avLst/>
          </a:prstGeom>
        </p:spPr>
        <p:txBody>
          <a:bodyPr wrap="none">
            <a:spAutoFit/>
          </a:bodyPr>
          <a:lstStyle/>
          <a:p>
            <a:pPr>
              <a:spcBef>
                <a:spcPts val="600"/>
              </a:spcBef>
              <a:buFont typeface="Wingdings" pitchFamily="2" charset="2"/>
              <a:buChar char="l"/>
            </a:pPr>
            <a:r>
              <a:rPr lang="zh-TW" altLang="en-US" sz="2200" b="1" dirty="0">
                <a:solidFill>
                  <a:srgbClr val="660066"/>
                </a:solidFill>
                <a:latin typeface="標楷體" pitchFamily="65" charset="-120"/>
              </a:rPr>
              <a:t>新法規定：退休案經審定生效，退休金種類即不得請求變更。</a:t>
            </a:r>
          </a:p>
        </p:txBody>
      </p:sp>
    </p:spTree>
    <p:extLst>
      <p:ext uri="{BB962C8B-B14F-4D97-AF65-F5344CB8AC3E}">
        <p14:creationId xmlns:p14="http://schemas.microsoft.com/office/powerpoint/2010/main" val="3332575379"/>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2" name="Rectangle 4"/>
          <p:cNvSpPr>
            <a:spLocks noChangeArrowheads="1"/>
          </p:cNvSpPr>
          <p:nvPr/>
        </p:nvSpPr>
        <p:spPr bwMode="auto">
          <a:xfrm>
            <a:off x="2411760" y="2888795"/>
            <a:ext cx="4032622" cy="936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nchorCtr="1"/>
          <a:lstStyle>
            <a:lvl1pPr marL="1074738" indent="-896938">
              <a:spcBef>
                <a:spcPct val="0"/>
              </a:spcBef>
              <a:defRPr kumimoji="1">
                <a:solidFill>
                  <a:schemeClr val="tx1"/>
                </a:solidFill>
                <a:latin typeface="Arial" charset="0"/>
                <a:ea typeface="新細明體" pitchFamily="18" charset="-120"/>
              </a:defRPr>
            </a:lvl1pPr>
            <a:lvl2pPr marL="2592388" indent="-711200">
              <a:spcBef>
                <a:spcPct val="0"/>
              </a:spcBef>
              <a:defRPr kumimoji="1">
                <a:solidFill>
                  <a:schemeClr val="tx1"/>
                </a:solidFill>
                <a:latin typeface="Arial" charset="0"/>
                <a:ea typeface="新細明體" pitchFamily="18" charset="-120"/>
              </a:defRPr>
            </a:lvl2pPr>
            <a:lvl3pPr marL="3381375" indent="-609600">
              <a:spcBef>
                <a:spcPct val="0"/>
              </a:spcBef>
              <a:defRPr kumimoji="1">
                <a:solidFill>
                  <a:schemeClr val="tx1"/>
                </a:solidFill>
                <a:latin typeface="Arial" charset="0"/>
                <a:ea typeface="新細明體" pitchFamily="18" charset="-120"/>
              </a:defRPr>
            </a:lvl3pPr>
            <a:lvl4pPr marL="4117975" indent="-557213">
              <a:spcBef>
                <a:spcPct val="0"/>
              </a:spcBef>
              <a:defRPr kumimoji="1">
                <a:solidFill>
                  <a:schemeClr val="tx1"/>
                </a:solidFill>
                <a:latin typeface="Arial" charset="0"/>
                <a:ea typeface="新細明體" pitchFamily="18" charset="-120"/>
              </a:defRPr>
            </a:lvl4pPr>
            <a:lvl5pPr marL="4903788" indent="-606425">
              <a:spcBef>
                <a:spcPct val="0"/>
              </a:spcBef>
              <a:defRPr kumimoji="1">
                <a:solidFill>
                  <a:schemeClr val="tx1"/>
                </a:solidFill>
                <a:latin typeface="Arial" charset="0"/>
                <a:ea typeface="新細明體" pitchFamily="18" charset="-120"/>
              </a:defRPr>
            </a:lvl5pPr>
            <a:lvl6pPr marL="5360988" indent="-606425" fontAlgn="base">
              <a:spcBef>
                <a:spcPct val="0"/>
              </a:spcBef>
              <a:spcAft>
                <a:spcPct val="0"/>
              </a:spcAft>
              <a:defRPr kumimoji="1">
                <a:solidFill>
                  <a:schemeClr val="tx1"/>
                </a:solidFill>
                <a:latin typeface="Arial" charset="0"/>
                <a:ea typeface="新細明體" pitchFamily="18" charset="-120"/>
              </a:defRPr>
            </a:lvl6pPr>
            <a:lvl7pPr marL="5818188" indent="-606425" fontAlgn="base">
              <a:spcBef>
                <a:spcPct val="0"/>
              </a:spcBef>
              <a:spcAft>
                <a:spcPct val="0"/>
              </a:spcAft>
              <a:defRPr kumimoji="1">
                <a:solidFill>
                  <a:schemeClr val="tx1"/>
                </a:solidFill>
                <a:latin typeface="Arial" charset="0"/>
                <a:ea typeface="新細明體" pitchFamily="18" charset="-120"/>
              </a:defRPr>
            </a:lvl7pPr>
            <a:lvl8pPr marL="6275388" indent="-606425" fontAlgn="base">
              <a:spcBef>
                <a:spcPct val="0"/>
              </a:spcBef>
              <a:spcAft>
                <a:spcPct val="0"/>
              </a:spcAft>
              <a:defRPr kumimoji="1">
                <a:solidFill>
                  <a:schemeClr val="tx1"/>
                </a:solidFill>
                <a:latin typeface="Arial" charset="0"/>
                <a:ea typeface="新細明體" pitchFamily="18" charset="-120"/>
              </a:defRPr>
            </a:lvl8pPr>
            <a:lvl9pPr marL="6732588" indent="-606425" fontAlgn="base">
              <a:spcBef>
                <a:spcPct val="0"/>
              </a:spcBef>
              <a:spcAft>
                <a:spcPct val="0"/>
              </a:spcAft>
              <a:defRPr kumimoji="1">
                <a:solidFill>
                  <a:schemeClr val="tx1"/>
                </a:solidFill>
                <a:latin typeface="Arial" charset="0"/>
                <a:ea typeface="新細明體" pitchFamily="18" charset="-120"/>
              </a:defRPr>
            </a:lvl9pPr>
          </a:lstStyle>
          <a:p>
            <a:pPr>
              <a:lnSpc>
                <a:spcPct val="100000"/>
              </a:lnSpc>
              <a:spcBef>
                <a:spcPct val="35000"/>
              </a:spcBef>
              <a:spcAft>
                <a:spcPct val="35000"/>
              </a:spcAft>
              <a:buClr>
                <a:srgbClr val="3333FF"/>
              </a:buClr>
              <a:buFont typeface="Wingdings" pitchFamily="2" charset="2"/>
              <a:buNone/>
              <a:defRPr/>
            </a:pPr>
            <a:r>
              <a:rPr lang="zh-TW" altLang="en-US" sz="6000" b="1" dirty="0" smtClean="0">
                <a:solidFill>
                  <a:srgbClr val="000066"/>
                </a:solidFill>
                <a:effectLst>
                  <a:outerShdw blurRad="38100" dist="38100" dir="2700000" algn="tl">
                    <a:srgbClr val="C0C0C0"/>
                  </a:outerShdw>
                </a:effectLst>
                <a:latin typeface="Times New Roman" pitchFamily="18" charset="0"/>
                <a:ea typeface="標楷體" pitchFamily="65" charset="-120"/>
              </a:rPr>
              <a:t>壹、前言</a:t>
            </a:r>
            <a:endParaRPr lang="zh-TW" altLang="en-US" sz="6000" b="1" dirty="0">
              <a:solidFill>
                <a:srgbClr val="000066"/>
              </a:solidFill>
              <a:effectLst>
                <a:outerShdw blurRad="38100" dist="38100" dir="2700000" algn="tl">
                  <a:srgbClr val="C0C0C0"/>
                </a:outerShdw>
              </a:effectLst>
              <a:latin typeface="Times New Roman" pitchFamily="18" charset="0"/>
              <a:ea typeface="標楷體" pitchFamily="65" charset="-120"/>
            </a:endParaRPr>
          </a:p>
        </p:txBody>
      </p:sp>
      <p:sp>
        <p:nvSpPr>
          <p:cNvPr id="5"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a:t>
            </a:fld>
            <a:endParaRPr lang="en-US" altLang="zh-TW" sz="1200"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764048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748464" y="6597352"/>
            <a:ext cx="395536"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39</a:t>
            </a:fld>
            <a:endParaRPr lang="en-US" altLang="zh-TW" sz="1200" dirty="0">
              <a:solidFill>
                <a:prstClr val="black"/>
              </a:solidFill>
              <a:latin typeface="Arial" panose="020B0604020202020204" pitchFamily="34" charset="0"/>
              <a:cs typeface="Arial" panose="020B0604020202020204" pitchFamily="34" charset="0"/>
            </a:endParaRPr>
          </a:p>
        </p:txBody>
      </p:sp>
      <p:graphicFrame>
        <p:nvGraphicFramePr>
          <p:cNvPr id="21" name="表格 20"/>
          <p:cNvGraphicFramePr>
            <a:graphicFrameLocks noGrp="1"/>
          </p:cNvGraphicFramePr>
          <p:nvPr>
            <p:extLst>
              <p:ext uri="{D42A27DB-BD31-4B8C-83A1-F6EECF244321}">
                <p14:modId xmlns:p14="http://schemas.microsoft.com/office/powerpoint/2010/main" val="2581492085"/>
              </p:ext>
            </p:extLst>
          </p:nvPr>
        </p:nvGraphicFramePr>
        <p:xfrm>
          <a:off x="323528" y="1556792"/>
          <a:ext cx="8506148" cy="5185285"/>
        </p:xfrm>
        <a:graphic>
          <a:graphicData uri="http://schemas.openxmlformats.org/drawingml/2006/table">
            <a:tbl>
              <a:tblPr firstRow="1" firstCol="1" lastRow="1" lastCol="1" bandRow="1" bandCol="1">
                <a:tableStyleId>{5C22544A-7EE6-4342-B048-85BDC9FD1C3A}</a:tableStyleId>
              </a:tblPr>
              <a:tblGrid>
                <a:gridCol w="1471418"/>
                <a:gridCol w="2344910"/>
                <a:gridCol w="2344910"/>
                <a:gridCol w="2344910"/>
              </a:tblGrid>
              <a:tr h="576064">
                <a:tc>
                  <a:txBody>
                    <a:bodyPr/>
                    <a:lstStyle/>
                    <a:p>
                      <a:pPr algn="ctr">
                        <a:lnSpc>
                          <a:spcPts val="2000"/>
                        </a:lnSpc>
                        <a:spcAft>
                          <a:spcPts val="0"/>
                        </a:spcAft>
                      </a:pPr>
                      <a:r>
                        <a:rPr lang="zh-TW" sz="1600" b="1" kern="0" baseline="0" dirty="0">
                          <a:solidFill>
                            <a:schemeClr val="tx1"/>
                          </a:solidFill>
                          <a:effectLst/>
                          <a:latin typeface="Calibri" panose="020F0502020204030204" pitchFamily="34" charset="0"/>
                          <a:ea typeface="標楷體" panose="03000509000000000000" pitchFamily="65" charset="-120"/>
                        </a:rPr>
                        <a:t>退休年度</a:t>
                      </a:r>
                      <a:endParaRPr lang="zh-TW" sz="1600" b="1" kern="100" baseline="0" dirty="0">
                        <a:solidFill>
                          <a:schemeClr val="tx1"/>
                        </a:solidFill>
                        <a:effectLst/>
                        <a:latin typeface="Calibri" panose="020F0502020204030204" pitchFamily="34" charset="0"/>
                        <a:ea typeface="標楷體" panose="03000509000000000000" pitchFamily="65" charset="-120"/>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000"/>
                        </a:lnSpc>
                        <a:spcAft>
                          <a:spcPts val="0"/>
                        </a:spcAft>
                      </a:pPr>
                      <a:r>
                        <a:rPr lang="zh-TW" sz="1600" b="1" kern="0" baseline="0" dirty="0" smtClean="0">
                          <a:solidFill>
                            <a:schemeClr val="tx1"/>
                          </a:solidFill>
                          <a:effectLst/>
                          <a:latin typeface="Calibri" panose="020F0502020204030204" pitchFamily="34" charset="0"/>
                          <a:ea typeface="標楷體" panose="03000509000000000000" pitchFamily="65" charset="-120"/>
                        </a:rPr>
                        <a:t>法定</a:t>
                      </a:r>
                      <a:r>
                        <a:rPr lang="zh-TW" altLang="en-US" sz="1600" b="1" kern="0" baseline="0" dirty="0" smtClean="0">
                          <a:solidFill>
                            <a:schemeClr val="tx1"/>
                          </a:solidFill>
                          <a:effectLst/>
                          <a:latin typeface="Calibri" panose="020F0502020204030204" pitchFamily="34" charset="0"/>
                          <a:ea typeface="標楷體" panose="03000509000000000000" pitchFamily="65" charset="-120"/>
                        </a:rPr>
                        <a:t>起支</a:t>
                      </a:r>
                      <a:r>
                        <a:rPr lang="zh-TW" sz="1600" b="1" kern="0" baseline="0" dirty="0" smtClean="0">
                          <a:solidFill>
                            <a:schemeClr val="tx1"/>
                          </a:solidFill>
                          <a:effectLst/>
                          <a:latin typeface="Calibri" panose="020F0502020204030204" pitchFamily="34" charset="0"/>
                          <a:ea typeface="標楷體" panose="03000509000000000000" pitchFamily="65" charset="-120"/>
                        </a:rPr>
                        <a:t>年齡</a:t>
                      </a:r>
                      <a:r>
                        <a:rPr lang="en-US" sz="1600" b="1" kern="0" baseline="0" dirty="0" smtClean="0">
                          <a:solidFill>
                            <a:schemeClr val="tx1"/>
                          </a:solidFill>
                          <a:effectLst/>
                          <a:latin typeface="Calibri" panose="020F0502020204030204" pitchFamily="34" charset="0"/>
                          <a:ea typeface="標楷體" panose="03000509000000000000" pitchFamily="65" charset="-120"/>
                        </a:rPr>
                        <a:t> </a:t>
                      </a:r>
                    </a:p>
                    <a:p>
                      <a:pPr algn="ctr">
                        <a:lnSpc>
                          <a:spcPts val="2000"/>
                        </a:lnSpc>
                        <a:spcAft>
                          <a:spcPts val="0"/>
                        </a:spcAft>
                      </a:pPr>
                      <a:r>
                        <a:rPr lang="en-US" sz="1600" b="1" kern="0" baseline="0" dirty="0" smtClean="0">
                          <a:solidFill>
                            <a:schemeClr val="tx1"/>
                          </a:solidFill>
                          <a:effectLst/>
                          <a:latin typeface="Calibri" panose="020F0502020204030204" pitchFamily="34" charset="0"/>
                          <a:ea typeface="標楷體" panose="03000509000000000000" pitchFamily="65" charset="-120"/>
                        </a:rPr>
                        <a:t>(</a:t>
                      </a:r>
                      <a:r>
                        <a:rPr lang="zh-TW" sz="1600" b="1" kern="0" baseline="0" dirty="0">
                          <a:solidFill>
                            <a:schemeClr val="tx1"/>
                          </a:solidFill>
                          <a:effectLst/>
                          <a:latin typeface="Calibri" panose="020F0502020204030204" pitchFamily="34" charset="0"/>
                          <a:ea typeface="標楷體" panose="03000509000000000000" pitchFamily="65" charset="-120"/>
                        </a:rPr>
                        <a:t>展期及減額之計算基準</a:t>
                      </a:r>
                      <a:r>
                        <a:rPr lang="en-US" sz="1600" b="1" kern="0" baseline="0" dirty="0">
                          <a:solidFill>
                            <a:schemeClr val="tx1"/>
                          </a:solidFill>
                          <a:effectLst/>
                          <a:latin typeface="Calibri" panose="020F0502020204030204" pitchFamily="34" charset="0"/>
                          <a:ea typeface="標楷體" panose="03000509000000000000" pitchFamily="65" charset="-120"/>
                        </a:rPr>
                        <a:t>)</a:t>
                      </a:r>
                      <a:endParaRPr lang="zh-TW" sz="1600" b="1" kern="100" baseline="0" dirty="0">
                        <a:solidFill>
                          <a:schemeClr val="tx1"/>
                        </a:solidFill>
                        <a:effectLst/>
                        <a:latin typeface="Calibri" panose="020F0502020204030204" pitchFamily="34" charset="0"/>
                        <a:ea typeface="標楷體" panose="03000509000000000000" pitchFamily="65" charset="-120"/>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000"/>
                        </a:lnSpc>
                        <a:spcAft>
                          <a:spcPts val="0"/>
                        </a:spcAft>
                      </a:pPr>
                      <a:r>
                        <a:rPr lang="zh-TW" altLang="en-US" sz="1600" b="1" kern="100" baseline="0" dirty="0" smtClean="0">
                          <a:solidFill>
                            <a:schemeClr val="tx1"/>
                          </a:solidFill>
                          <a:effectLst/>
                          <a:latin typeface="Calibri" panose="020F0502020204030204" pitchFamily="34" charset="0"/>
                          <a:ea typeface="標楷體" panose="03000509000000000000" pitchFamily="65" charset="-120"/>
                        </a:rPr>
                        <a:t>擇領</a:t>
                      </a:r>
                      <a:r>
                        <a:rPr lang="zh-TW" altLang="en-US" sz="1600" b="1" kern="100" baseline="0" dirty="0" smtClean="0">
                          <a:solidFill>
                            <a:srgbClr val="C00000"/>
                          </a:solidFill>
                          <a:effectLst/>
                          <a:latin typeface="Calibri" panose="020F0502020204030204" pitchFamily="34" charset="0"/>
                          <a:ea typeface="標楷體" panose="03000509000000000000" pitchFamily="65" charset="-120"/>
                        </a:rPr>
                        <a:t>展期月退休金</a:t>
                      </a:r>
                      <a:endParaRPr lang="en-US" altLang="zh-TW" sz="1600" b="1" kern="100" baseline="0" dirty="0" smtClean="0">
                        <a:solidFill>
                          <a:srgbClr val="C00000"/>
                        </a:solidFill>
                        <a:effectLst/>
                        <a:latin typeface="Calibri" panose="020F0502020204030204" pitchFamily="34" charset="0"/>
                        <a:ea typeface="標楷體" panose="03000509000000000000" pitchFamily="65" charset="-120"/>
                      </a:endParaRPr>
                    </a:p>
                    <a:p>
                      <a:pPr algn="ctr">
                        <a:lnSpc>
                          <a:spcPts val="2000"/>
                        </a:lnSpc>
                        <a:spcAft>
                          <a:spcPts val="0"/>
                        </a:spcAft>
                      </a:pPr>
                      <a:r>
                        <a:rPr lang="zh-TW" altLang="en-US" sz="1600" b="1" kern="100" baseline="0" dirty="0" smtClean="0">
                          <a:solidFill>
                            <a:schemeClr val="tx1"/>
                          </a:solidFill>
                          <a:effectLst/>
                          <a:latin typeface="Calibri" panose="020F0502020204030204" pitchFamily="34" charset="0"/>
                          <a:ea typeface="標楷體" panose="03000509000000000000" pitchFamily="65" charset="-120"/>
                        </a:rPr>
                        <a:t>開始支領月退休金年齡</a:t>
                      </a:r>
                      <a:endParaRPr lang="zh-TW" sz="1600" b="1" kern="100" baseline="0" dirty="0">
                        <a:solidFill>
                          <a:schemeClr val="tx1"/>
                        </a:solidFill>
                        <a:effectLst/>
                        <a:latin typeface="Calibri" panose="020F0502020204030204" pitchFamily="34" charset="0"/>
                        <a:ea typeface="標楷體" panose="03000509000000000000" pitchFamily="65" charset="-120"/>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000"/>
                        </a:lnSpc>
                        <a:spcAft>
                          <a:spcPts val="0"/>
                        </a:spcAft>
                      </a:pPr>
                      <a:r>
                        <a:rPr lang="zh-TW" altLang="en-US" sz="1600" b="1" kern="100" baseline="0" dirty="0" smtClean="0">
                          <a:solidFill>
                            <a:schemeClr val="tx1"/>
                          </a:solidFill>
                          <a:effectLst/>
                          <a:latin typeface="Calibri" panose="020F0502020204030204" pitchFamily="34" charset="0"/>
                          <a:ea typeface="標楷體" panose="03000509000000000000" pitchFamily="65" charset="-120"/>
                        </a:rPr>
                        <a:t>擇領</a:t>
                      </a:r>
                      <a:r>
                        <a:rPr lang="zh-TW" altLang="en-US" sz="1600" b="1" kern="100" baseline="0" dirty="0" smtClean="0">
                          <a:solidFill>
                            <a:srgbClr val="C00000"/>
                          </a:solidFill>
                          <a:effectLst/>
                          <a:latin typeface="Calibri" panose="020F0502020204030204" pitchFamily="34" charset="0"/>
                          <a:ea typeface="標楷體" panose="03000509000000000000" pitchFamily="65" charset="-120"/>
                        </a:rPr>
                        <a:t>減額月退休金</a:t>
                      </a:r>
                      <a:endParaRPr lang="en-US" altLang="zh-TW" sz="1600" b="1" kern="100" baseline="0" dirty="0" smtClean="0">
                        <a:solidFill>
                          <a:srgbClr val="C00000"/>
                        </a:solidFill>
                        <a:effectLst/>
                        <a:latin typeface="Calibri" panose="020F0502020204030204" pitchFamily="34" charset="0"/>
                        <a:ea typeface="標楷體" panose="03000509000000000000" pitchFamily="65" charset="-120"/>
                      </a:endParaRPr>
                    </a:p>
                    <a:p>
                      <a:pPr algn="ctr">
                        <a:lnSpc>
                          <a:spcPts val="2000"/>
                        </a:lnSpc>
                        <a:spcAft>
                          <a:spcPts val="0"/>
                        </a:spcAft>
                      </a:pPr>
                      <a:r>
                        <a:rPr lang="zh-TW" altLang="en-US" sz="1600" b="1" kern="100" baseline="0" dirty="0" smtClean="0">
                          <a:solidFill>
                            <a:schemeClr val="tx1"/>
                          </a:solidFill>
                          <a:effectLst/>
                          <a:latin typeface="Calibri" panose="020F0502020204030204" pitchFamily="34" charset="0"/>
                          <a:ea typeface="標楷體" panose="03000509000000000000" pitchFamily="65" charset="-120"/>
                        </a:rPr>
                        <a:t>最早可以支領年齡</a:t>
                      </a:r>
                      <a:endParaRPr lang="zh-TW" sz="1600" b="1" kern="100" baseline="0" dirty="0">
                        <a:solidFill>
                          <a:schemeClr val="tx1"/>
                        </a:solidFill>
                        <a:effectLst/>
                        <a:latin typeface="Calibri" panose="020F0502020204030204" pitchFamily="34" charset="0"/>
                        <a:ea typeface="標楷體" panose="03000509000000000000" pitchFamily="65" charset="-120"/>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000"/>
                        </a:lnSpc>
                        <a:spcAft>
                          <a:spcPts val="0"/>
                        </a:spcAft>
                      </a:pPr>
                      <a:r>
                        <a:rPr lang="en-US" sz="1800" b="1" kern="0" baseline="0" dirty="0">
                          <a:solidFill>
                            <a:schemeClr val="tx1"/>
                          </a:solidFill>
                          <a:effectLst/>
                          <a:latin typeface="+mn-ea"/>
                          <a:ea typeface="+mn-ea"/>
                        </a:rPr>
                        <a:t>107</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algn="ctr">
                        <a:lnSpc>
                          <a:spcPts val="2000"/>
                        </a:lnSpc>
                        <a:spcAft>
                          <a:spcPts val="0"/>
                        </a:spcAft>
                      </a:pPr>
                      <a:r>
                        <a:rPr lang="en-US" sz="1800" b="1" kern="0" baseline="0" dirty="0">
                          <a:solidFill>
                            <a:schemeClr val="tx1"/>
                          </a:solidFill>
                          <a:effectLst/>
                          <a:latin typeface="+mn-ea"/>
                          <a:ea typeface="+mn-ea"/>
                        </a:rPr>
                        <a:t>25</a:t>
                      </a:r>
                      <a:r>
                        <a:rPr lang="zh-TW" sz="1800" b="1" kern="0" baseline="0" dirty="0">
                          <a:solidFill>
                            <a:schemeClr val="tx1"/>
                          </a:solidFill>
                          <a:effectLst/>
                          <a:latin typeface="+mn-ea"/>
                          <a:ea typeface="+mn-ea"/>
                        </a:rPr>
                        <a:t>年</a:t>
                      </a:r>
                      <a:r>
                        <a:rPr lang="en-US" sz="1800" b="1" kern="0" baseline="0" dirty="0">
                          <a:solidFill>
                            <a:schemeClr val="tx1"/>
                          </a:solidFill>
                          <a:effectLst/>
                          <a:latin typeface="+mn-ea"/>
                          <a:ea typeface="+mn-ea"/>
                        </a:rPr>
                        <a:t>~</a:t>
                      </a:r>
                      <a:r>
                        <a:rPr lang="zh-TW" sz="1800" b="1" kern="0" baseline="0" dirty="0">
                          <a:solidFill>
                            <a:schemeClr val="tx1"/>
                          </a:solidFill>
                          <a:effectLst/>
                          <a:latin typeface="+mn-ea"/>
                          <a:ea typeface="+mn-ea"/>
                        </a:rPr>
                        <a:t>未滿</a:t>
                      </a:r>
                      <a:r>
                        <a:rPr lang="en-US" sz="1800" b="1" kern="0" baseline="0" dirty="0">
                          <a:solidFill>
                            <a:schemeClr val="tx1"/>
                          </a:solidFill>
                          <a:effectLst/>
                          <a:latin typeface="+mn-ea"/>
                          <a:ea typeface="+mn-ea"/>
                        </a:rPr>
                        <a:t>30</a:t>
                      </a:r>
                      <a:r>
                        <a:rPr lang="zh-TW" sz="1800" b="1" kern="0" baseline="0" dirty="0">
                          <a:solidFill>
                            <a:schemeClr val="tx1"/>
                          </a:solidFill>
                          <a:effectLst/>
                          <a:latin typeface="+mn-ea"/>
                          <a:ea typeface="+mn-ea"/>
                        </a:rPr>
                        <a:t>年為</a:t>
                      </a:r>
                      <a:r>
                        <a:rPr lang="en-US" sz="1800" b="1" kern="0" baseline="0" dirty="0">
                          <a:solidFill>
                            <a:srgbClr val="C00000"/>
                          </a:solidFill>
                          <a:effectLst/>
                          <a:latin typeface="+mn-ea"/>
                          <a:ea typeface="+mn-ea"/>
                        </a:rPr>
                        <a:t>60</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p>
                      <a:pPr algn="ctr">
                        <a:lnSpc>
                          <a:spcPts val="2000"/>
                        </a:lnSpc>
                        <a:spcAft>
                          <a:spcPts val="0"/>
                        </a:spcAft>
                      </a:pPr>
                      <a:r>
                        <a:rPr lang="en-US" sz="1800" b="1" kern="0" baseline="0" dirty="0" smtClean="0">
                          <a:solidFill>
                            <a:schemeClr val="tx1"/>
                          </a:solidFill>
                          <a:effectLst/>
                          <a:latin typeface="+mn-ea"/>
                          <a:ea typeface="+mn-ea"/>
                        </a:rPr>
                        <a:t>30</a:t>
                      </a:r>
                      <a:r>
                        <a:rPr lang="zh-TW" sz="1800" b="1" kern="0" baseline="0" dirty="0">
                          <a:solidFill>
                            <a:schemeClr val="tx1"/>
                          </a:solidFill>
                          <a:effectLst/>
                          <a:latin typeface="+mn-ea"/>
                          <a:ea typeface="+mn-ea"/>
                        </a:rPr>
                        <a:t>年以上為</a:t>
                      </a:r>
                      <a:r>
                        <a:rPr lang="en-US" sz="1800" b="1" kern="0" baseline="0" dirty="0">
                          <a:solidFill>
                            <a:srgbClr val="C00000"/>
                          </a:solidFill>
                          <a:effectLst/>
                          <a:latin typeface="+mn-ea"/>
                          <a:ea typeface="+mn-ea"/>
                        </a:rPr>
                        <a:t>55</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rgbClr val="FFFF99"/>
                    </a:solidFill>
                  </a:tcPr>
                </a:tc>
                <a:tc rowSpan="3">
                  <a:txBody>
                    <a:bodyPr/>
                    <a:lstStyle/>
                    <a:p>
                      <a:pPr algn="ctr">
                        <a:lnSpc>
                          <a:spcPts val="2000"/>
                        </a:lnSpc>
                        <a:spcAft>
                          <a:spcPts val="0"/>
                        </a:spcAft>
                      </a:pPr>
                      <a:r>
                        <a:rPr lang="en-US" altLang="zh-TW" sz="1800" b="1" kern="0" baseline="0" dirty="0" smtClean="0">
                          <a:solidFill>
                            <a:schemeClr val="tx1"/>
                          </a:solidFill>
                          <a:effectLst/>
                          <a:latin typeface="+mn-ea"/>
                          <a:ea typeface="+mn-ea"/>
                        </a:rPr>
                        <a:t>25</a:t>
                      </a:r>
                      <a:r>
                        <a:rPr lang="zh-TW" altLang="zh-TW" sz="1800" b="1" kern="0" baseline="0" dirty="0" smtClean="0">
                          <a:solidFill>
                            <a:schemeClr val="tx1"/>
                          </a:solidFill>
                          <a:effectLst/>
                          <a:latin typeface="+mn-ea"/>
                          <a:ea typeface="+mn-ea"/>
                        </a:rPr>
                        <a:t>年</a:t>
                      </a:r>
                      <a:r>
                        <a:rPr lang="en-US" altLang="zh-TW" sz="1800" b="1" kern="0" baseline="0" dirty="0" smtClean="0">
                          <a:solidFill>
                            <a:schemeClr val="tx1"/>
                          </a:solidFill>
                          <a:effectLst/>
                          <a:latin typeface="+mn-ea"/>
                          <a:ea typeface="+mn-ea"/>
                        </a:rPr>
                        <a:t>~</a:t>
                      </a:r>
                      <a:r>
                        <a:rPr lang="zh-TW" altLang="zh-TW" sz="1800" b="1" kern="0" baseline="0" dirty="0" smtClean="0">
                          <a:solidFill>
                            <a:schemeClr val="tx1"/>
                          </a:solidFill>
                          <a:effectLst/>
                          <a:latin typeface="+mn-ea"/>
                          <a:ea typeface="+mn-ea"/>
                        </a:rPr>
                        <a:t>未滿</a:t>
                      </a:r>
                      <a:r>
                        <a:rPr lang="en-US" altLang="zh-TW" sz="1800" b="1" kern="0" baseline="0" dirty="0" smtClean="0">
                          <a:solidFill>
                            <a:schemeClr val="tx1"/>
                          </a:solidFill>
                          <a:effectLst/>
                          <a:latin typeface="+mn-ea"/>
                          <a:ea typeface="+mn-ea"/>
                        </a:rPr>
                        <a:t>30</a:t>
                      </a:r>
                      <a:r>
                        <a:rPr lang="zh-TW" altLang="zh-TW" sz="1800" b="1" kern="0" baseline="0" dirty="0" smtClean="0">
                          <a:solidFill>
                            <a:schemeClr val="tx1"/>
                          </a:solidFill>
                          <a:effectLst/>
                          <a:latin typeface="+mn-ea"/>
                          <a:ea typeface="+mn-ea"/>
                        </a:rPr>
                        <a:t>年為</a:t>
                      </a:r>
                      <a:r>
                        <a:rPr lang="en-US" altLang="zh-TW" sz="1800" b="1" kern="0" baseline="0" dirty="0" smtClean="0">
                          <a:solidFill>
                            <a:srgbClr val="C00000"/>
                          </a:solidFill>
                          <a:effectLst/>
                          <a:latin typeface="+mn-ea"/>
                          <a:ea typeface="+mn-ea"/>
                        </a:rPr>
                        <a:t>60</a:t>
                      </a:r>
                      <a:r>
                        <a:rPr lang="zh-TW" altLang="zh-TW" sz="1800" b="1" kern="0" baseline="0" dirty="0" smtClean="0">
                          <a:solidFill>
                            <a:srgbClr val="C00000"/>
                          </a:solidFill>
                          <a:effectLst/>
                          <a:latin typeface="+mn-ea"/>
                          <a:ea typeface="+mn-ea"/>
                        </a:rPr>
                        <a:t>歲</a:t>
                      </a:r>
                      <a:endParaRPr lang="zh-TW" altLang="zh-TW" sz="1800" b="1" kern="100" baseline="0" dirty="0" smtClean="0">
                        <a:solidFill>
                          <a:srgbClr val="C00000"/>
                        </a:solidFill>
                        <a:effectLst/>
                        <a:latin typeface="+mn-ea"/>
                        <a:ea typeface="+mn-ea"/>
                      </a:endParaRPr>
                    </a:p>
                    <a:p>
                      <a:pPr algn="ctr">
                        <a:lnSpc>
                          <a:spcPts val="2000"/>
                        </a:lnSpc>
                        <a:spcAft>
                          <a:spcPts val="0"/>
                        </a:spcAft>
                      </a:pPr>
                      <a:r>
                        <a:rPr lang="en-US" altLang="zh-TW" sz="1800" b="1" kern="0" baseline="0" dirty="0" smtClean="0">
                          <a:solidFill>
                            <a:schemeClr val="tx1"/>
                          </a:solidFill>
                          <a:effectLst/>
                          <a:latin typeface="+mn-ea"/>
                          <a:ea typeface="+mn-ea"/>
                        </a:rPr>
                        <a:t>30</a:t>
                      </a:r>
                      <a:r>
                        <a:rPr lang="zh-TW" altLang="zh-TW" sz="1800" b="1" kern="0" baseline="0" dirty="0" smtClean="0">
                          <a:solidFill>
                            <a:schemeClr val="tx1"/>
                          </a:solidFill>
                          <a:effectLst/>
                          <a:latin typeface="+mn-ea"/>
                          <a:ea typeface="+mn-ea"/>
                        </a:rPr>
                        <a:t>年以上為</a:t>
                      </a:r>
                      <a:r>
                        <a:rPr lang="en-US" altLang="zh-TW" sz="1800" b="1" kern="0" baseline="0" dirty="0" smtClean="0">
                          <a:solidFill>
                            <a:srgbClr val="C00000"/>
                          </a:solidFill>
                          <a:effectLst/>
                          <a:latin typeface="+mn-ea"/>
                          <a:ea typeface="+mn-ea"/>
                        </a:rPr>
                        <a:t>55</a:t>
                      </a:r>
                      <a:r>
                        <a:rPr lang="zh-TW" altLang="zh-TW" sz="1800" b="1" kern="0" baseline="0" dirty="0" smtClean="0">
                          <a:solidFill>
                            <a:srgbClr val="C00000"/>
                          </a:solidFill>
                          <a:effectLst/>
                          <a:latin typeface="+mn-ea"/>
                          <a:ea typeface="+mn-ea"/>
                        </a:rPr>
                        <a:t>歲</a:t>
                      </a:r>
                      <a:endParaRPr lang="zh-TW" altLang="zh-TW" sz="1800" b="1" kern="100" baseline="0" dirty="0" smtClean="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chemeClr val="accent2">
                        <a:lumMod val="20000"/>
                        <a:lumOff val="80000"/>
                      </a:schemeClr>
                    </a:solidFill>
                  </a:tcPr>
                </a:tc>
                <a:tc rowSpan="3">
                  <a:txBody>
                    <a:bodyPr/>
                    <a:lstStyle/>
                    <a:p>
                      <a:pPr algn="ctr">
                        <a:lnSpc>
                          <a:spcPts val="2000"/>
                        </a:lnSpc>
                        <a:spcAft>
                          <a:spcPts val="0"/>
                        </a:spcAft>
                      </a:pPr>
                      <a:r>
                        <a:rPr lang="en-US" altLang="zh-TW" sz="1800" b="1" kern="0" baseline="0" dirty="0" smtClean="0">
                          <a:solidFill>
                            <a:schemeClr val="tx1"/>
                          </a:solidFill>
                          <a:effectLst/>
                          <a:latin typeface="+mn-ea"/>
                          <a:ea typeface="+mn-ea"/>
                        </a:rPr>
                        <a:t>25</a:t>
                      </a:r>
                      <a:r>
                        <a:rPr lang="zh-TW" altLang="zh-TW" sz="1800" b="1" kern="0" baseline="0" dirty="0" smtClean="0">
                          <a:solidFill>
                            <a:schemeClr val="tx1"/>
                          </a:solidFill>
                          <a:effectLst/>
                          <a:latin typeface="+mn-ea"/>
                          <a:ea typeface="+mn-ea"/>
                        </a:rPr>
                        <a:t>年</a:t>
                      </a:r>
                      <a:r>
                        <a:rPr lang="en-US" altLang="zh-TW" sz="1800" b="1" kern="0" baseline="0" dirty="0" smtClean="0">
                          <a:solidFill>
                            <a:schemeClr val="tx1"/>
                          </a:solidFill>
                          <a:effectLst/>
                          <a:latin typeface="+mn-ea"/>
                          <a:ea typeface="+mn-ea"/>
                        </a:rPr>
                        <a:t>~</a:t>
                      </a:r>
                      <a:r>
                        <a:rPr lang="zh-TW" altLang="zh-TW" sz="1800" b="1" kern="0" baseline="0" dirty="0" smtClean="0">
                          <a:solidFill>
                            <a:schemeClr val="tx1"/>
                          </a:solidFill>
                          <a:effectLst/>
                          <a:latin typeface="+mn-ea"/>
                          <a:ea typeface="+mn-ea"/>
                        </a:rPr>
                        <a:t>未滿</a:t>
                      </a:r>
                      <a:r>
                        <a:rPr lang="en-US" altLang="zh-TW" sz="1800" b="1" kern="0" baseline="0" dirty="0" smtClean="0">
                          <a:solidFill>
                            <a:schemeClr val="tx1"/>
                          </a:solidFill>
                          <a:effectLst/>
                          <a:latin typeface="+mn-ea"/>
                          <a:ea typeface="+mn-ea"/>
                        </a:rPr>
                        <a:t>30</a:t>
                      </a:r>
                      <a:r>
                        <a:rPr lang="zh-TW" altLang="zh-TW" sz="1800" b="1" kern="0" baseline="0" dirty="0" smtClean="0">
                          <a:solidFill>
                            <a:schemeClr val="tx1"/>
                          </a:solidFill>
                          <a:effectLst/>
                          <a:latin typeface="+mn-ea"/>
                          <a:ea typeface="+mn-ea"/>
                        </a:rPr>
                        <a:t>年為</a:t>
                      </a:r>
                      <a:r>
                        <a:rPr lang="en-US" altLang="zh-TW" sz="1800" b="1" kern="0" baseline="0" dirty="0" smtClean="0">
                          <a:solidFill>
                            <a:srgbClr val="C00000"/>
                          </a:solidFill>
                          <a:effectLst/>
                          <a:latin typeface="+mn-ea"/>
                          <a:ea typeface="+mn-ea"/>
                        </a:rPr>
                        <a:t>55</a:t>
                      </a:r>
                      <a:r>
                        <a:rPr lang="zh-TW" altLang="zh-TW" sz="1800" b="1" kern="0" baseline="0" dirty="0" smtClean="0">
                          <a:solidFill>
                            <a:srgbClr val="C00000"/>
                          </a:solidFill>
                          <a:effectLst/>
                          <a:latin typeface="+mn-ea"/>
                          <a:ea typeface="+mn-ea"/>
                        </a:rPr>
                        <a:t>歲</a:t>
                      </a:r>
                      <a:endParaRPr lang="zh-TW" altLang="zh-TW" sz="1800" b="1" kern="100" baseline="0" dirty="0" smtClean="0">
                        <a:solidFill>
                          <a:srgbClr val="C00000"/>
                        </a:solidFill>
                        <a:effectLst/>
                        <a:latin typeface="+mn-ea"/>
                        <a:ea typeface="+mn-ea"/>
                      </a:endParaRPr>
                    </a:p>
                    <a:p>
                      <a:pPr algn="ctr">
                        <a:lnSpc>
                          <a:spcPts val="2000"/>
                        </a:lnSpc>
                        <a:spcAft>
                          <a:spcPts val="0"/>
                        </a:spcAft>
                      </a:pPr>
                      <a:r>
                        <a:rPr lang="en-US" altLang="zh-TW" sz="1800" b="1" kern="0" baseline="0" dirty="0" smtClean="0">
                          <a:solidFill>
                            <a:schemeClr val="tx1"/>
                          </a:solidFill>
                          <a:effectLst/>
                          <a:latin typeface="+mn-ea"/>
                          <a:ea typeface="+mn-ea"/>
                        </a:rPr>
                        <a:t>30</a:t>
                      </a:r>
                      <a:r>
                        <a:rPr lang="zh-TW" altLang="zh-TW" sz="1800" b="1" kern="0" baseline="0" dirty="0" smtClean="0">
                          <a:solidFill>
                            <a:schemeClr val="tx1"/>
                          </a:solidFill>
                          <a:effectLst/>
                          <a:latin typeface="+mn-ea"/>
                          <a:ea typeface="+mn-ea"/>
                        </a:rPr>
                        <a:t>年以上為</a:t>
                      </a:r>
                      <a:r>
                        <a:rPr lang="en-US" altLang="zh-TW" sz="1800" b="1" kern="0" baseline="0" dirty="0" smtClean="0">
                          <a:solidFill>
                            <a:srgbClr val="C00000"/>
                          </a:solidFill>
                          <a:effectLst/>
                          <a:latin typeface="+mn-ea"/>
                          <a:ea typeface="+mn-ea"/>
                        </a:rPr>
                        <a:t>50</a:t>
                      </a:r>
                      <a:r>
                        <a:rPr lang="zh-TW" altLang="zh-TW" sz="1800" b="1" kern="0" baseline="0" dirty="0" smtClean="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000"/>
                        </a:lnSpc>
                        <a:spcAft>
                          <a:spcPts val="0"/>
                        </a:spcAft>
                      </a:pPr>
                      <a:r>
                        <a:rPr lang="en-US" sz="1800" b="1" kern="0" baseline="0" dirty="0">
                          <a:solidFill>
                            <a:schemeClr val="tx1"/>
                          </a:solidFill>
                          <a:effectLst/>
                          <a:latin typeface="+mn-ea"/>
                          <a:ea typeface="+mn-ea"/>
                        </a:rPr>
                        <a:t>108</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r>
              <a:tr h="315727">
                <a:tc>
                  <a:txBody>
                    <a:bodyPr/>
                    <a:lstStyle/>
                    <a:p>
                      <a:pPr algn="ctr">
                        <a:lnSpc>
                          <a:spcPts val="2000"/>
                        </a:lnSpc>
                        <a:spcAft>
                          <a:spcPts val="0"/>
                        </a:spcAft>
                      </a:pPr>
                      <a:r>
                        <a:rPr lang="en-US" sz="1800" b="1" kern="0" baseline="0" dirty="0">
                          <a:solidFill>
                            <a:schemeClr val="tx1"/>
                          </a:solidFill>
                          <a:effectLst/>
                          <a:latin typeface="+mn-ea"/>
                          <a:ea typeface="+mn-ea"/>
                        </a:rPr>
                        <a:t>109</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110</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60</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C00000"/>
                          </a:solidFill>
                          <a:effectLst/>
                          <a:latin typeface="+mn-ea"/>
                          <a:ea typeface="+mn-ea"/>
                        </a:rPr>
                        <a:t>60</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C00000"/>
                          </a:solidFill>
                          <a:effectLst/>
                          <a:latin typeface="+mn-ea"/>
                          <a:ea typeface="+mn-ea"/>
                        </a:rPr>
                        <a:t>55</a:t>
                      </a:r>
                      <a:r>
                        <a:rPr lang="zh-TW" sz="1800" b="1" kern="0" baseline="0" dirty="0" smtClean="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111</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61</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C00000"/>
                          </a:solidFill>
                          <a:effectLst/>
                          <a:latin typeface="+mn-ea"/>
                          <a:ea typeface="+mn-ea"/>
                        </a:rPr>
                        <a:t>61</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C00000"/>
                          </a:solidFill>
                          <a:effectLst/>
                          <a:latin typeface="+mn-ea"/>
                          <a:ea typeface="+mn-ea"/>
                        </a:rPr>
                        <a:t>56</a:t>
                      </a:r>
                      <a:r>
                        <a:rPr lang="zh-TW" sz="1800" b="1" kern="0" baseline="0" dirty="0" smtClean="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112</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62</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C00000"/>
                          </a:solidFill>
                          <a:effectLst/>
                          <a:latin typeface="+mn-ea"/>
                          <a:ea typeface="+mn-ea"/>
                        </a:rPr>
                        <a:t>62</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C00000"/>
                          </a:solidFill>
                          <a:effectLst/>
                          <a:latin typeface="+mn-ea"/>
                          <a:ea typeface="+mn-ea"/>
                        </a:rPr>
                        <a:t>57</a:t>
                      </a:r>
                      <a:r>
                        <a:rPr lang="zh-TW" sz="1800" b="1" kern="0" baseline="0" dirty="0" smtClean="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113</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63</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C00000"/>
                          </a:solidFill>
                          <a:effectLst/>
                          <a:latin typeface="+mn-ea"/>
                          <a:ea typeface="+mn-ea"/>
                        </a:rPr>
                        <a:t>63</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C00000"/>
                          </a:solidFill>
                          <a:effectLst/>
                          <a:latin typeface="+mn-ea"/>
                          <a:ea typeface="+mn-ea"/>
                        </a:rPr>
                        <a:t>58</a:t>
                      </a:r>
                      <a:r>
                        <a:rPr lang="zh-TW" sz="1800" b="1" kern="0" baseline="0" dirty="0" smtClean="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114</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64</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C00000"/>
                          </a:solidFill>
                          <a:effectLst/>
                          <a:latin typeface="+mn-ea"/>
                          <a:ea typeface="+mn-ea"/>
                        </a:rPr>
                        <a:t>64</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C00000"/>
                          </a:solidFill>
                          <a:effectLst/>
                          <a:latin typeface="+mn-ea"/>
                          <a:ea typeface="+mn-ea"/>
                        </a:rPr>
                        <a:t>59</a:t>
                      </a:r>
                      <a:r>
                        <a:rPr lang="zh-TW" sz="1800" b="1" kern="0" baseline="0" dirty="0" smtClean="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115</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0000FF"/>
                          </a:solidFill>
                          <a:effectLst/>
                          <a:latin typeface="+mn-ea"/>
                          <a:ea typeface="+mn-ea"/>
                        </a:rPr>
                        <a:t>60</a:t>
                      </a:r>
                      <a:r>
                        <a:rPr lang="zh-TW" sz="1800" b="1" kern="0" baseline="0" dirty="0" smtClean="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116</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0000FF"/>
                          </a:solidFill>
                          <a:effectLst/>
                          <a:latin typeface="+mn-ea"/>
                          <a:ea typeface="+mn-ea"/>
                        </a:rPr>
                        <a:t>60</a:t>
                      </a:r>
                      <a:r>
                        <a:rPr lang="zh-TW" altLang="en-US" sz="1800" b="1" kern="0" baseline="0" dirty="0" smtClean="0">
                          <a:solidFill>
                            <a:srgbClr val="0000FF"/>
                          </a:solidFill>
                          <a:effectLst/>
                          <a:latin typeface="+mn-ea"/>
                          <a:ea typeface="+mn-ea"/>
                        </a:rPr>
                        <a:t>歲</a:t>
                      </a:r>
                      <a:endParaRPr lang="zh-TW" altLang="en-US" sz="1800" b="1" kern="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117</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0000FF"/>
                          </a:solidFill>
                          <a:effectLst/>
                          <a:latin typeface="+mn-ea"/>
                          <a:ea typeface="+mn-ea"/>
                        </a:rPr>
                        <a:t>60</a:t>
                      </a:r>
                      <a:r>
                        <a:rPr lang="zh-TW" altLang="en-US" sz="1800" b="1" kern="0" baseline="0" dirty="0" smtClean="0">
                          <a:solidFill>
                            <a:srgbClr val="0000FF"/>
                          </a:solidFill>
                          <a:effectLst/>
                          <a:latin typeface="+mn-ea"/>
                          <a:ea typeface="+mn-ea"/>
                        </a:rPr>
                        <a:t>歲</a:t>
                      </a:r>
                      <a:endParaRPr lang="zh-TW" altLang="en-US" sz="1800" b="1" kern="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118</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0000FF"/>
                          </a:solidFill>
                          <a:effectLst/>
                          <a:latin typeface="+mn-ea"/>
                          <a:ea typeface="+mn-ea"/>
                        </a:rPr>
                        <a:t>60</a:t>
                      </a:r>
                      <a:r>
                        <a:rPr lang="zh-TW" altLang="en-US" sz="1800" b="1" kern="0" baseline="0" dirty="0" smtClean="0">
                          <a:solidFill>
                            <a:srgbClr val="0000FF"/>
                          </a:solidFill>
                          <a:effectLst/>
                          <a:latin typeface="+mn-ea"/>
                          <a:ea typeface="+mn-ea"/>
                        </a:rPr>
                        <a:t>歲</a:t>
                      </a:r>
                      <a:endParaRPr lang="zh-TW" altLang="en-US" sz="1800" b="1" kern="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15727">
                <a:tc>
                  <a:txBody>
                    <a:bodyPr/>
                    <a:lstStyle/>
                    <a:p>
                      <a:pPr algn="ctr">
                        <a:lnSpc>
                          <a:spcPts val="2600"/>
                        </a:lnSpc>
                        <a:spcAft>
                          <a:spcPts val="0"/>
                        </a:spcAft>
                      </a:pPr>
                      <a:r>
                        <a:rPr lang="en-US" sz="1800" b="1" kern="0" baseline="0" dirty="0">
                          <a:solidFill>
                            <a:schemeClr val="tx1"/>
                          </a:solidFill>
                          <a:effectLst/>
                          <a:latin typeface="+mn-ea"/>
                          <a:ea typeface="+mn-ea"/>
                        </a:rPr>
                        <a:t>119</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0000FF"/>
                          </a:solidFill>
                          <a:effectLst/>
                          <a:latin typeface="+mn-ea"/>
                          <a:ea typeface="+mn-ea"/>
                        </a:rPr>
                        <a:t>60</a:t>
                      </a:r>
                      <a:r>
                        <a:rPr lang="zh-TW" altLang="en-US" sz="1800" b="1" kern="0" baseline="0" dirty="0" smtClean="0">
                          <a:solidFill>
                            <a:srgbClr val="0000FF"/>
                          </a:solidFill>
                          <a:effectLst/>
                          <a:latin typeface="+mn-ea"/>
                          <a:ea typeface="+mn-ea"/>
                        </a:rPr>
                        <a:t>歲</a:t>
                      </a:r>
                      <a:endParaRPr lang="zh-TW" altLang="en-US" sz="1800" b="1" kern="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360040">
                <a:tc>
                  <a:txBody>
                    <a:bodyPr/>
                    <a:lstStyle/>
                    <a:p>
                      <a:pPr algn="ctr">
                        <a:lnSpc>
                          <a:spcPts val="2600"/>
                        </a:lnSpc>
                        <a:spcAft>
                          <a:spcPts val="0"/>
                        </a:spcAft>
                      </a:pPr>
                      <a:r>
                        <a:rPr lang="en-US" sz="1800" b="1" kern="0" baseline="0" dirty="0">
                          <a:solidFill>
                            <a:schemeClr val="tx1"/>
                          </a:solidFill>
                          <a:effectLst/>
                          <a:latin typeface="+mn-ea"/>
                          <a:ea typeface="+mn-ea"/>
                        </a:rPr>
                        <a:t>120</a:t>
                      </a:r>
                      <a:r>
                        <a:rPr lang="zh-TW" sz="1800" b="1" kern="0" baseline="0" dirty="0">
                          <a:solidFill>
                            <a:schemeClr val="tx1"/>
                          </a:solidFill>
                          <a:effectLst/>
                          <a:latin typeface="+mn-ea"/>
                          <a:ea typeface="+mn-ea"/>
                        </a:rPr>
                        <a:t>年以後</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smtClean="0">
                          <a:solidFill>
                            <a:srgbClr val="0000FF"/>
                          </a:solidFill>
                          <a:effectLst/>
                          <a:latin typeface="+mn-ea"/>
                          <a:ea typeface="+mn-ea"/>
                        </a:rPr>
                        <a:t>65</a:t>
                      </a:r>
                      <a:r>
                        <a:rPr lang="zh-TW" sz="1800" b="1" kern="0" baseline="0" dirty="0" smtClean="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smtClean="0">
                          <a:solidFill>
                            <a:srgbClr val="0000FF"/>
                          </a:solidFill>
                          <a:effectLst/>
                          <a:latin typeface="+mn-ea"/>
                          <a:ea typeface="+mn-ea"/>
                        </a:rPr>
                        <a:t>65</a:t>
                      </a:r>
                      <a:r>
                        <a:rPr lang="zh-TW" sz="1800" b="1" kern="0" baseline="0" dirty="0" smtClean="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lnSpc>
                          <a:spcPts val="2600"/>
                        </a:lnSpc>
                        <a:spcAft>
                          <a:spcPts val="0"/>
                        </a:spcAft>
                      </a:pPr>
                      <a:r>
                        <a:rPr lang="en-US" altLang="zh-TW" sz="1800" b="1" kern="0" baseline="0" dirty="0" smtClean="0">
                          <a:solidFill>
                            <a:srgbClr val="0000FF"/>
                          </a:solidFill>
                          <a:effectLst/>
                          <a:latin typeface="+mn-ea"/>
                          <a:ea typeface="+mn-ea"/>
                        </a:rPr>
                        <a:t>60</a:t>
                      </a:r>
                      <a:r>
                        <a:rPr lang="zh-TW" altLang="en-US" sz="1800" b="1" kern="0" baseline="0" dirty="0" smtClean="0">
                          <a:solidFill>
                            <a:srgbClr val="0000FF"/>
                          </a:solidFill>
                          <a:effectLst/>
                          <a:latin typeface="+mn-ea"/>
                          <a:ea typeface="+mn-ea"/>
                        </a:rPr>
                        <a:t>歲</a:t>
                      </a: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bl>
          </a:graphicData>
        </a:graphic>
      </p:graphicFrame>
      <p:sp>
        <p:nvSpPr>
          <p:cNvPr id="6"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
        <p:nvSpPr>
          <p:cNvPr id="8" name="文字方塊 7"/>
          <p:cNvSpPr txBox="1"/>
          <p:nvPr/>
        </p:nvSpPr>
        <p:spPr>
          <a:xfrm>
            <a:off x="726515" y="908720"/>
            <a:ext cx="6051658"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a:t>(</a:t>
            </a:r>
            <a:r>
              <a:rPr lang="zh-TW" altLang="en-US" sz="2400" b="1" dirty="0"/>
              <a:t>二</a:t>
            </a:r>
            <a:r>
              <a:rPr lang="en-US" altLang="zh-TW" sz="2400" b="1" dirty="0"/>
              <a:t>)</a:t>
            </a:r>
            <a:r>
              <a:rPr lang="zh-TW" altLang="en-US" sz="2400" b="1" dirty="0"/>
              <a:t>自願退休者</a:t>
            </a:r>
            <a:r>
              <a:rPr lang="en-US" altLang="zh-TW" sz="2400" b="1" dirty="0" smtClean="0"/>
              <a:t>-</a:t>
            </a:r>
            <a:r>
              <a:rPr lang="zh-TW" altLang="en-US" sz="2400" b="1" dirty="0" smtClean="0"/>
              <a:t>展期及減額月退休金規定</a:t>
            </a:r>
            <a:r>
              <a:rPr lang="en-US" altLang="zh-TW" sz="2400" b="1" dirty="0" smtClean="0"/>
              <a:t>(4)</a:t>
            </a:r>
            <a:endParaRPr lang="zh-TW" altLang="en-US" sz="2400" b="1" dirty="0"/>
          </a:p>
        </p:txBody>
      </p:sp>
    </p:spTree>
    <p:extLst>
      <p:ext uri="{BB962C8B-B14F-4D97-AF65-F5344CB8AC3E}">
        <p14:creationId xmlns:p14="http://schemas.microsoft.com/office/powerpoint/2010/main" val="3908609690"/>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4"/>
          <p:cNvSpPr txBox="1">
            <a:spLocks noChangeArrowheads="1"/>
          </p:cNvSpPr>
          <p:nvPr/>
        </p:nvSpPr>
        <p:spPr bwMode="auto">
          <a:xfrm>
            <a:off x="871786" y="908720"/>
            <a:ext cx="7516638" cy="432272"/>
          </a:xfrm>
          <a:prstGeom prst="rect">
            <a:avLst/>
          </a:prstGeom>
          <a:ln/>
        </p:spPr>
        <p:style>
          <a:lnRef idx="0">
            <a:schemeClr val="accent4"/>
          </a:lnRef>
          <a:fillRef idx="3">
            <a:schemeClr val="accent4"/>
          </a:fillRef>
          <a:effectRef idx="3">
            <a:schemeClr val="accent4"/>
          </a:effectRef>
          <a:fontRef idx="minor">
            <a:schemeClr val="lt1"/>
          </a:fontRef>
        </p:style>
        <p:txBody>
          <a:bodyPr/>
          <a:lstStyle>
            <a:lvl1pPr marL="174625" indent="-174625" algn="l" defTabSz="261938" eaLnBrk="0" hangingPunct="0">
              <a:buChar char="v"/>
              <a:defRPr kumimoji="1" sz="2400">
                <a:solidFill>
                  <a:srgbClr val="0000CC"/>
                </a:solidFill>
                <a:latin typeface="Arial" charset="0"/>
                <a:ea typeface="標楷體" pitchFamily="65" charset="-120"/>
              </a:defRPr>
            </a:lvl1pPr>
            <a:lvl2pPr marL="742950" indent="-285750" algn="l" defTabSz="261938" eaLnBrk="0" hangingPunct="0">
              <a:buChar char="–"/>
              <a:defRPr kumimoji="1" sz="2400">
                <a:solidFill>
                  <a:srgbClr val="0000CC"/>
                </a:solidFill>
                <a:latin typeface="Arial" charset="0"/>
                <a:ea typeface="標楷體" pitchFamily="65" charset="-120"/>
              </a:defRPr>
            </a:lvl2pPr>
            <a:lvl3pPr marL="1143000" indent="-228600" algn="l" defTabSz="261938" eaLnBrk="0" hangingPunct="0">
              <a:buChar char="•"/>
              <a:defRPr kumimoji="1" sz="2400">
                <a:solidFill>
                  <a:srgbClr val="0000CC"/>
                </a:solidFill>
                <a:latin typeface="Arial" charset="0"/>
                <a:ea typeface="標楷體" pitchFamily="65" charset="-120"/>
              </a:defRPr>
            </a:lvl3pPr>
            <a:lvl4pPr marL="1600200" indent="-228600" algn="l" defTabSz="261938" eaLnBrk="0" hangingPunct="0">
              <a:buChar char="–"/>
              <a:defRPr kumimoji="1" sz="2400">
                <a:solidFill>
                  <a:srgbClr val="0000CC"/>
                </a:solidFill>
                <a:latin typeface="Arial" charset="0"/>
                <a:ea typeface="標楷體" pitchFamily="65" charset="-120"/>
              </a:defRPr>
            </a:lvl4pPr>
            <a:lvl5pPr marL="2057400" indent="-228600" algn="l" defTabSz="261938" eaLnBrk="0" hangingPunct="0">
              <a:buChar char="»"/>
              <a:defRPr kumimoji="1" sz="2400">
                <a:solidFill>
                  <a:srgbClr val="0000CC"/>
                </a:solidFill>
                <a:latin typeface="Arial" charset="0"/>
                <a:ea typeface="標楷體" pitchFamily="65" charset="-120"/>
              </a:defRPr>
            </a:lvl5pPr>
            <a:lvl6pPr marL="25146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algn="ctr" eaLnBrk="1" hangingPunct="1">
              <a:buClr>
                <a:schemeClr val="accent2"/>
              </a:buClr>
              <a:buSzPct val="90000"/>
              <a:buNone/>
            </a:pPr>
            <a:r>
              <a:rPr lang="en-US" altLang="zh-TW" b="1" dirty="0" smtClean="0">
                <a:solidFill>
                  <a:schemeClr val="lt1"/>
                </a:solidFill>
                <a:latin typeface="+mn-lt"/>
                <a:ea typeface="+mn-ea"/>
              </a:rPr>
              <a:t>(</a:t>
            </a:r>
            <a:r>
              <a:rPr lang="zh-TW" altLang="en-US" b="1" dirty="0">
                <a:solidFill>
                  <a:schemeClr val="lt1"/>
                </a:solidFill>
                <a:latin typeface="+mn-lt"/>
                <a:ea typeface="+mn-ea"/>
              </a:rPr>
              <a:t>二</a:t>
            </a:r>
            <a:r>
              <a:rPr lang="en-US" altLang="zh-TW" b="1" dirty="0" smtClean="0">
                <a:solidFill>
                  <a:schemeClr val="lt1"/>
                </a:solidFill>
                <a:latin typeface="+mn-lt"/>
                <a:ea typeface="+mn-ea"/>
              </a:rPr>
              <a:t>)</a:t>
            </a:r>
            <a:r>
              <a:rPr lang="zh-TW" altLang="en-US" b="1" dirty="0">
                <a:solidFill>
                  <a:schemeClr val="lt1"/>
                </a:solidFill>
                <a:latin typeface="+mn-lt"/>
                <a:ea typeface="+mn-ea"/>
              </a:rPr>
              <a:t>自願退休者</a:t>
            </a:r>
            <a:r>
              <a:rPr lang="en-US" altLang="zh-TW" b="1" dirty="0">
                <a:solidFill>
                  <a:schemeClr val="lt1"/>
                </a:solidFill>
                <a:latin typeface="+mn-lt"/>
                <a:ea typeface="+mn-ea"/>
              </a:rPr>
              <a:t>-</a:t>
            </a:r>
            <a:r>
              <a:rPr lang="zh-TW" altLang="en-US" b="1" dirty="0" smtClean="0">
                <a:solidFill>
                  <a:schemeClr val="lt1"/>
                </a:solidFill>
                <a:latin typeface="+mn-lt"/>
                <a:ea typeface="+mn-ea"/>
              </a:rPr>
              <a:t>月</a:t>
            </a:r>
            <a:r>
              <a:rPr lang="zh-TW" altLang="en-US" b="1" dirty="0">
                <a:solidFill>
                  <a:schemeClr val="lt1"/>
                </a:solidFill>
                <a:latin typeface="+mn-lt"/>
                <a:ea typeface="+mn-ea"/>
              </a:rPr>
              <a:t>退休金起支年齡方案排除適用</a:t>
            </a:r>
            <a:r>
              <a:rPr lang="zh-TW" altLang="en-US" b="1" dirty="0" smtClean="0">
                <a:solidFill>
                  <a:schemeClr val="lt1"/>
                </a:solidFill>
                <a:latin typeface="+mn-lt"/>
                <a:ea typeface="+mn-ea"/>
              </a:rPr>
              <a:t>對象</a:t>
            </a:r>
            <a:r>
              <a:rPr lang="en-US" altLang="zh-TW" b="1" dirty="0" smtClean="0">
                <a:solidFill>
                  <a:schemeClr val="lt1"/>
                </a:solidFill>
                <a:latin typeface="+mn-lt"/>
                <a:ea typeface="+mn-ea"/>
              </a:rPr>
              <a:t>(5)</a:t>
            </a:r>
            <a:endParaRPr lang="zh-TW" altLang="en-US" b="1" dirty="0">
              <a:solidFill>
                <a:schemeClr val="lt1"/>
              </a:solidFill>
              <a:latin typeface="+mn-lt"/>
              <a:ea typeface="+mn-ea"/>
            </a:endParaRPr>
          </a:p>
        </p:txBody>
      </p:sp>
      <p:sp>
        <p:nvSpPr>
          <p:cNvPr id="10" name="AutoShape 3"/>
          <p:cNvSpPr>
            <a:spLocks noChangeArrowheads="1"/>
          </p:cNvSpPr>
          <p:nvPr/>
        </p:nvSpPr>
        <p:spPr bwMode="gray">
          <a:xfrm>
            <a:off x="1331506" y="1816030"/>
            <a:ext cx="6840893" cy="4349274"/>
          </a:xfrm>
          <a:prstGeom prst="roundRect">
            <a:avLst>
              <a:gd name="adj" fmla="val 10347"/>
            </a:avLst>
          </a:prstGeom>
          <a:gradFill rotWithShape="1">
            <a:gsLst>
              <a:gs pos="0">
                <a:srgbClr val="EBD3AD"/>
              </a:gs>
              <a:gs pos="100000">
                <a:srgbClr val="EBD3AD">
                  <a:gamma/>
                  <a:tint val="0"/>
                  <a:invGamma/>
                </a:srgbClr>
              </a:gs>
            </a:gsLst>
            <a:lin ang="18900000" scaled="1"/>
          </a:gradFill>
          <a:ln w="50800">
            <a:solidFill>
              <a:srgbClr val="FF9933"/>
            </a:solidFill>
            <a:round/>
            <a:headEnd/>
            <a:tailEnd/>
          </a:ln>
          <a:effectLst>
            <a:outerShdw dist="107763" dir="2700000" algn="ctr" rotWithShape="0">
              <a:srgbClr val="000000">
                <a:alpha val="50000"/>
              </a:srgbClr>
            </a:outerShdw>
          </a:effectLst>
        </p:spPr>
        <p:txBody>
          <a:bodyPr/>
          <a:lstStyle/>
          <a:p>
            <a:pPr marL="542925" algn="ctr" eaLnBrk="0" hangingPunct="0">
              <a:spcAft>
                <a:spcPts val="0"/>
              </a:spcAft>
              <a:defRPr/>
            </a:pPr>
            <a:r>
              <a:rPr lang="zh-TW" altLang="en-US" sz="2200" b="1" dirty="0" smtClean="0">
                <a:ln w="1905"/>
                <a:effectLst>
                  <a:innerShdw blurRad="69850" dist="43180" dir="5400000">
                    <a:srgbClr val="000000">
                      <a:alpha val="65000"/>
                    </a:srgbClr>
                  </a:innerShdw>
                </a:effectLst>
                <a:latin typeface="+mn-ea"/>
              </a:rPr>
              <a:t>月退休金起支年齡規定排除對象：</a:t>
            </a:r>
            <a:endParaRPr lang="en-US" altLang="zh-TW" sz="2200" b="1" dirty="0" smtClean="0">
              <a:ln w="1905"/>
              <a:effectLst>
                <a:innerShdw blurRad="69850" dist="43180" dir="5400000">
                  <a:srgbClr val="000000">
                    <a:alpha val="65000"/>
                  </a:srgbClr>
                </a:innerShdw>
              </a:effectLst>
              <a:latin typeface="+mn-ea"/>
            </a:endParaRPr>
          </a:p>
          <a:p>
            <a:pPr algn="ctr">
              <a:lnSpc>
                <a:spcPts val="2700"/>
              </a:lnSpc>
              <a:spcBef>
                <a:spcPts val="1200"/>
              </a:spcBef>
              <a:buClr>
                <a:schemeClr val="accent2"/>
              </a:buClr>
              <a:buSzPct val="90000"/>
            </a:pPr>
            <a:r>
              <a:rPr lang="zh-TW" altLang="en-US" sz="2200" b="1" u="sng" dirty="0" smtClean="0">
                <a:solidFill>
                  <a:srgbClr val="0000FF"/>
                </a:solidFill>
                <a:latin typeface="+mn-ea"/>
              </a:rPr>
              <a:t>符合任職滿</a:t>
            </a:r>
            <a:r>
              <a:rPr lang="en-US" altLang="zh-TW" sz="2200" b="1" u="sng" dirty="0" smtClean="0">
                <a:solidFill>
                  <a:srgbClr val="0000FF"/>
                </a:solidFill>
                <a:latin typeface="+mn-ea"/>
              </a:rPr>
              <a:t>15</a:t>
            </a:r>
            <a:r>
              <a:rPr lang="zh-TW" altLang="en-US" sz="2200" b="1" u="sng" dirty="0" smtClean="0">
                <a:solidFill>
                  <a:srgbClr val="0000FF"/>
                </a:solidFill>
                <a:latin typeface="+mn-ea"/>
              </a:rPr>
              <a:t>年以上</a:t>
            </a:r>
            <a:r>
              <a:rPr lang="zh-TW" altLang="en-US" sz="2200" b="1" u="sng" dirty="0">
                <a:solidFill>
                  <a:srgbClr val="0000FF"/>
                </a:solidFill>
                <a:latin typeface="+mn-ea"/>
              </a:rPr>
              <a:t>、</a:t>
            </a:r>
            <a:r>
              <a:rPr lang="en-US" altLang="zh-TW" sz="2200" b="1" u="sng" dirty="0">
                <a:solidFill>
                  <a:srgbClr val="0000FF"/>
                </a:solidFill>
                <a:latin typeface="+mn-ea"/>
              </a:rPr>
              <a:t>60</a:t>
            </a:r>
            <a:r>
              <a:rPr lang="zh-TW" altLang="en-US" sz="2200" b="1" u="sng" dirty="0" smtClean="0">
                <a:solidFill>
                  <a:srgbClr val="0000FF"/>
                </a:solidFill>
                <a:latin typeface="+mn-ea"/>
              </a:rPr>
              <a:t>歲</a:t>
            </a:r>
            <a:endParaRPr lang="en-US" altLang="zh-TW" sz="2200" b="1" u="sng" dirty="0" smtClean="0">
              <a:solidFill>
                <a:srgbClr val="0000FF"/>
              </a:solidFill>
              <a:latin typeface="+mn-ea"/>
            </a:endParaRPr>
          </a:p>
          <a:p>
            <a:pPr algn="ctr">
              <a:lnSpc>
                <a:spcPts val="2700"/>
              </a:lnSpc>
              <a:spcBef>
                <a:spcPct val="15000"/>
              </a:spcBef>
              <a:buClr>
                <a:schemeClr val="accent2"/>
              </a:buClr>
              <a:buSzPct val="90000"/>
            </a:pPr>
            <a:r>
              <a:rPr lang="zh-TW" altLang="en-US" sz="2200" b="1" u="sng" dirty="0" smtClean="0">
                <a:solidFill>
                  <a:srgbClr val="0000FF"/>
                </a:solidFill>
                <a:latin typeface="+mn-ea"/>
              </a:rPr>
              <a:t>任職</a:t>
            </a:r>
            <a:r>
              <a:rPr lang="zh-TW" altLang="en-US" sz="2200" b="1" u="sng" dirty="0">
                <a:solidFill>
                  <a:srgbClr val="0000FF"/>
                </a:solidFill>
                <a:latin typeface="+mn-ea"/>
              </a:rPr>
              <a:t>滿</a:t>
            </a:r>
            <a:r>
              <a:rPr lang="en-US" altLang="zh-TW" sz="2200" b="1" u="sng" dirty="0">
                <a:solidFill>
                  <a:srgbClr val="0000FF"/>
                </a:solidFill>
                <a:latin typeface="+mn-ea"/>
              </a:rPr>
              <a:t>25</a:t>
            </a:r>
            <a:r>
              <a:rPr lang="zh-TW" altLang="en-US" sz="2200" b="1" u="sng" dirty="0">
                <a:solidFill>
                  <a:srgbClr val="0000FF"/>
                </a:solidFill>
                <a:latin typeface="+mn-ea"/>
              </a:rPr>
              <a:t>年者</a:t>
            </a:r>
          </a:p>
          <a:p>
            <a:pPr algn="ctr">
              <a:lnSpc>
                <a:spcPts val="2700"/>
              </a:lnSpc>
              <a:spcBef>
                <a:spcPct val="15000"/>
              </a:spcBef>
              <a:buClr>
                <a:schemeClr val="accent2"/>
              </a:buClr>
              <a:buSzPct val="90000"/>
            </a:pPr>
            <a:r>
              <a:rPr lang="zh-TW" altLang="en-US" sz="2200" b="1" dirty="0">
                <a:solidFill>
                  <a:srgbClr val="FF0000"/>
                </a:solidFill>
                <a:latin typeface="+mn-ea"/>
              </a:rPr>
              <a:t>＋</a:t>
            </a:r>
            <a:endParaRPr lang="zh-TW" altLang="en-US" sz="2200" b="1" dirty="0">
              <a:solidFill>
                <a:srgbClr val="0033CC"/>
              </a:solidFill>
              <a:latin typeface="+mn-ea"/>
            </a:endParaRPr>
          </a:p>
          <a:p>
            <a:pPr algn="ctr">
              <a:lnSpc>
                <a:spcPts val="2700"/>
              </a:lnSpc>
              <a:spcBef>
                <a:spcPct val="15000"/>
              </a:spcBef>
              <a:buClr>
                <a:schemeClr val="accent2"/>
              </a:buClr>
              <a:buSzPct val="90000"/>
            </a:pPr>
            <a:r>
              <a:rPr lang="zh-TW" altLang="en-US" sz="2200" b="1" u="sng" dirty="0">
                <a:solidFill>
                  <a:srgbClr val="0000FF"/>
                </a:solidFill>
                <a:latin typeface="+mn-ea"/>
              </a:rPr>
              <a:t>曾依公教人員保險法</a:t>
            </a:r>
            <a:r>
              <a:rPr lang="zh-TW" altLang="en-US" sz="2200" b="1" u="sng" dirty="0" smtClean="0">
                <a:solidFill>
                  <a:srgbClr val="0000FF"/>
                </a:solidFill>
                <a:latin typeface="+mn-ea"/>
              </a:rPr>
              <a:t>規定領有</a:t>
            </a:r>
            <a:r>
              <a:rPr lang="zh-TW" altLang="en-US" sz="2200" b="1" u="sng" dirty="0">
                <a:solidFill>
                  <a:srgbClr val="0000FF"/>
                </a:solidFill>
                <a:latin typeface="+mn-ea"/>
              </a:rPr>
              <a:t>失能給付</a:t>
            </a:r>
            <a:br>
              <a:rPr lang="zh-TW" altLang="en-US" sz="2200" b="1" u="sng" dirty="0">
                <a:solidFill>
                  <a:srgbClr val="0000FF"/>
                </a:solidFill>
                <a:latin typeface="+mn-ea"/>
              </a:rPr>
            </a:br>
            <a:r>
              <a:rPr lang="zh-TW" altLang="en-US" sz="2200" b="1" dirty="0">
                <a:solidFill>
                  <a:srgbClr val="FF0000"/>
                </a:solidFill>
                <a:latin typeface="+mn-ea"/>
              </a:rPr>
              <a:t>＋</a:t>
            </a:r>
            <a:r>
              <a:rPr lang="zh-TW" altLang="en-US" sz="2200" b="1" dirty="0">
                <a:solidFill>
                  <a:srgbClr val="0033CC"/>
                </a:solidFill>
                <a:latin typeface="+mn-ea"/>
              </a:rPr>
              <a:t/>
            </a:r>
            <a:br>
              <a:rPr lang="zh-TW" altLang="en-US" sz="2200" b="1" dirty="0">
                <a:solidFill>
                  <a:srgbClr val="0033CC"/>
                </a:solidFill>
                <a:latin typeface="+mn-ea"/>
              </a:rPr>
            </a:br>
            <a:r>
              <a:rPr lang="zh-TW" altLang="en-US" sz="2200" b="1" u="sng" dirty="0">
                <a:solidFill>
                  <a:srgbClr val="0000FF"/>
                </a:solidFill>
                <a:latin typeface="+mn-ea"/>
              </a:rPr>
              <a:t>退休前</a:t>
            </a:r>
            <a:r>
              <a:rPr lang="en-US" altLang="zh-TW" sz="2200" b="1" u="sng" dirty="0">
                <a:solidFill>
                  <a:srgbClr val="0000FF"/>
                </a:solidFill>
                <a:latin typeface="+mn-ea"/>
              </a:rPr>
              <a:t>5</a:t>
            </a:r>
            <a:r>
              <a:rPr lang="zh-TW" altLang="en-US" sz="2200" b="1" u="sng" dirty="0">
                <a:solidFill>
                  <a:srgbClr val="0000FF"/>
                </a:solidFill>
                <a:latin typeface="+mn-ea"/>
              </a:rPr>
              <a:t>年內</a:t>
            </a:r>
            <a:r>
              <a:rPr lang="zh-TW" altLang="en-US" sz="2200" b="1" u="sng" dirty="0">
                <a:solidFill>
                  <a:srgbClr val="C00000"/>
                </a:solidFill>
                <a:latin typeface="+mn-ea"/>
              </a:rPr>
              <a:t>有申請延長病假致考績列丙等或無</a:t>
            </a:r>
            <a:r>
              <a:rPr lang="zh-TW" altLang="en-US" sz="2200" b="1" u="sng" dirty="0" smtClean="0">
                <a:solidFill>
                  <a:srgbClr val="C00000"/>
                </a:solidFill>
                <a:latin typeface="+mn-ea"/>
              </a:rPr>
              <a:t>考績</a:t>
            </a:r>
            <a:endParaRPr lang="en-US" altLang="zh-TW" sz="2200" b="1" u="sng" dirty="0" smtClean="0">
              <a:solidFill>
                <a:srgbClr val="C00000"/>
              </a:solidFill>
              <a:latin typeface="+mn-ea"/>
            </a:endParaRPr>
          </a:p>
          <a:p>
            <a:pPr algn="ctr">
              <a:lnSpc>
                <a:spcPts val="2700"/>
              </a:lnSpc>
              <a:spcBef>
                <a:spcPct val="15000"/>
              </a:spcBef>
              <a:buClr>
                <a:schemeClr val="accent2"/>
              </a:buClr>
              <a:buSzPct val="90000"/>
            </a:pPr>
            <a:r>
              <a:rPr lang="zh-TW" altLang="en-US" sz="2200" b="1" dirty="0">
                <a:latin typeface="+mn-ea"/>
              </a:rPr>
              <a:t>↓</a:t>
            </a:r>
            <a:br>
              <a:rPr lang="zh-TW" altLang="en-US" sz="2200" b="1" dirty="0">
                <a:latin typeface="+mn-ea"/>
              </a:rPr>
            </a:br>
            <a:r>
              <a:rPr lang="zh-TW" altLang="en-US" sz="2200" b="1" dirty="0">
                <a:solidFill>
                  <a:srgbClr val="0000FF"/>
                </a:solidFill>
                <a:latin typeface="+mn-ea"/>
              </a:rPr>
              <a:t>任職</a:t>
            </a:r>
            <a:r>
              <a:rPr lang="zh-TW" altLang="en-US" sz="2200" b="1" dirty="0" smtClean="0">
                <a:solidFill>
                  <a:srgbClr val="0000FF"/>
                </a:solidFill>
                <a:latin typeface="+mn-ea"/>
              </a:rPr>
              <a:t>滿</a:t>
            </a:r>
            <a:r>
              <a:rPr lang="en-US" altLang="zh-TW" sz="2200" b="1" dirty="0" smtClean="0">
                <a:solidFill>
                  <a:srgbClr val="0000FF"/>
                </a:solidFill>
                <a:latin typeface="+mn-ea"/>
              </a:rPr>
              <a:t>15</a:t>
            </a:r>
            <a:r>
              <a:rPr lang="zh-TW" altLang="en-US" sz="2200" b="1" dirty="0">
                <a:solidFill>
                  <a:srgbClr val="0000FF"/>
                </a:solidFill>
                <a:latin typeface="+mn-ea"/>
              </a:rPr>
              <a:t>年以上、</a:t>
            </a:r>
            <a:r>
              <a:rPr lang="en-US" altLang="zh-TW" sz="2200" b="1" dirty="0">
                <a:solidFill>
                  <a:srgbClr val="0000FF"/>
                </a:solidFill>
                <a:latin typeface="+mn-ea"/>
              </a:rPr>
              <a:t>60</a:t>
            </a:r>
            <a:r>
              <a:rPr lang="zh-TW" altLang="en-US" sz="2200" b="1" dirty="0" smtClean="0">
                <a:solidFill>
                  <a:srgbClr val="0000FF"/>
                </a:solidFill>
                <a:latin typeface="+mn-ea"/>
              </a:rPr>
              <a:t>歲</a:t>
            </a:r>
            <a:r>
              <a:rPr lang="en-US" altLang="zh-TW" sz="2200" b="1" dirty="0" smtClean="0">
                <a:solidFill>
                  <a:srgbClr val="0000FF"/>
                </a:solidFill>
                <a:latin typeface="+mn-ea"/>
              </a:rPr>
              <a:t/>
            </a:r>
            <a:br>
              <a:rPr lang="en-US" altLang="zh-TW" sz="2200" b="1" dirty="0" smtClean="0">
                <a:solidFill>
                  <a:srgbClr val="0000FF"/>
                </a:solidFill>
                <a:latin typeface="+mn-ea"/>
              </a:rPr>
            </a:br>
            <a:r>
              <a:rPr lang="zh-TW" altLang="en-US" sz="2200" b="1" dirty="0" smtClean="0">
                <a:solidFill>
                  <a:srgbClr val="0000FF"/>
                </a:solidFill>
                <a:latin typeface="+mn-ea"/>
              </a:rPr>
              <a:t>任職</a:t>
            </a:r>
            <a:r>
              <a:rPr lang="zh-TW" altLang="en-US" sz="2200" b="1" dirty="0">
                <a:solidFill>
                  <a:srgbClr val="0000FF"/>
                </a:solidFill>
                <a:latin typeface="+mn-ea"/>
              </a:rPr>
              <a:t>滿</a:t>
            </a:r>
            <a:r>
              <a:rPr lang="en-US" altLang="zh-TW" sz="2200" b="1" dirty="0">
                <a:solidFill>
                  <a:srgbClr val="0000FF"/>
                </a:solidFill>
                <a:latin typeface="+mn-ea"/>
              </a:rPr>
              <a:t>25</a:t>
            </a:r>
            <a:r>
              <a:rPr lang="zh-TW" altLang="en-US" sz="2200" b="1" dirty="0">
                <a:solidFill>
                  <a:srgbClr val="0000FF"/>
                </a:solidFill>
                <a:latin typeface="+mn-ea"/>
              </a:rPr>
              <a:t>年以上</a:t>
            </a:r>
            <a:br>
              <a:rPr lang="zh-TW" altLang="en-US" sz="2200" b="1" dirty="0">
                <a:solidFill>
                  <a:srgbClr val="0000FF"/>
                </a:solidFill>
                <a:latin typeface="+mn-ea"/>
              </a:rPr>
            </a:br>
            <a:r>
              <a:rPr lang="zh-TW" altLang="en-US" sz="2200" b="1" dirty="0">
                <a:solidFill>
                  <a:srgbClr val="0000FF"/>
                </a:solidFill>
                <a:latin typeface="+mn-ea"/>
              </a:rPr>
              <a:t>即得擇領月</a:t>
            </a:r>
            <a:r>
              <a:rPr lang="zh-TW" altLang="en-US" sz="2200" b="1" dirty="0" smtClean="0">
                <a:solidFill>
                  <a:srgbClr val="0000FF"/>
                </a:solidFill>
                <a:latin typeface="+mn-ea"/>
              </a:rPr>
              <a:t>退休金</a:t>
            </a:r>
            <a:endParaRPr lang="en-US" altLang="zh-TW" sz="2200" b="1" dirty="0">
              <a:ln w="1905"/>
              <a:solidFill>
                <a:srgbClr val="0000FF"/>
              </a:solidFill>
              <a:effectLst>
                <a:innerShdw blurRad="69850" dist="43180" dir="5400000">
                  <a:srgbClr val="000000">
                    <a:alpha val="65000"/>
                  </a:srgbClr>
                </a:innerShdw>
              </a:effectLst>
              <a:latin typeface="+mn-ea"/>
            </a:endParaRPr>
          </a:p>
        </p:txBody>
      </p:sp>
      <p:sp>
        <p:nvSpPr>
          <p:cNvPr id="14" name="投影片編號版面配置區 2"/>
          <p:cNvSpPr txBox="1">
            <a:spLocks/>
          </p:cNvSpPr>
          <p:nvPr/>
        </p:nvSpPr>
        <p:spPr bwMode="auto">
          <a:xfrm>
            <a:off x="8748464" y="6597352"/>
            <a:ext cx="395536" cy="241932"/>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defPPr>
              <a:defRPr lang="zh-TW"/>
            </a:defPPr>
            <a:lvl1pPr marL="0" algn="r" defTabSz="914400" rtl="0" eaLnBrk="1" latinLnBrk="0" hangingPunct="1">
              <a:defRPr sz="1400" kern="1200">
                <a:solidFill>
                  <a:schemeClr val="tx1"/>
                </a:solidFill>
                <a:latin typeface="Arial" charset="0"/>
                <a:ea typeface="新細明體" pitchFamily="18" charset="-12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40</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5" name="文字方塊 14"/>
          <p:cNvSpPr txBox="1"/>
          <p:nvPr/>
        </p:nvSpPr>
        <p:spPr>
          <a:xfrm>
            <a:off x="1012031" y="1792813"/>
            <a:ext cx="639919" cy="1169551"/>
          </a:xfrm>
          <a:prstGeom prst="rect">
            <a:avLst/>
          </a:prstGeom>
        </p:spPr>
        <p:style>
          <a:lnRef idx="0">
            <a:schemeClr val="accent1"/>
          </a:lnRef>
          <a:fillRef idx="3">
            <a:schemeClr val="accent1"/>
          </a:fillRef>
          <a:effectRef idx="3">
            <a:schemeClr val="accent1"/>
          </a:effectRef>
          <a:fontRef idx="minor">
            <a:schemeClr val="lt1"/>
          </a:fontRef>
        </p:style>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3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修</a:t>
            </a:r>
            <a:endParaRPr lang="en-US" altLang="zh-TW" sz="3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a:p>
            <a:r>
              <a:rPr lang="zh-TW" altLang="en-US" sz="3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訂</a:t>
            </a:r>
          </a:p>
        </p:txBody>
      </p:sp>
      <p:sp>
        <p:nvSpPr>
          <p:cNvPr id="16"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216788267"/>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字方塊 9"/>
          <p:cNvSpPr txBox="1"/>
          <p:nvPr/>
        </p:nvSpPr>
        <p:spPr>
          <a:xfrm>
            <a:off x="685131" y="692696"/>
            <a:ext cx="706956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a:t>(</a:t>
            </a:r>
            <a:r>
              <a:rPr lang="zh-TW" altLang="en-US" sz="2400" b="1" dirty="0"/>
              <a:t>二</a:t>
            </a:r>
            <a:r>
              <a:rPr lang="en-US" altLang="zh-TW" sz="2400" b="1" dirty="0"/>
              <a:t>)</a:t>
            </a:r>
            <a:r>
              <a:rPr lang="zh-TW" altLang="en-US" sz="2400" b="1" dirty="0"/>
              <a:t>自願退休者</a:t>
            </a:r>
            <a:r>
              <a:rPr lang="en-US" altLang="zh-TW" sz="2400" b="1" dirty="0"/>
              <a:t>-</a:t>
            </a:r>
            <a:r>
              <a:rPr lang="zh-TW" altLang="en-US" sz="2400" b="1" dirty="0"/>
              <a:t>月退休金法定起支</a:t>
            </a:r>
            <a:r>
              <a:rPr lang="zh-TW" altLang="en-US" sz="2400" b="1" dirty="0" smtClean="0"/>
              <a:t>年齡</a:t>
            </a:r>
            <a:r>
              <a:rPr lang="en-US" altLang="zh-TW" sz="2400" b="1" dirty="0" smtClean="0"/>
              <a:t>-</a:t>
            </a:r>
            <a:r>
              <a:rPr lang="zh-TW" altLang="en-US" sz="2400" b="1" dirty="0" smtClean="0"/>
              <a:t>過渡規定</a:t>
            </a:r>
            <a:r>
              <a:rPr lang="en-US" altLang="zh-TW" sz="2400" b="1" dirty="0" smtClean="0"/>
              <a:t>(6)</a:t>
            </a:r>
            <a:endParaRPr lang="zh-TW" altLang="en-US" sz="2400" b="1" dirty="0"/>
          </a:p>
        </p:txBody>
      </p:sp>
      <p:graphicFrame>
        <p:nvGraphicFramePr>
          <p:cNvPr id="8" name="表格 7"/>
          <p:cNvGraphicFramePr>
            <a:graphicFrameLocks noGrp="1"/>
          </p:cNvGraphicFramePr>
          <p:nvPr>
            <p:extLst>
              <p:ext uri="{D42A27DB-BD31-4B8C-83A1-F6EECF244321}">
                <p14:modId xmlns:p14="http://schemas.microsoft.com/office/powerpoint/2010/main" val="3004446452"/>
              </p:ext>
            </p:extLst>
          </p:nvPr>
        </p:nvGraphicFramePr>
        <p:xfrm>
          <a:off x="323528" y="1196752"/>
          <a:ext cx="8557080" cy="5658105"/>
        </p:xfrm>
        <a:graphic>
          <a:graphicData uri="http://schemas.openxmlformats.org/drawingml/2006/table">
            <a:tbl>
              <a:tblPr firstRow="1" firstCol="1" lastRow="1" lastCol="1" bandRow="1" bandCol="1">
                <a:tableStyleId>{5C22544A-7EE6-4342-B048-85BDC9FD1C3A}</a:tableStyleId>
              </a:tblPr>
              <a:tblGrid>
                <a:gridCol w="1491092"/>
                <a:gridCol w="2376264"/>
                <a:gridCol w="2217928"/>
                <a:gridCol w="2471796"/>
              </a:tblGrid>
              <a:tr h="430134">
                <a:tc rowSpan="2">
                  <a:txBody>
                    <a:bodyPr/>
                    <a:lstStyle/>
                    <a:p>
                      <a:pPr algn="ctr">
                        <a:lnSpc>
                          <a:spcPts val="2000"/>
                        </a:lnSpc>
                        <a:spcAft>
                          <a:spcPts val="0"/>
                        </a:spcAft>
                      </a:pPr>
                      <a:r>
                        <a:rPr lang="zh-TW" sz="1600" b="1" kern="0" baseline="0" dirty="0">
                          <a:solidFill>
                            <a:schemeClr val="tx1"/>
                          </a:solidFill>
                          <a:effectLst/>
                          <a:latin typeface="+mn-ea"/>
                          <a:ea typeface="+mn-ea"/>
                        </a:rPr>
                        <a:t>退休年度</a:t>
                      </a:r>
                      <a:endParaRPr lang="zh-TW" sz="16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lnSpc>
                          <a:spcPts val="2000"/>
                        </a:lnSpc>
                        <a:spcAft>
                          <a:spcPts val="0"/>
                        </a:spcAft>
                      </a:pPr>
                      <a:r>
                        <a:rPr lang="zh-TW" sz="1600" b="1" kern="0" baseline="0" dirty="0" smtClean="0">
                          <a:solidFill>
                            <a:schemeClr val="tx1"/>
                          </a:solidFill>
                          <a:effectLst/>
                          <a:latin typeface="+mn-ea"/>
                          <a:ea typeface="+mn-ea"/>
                        </a:rPr>
                        <a:t>法定</a:t>
                      </a:r>
                      <a:r>
                        <a:rPr lang="zh-TW" altLang="en-US" sz="1600" b="1" kern="0" baseline="0" dirty="0" smtClean="0">
                          <a:solidFill>
                            <a:schemeClr val="tx1"/>
                          </a:solidFill>
                          <a:effectLst/>
                          <a:latin typeface="+mn-ea"/>
                          <a:ea typeface="+mn-ea"/>
                        </a:rPr>
                        <a:t>起支</a:t>
                      </a:r>
                      <a:r>
                        <a:rPr lang="zh-TW" sz="1600" b="1" kern="0" baseline="0" dirty="0" smtClean="0">
                          <a:solidFill>
                            <a:schemeClr val="tx1"/>
                          </a:solidFill>
                          <a:effectLst/>
                          <a:latin typeface="+mn-ea"/>
                          <a:ea typeface="+mn-ea"/>
                        </a:rPr>
                        <a:t>年齡</a:t>
                      </a:r>
                      <a:r>
                        <a:rPr lang="en-US" sz="1600" b="1" kern="0" baseline="0" dirty="0" smtClean="0">
                          <a:solidFill>
                            <a:schemeClr val="tx1"/>
                          </a:solidFill>
                          <a:effectLst/>
                          <a:latin typeface="+mn-ea"/>
                          <a:ea typeface="+mn-ea"/>
                        </a:rPr>
                        <a:t> </a:t>
                      </a:r>
                    </a:p>
                    <a:p>
                      <a:pPr algn="ctr">
                        <a:lnSpc>
                          <a:spcPts val="2000"/>
                        </a:lnSpc>
                        <a:spcAft>
                          <a:spcPts val="0"/>
                        </a:spcAft>
                      </a:pPr>
                      <a:r>
                        <a:rPr lang="en-US" sz="1600" b="1" kern="0" baseline="0" dirty="0" smtClean="0">
                          <a:solidFill>
                            <a:schemeClr val="tx1"/>
                          </a:solidFill>
                          <a:effectLst/>
                          <a:latin typeface="+mn-ea"/>
                          <a:ea typeface="+mn-ea"/>
                        </a:rPr>
                        <a:t>(</a:t>
                      </a:r>
                      <a:r>
                        <a:rPr lang="zh-TW" sz="1600" b="1" kern="0" baseline="0" dirty="0">
                          <a:solidFill>
                            <a:schemeClr val="tx1"/>
                          </a:solidFill>
                          <a:effectLst/>
                          <a:latin typeface="+mn-ea"/>
                          <a:ea typeface="+mn-ea"/>
                        </a:rPr>
                        <a:t>展期及減額之計算基準</a:t>
                      </a:r>
                      <a:r>
                        <a:rPr lang="en-US" sz="1600" b="1" kern="0" baseline="0" dirty="0">
                          <a:solidFill>
                            <a:schemeClr val="tx1"/>
                          </a:solidFill>
                          <a:effectLst/>
                          <a:latin typeface="+mn-ea"/>
                          <a:ea typeface="+mn-ea"/>
                        </a:rPr>
                        <a:t>)</a:t>
                      </a:r>
                      <a:endParaRPr lang="zh-TW" sz="16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gridSpan="2">
                  <a:txBody>
                    <a:bodyPr/>
                    <a:lstStyle/>
                    <a:p>
                      <a:pPr algn="ctr">
                        <a:lnSpc>
                          <a:spcPts val="2000"/>
                        </a:lnSpc>
                        <a:spcAft>
                          <a:spcPts val="0"/>
                        </a:spcAft>
                      </a:pPr>
                      <a:r>
                        <a:rPr lang="zh-TW" sz="1600" b="1" kern="0" baseline="0" dirty="0">
                          <a:solidFill>
                            <a:schemeClr val="tx1"/>
                          </a:solidFill>
                          <a:effectLst/>
                          <a:latin typeface="+mn-ea"/>
                          <a:ea typeface="+mn-ea"/>
                        </a:rPr>
                        <a:t>過渡期間指標數</a:t>
                      </a:r>
                      <a:r>
                        <a:rPr lang="en-US" sz="1600" b="1" kern="0" baseline="0" dirty="0">
                          <a:solidFill>
                            <a:schemeClr val="tx1"/>
                          </a:solidFill>
                          <a:effectLst/>
                          <a:latin typeface="+mn-ea"/>
                          <a:ea typeface="+mn-ea"/>
                        </a:rPr>
                        <a:t/>
                      </a:r>
                      <a:br>
                        <a:rPr lang="en-US" sz="1600" b="1" kern="0" baseline="0" dirty="0">
                          <a:solidFill>
                            <a:schemeClr val="tx1"/>
                          </a:solidFill>
                          <a:effectLst/>
                          <a:latin typeface="+mn-ea"/>
                          <a:ea typeface="+mn-ea"/>
                        </a:rPr>
                      </a:br>
                      <a:r>
                        <a:rPr lang="en-US" sz="1600" b="1" kern="0" baseline="0" dirty="0">
                          <a:solidFill>
                            <a:srgbClr val="0000FF"/>
                          </a:solidFill>
                          <a:effectLst/>
                          <a:latin typeface="+mn-ea"/>
                          <a:ea typeface="+mn-ea"/>
                        </a:rPr>
                        <a:t>(</a:t>
                      </a:r>
                      <a:r>
                        <a:rPr lang="zh-TW" sz="1600" b="1" kern="0" baseline="0" dirty="0">
                          <a:solidFill>
                            <a:srgbClr val="0000FF"/>
                          </a:solidFill>
                          <a:effectLst/>
                          <a:latin typeface="+mn-ea"/>
                          <a:ea typeface="+mn-ea"/>
                        </a:rPr>
                        <a:t>年資</a:t>
                      </a:r>
                      <a:r>
                        <a:rPr lang="en-US" sz="1600" b="1" kern="0" baseline="0" dirty="0">
                          <a:solidFill>
                            <a:srgbClr val="0000FF"/>
                          </a:solidFill>
                          <a:effectLst/>
                          <a:latin typeface="+mn-ea"/>
                          <a:ea typeface="+mn-ea"/>
                        </a:rPr>
                        <a:t>+</a:t>
                      </a:r>
                      <a:r>
                        <a:rPr lang="zh-TW" sz="1600" b="1" kern="0" baseline="0" dirty="0">
                          <a:solidFill>
                            <a:srgbClr val="0000FF"/>
                          </a:solidFill>
                          <a:effectLst/>
                          <a:latin typeface="+mn-ea"/>
                          <a:ea typeface="+mn-ea"/>
                        </a:rPr>
                        <a:t>年齡之合計</a:t>
                      </a:r>
                      <a:r>
                        <a:rPr lang="zh-TW" sz="1600" b="1" kern="0" baseline="0" dirty="0" smtClean="0">
                          <a:solidFill>
                            <a:srgbClr val="0000FF"/>
                          </a:solidFill>
                          <a:effectLst/>
                          <a:latin typeface="+mn-ea"/>
                          <a:ea typeface="+mn-ea"/>
                        </a:rPr>
                        <a:t>數</a:t>
                      </a:r>
                      <a:r>
                        <a:rPr lang="zh-TW" altLang="en-US" sz="1600" b="1" kern="0" baseline="0" dirty="0" smtClean="0">
                          <a:solidFill>
                            <a:srgbClr val="0000FF"/>
                          </a:solidFill>
                          <a:effectLst/>
                          <a:latin typeface="+mn-ea"/>
                          <a:ea typeface="+mn-ea"/>
                        </a:rPr>
                        <a:t>，</a:t>
                      </a:r>
                      <a:r>
                        <a:rPr lang="zh-TW" altLang="zh-TW" sz="1600" b="1" kern="0" baseline="0" dirty="0" smtClean="0">
                          <a:solidFill>
                            <a:srgbClr val="0000FF"/>
                          </a:solidFill>
                          <a:effectLst/>
                          <a:latin typeface="+mn-ea"/>
                          <a:ea typeface="+mn-ea"/>
                        </a:rPr>
                        <a:t>高於或等於</a:t>
                      </a:r>
                      <a:r>
                        <a:rPr lang="zh-TW" altLang="en-US" sz="1600" b="1" kern="0" baseline="0" dirty="0" smtClean="0">
                          <a:solidFill>
                            <a:srgbClr val="0000FF"/>
                          </a:solidFill>
                          <a:effectLst/>
                          <a:latin typeface="+mn-ea"/>
                          <a:ea typeface="+mn-ea"/>
                        </a:rPr>
                        <a:t>退休當年</a:t>
                      </a:r>
                      <a:r>
                        <a:rPr lang="zh-TW" altLang="zh-TW" sz="1600" b="1" kern="0" baseline="0" dirty="0" smtClean="0">
                          <a:solidFill>
                            <a:srgbClr val="0000FF"/>
                          </a:solidFill>
                          <a:effectLst/>
                          <a:latin typeface="+mn-ea"/>
                          <a:ea typeface="+mn-ea"/>
                        </a:rPr>
                        <a:t>指標數</a:t>
                      </a:r>
                      <a:r>
                        <a:rPr lang="zh-TW" altLang="en-US" sz="1600" b="1" kern="0" baseline="0" dirty="0" smtClean="0">
                          <a:solidFill>
                            <a:srgbClr val="0000FF"/>
                          </a:solidFill>
                          <a:effectLst/>
                          <a:latin typeface="+mn-ea"/>
                          <a:ea typeface="+mn-ea"/>
                        </a:rPr>
                        <a:t>，</a:t>
                      </a:r>
                      <a:r>
                        <a:rPr lang="zh-TW" altLang="zh-TW" sz="1600" b="1" kern="0" baseline="0" dirty="0" smtClean="0">
                          <a:solidFill>
                            <a:srgbClr val="0000FF"/>
                          </a:solidFill>
                          <a:effectLst/>
                          <a:latin typeface="+mn-ea"/>
                          <a:ea typeface="+mn-ea"/>
                        </a:rPr>
                        <a:t>即可支領全額月退休金，不受法定起支年齡</a:t>
                      </a:r>
                      <a:r>
                        <a:rPr lang="zh-TW" altLang="en-US" sz="1600" b="1" kern="0" baseline="0" dirty="0" smtClean="0">
                          <a:solidFill>
                            <a:srgbClr val="0000FF"/>
                          </a:solidFill>
                          <a:effectLst/>
                          <a:latin typeface="+mn-ea"/>
                          <a:ea typeface="+mn-ea"/>
                        </a:rPr>
                        <a:t>限制</a:t>
                      </a:r>
                      <a:r>
                        <a:rPr lang="en-US" sz="1600" b="1" kern="0" baseline="0" dirty="0" smtClean="0">
                          <a:solidFill>
                            <a:srgbClr val="0000FF"/>
                          </a:solidFill>
                          <a:effectLst/>
                          <a:latin typeface="+mn-ea"/>
                          <a:ea typeface="+mn-ea"/>
                        </a:rPr>
                        <a:t>)</a:t>
                      </a:r>
                      <a:endParaRPr lang="zh-TW" sz="16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zh-TW" altLang="en-US"/>
                    </a:p>
                  </a:txBody>
                  <a:tcPr/>
                </a:tc>
              </a:tr>
              <a:tr h="254055">
                <a:tc vMerge="1">
                  <a:txBody>
                    <a:bodyPr/>
                    <a:lstStyle/>
                    <a:p>
                      <a:endParaRPr lang="zh-TW" altLang="en-US"/>
                    </a:p>
                  </a:txBody>
                  <a:tcPr/>
                </a:tc>
                <a:tc vMerge="1">
                  <a:txBody>
                    <a:bodyPr/>
                    <a:lstStyle/>
                    <a:p>
                      <a:endParaRPr lang="zh-TW" altLang="en-US"/>
                    </a:p>
                  </a:txBody>
                  <a:tcPr/>
                </a:tc>
                <a:tc>
                  <a:txBody>
                    <a:bodyPr/>
                    <a:lstStyle/>
                    <a:p>
                      <a:pPr algn="ctr">
                        <a:lnSpc>
                          <a:spcPts val="2600"/>
                        </a:lnSpc>
                        <a:spcAft>
                          <a:spcPts val="0"/>
                        </a:spcAft>
                      </a:pPr>
                      <a:r>
                        <a:rPr lang="zh-TW" sz="1600" b="1" kern="0" baseline="0" dirty="0">
                          <a:solidFill>
                            <a:schemeClr val="tx1"/>
                          </a:solidFill>
                          <a:effectLst/>
                          <a:latin typeface="+mn-ea"/>
                          <a:ea typeface="+mn-ea"/>
                        </a:rPr>
                        <a:t>指標數</a:t>
                      </a:r>
                      <a:endParaRPr lang="zh-TW" sz="16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zh-TW" sz="1600" b="1" kern="0" baseline="0" dirty="0">
                          <a:solidFill>
                            <a:schemeClr val="tx1"/>
                          </a:solidFill>
                          <a:effectLst/>
                          <a:latin typeface="+mn-ea"/>
                          <a:ea typeface="+mn-ea"/>
                        </a:rPr>
                        <a:t>基本年齡</a:t>
                      </a:r>
                      <a:endParaRPr lang="zh-TW" sz="16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11235">
                <a:tc>
                  <a:txBody>
                    <a:bodyPr/>
                    <a:lstStyle/>
                    <a:p>
                      <a:pPr algn="ctr">
                        <a:lnSpc>
                          <a:spcPts val="2000"/>
                        </a:lnSpc>
                        <a:spcAft>
                          <a:spcPts val="0"/>
                        </a:spcAft>
                      </a:pPr>
                      <a:r>
                        <a:rPr lang="en-US" sz="1800" b="1" kern="0" baseline="0" dirty="0">
                          <a:solidFill>
                            <a:schemeClr val="tx1"/>
                          </a:solidFill>
                          <a:effectLst/>
                          <a:latin typeface="+mn-ea"/>
                          <a:ea typeface="+mn-ea"/>
                        </a:rPr>
                        <a:t>107</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algn="ctr">
                        <a:lnSpc>
                          <a:spcPts val="2000"/>
                        </a:lnSpc>
                        <a:spcAft>
                          <a:spcPts val="0"/>
                        </a:spcAft>
                      </a:pPr>
                      <a:r>
                        <a:rPr lang="en-US" sz="1800" b="1" kern="0" baseline="0" dirty="0">
                          <a:solidFill>
                            <a:schemeClr val="tx1"/>
                          </a:solidFill>
                          <a:effectLst/>
                          <a:latin typeface="+mn-ea"/>
                          <a:ea typeface="+mn-ea"/>
                        </a:rPr>
                        <a:t>25</a:t>
                      </a:r>
                      <a:r>
                        <a:rPr lang="zh-TW" sz="1800" b="1" kern="0" baseline="0" dirty="0">
                          <a:solidFill>
                            <a:schemeClr val="tx1"/>
                          </a:solidFill>
                          <a:effectLst/>
                          <a:latin typeface="+mn-ea"/>
                          <a:ea typeface="+mn-ea"/>
                        </a:rPr>
                        <a:t>年</a:t>
                      </a:r>
                      <a:r>
                        <a:rPr lang="en-US" sz="1800" b="1" kern="0" baseline="0" dirty="0">
                          <a:solidFill>
                            <a:schemeClr val="tx1"/>
                          </a:solidFill>
                          <a:effectLst/>
                          <a:latin typeface="+mn-ea"/>
                          <a:ea typeface="+mn-ea"/>
                        </a:rPr>
                        <a:t>~</a:t>
                      </a:r>
                      <a:r>
                        <a:rPr lang="zh-TW" sz="1800" b="1" kern="0" baseline="0" dirty="0">
                          <a:solidFill>
                            <a:schemeClr val="tx1"/>
                          </a:solidFill>
                          <a:effectLst/>
                          <a:latin typeface="+mn-ea"/>
                          <a:ea typeface="+mn-ea"/>
                        </a:rPr>
                        <a:t>未滿</a:t>
                      </a:r>
                      <a:r>
                        <a:rPr lang="en-US" sz="1800" b="1" kern="0" baseline="0" dirty="0">
                          <a:solidFill>
                            <a:schemeClr val="tx1"/>
                          </a:solidFill>
                          <a:effectLst/>
                          <a:latin typeface="+mn-ea"/>
                          <a:ea typeface="+mn-ea"/>
                        </a:rPr>
                        <a:t>30</a:t>
                      </a:r>
                      <a:r>
                        <a:rPr lang="zh-TW" sz="1800" b="1" kern="0" baseline="0" dirty="0">
                          <a:solidFill>
                            <a:schemeClr val="tx1"/>
                          </a:solidFill>
                          <a:effectLst/>
                          <a:latin typeface="+mn-ea"/>
                          <a:ea typeface="+mn-ea"/>
                        </a:rPr>
                        <a:t>年為</a:t>
                      </a:r>
                      <a:r>
                        <a:rPr lang="en-US" sz="1800" b="1" kern="0" baseline="0" dirty="0">
                          <a:solidFill>
                            <a:srgbClr val="C00000"/>
                          </a:solidFill>
                          <a:effectLst/>
                          <a:latin typeface="+mn-ea"/>
                          <a:ea typeface="+mn-ea"/>
                        </a:rPr>
                        <a:t>60</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p>
                      <a:pPr algn="ctr">
                        <a:lnSpc>
                          <a:spcPts val="2000"/>
                        </a:lnSpc>
                        <a:spcAft>
                          <a:spcPts val="0"/>
                        </a:spcAft>
                      </a:pPr>
                      <a:r>
                        <a:rPr lang="en-US" sz="1800" b="1" kern="0" baseline="0" dirty="0" smtClean="0">
                          <a:solidFill>
                            <a:schemeClr val="tx1"/>
                          </a:solidFill>
                          <a:effectLst/>
                          <a:latin typeface="+mn-ea"/>
                          <a:ea typeface="+mn-ea"/>
                        </a:rPr>
                        <a:t>30</a:t>
                      </a:r>
                      <a:r>
                        <a:rPr lang="zh-TW" sz="1800" b="1" kern="0" baseline="0" dirty="0">
                          <a:solidFill>
                            <a:schemeClr val="tx1"/>
                          </a:solidFill>
                          <a:effectLst/>
                          <a:latin typeface="+mn-ea"/>
                          <a:ea typeface="+mn-ea"/>
                        </a:rPr>
                        <a:t>年以上為</a:t>
                      </a:r>
                      <a:r>
                        <a:rPr lang="en-US" sz="1800" b="1" kern="0" baseline="0" dirty="0">
                          <a:solidFill>
                            <a:srgbClr val="C00000"/>
                          </a:solidFill>
                          <a:effectLst/>
                          <a:latin typeface="+mn-ea"/>
                          <a:ea typeface="+mn-ea"/>
                        </a:rPr>
                        <a:t>55</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rgbClr val="FFFF99"/>
                    </a:solidFill>
                  </a:tcPr>
                </a:tc>
                <a:tc>
                  <a:txBody>
                    <a:bodyPr/>
                    <a:lstStyle/>
                    <a:p>
                      <a:pPr algn="ctr">
                        <a:lnSpc>
                          <a:spcPts val="2000"/>
                        </a:lnSpc>
                        <a:spcAft>
                          <a:spcPts val="0"/>
                        </a:spcAft>
                      </a:pPr>
                      <a:r>
                        <a:rPr lang="en-US" sz="1800" b="1" kern="0" baseline="0" dirty="0">
                          <a:solidFill>
                            <a:schemeClr val="tx1"/>
                          </a:solidFill>
                          <a:effectLst/>
                          <a:latin typeface="+mn-ea"/>
                          <a:ea typeface="+mn-ea"/>
                        </a:rPr>
                        <a:t>82</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marL="152400" indent="-152400" algn="ctr">
                        <a:lnSpc>
                          <a:spcPts val="2600"/>
                        </a:lnSpc>
                        <a:spcAft>
                          <a:spcPts val="0"/>
                        </a:spcAft>
                      </a:pPr>
                      <a:r>
                        <a:rPr lang="zh-TW" sz="1600" b="1" kern="0" baseline="0" dirty="0" smtClean="0">
                          <a:solidFill>
                            <a:schemeClr val="tx1"/>
                          </a:solidFill>
                          <a:effectLst/>
                          <a:latin typeface="+mn-ea"/>
                          <a:ea typeface="+mn-ea"/>
                        </a:rPr>
                        <a:t>至少</a:t>
                      </a:r>
                      <a:r>
                        <a:rPr lang="zh-TW" sz="1600" b="1" kern="0" baseline="0" dirty="0">
                          <a:solidFill>
                            <a:schemeClr val="tx1"/>
                          </a:solidFill>
                          <a:effectLst/>
                          <a:latin typeface="+mn-ea"/>
                          <a:ea typeface="+mn-ea"/>
                        </a:rPr>
                        <a:t>需年滿</a:t>
                      </a:r>
                      <a:r>
                        <a:rPr lang="en-US" sz="2000" b="1" kern="0" baseline="0" dirty="0">
                          <a:solidFill>
                            <a:srgbClr val="C00000"/>
                          </a:solidFill>
                          <a:effectLst/>
                          <a:latin typeface="+mn-ea"/>
                          <a:ea typeface="+mn-ea"/>
                        </a:rPr>
                        <a:t>50</a:t>
                      </a:r>
                      <a:r>
                        <a:rPr lang="zh-TW" sz="2000" b="1" kern="0" baseline="0" dirty="0" smtClean="0">
                          <a:solidFill>
                            <a:srgbClr val="C00000"/>
                          </a:solidFill>
                          <a:effectLst/>
                          <a:latin typeface="+mn-ea"/>
                          <a:ea typeface="+mn-ea"/>
                        </a:rPr>
                        <a:t>歲</a:t>
                      </a:r>
                      <a:endParaRPr lang="zh-TW" sz="20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noFill/>
                  </a:tcPr>
                </a:tc>
              </a:tr>
              <a:tr h="311235">
                <a:tc>
                  <a:txBody>
                    <a:bodyPr/>
                    <a:lstStyle/>
                    <a:p>
                      <a:pPr algn="ctr">
                        <a:lnSpc>
                          <a:spcPts val="2000"/>
                        </a:lnSpc>
                        <a:spcAft>
                          <a:spcPts val="0"/>
                        </a:spcAft>
                      </a:pPr>
                      <a:r>
                        <a:rPr lang="en-US" sz="1800" b="1" kern="0" baseline="0" dirty="0">
                          <a:solidFill>
                            <a:schemeClr val="tx1"/>
                          </a:solidFill>
                          <a:effectLst/>
                          <a:latin typeface="+mn-ea"/>
                          <a:ea typeface="+mn-ea"/>
                        </a:rPr>
                        <a:t>108</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zh-TW" altLang="en-US"/>
                    </a:p>
                  </a:txBody>
                  <a:tcPr/>
                </a:tc>
                <a:tc>
                  <a:txBody>
                    <a:bodyPr/>
                    <a:lstStyle/>
                    <a:p>
                      <a:pPr algn="ctr">
                        <a:lnSpc>
                          <a:spcPts val="2000"/>
                        </a:lnSpc>
                        <a:spcAft>
                          <a:spcPts val="0"/>
                        </a:spcAft>
                      </a:pPr>
                      <a:r>
                        <a:rPr lang="en-US" sz="1800" b="1" kern="0" baseline="0" dirty="0">
                          <a:solidFill>
                            <a:schemeClr val="tx1"/>
                          </a:solidFill>
                          <a:effectLst/>
                          <a:latin typeface="+mn-ea"/>
                          <a:ea typeface="+mn-ea"/>
                        </a:rPr>
                        <a:t>83</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zh-TW" altLang="en-US"/>
                    </a:p>
                  </a:txBody>
                  <a:tcPr/>
                </a:tc>
              </a:tr>
              <a:tr h="311235">
                <a:tc>
                  <a:txBody>
                    <a:bodyPr/>
                    <a:lstStyle/>
                    <a:p>
                      <a:pPr algn="ctr">
                        <a:lnSpc>
                          <a:spcPts val="2000"/>
                        </a:lnSpc>
                        <a:spcAft>
                          <a:spcPts val="0"/>
                        </a:spcAft>
                      </a:pPr>
                      <a:r>
                        <a:rPr lang="en-US" sz="1800" b="1" kern="0" baseline="0" dirty="0">
                          <a:solidFill>
                            <a:schemeClr val="tx1"/>
                          </a:solidFill>
                          <a:effectLst/>
                          <a:latin typeface="+mn-ea"/>
                          <a:ea typeface="+mn-ea"/>
                        </a:rPr>
                        <a:t>109</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noFill/>
                  </a:tcPr>
                </a:tc>
                <a:tc vMerge="1">
                  <a:txBody>
                    <a:bodyPr/>
                    <a:lstStyle/>
                    <a:p>
                      <a:endParaRPr lang="zh-TW" altLang="en-US"/>
                    </a:p>
                  </a:txBody>
                  <a:tcPr/>
                </a:tc>
                <a:tc>
                  <a:txBody>
                    <a:bodyPr/>
                    <a:lstStyle/>
                    <a:p>
                      <a:pPr algn="ctr">
                        <a:lnSpc>
                          <a:spcPts val="2000"/>
                        </a:lnSpc>
                        <a:spcAft>
                          <a:spcPts val="0"/>
                        </a:spcAft>
                      </a:pPr>
                      <a:r>
                        <a:rPr lang="en-US" sz="1800" b="1" kern="0" baseline="0" dirty="0">
                          <a:solidFill>
                            <a:schemeClr val="tx1"/>
                          </a:solidFill>
                          <a:effectLst/>
                          <a:latin typeface="+mn-ea"/>
                          <a:ea typeface="+mn-ea"/>
                        </a:rPr>
                        <a:t>84</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no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110</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60</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marL="152400" indent="-152400" algn="ctr">
                        <a:lnSpc>
                          <a:spcPts val="2600"/>
                        </a:lnSpc>
                        <a:spcAft>
                          <a:spcPts val="0"/>
                        </a:spcAft>
                      </a:pPr>
                      <a:r>
                        <a:rPr lang="en-US" sz="1800" b="1" kern="0" baseline="0" dirty="0">
                          <a:solidFill>
                            <a:srgbClr val="FF0066"/>
                          </a:solidFill>
                          <a:effectLst/>
                          <a:latin typeface="+mn-ea"/>
                          <a:ea typeface="+mn-ea"/>
                        </a:rPr>
                        <a:t>85</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5">
                  <a:txBody>
                    <a:bodyPr/>
                    <a:lstStyle/>
                    <a:p>
                      <a:pPr marL="152400" indent="-152400" algn="ctr">
                        <a:lnSpc>
                          <a:spcPts val="2600"/>
                        </a:lnSpc>
                        <a:spcAft>
                          <a:spcPts val="0"/>
                        </a:spcAft>
                      </a:pPr>
                      <a:r>
                        <a:rPr lang="zh-TW" sz="1600" b="1" kern="0" baseline="0" dirty="0" smtClean="0">
                          <a:solidFill>
                            <a:schemeClr val="tx1"/>
                          </a:solidFill>
                          <a:effectLst/>
                          <a:latin typeface="+mn-ea"/>
                          <a:ea typeface="+mn-ea"/>
                        </a:rPr>
                        <a:t>至少</a:t>
                      </a:r>
                      <a:r>
                        <a:rPr lang="zh-TW" sz="1600" b="1" kern="0" baseline="0" dirty="0">
                          <a:solidFill>
                            <a:schemeClr val="tx1"/>
                          </a:solidFill>
                          <a:effectLst/>
                          <a:latin typeface="+mn-ea"/>
                          <a:ea typeface="+mn-ea"/>
                        </a:rPr>
                        <a:t>需年滿</a:t>
                      </a:r>
                      <a:r>
                        <a:rPr lang="en-US" sz="2000" b="1" kern="0" baseline="0" dirty="0">
                          <a:solidFill>
                            <a:srgbClr val="C00000"/>
                          </a:solidFill>
                          <a:effectLst/>
                          <a:latin typeface="+mn-ea"/>
                          <a:ea typeface="+mn-ea"/>
                        </a:rPr>
                        <a:t>55</a:t>
                      </a:r>
                      <a:r>
                        <a:rPr lang="zh-TW" sz="2000" b="1" kern="0" baseline="0" dirty="0" smtClean="0">
                          <a:solidFill>
                            <a:srgbClr val="C00000"/>
                          </a:solidFill>
                          <a:effectLst/>
                          <a:latin typeface="+mn-ea"/>
                          <a:ea typeface="+mn-ea"/>
                        </a:rPr>
                        <a:t>歲</a:t>
                      </a:r>
                      <a:endParaRPr lang="zh-TW" sz="20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38100" cap="flat" cmpd="sng" algn="ctr">
                      <a:solidFill>
                        <a:srgbClr val="C00000"/>
                      </a:solidFill>
                      <a:prstDash val="solid"/>
                      <a:round/>
                      <a:headEnd type="none" w="med" len="med"/>
                      <a:tailEnd type="none" w="med" len="med"/>
                    </a:lnB>
                    <a:noFill/>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111</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61</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86</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112</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62</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87</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113</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63</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88</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114</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C00000"/>
                          </a:solidFill>
                          <a:effectLst/>
                          <a:latin typeface="+mn-ea"/>
                          <a:ea typeface="+mn-ea"/>
                        </a:rPr>
                        <a:t>64</a:t>
                      </a:r>
                      <a:r>
                        <a:rPr lang="zh-TW" sz="1800" b="1" kern="0" baseline="0" dirty="0">
                          <a:solidFill>
                            <a:srgbClr val="C00000"/>
                          </a:solidFill>
                          <a:effectLst/>
                          <a:latin typeface="+mn-ea"/>
                          <a:ea typeface="+mn-ea"/>
                        </a:rPr>
                        <a:t>歲</a:t>
                      </a:r>
                      <a:endParaRPr lang="zh-TW" sz="1800" b="1" kern="100" baseline="0" dirty="0">
                        <a:solidFill>
                          <a:srgbClr val="C00000"/>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89</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chemeClr val="accent6">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115</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90</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rowSpan="5">
                  <a:txBody>
                    <a:bodyPr/>
                    <a:lstStyle/>
                    <a:p>
                      <a:pPr marL="152400" indent="-152400" algn="ctr">
                        <a:lnSpc>
                          <a:spcPts val="2600"/>
                        </a:lnSpc>
                        <a:spcAft>
                          <a:spcPts val="0"/>
                        </a:spcAft>
                      </a:pPr>
                      <a:r>
                        <a:rPr lang="zh-TW" sz="1600" b="1" kern="0" baseline="0" dirty="0" smtClean="0">
                          <a:solidFill>
                            <a:schemeClr val="tx1"/>
                          </a:solidFill>
                          <a:effectLst/>
                          <a:latin typeface="+mn-ea"/>
                          <a:ea typeface="+mn-ea"/>
                        </a:rPr>
                        <a:t>至少</a:t>
                      </a:r>
                      <a:r>
                        <a:rPr lang="zh-TW" sz="1600" b="1" kern="0" baseline="0" dirty="0">
                          <a:solidFill>
                            <a:schemeClr val="tx1"/>
                          </a:solidFill>
                          <a:effectLst/>
                          <a:latin typeface="+mn-ea"/>
                          <a:ea typeface="+mn-ea"/>
                        </a:rPr>
                        <a:t>需年滿</a:t>
                      </a:r>
                      <a:r>
                        <a:rPr lang="en-US" sz="2000" b="1" kern="0" baseline="0" dirty="0">
                          <a:solidFill>
                            <a:srgbClr val="C00000"/>
                          </a:solidFill>
                          <a:effectLst/>
                          <a:latin typeface="+mn-ea"/>
                          <a:ea typeface="+mn-ea"/>
                        </a:rPr>
                        <a:t>60</a:t>
                      </a:r>
                      <a:r>
                        <a:rPr lang="zh-TW" sz="2000" b="1" kern="0" baseline="0" dirty="0">
                          <a:solidFill>
                            <a:srgbClr val="C00000"/>
                          </a:solidFill>
                          <a:effectLst/>
                          <a:latin typeface="+mn-ea"/>
                          <a:ea typeface="+mn-ea"/>
                        </a:rPr>
                        <a:t>歲</a:t>
                      </a:r>
                      <a:endParaRPr lang="zh-TW" sz="2000" b="1" kern="100" baseline="0" dirty="0">
                        <a:solidFill>
                          <a:srgbClr val="C00000"/>
                        </a:solidFill>
                        <a:effectLst/>
                        <a:latin typeface="+mn-ea"/>
                        <a:ea typeface="+mn-ea"/>
                      </a:endParaRPr>
                    </a:p>
                    <a:p>
                      <a:pPr marL="152400" indent="-152400" algn="ctr">
                        <a:lnSpc>
                          <a:spcPts val="2600"/>
                        </a:lnSpc>
                        <a:spcAft>
                          <a:spcPts val="0"/>
                        </a:spcAft>
                      </a:pPr>
                      <a:endParaRPr lang="zh-TW" sz="16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116</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91</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117</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92</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118</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93</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119</a:t>
                      </a:r>
                      <a:r>
                        <a:rPr lang="zh-TW" sz="1800" b="1" kern="0" baseline="0" dirty="0">
                          <a:solidFill>
                            <a:schemeClr val="tx1"/>
                          </a:solidFill>
                          <a:effectLst/>
                          <a:latin typeface="+mn-ea"/>
                          <a:ea typeface="+mn-ea"/>
                        </a:rPr>
                        <a:t>年</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600"/>
                        </a:lnSpc>
                        <a:spcAft>
                          <a:spcPts val="0"/>
                        </a:spcAft>
                      </a:pPr>
                      <a:r>
                        <a:rPr lang="en-US" sz="1800" b="1" kern="0" baseline="0" dirty="0">
                          <a:solidFill>
                            <a:srgbClr val="0000FF"/>
                          </a:solidFill>
                          <a:effectLst/>
                          <a:latin typeface="+mn-ea"/>
                          <a:ea typeface="+mn-ea"/>
                        </a:rPr>
                        <a:t>65</a:t>
                      </a:r>
                      <a:r>
                        <a:rPr lang="zh-TW" sz="1800" b="1" kern="0" baseline="0" dirty="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lnSpc>
                          <a:spcPts val="2600"/>
                        </a:lnSpc>
                        <a:spcAft>
                          <a:spcPts val="0"/>
                        </a:spcAft>
                      </a:pPr>
                      <a:r>
                        <a:rPr lang="en-US" sz="1800" b="1" kern="0" baseline="0" dirty="0">
                          <a:solidFill>
                            <a:srgbClr val="FF0066"/>
                          </a:solidFill>
                          <a:effectLst/>
                          <a:latin typeface="+mn-ea"/>
                          <a:ea typeface="+mn-ea"/>
                        </a:rPr>
                        <a:t>94</a:t>
                      </a:r>
                      <a:endParaRPr lang="zh-TW" sz="1800" b="1" kern="100" baseline="0" dirty="0">
                        <a:solidFill>
                          <a:srgbClr val="FF0066"/>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r>
              <a:tr h="311235">
                <a:tc>
                  <a:txBody>
                    <a:bodyPr/>
                    <a:lstStyle/>
                    <a:p>
                      <a:pPr algn="ctr">
                        <a:lnSpc>
                          <a:spcPts val="2600"/>
                        </a:lnSpc>
                        <a:spcAft>
                          <a:spcPts val="0"/>
                        </a:spcAft>
                      </a:pPr>
                      <a:r>
                        <a:rPr lang="en-US" sz="1800" b="1" kern="0" baseline="0" dirty="0">
                          <a:solidFill>
                            <a:schemeClr val="tx1"/>
                          </a:solidFill>
                          <a:effectLst/>
                          <a:latin typeface="+mn-ea"/>
                          <a:ea typeface="+mn-ea"/>
                        </a:rPr>
                        <a:t>120</a:t>
                      </a:r>
                      <a:r>
                        <a:rPr lang="zh-TW" sz="1800" b="1" kern="0" baseline="0" dirty="0">
                          <a:solidFill>
                            <a:schemeClr val="tx1"/>
                          </a:solidFill>
                          <a:effectLst/>
                          <a:latin typeface="+mn-ea"/>
                          <a:ea typeface="+mn-ea"/>
                        </a:rPr>
                        <a:t>年以後</a:t>
                      </a:r>
                      <a:endParaRPr lang="zh-TW" sz="1800" b="1" kern="100" baseline="0" dirty="0">
                        <a:solidFill>
                          <a:schemeClr val="tx1"/>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3">
                  <a:txBody>
                    <a:bodyPr/>
                    <a:lstStyle/>
                    <a:p>
                      <a:pPr algn="ctr">
                        <a:lnSpc>
                          <a:spcPts val="2600"/>
                        </a:lnSpc>
                        <a:spcAft>
                          <a:spcPts val="0"/>
                        </a:spcAft>
                      </a:pPr>
                      <a:r>
                        <a:rPr lang="zh-TW" altLang="en-US" sz="1800" b="1" kern="0" baseline="0" dirty="0" smtClean="0">
                          <a:solidFill>
                            <a:srgbClr val="0000FF"/>
                          </a:solidFill>
                          <a:effectLst/>
                          <a:latin typeface="+mn-ea"/>
                          <a:ea typeface="+mn-ea"/>
                        </a:rPr>
                        <a:t>一律為</a:t>
                      </a:r>
                      <a:r>
                        <a:rPr lang="en-US" sz="1800" b="1" kern="0" baseline="0" dirty="0" smtClean="0">
                          <a:solidFill>
                            <a:srgbClr val="0000FF"/>
                          </a:solidFill>
                          <a:effectLst/>
                          <a:latin typeface="+mn-ea"/>
                          <a:ea typeface="+mn-ea"/>
                        </a:rPr>
                        <a:t>65</a:t>
                      </a:r>
                      <a:r>
                        <a:rPr lang="zh-TW" sz="1800" b="1" kern="0" baseline="0" dirty="0" smtClean="0">
                          <a:solidFill>
                            <a:srgbClr val="0000FF"/>
                          </a:solidFill>
                          <a:effectLst/>
                          <a:latin typeface="+mn-ea"/>
                          <a:ea typeface="+mn-ea"/>
                        </a:rPr>
                        <a:t>歲</a:t>
                      </a:r>
                      <a:endParaRPr lang="zh-TW" sz="1800" b="1" kern="100" baseline="0" dirty="0">
                        <a:solidFill>
                          <a:srgbClr val="0000FF"/>
                        </a:solidFill>
                        <a:effectLst/>
                        <a:latin typeface="+mn-ea"/>
                        <a:ea typeface="+mn-ea"/>
                      </a:endParaRPr>
                    </a:p>
                  </a:txBody>
                  <a:tcPr marL="41886" marR="4188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hMerge="1">
                  <a:txBody>
                    <a:bodyPr/>
                    <a:lstStyle/>
                    <a:p>
                      <a:pPr algn="just">
                        <a:lnSpc>
                          <a:spcPts val="1600"/>
                        </a:lnSpc>
                        <a:spcAft>
                          <a:spcPts val="0"/>
                        </a:spcAft>
                      </a:pPr>
                      <a:endParaRPr lang="zh-TW" sz="2000" kern="100" dirty="0">
                        <a:effectLst/>
                        <a:latin typeface="標楷體" panose="03000509000000000000" pitchFamily="65" charset="-120"/>
                        <a:ea typeface="標楷體" panose="03000509000000000000" pitchFamily="65" charset="-120"/>
                      </a:endParaRPr>
                    </a:p>
                  </a:txBody>
                  <a:tcPr marL="41886" marR="41886" marT="0" marB="0" anchor="ctr"/>
                </a:tc>
                <a:tc hMerge="1">
                  <a:txBody>
                    <a:bodyPr/>
                    <a:lstStyle/>
                    <a:p>
                      <a:pPr algn="just">
                        <a:lnSpc>
                          <a:spcPts val="1600"/>
                        </a:lnSpc>
                        <a:spcAft>
                          <a:spcPts val="0"/>
                        </a:spcAft>
                      </a:pPr>
                      <a:endParaRPr lang="zh-TW" sz="2000" kern="100" dirty="0">
                        <a:effectLst/>
                        <a:latin typeface="標楷體" panose="03000509000000000000" pitchFamily="65" charset="-120"/>
                        <a:ea typeface="標楷體" panose="03000509000000000000" pitchFamily="65" charset="-120"/>
                      </a:endParaRPr>
                    </a:p>
                  </a:txBody>
                  <a:tcPr marL="41886" marR="41886" marT="0" marB="0" anchor="ctr"/>
                </a:tc>
              </a:tr>
            </a:tbl>
          </a:graphicData>
        </a:graphic>
      </p:graphicFrame>
      <p:sp>
        <p:nvSpPr>
          <p:cNvPr id="7" name="投影片編號版面配置區 2"/>
          <p:cNvSpPr>
            <a:spLocks noGrp="1"/>
          </p:cNvSpPr>
          <p:nvPr>
            <p:ph type="sldNum" sz="quarter" idx="12"/>
          </p:nvPr>
        </p:nvSpPr>
        <p:spPr>
          <a:xfrm>
            <a:off x="8748464" y="6597352"/>
            <a:ext cx="395536"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41</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6" name="AutoShape 17"/>
          <p:cNvSpPr>
            <a:spLocks noChangeArrowheads="1"/>
          </p:cNvSpPr>
          <p:nvPr/>
        </p:nvSpPr>
        <p:spPr bwMode="gray">
          <a:xfrm>
            <a:off x="107504" y="3022104"/>
            <a:ext cx="577627" cy="565430"/>
          </a:xfrm>
          <a:prstGeom prst="irregularSeal1">
            <a:avLst/>
          </a:prstGeom>
          <a:ln/>
        </p:spPr>
        <p:style>
          <a:lnRef idx="0">
            <a:schemeClr val="accent2"/>
          </a:lnRef>
          <a:fillRef idx="3">
            <a:schemeClr val="accent2"/>
          </a:fillRef>
          <a:effectRef idx="3">
            <a:schemeClr val="accent2"/>
          </a:effectRef>
          <a:fontRef idx="minor">
            <a:schemeClr val="lt1"/>
          </a:fontRef>
        </p:style>
        <p:txBody>
          <a:bodyPr wrap="none" anchor="ctr"/>
          <a:lstStyle/>
          <a:p>
            <a:pPr algn="ctr" eaLnBrk="0" hangingPunct="0">
              <a:lnSpc>
                <a:spcPct val="100000"/>
              </a:lnSpc>
              <a:spcBef>
                <a:spcPct val="0"/>
              </a:spcBef>
              <a:defRPr/>
            </a:pPr>
            <a:r>
              <a:rPr kumimoji="0" lang="zh-TW" altLang="en-US" sz="26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新</a:t>
            </a:r>
            <a:endParaRPr kumimoji="0" lang="zh-TW" altLang="en-US" sz="2600" dirty="0">
              <a:ln w="18415" cmpd="sng">
                <a:solidFill>
                  <a:srgbClr val="FFFFFF"/>
                </a:solidFill>
                <a:prstDash val="solid"/>
              </a:ln>
              <a:solidFill>
                <a:srgbClr val="FFFFFF"/>
              </a:solidFill>
              <a:effectLst>
                <a:outerShdw blurRad="63500" dir="3600000" algn="tl" rotWithShape="0">
                  <a:srgbClr val="000000">
                    <a:alpha val="70000"/>
                  </a:srgbClr>
                </a:outerShdw>
              </a:effectLst>
            </a:endParaRPr>
          </a:p>
        </p:txBody>
      </p:sp>
      <p:sp>
        <p:nvSpPr>
          <p:cNvPr id="9"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投影片編號版面配置區 2"/>
          <p:cNvSpPr>
            <a:spLocks noGrp="1"/>
          </p:cNvSpPr>
          <p:nvPr>
            <p:ph type="sldNum" sz="quarter" idx="12"/>
          </p:nvPr>
        </p:nvSpPr>
        <p:spPr>
          <a:xfrm>
            <a:off x="8748464" y="6597352"/>
            <a:ext cx="395536"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42</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5" name="Text Box 4"/>
          <p:cNvSpPr txBox="1">
            <a:spLocks noChangeArrowheads="1"/>
          </p:cNvSpPr>
          <p:nvPr/>
        </p:nvSpPr>
        <p:spPr bwMode="auto">
          <a:xfrm>
            <a:off x="467544" y="1431925"/>
            <a:ext cx="4145062" cy="358775"/>
          </a:xfrm>
          <a:prstGeom prst="rect">
            <a:avLst/>
          </a:prstGeom>
          <a:gradFill rotWithShape="1">
            <a:gsLst>
              <a:gs pos="0">
                <a:srgbClr val="FFFF99"/>
              </a:gs>
              <a:gs pos="100000">
                <a:schemeClr val="bg1"/>
              </a:gs>
            </a:gsLst>
            <a:lin ang="5400000" scaled="1"/>
          </a:gradFill>
          <a:ln>
            <a:noFill/>
          </a:ln>
          <a:effectLst/>
          <a:extLst>
            <a:ext uri="{91240B29-F687-4F45-9708-019B960494DF}">
              <a14:hiddenLine xmlns:a14="http://schemas.microsoft.com/office/drawing/2010/main" w="12700" cap="rnd" algn="ctr">
                <a:solidFill>
                  <a:srgbClr val="0000FF"/>
                </a:solidFill>
                <a:prstDash val="sysDot"/>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l" defTabSz="261938" eaLnBrk="0" hangingPunct="0">
              <a:buChar char="v"/>
              <a:defRPr kumimoji="1" sz="2400">
                <a:solidFill>
                  <a:srgbClr val="0000CC"/>
                </a:solidFill>
                <a:latin typeface="Arial" charset="0"/>
                <a:ea typeface="標楷體" pitchFamily="65" charset="-120"/>
              </a:defRPr>
            </a:lvl1pPr>
            <a:lvl2pPr marL="742950" indent="-285750" algn="l" defTabSz="261938" eaLnBrk="0" hangingPunct="0">
              <a:buChar char="–"/>
              <a:defRPr kumimoji="1" sz="2400">
                <a:solidFill>
                  <a:srgbClr val="0000CC"/>
                </a:solidFill>
                <a:latin typeface="Arial" charset="0"/>
                <a:ea typeface="標楷體" pitchFamily="65" charset="-120"/>
              </a:defRPr>
            </a:lvl2pPr>
            <a:lvl3pPr marL="1143000" indent="-228600" algn="l" defTabSz="261938" eaLnBrk="0" hangingPunct="0">
              <a:buChar char="•"/>
              <a:defRPr kumimoji="1" sz="2400">
                <a:solidFill>
                  <a:srgbClr val="0000CC"/>
                </a:solidFill>
                <a:latin typeface="Arial" charset="0"/>
                <a:ea typeface="標楷體" pitchFamily="65" charset="-120"/>
              </a:defRPr>
            </a:lvl3pPr>
            <a:lvl4pPr marL="1600200" indent="-228600" algn="l" defTabSz="261938" eaLnBrk="0" hangingPunct="0">
              <a:buChar char="–"/>
              <a:defRPr kumimoji="1" sz="2400">
                <a:solidFill>
                  <a:srgbClr val="0000CC"/>
                </a:solidFill>
                <a:latin typeface="Arial" charset="0"/>
                <a:ea typeface="標楷體" pitchFamily="65" charset="-120"/>
              </a:defRPr>
            </a:lvl4pPr>
            <a:lvl5pPr marL="2057400" indent="-228600" algn="l" defTabSz="261938" eaLnBrk="0" hangingPunct="0">
              <a:buChar char="»"/>
              <a:defRPr kumimoji="1" sz="2400">
                <a:solidFill>
                  <a:srgbClr val="0000CC"/>
                </a:solidFill>
                <a:latin typeface="Arial" charset="0"/>
                <a:ea typeface="標楷體" pitchFamily="65" charset="-120"/>
              </a:defRPr>
            </a:lvl5pPr>
            <a:lvl6pPr marL="25146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spcBef>
                <a:spcPct val="0"/>
              </a:spcBef>
              <a:buClr>
                <a:schemeClr val="accent2"/>
              </a:buClr>
              <a:buSzPct val="90000"/>
              <a:buFont typeface="Wingdings" pitchFamily="2" charset="2"/>
              <a:buNone/>
            </a:pPr>
            <a:r>
              <a:rPr kumimoji="0" lang="zh-TW" altLang="en-US" sz="2300" b="1" dirty="0">
                <a:solidFill>
                  <a:srgbClr val="FF0000"/>
                </a:solidFill>
              </a:rPr>
              <a:t>案例</a:t>
            </a:r>
            <a:r>
              <a:rPr kumimoji="0" lang="en-US" altLang="zh-TW" sz="2300" b="1" dirty="0">
                <a:solidFill>
                  <a:srgbClr val="FF0000"/>
                </a:solidFill>
              </a:rPr>
              <a:t>1</a:t>
            </a:r>
            <a:r>
              <a:rPr kumimoji="0" lang="zh-TW" altLang="en-US" sz="2300" b="1" dirty="0" smtClean="0">
                <a:solidFill>
                  <a:srgbClr val="FF0000"/>
                </a:solidFill>
              </a:rPr>
              <a:t>：</a:t>
            </a:r>
            <a:r>
              <a:rPr kumimoji="0" lang="en-US" altLang="zh-TW" sz="2300" b="1" dirty="0" smtClean="0">
                <a:solidFill>
                  <a:srgbClr val="FF0000"/>
                </a:solidFill>
              </a:rPr>
              <a:t>51</a:t>
            </a:r>
            <a:r>
              <a:rPr kumimoji="0" lang="zh-TW" altLang="en-US" sz="2300" b="1" dirty="0" smtClean="0">
                <a:solidFill>
                  <a:srgbClr val="FF0000"/>
                </a:solidFill>
              </a:rPr>
              <a:t>年出生</a:t>
            </a:r>
            <a:r>
              <a:rPr kumimoji="0" lang="zh-TW" altLang="zh-TW" sz="2300" b="1" dirty="0" smtClean="0">
                <a:solidFill>
                  <a:srgbClr val="FF0000"/>
                </a:solidFill>
              </a:rPr>
              <a:t>、</a:t>
            </a:r>
            <a:r>
              <a:rPr kumimoji="0" lang="en-US" altLang="zh-TW" sz="2300" b="1" dirty="0" smtClean="0">
                <a:solidFill>
                  <a:srgbClr val="FF0000"/>
                </a:solidFill>
              </a:rPr>
              <a:t>82</a:t>
            </a:r>
            <a:r>
              <a:rPr kumimoji="0" lang="zh-TW" altLang="en-US" sz="2300" b="1" dirty="0" smtClean="0">
                <a:solidFill>
                  <a:srgbClr val="FF0000"/>
                </a:solidFill>
              </a:rPr>
              <a:t>年任職</a:t>
            </a:r>
            <a:endParaRPr kumimoji="0" lang="zh-TW" altLang="en-US" sz="2300" b="1" dirty="0">
              <a:solidFill>
                <a:srgbClr val="FF0000"/>
              </a:solidFill>
            </a:endParaRPr>
          </a:p>
        </p:txBody>
      </p:sp>
      <p:graphicFrame>
        <p:nvGraphicFramePr>
          <p:cNvPr id="16" name="Group 90"/>
          <p:cNvGraphicFramePr>
            <a:graphicFrameLocks noGrp="1"/>
          </p:cNvGraphicFramePr>
          <p:nvPr>
            <p:ph/>
            <p:extLst>
              <p:ext uri="{D42A27DB-BD31-4B8C-83A1-F6EECF244321}">
                <p14:modId xmlns:p14="http://schemas.microsoft.com/office/powerpoint/2010/main" val="1736092663"/>
              </p:ext>
            </p:extLst>
          </p:nvPr>
        </p:nvGraphicFramePr>
        <p:xfrm>
          <a:off x="398637" y="1790700"/>
          <a:ext cx="8427938" cy="4889828"/>
        </p:xfrm>
        <a:graphic>
          <a:graphicData uri="http://schemas.openxmlformats.org/drawingml/2006/table">
            <a:tbl>
              <a:tblPr/>
              <a:tblGrid>
                <a:gridCol w="933003"/>
                <a:gridCol w="1152128"/>
                <a:gridCol w="720080"/>
                <a:gridCol w="1656184"/>
                <a:gridCol w="720080"/>
                <a:gridCol w="3246463"/>
              </a:tblGrid>
              <a:tr h="432048">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800" b="1" i="0" u="none" strike="noStrike" cap="none" normalizeH="0" baseline="0" dirty="0" smtClean="0">
                          <a:ln>
                            <a:noFill/>
                          </a:ln>
                          <a:solidFill>
                            <a:schemeClr val="tx1"/>
                          </a:solidFill>
                          <a:effectLst/>
                          <a:latin typeface="Arial" charset="0"/>
                          <a:ea typeface="標楷體" pitchFamily="65" charset="-120"/>
                        </a:rPr>
                        <a:t>年度</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800" b="1" i="0" u="none" strike="noStrike" cap="none" normalizeH="0" baseline="0" dirty="0" smtClean="0">
                          <a:ln>
                            <a:noFill/>
                          </a:ln>
                          <a:solidFill>
                            <a:schemeClr val="tx1"/>
                          </a:solidFill>
                          <a:effectLst/>
                          <a:latin typeface="Arial" charset="0"/>
                          <a:ea typeface="標楷體" pitchFamily="65" charset="-120"/>
                        </a:rPr>
                        <a:t>法定年齡</a:t>
                      </a:r>
                      <a:endParaRPr kumimoji="1" lang="en-US" altLang="zh-TW" sz="18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800" b="1" i="0" u="none" strike="noStrike" cap="none" normalizeH="0" baseline="0" dirty="0" smtClean="0">
                          <a:ln>
                            <a:noFill/>
                          </a:ln>
                          <a:solidFill>
                            <a:schemeClr val="tx1"/>
                          </a:solidFill>
                          <a:effectLst/>
                          <a:latin typeface="Arial" charset="0"/>
                          <a:ea typeface="標楷體" pitchFamily="65" charset="-120"/>
                        </a:rPr>
                        <a:t>指標數</a:t>
                      </a:r>
                      <a:endParaRPr kumimoji="1" lang="en-US" altLang="zh-TW" sz="18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800" b="1" i="0" u="none" strike="noStrike" cap="none" normalizeH="0" baseline="0" dirty="0" smtClean="0">
                          <a:ln>
                            <a:noFill/>
                          </a:ln>
                          <a:solidFill>
                            <a:schemeClr val="tx1"/>
                          </a:solidFill>
                          <a:effectLst/>
                          <a:latin typeface="Arial" charset="0"/>
                          <a:ea typeface="標楷體" pitchFamily="65" charset="-120"/>
                        </a:rPr>
                        <a:t>個人指標數</a:t>
                      </a:r>
                      <a:endParaRPr kumimoji="1" lang="en-US" altLang="zh-TW" sz="18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800" b="1" i="0" u="none" strike="noStrike" cap="none" normalizeH="0" baseline="0" dirty="0" smtClean="0">
                          <a:ln>
                            <a:noFill/>
                          </a:ln>
                          <a:solidFill>
                            <a:schemeClr val="tx1"/>
                          </a:solidFill>
                          <a:effectLst/>
                          <a:latin typeface="Arial" charset="0"/>
                          <a:ea typeface="標楷體" pitchFamily="65" charset="-120"/>
                        </a:rPr>
                        <a:t>基本年齡</a:t>
                      </a:r>
                      <a:endParaRPr kumimoji="1" lang="en-US" altLang="zh-TW" sz="18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1800" b="1" i="0" u="none" strike="noStrike" cap="none" normalizeH="0" baseline="0" dirty="0" smtClean="0">
                          <a:ln>
                            <a:noFill/>
                          </a:ln>
                          <a:solidFill>
                            <a:schemeClr val="tx1"/>
                          </a:solidFill>
                          <a:effectLst/>
                          <a:latin typeface="Arial" charset="0"/>
                          <a:ea typeface="標楷體" pitchFamily="65" charset="-120"/>
                        </a:rPr>
                        <a:t>適用結果</a:t>
                      </a: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915128">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106</a:t>
                      </a:r>
                      <a:r>
                        <a:rPr kumimoji="1" lang="zh-TW" altLang="en-US" sz="2200" b="1" i="0" u="none" strike="noStrike" cap="none" normalizeH="0" baseline="0" dirty="0" smtClean="0">
                          <a:ln>
                            <a:noFill/>
                          </a:ln>
                          <a:solidFill>
                            <a:schemeClr val="tx1"/>
                          </a:solidFill>
                          <a:effectLst/>
                          <a:latin typeface="Arial" charset="0"/>
                          <a:ea typeface="標楷體" pitchFamily="65" charset="-120"/>
                        </a:rPr>
                        <a:t>年</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0000CC"/>
                          </a:solidFill>
                          <a:effectLst/>
                          <a:latin typeface="Arial" charset="0"/>
                          <a:ea typeface="標楷體" pitchFamily="65" charset="-120"/>
                        </a:rPr>
                        <a:t>60/55</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81</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55+24=79</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0000CC"/>
                          </a:solidFill>
                          <a:effectLst/>
                          <a:latin typeface="Arial" charset="0"/>
                          <a:ea typeface="標楷體" pitchFamily="65" charset="-120"/>
                        </a:rPr>
                        <a:t>50</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600" b="1" i="0" u="none" strike="noStrike" cap="none" normalizeH="0" baseline="0" dirty="0" smtClean="0">
                          <a:ln>
                            <a:noFill/>
                          </a:ln>
                          <a:solidFill>
                            <a:srgbClr val="FF3300"/>
                          </a:solidFill>
                          <a:effectLst/>
                          <a:latin typeface="Arial" charset="0"/>
                          <a:ea typeface="標楷體" pitchFamily="65" charset="-120"/>
                        </a:rPr>
                        <a:t>不符合一般自願退休條件</a:t>
                      </a: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555907">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107</a:t>
                      </a:r>
                      <a:r>
                        <a:rPr kumimoji="1" lang="zh-TW" altLang="en-US" sz="2200" b="1" i="0" u="none" strike="noStrike" cap="none" normalizeH="0" baseline="0" dirty="0" smtClean="0">
                          <a:ln>
                            <a:noFill/>
                          </a:ln>
                          <a:solidFill>
                            <a:schemeClr val="tx1"/>
                          </a:solidFill>
                          <a:effectLst/>
                          <a:latin typeface="Arial" charset="0"/>
                          <a:ea typeface="標楷體" pitchFamily="65" charset="-120"/>
                        </a:rPr>
                        <a:t>年</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0000CC"/>
                          </a:solidFill>
                          <a:effectLst/>
                          <a:latin typeface="Arial" charset="0"/>
                          <a:ea typeface="標楷體" pitchFamily="65" charset="-120"/>
                        </a:rPr>
                        <a:t>60/55</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82</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56+25=81</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0000CC"/>
                          </a:solidFill>
                          <a:effectLst/>
                          <a:latin typeface="Arial" charset="0"/>
                          <a:ea typeface="標楷體" pitchFamily="65" charset="-120"/>
                        </a:rPr>
                        <a:t>50</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marL="628650"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pPr>
                      <a:r>
                        <a:rPr kumimoji="1" lang="zh-TW" altLang="en-US" sz="2200" b="1" i="0" u="none" strike="noStrike" cap="none" normalizeH="0" baseline="0" dirty="0" smtClean="0">
                          <a:ln>
                            <a:noFill/>
                          </a:ln>
                          <a:solidFill>
                            <a:srgbClr val="660066"/>
                          </a:solidFill>
                          <a:effectLst/>
                          <a:latin typeface="Arial" charset="0"/>
                          <a:ea typeface="標楷體" pitchFamily="65" charset="-120"/>
                        </a:rPr>
                        <a:t>可擇領一次退休金</a:t>
                      </a:r>
                    </a:p>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pPr>
                      <a:r>
                        <a:rPr kumimoji="1" lang="zh-TW" altLang="en-US" sz="22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200" b="1" i="0" u="none" strike="noStrike" cap="none" normalizeH="0" baseline="0" dirty="0" smtClean="0">
                          <a:ln>
                            <a:noFill/>
                          </a:ln>
                          <a:solidFill>
                            <a:srgbClr val="FF0000"/>
                          </a:solidFill>
                          <a:effectLst/>
                          <a:latin typeface="Arial" charset="0"/>
                          <a:ea typeface="標楷體" pitchFamily="65" charset="-120"/>
                        </a:rPr>
                        <a:t>60</a:t>
                      </a:r>
                      <a:r>
                        <a:rPr kumimoji="1" lang="zh-TW" altLang="en-US" sz="2200" b="1" i="0" u="none" strike="noStrike" kern="1200" cap="none" normalizeH="0" baseline="0" dirty="0" smtClean="0">
                          <a:ln>
                            <a:noFill/>
                          </a:ln>
                          <a:solidFill>
                            <a:srgbClr val="660066"/>
                          </a:solidFill>
                          <a:effectLst/>
                          <a:latin typeface="Arial" charset="0"/>
                          <a:ea typeface="標楷體" pitchFamily="65" charset="-120"/>
                          <a:cs typeface="+mn-cs"/>
                        </a:rPr>
                        <a:t>歲</a:t>
                      </a:r>
                      <a:endParaRPr kumimoji="1" lang="en-US" altLang="zh-TW" sz="2200" b="1" i="0" u="none" strike="noStrike" kern="1200" cap="none" normalizeH="0" baseline="0" dirty="0" smtClean="0">
                        <a:ln>
                          <a:noFill/>
                        </a:ln>
                        <a:solidFill>
                          <a:srgbClr val="660066"/>
                        </a:solidFill>
                        <a:effectLst/>
                        <a:latin typeface="Arial" charset="0"/>
                        <a:ea typeface="標楷體" pitchFamily="65" charset="-120"/>
                        <a:cs typeface="+mn-cs"/>
                      </a:endParaRPr>
                    </a:p>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defRPr/>
                      </a:pPr>
                      <a:r>
                        <a:rPr kumimoji="1" lang="zh-TW" altLang="en-US" sz="2200" b="1" i="0" u="none" strike="noStrike" cap="none" normalizeH="0" baseline="0" dirty="0" smtClean="0">
                          <a:ln>
                            <a:noFill/>
                          </a:ln>
                          <a:solidFill>
                            <a:srgbClr val="660066"/>
                          </a:solidFill>
                          <a:effectLst/>
                          <a:latin typeface="Arial" charset="0"/>
                          <a:ea typeface="標楷體" pitchFamily="65" charset="-120"/>
                        </a:rPr>
                        <a:t>可擇領減額月退休金→</a:t>
                      </a:r>
                      <a:r>
                        <a:rPr kumimoji="1" lang="en-US" altLang="zh-TW" sz="2200" b="1" i="0" u="none" strike="noStrike" cap="none" normalizeH="0" baseline="0" dirty="0" smtClean="0">
                          <a:ln>
                            <a:noFill/>
                          </a:ln>
                          <a:solidFill>
                            <a:srgbClr val="FF0000"/>
                          </a:solidFill>
                          <a:effectLst/>
                          <a:latin typeface="Arial" charset="0"/>
                          <a:ea typeface="標楷體" pitchFamily="65" charset="-120"/>
                        </a:rPr>
                        <a:t>－16%</a:t>
                      </a: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194356">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108</a:t>
                      </a:r>
                      <a:r>
                        <a:rPr kumimoji="1" lang="zh-TW" altLang="en-US" sz="2200" b="1" i="0" u="none" strike="noStrike" cap="none" normalizeH="0" baseline="0" dirty="0" smtClean="0">
                          <a:ln>
                            <a:noFill/>
                          </a:ln>
                          <a:solidFill>
                            <a:schemeClr val="tx1"/>
                          </a:solidFill>
                          <a:effectLst/>
                          <a:latin typeface="Arial" charset="0"/>
                          <a:ea typeface="標楷體" pitchFamily="65" charset="-120"/>
                        </a:rPr>
                        <a:t>年</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txBody>
                  <a:tcPr marT="45738" marB="457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0000CC"/>
                          </a:solidFill>
                          <a:effectLst/>
                          <a:latin typeface="Arial" charset="0"/>
                          <a:ea typeface="標楷體" pitchFamily="65" charset="-120"/>
                        </a:rPr>
                        <a:t>60/55</a:t>
                      </a: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83</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57+26=</a:t>
                      </a:r>
                      <a:r>
                        <a:rPr kumimoji="1" lang="en-US" altLang="zh-TW" sz="2200" b="1" i="0" u="none" strike="noStrike" cap="none" normalizeH="0" baseline="0" dirty="0" smtClean="0">
                          <a:ln>
                            <a:noFill/>
                          </a:ln>
                          <a:solidFill>
                            <a:srgbClr val="C00000"/>
                          </a:solidFill>
                          <a:effectLst/>
                          <a:latin typeface="Arial" charset="0"/>
                          <a:ea typeface="標楷體" pitchFamily="65" charset="-120"/>
                        </a:rPr>
                        <a:t>83</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chemeClr val="tx1"/>
                          </a:solidFill>
                          <a:effectLst/>
                          <a:latin typeface="Arial" charset="0"/>
                          <a:ea typeface="標楷體" pitchFamily="65" charset="-120"/>
                        </a:rPr>
                        <a:t>.</a:t>
                      </a: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0000CC"/>
                          </a:solidFill>
                          <a:effectLst/>
                          <a:latin typeface="Arial" charset="0"/>
                          <a:ea typeface="標楷體" pitchFamily="65" charset="-120"/>
                        </a:rPr>
                        <a:t>50</a:t>
                      </a: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Tx/>
                        <a:buSzPct val="80000"/>
                        <a:buFont typeface="Wingdings" pitchFamily="2" charset="2"/>
                        <a:buNone/>
                        <a:tabLst/>
                      </a:pPr>
                      <a:r>
                        <a:rPr kumimoji="1" lang="zh-TW" altLang="en-US" sz="2400" b="1" i="0" u="none" strike="noStrike" cap="none" normalizeH="0" baseline="0" dirty="0" smtClean="0">
                          <a:ln>
                            <a:noFill/>
                          </a:ln>
                          <a:solidFill>
                            <a:srgbClr val="0000FF"/>
                          </a:solidFill>
                          <a:effectLst/>
                          <a:latin typeface="Arial" charset="0"/>
                          <a:ea typeface="標楷體" pitchFamily="65" charset="-120"/>
                        </a:rPr>
                        <a:t>於</a:t>
                      </a:r>
                      <a:r>
                        <a:rPr kumimoji="1" lang="en-US" altLang="zh-TW" sz="2400" b="1" i="0" u="none" strike="noStrike" cap="none" normalizeH="0" baseline="0" dirty="0" smtClean="0">
                          <a:ln>
                            <a:noFill/>
                          </a:ln>
                          <a:solidFill>
                            <a:srgbClr val="FF3300"/>
                          </a:solidFill>
                          <a:effectLst/>
                          <a:latin typeface="Arial" charset="0"/>
                          <a:ea typeface="標楷體" pitchFamily="65" charset="-120"/>
                        </a:rPr>
                        <a:t>108</a:t>
                      </a:r>
                      <a:r>
                        <a:rPr kumimoji="1" lang="zh-TW" altLang="en-US" sz="2400" b="1" i="0" u="none" strike="noStrike" cap="none" normalizeH="0" baseline="0" dirty="0" smtClean="0">
                          <a:ln>
                            <a:noFill/>
                          </a:ln>
                          <a:solidFill>
                            <a:srgbClr val="FF3300"/>
                          </a:solidFill>
                          <a:effectLst/>
                          <a:latin typeface="Arial" charset="0"/>
                          <a:ea typeface="標楷體" pitchFamily="65" charset="-120"/>
                        </a:rPr>
                        <a:t>年</a:t>
                      </a:r>
                      <a:r>
                        <a:rPr kumimoji="1" lang="zh-TW" altLang="en-US" sz="2400" b="1" i="0" u="none" strike="noStrike" cap="none" normalizeH="0" baseline="0" dirty="0" smtClean="0">
                          <a:ln>
                            <a:noFill/>
                          </a:ln>
                          <a:solidFill>
                            <a:srgbClr val="0000FF"/>
                          </a:solidFill>
                          <a:effectLst/>
                          <a:latin typeface="Arial" charset="0"/>
                          <a:ea typeface="標楷體" pitchFamily="65" charset="-120"/>
                        </a:rPr>
                        <a:t>符合指標數</a:t>
                      </a:r>
                    </a:p>
                    <a:p>
                      <a:pPr marL="0" marR="0" lvl="0" indent="0" algn="l" defTabSz="914400" rtl="0" eaLnBrk="1" fontAlgn="base" latinLnBrk="0" hangingPunct="1">
                        <a:lnSpc>
                          <a:spcPct val="100000"/>
                        </a:lnSpc>
                        <a:spcBef>
                          <a:spcPct val="20000"/>
                        </a:spcBef>
                        <a:spcAft>
                          <a:spcPct val="0"/>
                        </a:spcAft>
                        <a:buClrTx/>
                        <a:buSzPct val="80000"/>
                        <a:buFont typeface="Wingdings" pitchFamily="2" charset="2"/>
                        <a:buChar char="l"/>
                        <a:tabLst/>
                      </a:pPr>
                      <a:r>
                        <a:rPr kumimoji="1" lang="zh-TW" altLang="en-US" sz="2400" b="1" i="0" u="none" strike="noStrike" cap="none" normalizeH="0" baseline="0" dirty="0" smtClean="0">
                          <a:ln>
                            <a:noFill/>
                          </a:ln>
                          <a:solidFill>
                            <a:srgbClr val="0000FF"/>
                          </a:solidFill>
                          <a:effectLst/>
                          <a:latin typeface="Arial" charset="0"/>
                          <a:ea typeface="標楷體" pitchFamily="65" charset="-120"/>
                        </a:rPr>
                        <a:t>可擇領一次退休金</a:t>
                      </a:r>
                    </a:p>
                    <a:p>
                      <a:pPr marL="0" marR="0" lvl="0" indent="0" algn="l" defTabSz="914400" rtl="0" eaLnBrk="1" fontAlgn="base" latinLnBrk="0" hangingPunct="1">
                        <a:lnSpc>
                          <a:spcPct val="100000"/>
                        </a:lnSpc>
                        <a:spcBef>
                          <a:spcPct val="20000"/>
                        </a:spcBef>
                        <a:spcAft>
                          <a:spcPct val="0"/>
                        </a:spcAft>
                        <a:buClrTx/>
                        <a:buSzPct val="80000"/>
                        <a:buFont typeface="Wingdings" pitchFamily="2" charset="2"/>
                        <a:buChar char="l"/>
                        <a:tabLst/>
                      </a:pPr>
                      <a:r>
                        <a:rPr kumimoji="1" lang="zh-TW" altLang="en-US" sz="2400" b="1" i="0" u="none" strike="noStrike" cap="none" normalizeH="0" baseline="0" dirty="0" smtClean="0">
                          <a:ln>
                            <a:noFill/>
                          </a:ln>
                          <a:solidFill>
                            <a:srgbClr val="0000FF"/>
                          </a:solidFill>
                          <a:effectLst/>
                          <a:latin typeface="Arial" charset="0"/>
                          <a:ea typeface="標楷體" pitchFamily="65" charset="-120"/>
                        </a:rPr>
                        <a:t>可擇領全額月退休金</a:t>
                      </a:r>
                    </a:p>
                  </a:txBody>
                  <a:tcPr marT="45738" marB="457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r>
            </a:tbl>
          </a:graphicData>
        </a:graphic>
      </p:graphicFrame>
      <p:sp>
        <p:nvSpPr>
          <p:cNvPr id="7" name="文字方塊 6"/>
          <p:cNvSpPr txBox="1"/>
          <p:nvPr/>
        </p:nvSpPr>
        <p:spPr>
          <a:xfrm>
            <a:off x="539552" y="836711"/>
            <a:ext cx="6454011"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400" b="1" dirty="0"/>
              <a:t>(</a:t>
            </a:r>
            <a:r>
              <a:rPr lang="zh-TW" altLang="en-US" sz="2400" b="1" dirty="0"/>
              <a:t>二</a:t>
            </a:r>
            <a:r>
              <a:rPr lang="en-US" altLang="zh-TW" sz="2400" b="1" dirty="0"/>
              <a:t>)</a:t>
            </a:r>
            <a:r>
              <a:rPr lang="zh-TW" altLang="en-US" sz="2400" b="1" dirty="0"/>
              <a:t>自願退休者</a:t>
            </a:r>
            <a:r>
              <a:rPr lang="en-US" altLang="zh-TW" sz="2400" b="1" dirty="0"/>
              <a:t>-</a:t>
            </a:r>
            <a:r>
              <a:rPr lang="zh-TW" altLang="en-US" sz="2400" b="1" dirty="0"/>
              <a:t>月退休金法定起支</a:t>
            </a:r>
            <a:r>
              <a:rPr lang="zh-TW" altLang="en-US" sz="2400" b="1" dirty="0" smtClean="0"/>
              <a:t>年齡案例</a:t>
            </a:r>
            <a:r>
              <a:rPr lang="en-US" altLang="zh-TW" sz="2400" b="1" dirty="0" smtClean="0"/>
              <a:t>(7)</a:t>
            </a:r>
            <a:endParaRPr lang="zh-TW" altLang="en-US" sz="2400" b="1" dirty="0"/>
          </a:p>
        </p:txBody>
      </p:sp>
      <p:sp>
        <p:nvSpPr>
          <p:cNvPr id="8"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2817879929"/>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投影片編號版面配置區 2"/>
          <p:cNvSpPr>
            <a:spLocks noGrp="1"/>
          </p:cNvSpPr>
          <p:nvPr>
            <p:ph type="sldNum" sz="quarter" idx="12"/>
          </p:nvPr>
        </p:nvSpPr>
        <p:spPr>
          <a:xfrm>
            <a:off x="8748464" y="6597352"/>
            <a:ext cx="395536"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43</a:t>
            </a:fld>
            <a:endParaRPr lang="en-US" altLang="zh-TW" sz="1200" dirty="0">
              <a:solidFill>
                <a:prstClr val="black"/>
              </a:solidFill>
              <a:latin typeface="Arial" panose="020B0604020202020204" pitchFamily="34" charset="0"/>
              <a:cs typeface="Arial" panose="020B0604020202020204" pitchFamily="34" charset="0"/>
            </a:endParaRPr>
          </a:p>
        </p:txBody>
      </p:sp>
      <p:graphicFrame>
        <p:nvGraphicFramePr>
          <p:cNvPr id="16" name="Group 90"/>
          <p:cNvGraphicFramePr>
            <a:graphicFrameLocks noGrp="1"/>
          </p:cNvGraphicFramePr>
          <p:nvPr>
            <p:ph/>
            <p:extLst>
              <p:ext uri="{D42A27DB-BD31-4B8C-83A1-F6EECF244321}">
                <p14:modId xmlns:p14="http://schemas.microsoft.com/office/powerpoint/2010/main" val="2009786617"/>
              </p:ext>
            </p:extLst>
          </p:nvPr>
        </p:nvGraphicFramePr>
        <p:xfrm>
          <a:off x="251520" y="1516312"/>
          <a:ext cx="8640960" cy="5192956"/>
        </p:xfrm>
        <a:graphic>
          <a:graphicData uri="http://schemas.openxmlformats.org/drawingml/2006/table">
            <a:tbl>
              <a:tblPr/>
              <a:tblGrid>
                <a:gridCol w="1152128"/>
                <a:gridCol w="864096"/>
                <a:gridCol w="720080"/>
                <a:gridCol w="1512168"/>
                <a:gridCol w="648072"/>
                <a:gridCol w="3744416"/>
              </a:tblGrid>
              <a:tr h="472528">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年度</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法定年齡</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指標數</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個人指標數</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基本年齡</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適用結果</a:t>
                      </a: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52492">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106</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r>
                        <a:rPr kumimoji="1" lang="en-US" altLang="zh-TW" sz="1900" b="1" i="0" u="none" strike="noStrike" cap="none" normalizeH="0" baseline="0" dirty="0" smtClean="0">
                          <a:ln>
                            <a:noFill/>
                          </a:ln>
                          <a:solidFill>
                            <a:schemeClr val="tx1"/>
                          </a:solidFill>
                          <a:effectLst/>
                          <a:latin typeface="Arial" charset="0"/>
                          <a:ea typeface="標楷體" pitchFamily="65" charset="-120"/>
                        </a:rPr>
                        <a:t>~</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109</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60/55</a:t>
                      </a:r>
                      <a:endParaRPr kumimoji="1" lang="zh-TW" altLang="en-US" sz="1900" b="1" i="0" u="none" strike="noStrike" cap="none" normalizeH="0" baseline="0" dirty="0" smtClean="0">
                        <a:ln>
                          <a:noFill/>
                        </a:ln>
                        <a:solidFill>
                          <a:srgbClr val="0000CC"/>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81</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84</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47+21=68</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50+24=74</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50</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FF3300"/>
                          </a:solidFill>
                          <a:effectLst/>
                          <a:latin typeface="Arial" charset="0"/>
                          <a:ea typeface="標楷體" pitchFamily="65" charset="-120"/>
                        </a:rPr>
                        <a:t>不符合一般自願退休條件</a:t>
                      </a: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686311">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110</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111</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112</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113</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114</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60</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61</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62</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63</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64</a:t>
                      </a:r>
                      <a:endParaRPr kumimoji="1" lang="zh-TW" altLang="en-US" sz="1900" b="1" i="0" u="none" strike="noStrike" cap="none" normalizeH="0" baseline="0" dirty="0" smtClean="0">
                        <a:ln>
                          <a:noFill/>
                        </a:ln>
                        <a:solidFill>
                          <a:srgbClr val="0000CC"/>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85</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86</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87</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88</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89</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51+25=76</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52+26=78</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53+27=80</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54+28=82</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55+29=84</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55</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marL="628650"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pPr>
                      <a:r>
                        <a:rPr kumimoji="1" lang="zh-TW" altLang="en-US" sz="2200" b="1" i="0" u="none" strike="noStrike" cap="none" normalizeH="0" baseline="0" dirty="0" smtClean="0">
                          <a:ln>
                            <a:noFill/>
                          </a:ln>
                          <a:solidFill>
                            <a:srgbClr val="660066"/>
                          </a:solidFill>
                          <a:effectLst/>
                          <a:latin typeface="Arial" charset="0"/>
                          <a:ea typeface="標楷體" pitchFamily="65" charset="-120"/>
                        </a:rPr>
                        <a:t>可擇領一次退休金</a:t>
                      </a:r>
                    </a:p>
                    <a:p>
                      <a:pPr marL="180975" marR="0" lvl="0" indent="-180975"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pPr>
                      <a:r>
                        <a:rPr kumimoji="1" lang="zh-TW" altLang="en-US" sz="22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200" b="1" i="0" u="none" strike="noStrike" cap="none" normalizeH="0" baseline="0" dirty="0" smtClean="0">
                          <a:ln>
                            <a:noFill/>
                          </a:ln>
                          <a:solidFill>
                            <a:srgbClr val="FF0000"/>
                          </a:solidFill>
                          <a:effectLst/>
                          <a:latin typeface="Arial" charset="0"/>
                          <a:ea typeface="標楷體" pitchFamily="65" charset="-120"/>
                        </a:rPr>
                        <a:t>60</a:t>
                      </a:r>
                      <a:r>
                        <a:rPr kumimoji="1" lang="zh-TW" altLang="en-US" sz="2200" b="1" i="0" u="none" strike="noStrike" kern="1200" cap="none" normalizeH="0" baseline="0" dirty="0" smtClean="0">
                          <a:ln>
                            <a:noFill/>
                          </a:ln>
                          <a:solidFill>
                            <a:srgbClr val="660066"/>
                          </a:solidFill>
                          <a:effectLst/>
                          <a:latin typeface="Arial" charset="0"/>
                          <a:ea typeface="標楷體" pitchFamily="65" charset="-120"/>
                          <a:cs typeface="+mn-cs"/>
                        </a:rPr>
                        <a:t>歲</a:t>
                      </a:r>
                      <a:r>
                        <a:rPr kumimoji="1" lang="en-US" altLang="zh-TW" sz="2200" b="1" i="0" u="none" strike="noStrike" kern="1200" cap="none" normalizeH="0" baseline="0" dirty="0" smtClean="0">
                          <a:ln>
                            <a:noFill/>
                          </a:ln>
                          <a:solidFill>
                            <a:srgbClr val="660066"/>
                          </a:solidFill>
                          <a:effectLst/>
                          <a:latin typeface="Arial" charset="0"/>
                          <a:ea typeface="標楷體" pitchFamily="65" charset="-120"/>
                          <a:cs typeface="+mn-cs"/>
                        </a:rPr>
                        <a:t>~</a:t>
                      </a:r>
                      <a:r>
                        <a:rPr kumimoji="1" lang="en-US" altLang="zh-TW" sz="2200" b="1" i="0" u="none" strike="noStrike" kern="1200" cap="none" normalizeH="0" baseline="0" dirty="0" smtClean="0">
                          <a:ln>
                            <a:noFill/>
                          </a:ln>
                          <a:solidFill>
                            <a:srgbClr val="FF0000"/>
                          </a:solidFill>
                          <a:effectLst/>
                          <a:latin typeface="Arial" charset="0"/>
                          <a:ea typeface="標楷體" pitchFamily="65" charset="-120"/>
                          <a:cs typeface="+mn-cs"/>
                        </a:rPr>
                        <a:t>64</a:t>
                      </a:r>
                      <a:r>
                        <a:rPr kumimoji="1" lang="zh-TW" altLang="en-US" sz="2200" b="1" i="0" u="none" strike="noStrike" kern="1200" cap="none" normalizeH="0" baseline="0" dirty="0" smtClean="0">
                          <a:ln>
                            <a:noFill/>
                          </a:ln>
                          <a:solidFill>
                            <a:srgbClr val="660066"/>
                          </a:solidFill>
                          <a:effectLst/>
                          <a:latin typeface="Arial" charset="0"/>
                          <a:ea typeface="標楷體" pitchFamily="65" charset="-120"/>
                          <a:cs typeface="+mn-cs"/>
                        </a:rPr>
                        <a:t>歲</a:t>
                      </a:r>
                      <a:endParaRPr kumimoji="1" lang="en-US" altLang="zh-TW" sz="2200" b="1" i="0" u="none" strike="noStrike" kern="1200" cap="none" normalizeH="0" baseline="0" dirty="0" smtClean="0">
                        <a:ln>
                          <a:noFill/>
                        </a:ln>
                        <a:solidFill>
                          <a:srgbClr val="660066"/>
                        </a:solidFill>
                        <a:effectLst/>
                        <a:latin typeface="Arial" charset="0"/>
                        <a:ea typeface="標楷體" pitchFamily="65" charset="-120"/>
                        <a:cs typeface="+mn-cs"/>
                      </a:endParaRPr>
                    </a:p>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defRPr/>
                      </a:pPr>
                      <a:r>
                        <a:rPr kumimoji="1" lang="zh-TW" altLang="en-US" sz="2200" b="1" i="0" u="none" strike="noStrike" cap="none" normalizeH="0" baseline="0" dirty="0" smtClean="0">
                          <a:ln>
                            <a:noFill/>
                          </a:ln>
                          <a:solidFill>
                            <a:srgbClr val="660066"/>
                          </a:solidFill>
                          <a:effectLst/>
                          <a:latin typeface="Arial" charset="0"/>
                          <a:ea typeface="標楷體" pitchFamily="65" charset="-120"/>
                        </a:rPr>
                        <a:t>都</a:t>
                      </a:r>
                      <a:r>
                        <a:rPr kumimoji="1" lang="zh-TW" altLang="en-US" sz="2200" b="1" i="0" u="none" strike="noStrike" kern="1200" cap="none" normalizeH="0" baseline="0" dirty="0" smtClean="0">
                          <a:ln>
                            <a:noFill/>
                          </a:ln>
                          <a:solidFill>
                            <a:srgbClr val="FF0000"/>
                          </a:solidFill>
                          <a:effectLst/>
                          <a:latin typeface="Arial" charset="0"/>
                          <a:ea typeface="標楷體" pitchFamily="65" charset="-120"/>
                          <a:cs typeface="+mn-cs"/>
                        </a:rPr>
                        <a:t>不可以</a:t>
                      </a:r>
                      <a:r>
                        <a:rPr kumimoji="1" lang="zh-TW" altLang="en-US" sz="2200" b="1" i="0" u="none" strike="noStrike" cap="none" normalizeH="0" baseline="0" dirty="0" smtClean="0">
                          <a:ln>
                            <a:noFill/>
                          </a:ln>
                          <a:solidFill>
                            <a:srgbClr val="660066"/>
                          </a:solidFill>
                          <a:effectLst/>
                          <a:latin typeface="Arial" charset="0"/>
                          <a:ea typeface="標楷體" pitchFamily="65" charset="-120"/>
                        </a:rPr>
                        <a:t>擇領減額月退休金</a:t>
                      </a:r>
                      <a:endParaRPr kumimoji="1" lang="en-US" altLang="zh-TW" sz="2200" b="1" i="0" u="none" strike="noStrike" cap="none" normalizeH="0" baseline="0" dirty="0" smtClean="0">
                        <a:ln>
                          <a:noFill/>
                        </a:ln>
                        <a:solidFill>
                          <a:srgbClr val="FF0000"/>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354780">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115</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116</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117</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118</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65</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65</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65</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65</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90</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91</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92</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93</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56+30=86</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57+31=88</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58+32=90</a:t>
                      </a:r>
                    </a:p>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59+33=92</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2300"/>
                        </a:lnSpc>
                        <a:spcBef>
                          <a:spcPct val="2000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60</a:t>
                      </a: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pPr>
                      <a:r>
                        <a:rPr kumimoji="1" lang="zh-TW" altLang="en-US" sz="2200" b="1" i="0" u="none" strike="noStrike" cap="none" normalizeH="0" baseline="0" dirty="0" smtClean="0">
                          <a:ln>
                            <a:noFill/>
                          </a:ln>
                          <a:solidFill>
                            <a:srgbClr val="660066"/>
                          </a:solidFill>
                          <a:effectLst/>
                          <a:latin typeface="Arial" charset="0"/>
                          <a:ea typeface="標楷體" pitchFamily="65" charset="-120"/>
                        </a:rPr>
                        <a:t>可擇領一次退休金</a:t>
                      </a:r>
                    </a:p>
                    <a:p>
                      <a:pPr marL="180975" marR="0" lvl="0" indent="-180975"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pPr>
                      <a:r>
                        <a:rPr kumimoji="1" lang="zh-TW" altLang="en-US" sz="22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000" b="1" i="0" u="none" strike="noStrike" cap="none" normalizeH="0" baseline="0" dirty="0" smtClean="0">
                          <a:ln>
                            <a:noFill/>
                          </a:ln>
                          <a:solidFill>
                            <a:srgbClr val="FF0000"/>
                          </a:solidFill>
                          <a:effectLst/>
                          <a:latin typeface="Arial" charset="0"/>
                          <a:ea typeface="標楷體" pitchFamily="65" charset="-120"/>
                        </a:rPr>
                        <a:t>65</a:t>
                      </a:r>
                      <a:r>
                        <a:rPr kumimoji="1" lang="zh-TW" altLang="en-US" sz="2000" b="1" i="0" u="none" strike="noStrike" kern="1200" cap="none" normalizeH="0" baseline="0" dirty="0" smtClean="0">
                          <a:ln>
                            <a:noFill/>
                          </a:ln>
                          <a:solidFill>
                            <a:srgbClr val="660066"/>
                          </a:solidFill>
                          <a:effectLst/>
                          <a:latin typeface="Arial" charset="0"/>
                          <a:ea typeface="標楷體" pitchFamily="65" charset="-120"/>
                          <a:cs typeface="+mn-cs"/>
                        </a:rPr>
                        <a:t>歲</a:t>
                      </a:r>
                      <a:endParaRPr kumimoji="1" lang="en-US" altLang="zh-TW" sz="2000" b="1" i="0" u="none" strike="noStrike" kern="1200" cap="none" normalizeH="0" baseline="0" dirty="0" smtClean="0">
                        <a:ln>
                          <a:noFill/>
                        </a:ln>
                        <a:solidFill>
                          <a:srgbClr val="660066"/>
                        </a:solidFill>
                        <a:effectLst/>
                        <a:latin typeface="Arial" charset="0"/>
                        <a:ea typeface="標楷體" pitchFamily="65" charset="-120"/>
                        <a:cs typeface="+mn-cs"/>
                      </a:endParaRPr>
                    </a:p>
                    <a:p>
                      <a:pPr marL="180975" marR="0" lvl="0" indent="-180975" algn="l" defTabSz="914400" rtl="0" eaLnBrk="1" fontAlgn="base" latinLnBrk="0" hangingPunct="1">
                        <a:lnSpc>
                          <a:spcPct val="100000"/>
                        </a:lnSpc>
                        <a:spcBef>
                          <a:spcPct val="20000"/>
                        </a:spcBef>
                        <a:spcAft>
                          <a:spcPct val="0"/>
                        </a:spcAft>
                        <a:buClr>
                          <a:schemeClr val="accent2"/>
                        </a:buClr>
                        <a:buSzPct val="80000"/>
                        <a:buFont typeface="Wingdings" pitchFamily="2" charset="2"/>
                        <a:buChar char="l"/>
                        <a:tabLst/>
                      </a:pPr>
                      <a:r>
                        <a:rPr kumimoji="1" lang="zh-TW" altLang="en-US" sz="2200" b="1" i="0" u="none" strike="noStrike" cap="none" normalizeH="0" baseline="0" dirty="0" smtClean="0">
                          <a:ln>
                            <a:noFill/>
                          </a:ln>
                          <a:solidFill>
                            <a:srgbClr val="660066"/>
                          </a:solidFill>
                          <a:effectLst/>
                          <a:latin typeface="Arial" charset="0"/>
                          <a:ea typeface="標楷體" pitchFamily="65" charset="-120"/>
                        </a:rPr>
                        <a:t>都</a:t>
                      </a:r>
                      <a:r>
                        <a:rPr kumimoji="1" lang="zh-TW" altLang="en-US" sz="2200" b="1" i="0" u="none" strike="noStrike" kern="1200" cap="none" normalizeH="0" baseline="0" dirty="0" smtClean="0">
                          <a:ln>
                            <a:noFill/>
                          </a:ln>
                          <a:solidFill>
                            <a:srgbClr val="FF0000"/>
                          </a:solidFill>
                          <a:effectLst/>
                          <a:latin typeface="Arial" charset="0"/>
                          <a:ea typeface="標楷體" pitchFamily="65" charset="-120"/>
                          <a:cs typeface="+mn-cs"/>
                        </a:rPr>
                        <a:t>不可以</a:t>
                      </a:r>
                      <a:r>
                        <a:rPr kumimoji="1" lang="zh-TW" altLang="en-US" sz="2200" b="1" i="0" u="none" strike="noStrike" cap="none" normalizeH="0" baseline="0" dirty="0" smtClean="0">
                          <a:ln>
                            <a:noFill/>
                          </a:ln>
                          <a:solidFill>
                            <a:srgbClr val="660066"/>
                          </a:solidFill>
                          <a:effectLst/>
                          <a:latin typeface="Arial" charset="0"/>
                          <a:ea typeface="標楷體" pitchFamily="65" charset="-120"/>
                        </a:rPr>
                        <a:t>擇領減額月退休金</a:t>
                      </a:r>
                      <a:endParaRPr kumimoji="1" lang="en-US" altLang="zh-TW" sz="2200" b="1" i="0" u="none" strike="noStrike" cap="none" normalizeH="0" baseline="0" dirty="0" smtClean="0">
                        <a:ln>
                          <a:noFill/>
                        </a:ln>
                        <a:solidFill>
                          <a:srgbClr val="FF0000"/>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75141">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119</a:t>
                      </a:r>
                      <a:r>
                        <a:rPr kumimoji="1" lang="zh-TW" altLang="en-US" sz="1900" b="1" i="0" u="none" strike="noStrike" cap="none" normalizeH="0" baseline="0" dirty="0" smtClean="0">
                          <a:ln>
                            <a:noFill/>
                          </a:ln>
                          <a:solidFill>
                            <a:schemeClr val="tx1"/>
                          </a:solidFill>
                          <a:effectLst/>
                          <a:latin typeface="Arial" charset="0"/>
                          <a:ea typeface="標楷體" pitchFamily="65" charset="-120"/>
                        </a:rPr>
                        <a:t>年</a:t>
                      </a: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txBody>
                  <a:tcPr marT="45738" marB="457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ts val="2300"/>
                        </a:lnSpc>
                        <a:spcBef>
                          <a:spcPct val="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65</a:t>
                      </a: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94</a:t>
                      </a:r>
                    </a:p>
                    <a:p>
                      <a:pPr marL="0" marR="0" lvl="0" indent="0" algn="ctr" defTabSz="914400" rtl="0" eaLnBrk="1" fontAlgn="base" latinLnBrk="0" hangingPunct="1">
                        <a:lnSpc>
                          <a:spcPts val="2300"/>
                        </a:lnSpc>
                        <a:spcBef>
                          <a:spcPct val="0"/>
                        </a:spcBef>
                        <a:spcAft>
                          <a:spcPct val="0"/>
                        </a:spcAft>
                        <a:buClrTx/>
                        <a:buSzTx/>
                        <a:buFont typeface="Wingdings" pitchFamily="2" charset="2"/>
                        <a:buNone/>
                        <a:tabLst/>
                      </a:pPr>
                      <a:endParaRPr kumimoji="1" lang="en-US" altLang="zh-TW" sz="1900" b="1" i="0" u="none" strike="noStrike" cap="none" normalizeH="0" baseline="0" dirty="0" smtClean="0">
                        <a:ln>
                          <a:noFill/>
                        </a:ln>
                        <a:solidFill>
                          <a:schemeClr val="tx1"/>
                        </a:solidFill>
                        <a:effectLst/>
                        <a:latin typeface="Arial" charset="0"/>
                        <a:ea typeface="標楷體" pitchFamily="65" charset="-120"/>
                      </a:endParaRP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300"/>
                        </a:lnSpc>
                        <a:spcBef>
                          <a:spcPct val="0"/>
                        </a:spcBef>
                        <a:spcAft>
                          <a:spcPct val="0"/>
                        </a:spcAft>
                        <a:buClrTx/>
                        <a:buSzTx/>
                        <a:buFont typeface="Wingdings" pitchFamily="2" charset="2"/>
                        <a:buNone/>
                        <a:tabLst/>
                      </a:pPr>
                      <a:r>
                        <a:rPr kumimoji="1" lang="en-US" altLang="zh-TW" sz="1900" b="1" i="0" u="none" strike="noStrike" cap="none" normalizeH="0" baseline="0" dirty="0" smtClean="0">
                          <a:ln>
                            <a:noFill/>
                          </a:ln>
                          <a:solidFill>
                            <a:schemeClr val="tx1"/>
                          </a:solidFill>
                          <a:effectLst/>
                          <a:latin typeface="Arial" charset="0"/>
                          <a:ea typeface="標楷體" pitchFamily="65" charset="-120"/>
                        </a:rPr>
                        <a:t>60+34=</a:t>
                      </a:r>
                      <a:r>
                        <a:rPr kumimoji="1" lang="en-US" altLang="zh-TW" sz="1900" b="1" i="0" u="none" strike="noStrike" cap="none" normalizeH="0" baseline="0" dirty="0" smtClean="0">
                          <a:ln>
                            <a:noFill/>
                          </a:ln>
                          <a:solidFill>
                            <a:srgbClr val="C00000"/>
                          </a:solidFill>
                          <a:effectLst/>
                          <a:latin typeface="Arial" charset="0"/>
                          <a:ea typeface="標楷體" pitchFamily="65" charset="-120"/>
                        </a:rPr>
                        <a:t>94</a:t>
                      </a: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ts val="2300"/>
                        </a:lnSpc>
                        <a:spcBef>
                          <a:spcPct val="0"/>
                        </a:spcBef>
                        <a:spcAft>
                          <a:spcPct val="0"/>
                        </a:spcAft>
                        <a:buClrTx/>
                        <a:buSzTx/>
                        <a:buFont typeface="Wingdings" pitchFamily="2" charset="2"/>
                        <a:buNone/>
                        <a:tabLst/>
                      </a:pPr>
                      <a:r>
                        <a:rPr kumimoji="1" lang="en-US" altLang="zh-TW" sz="1900" b="1" i="0" u="none" strike="noStrike" cap="none" normalizeH="0" baseline="0" dirty="0" smtClean="0">
                          <a:ln>
                            <a:noFill/>
                          </a:ln>
                          <a:solidFill>
                            <a:srgbClr val="0000CC"/>
                          </a:solidFill>
                          <a:effectLst/>
                          <a:latin typeface="Arial" charset="0"/>
                          <a:ea typeface="標楷體" pitchFamily="65" charset="-120"/>
                        </a:rPr>
                        <a:t>60</a:t>
                      </a:r>
                    </a:p>
                  </a:txBody>
                  <a:tcPr marT="45738" marB="457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100000"/>
                        </a:lnSpc>
                        <a:spcBef>
                          <a:spcPct val="20000"/>
                        </a:spcBef>
                        <a:spcAft>
                          <a:spcPct val="0"/>
                        </a:spcAft>
                        <a:buClrTx/>
                        <a:buSzPct val="80000"/>
                        <a:buFont typeface="Wingdings" pitchFamily="2" charset="2"/>
                        <a:buNone/>
                        <a:tabLst/>
                      </a:pPr>
                      <a:r>
                        <a:rPr kumimoji="1" lang="zh-TW" altLang="en-US" sz="2200" b="1" i="0" u="none" strike="noStrike" kern="1200" cap="none" normalizeH="0" baseline="0" dirty="0" smtClean="0">
                          <a:ln>
                            <a:noFill/>
                          </a:ln>
                          <a:solidFill>
                            <a:srgbClr val="0000FF"/>
                          </a:solidFill>
                          <a:effectLst/>
                          <a:latin typeface="Arial" charset="0"/>
                          <a:ea typeface="標楷體" pitchFamily="65" charset="-120"/>
                          <a:cs typeface="+mn-cs"/>
                        </a:rPr>
                        <a:t>於</a:t>
                      </a:r>
                      <a:r>
                        <a:rPr kumimoji="1" lang="en-US" altLang="zh-TW" sz="2200" b="1" i="0" u="none" strike="noStrike" cap="none" normalizeH="0" baseline="0" dirty="0" smtClean="0">
                          <a:ln>
                            <a:noFill/>
                          </a:ln>
                          <a:solidFill>
                            <a:srgbClr val="FF3300"/>
                          </a:solidFill>
                          <a:effectLst/>
                          <a:latin typeface="Arial" charset="0"/>
                          <a:ea typeface="標楷體" pitchFamily="65" charset="-120"/>
                        </a:rPr>
                        <a:t>119</a:t>
                      </a:r>
                      <a:r>
                        <a:rPr kumimoji="1" lang="zh-TW" altLang="en-US" sz="2200" b="1" i="0" u="none" strike="noStrike" cap="none" normalizeH="0" baseline="0" dirty="0" smtClean="0">
                          <a:ln>
                            <a:noFill/>
                          </a:ln>
                          <a:solidFill>
                            <a:srgbClr val="FF3300"/>
                          </a:solidFill>
                          <a:effectLst/>
                          <a:latin typeface="Arial" charset="0"/>
                          <a:ea typeface="標楷體" pitchFamily="65" charset="-120"/>
                        </a:rPr>
                        <a:t>年</a:t>
                      </a:r>
                      <a:r>
                        <a:rPr kumimoji="1" lang="zh-TW" altLang="en-US" sz="2200" b="1" i="0" u="none" strike="noStrike" cap="none" normalizeH="0" baseline="0" dirty="0" smtClean="0">
                          <a:ln>
                            <a:noFill/>
                          </a:ln>
                          <a:solidFill>
                            <a:srgbClr val="0000FF"/>
                          </a:solidFill>
                          <a:effectLst/>
                          <a:latin typeface="Arial" charset="0"/>
                          <a:ea typeface="標楷體" pitchFamily="65" charset="-120"/>
                        </a:rPr>
                        <a:t>符合指標數</a:t>
                      </a:r>
                    </a:p>
                    <a:p>
                      <a:pPr marL="0" marR="0" lvl="0" indent="0" algn="l" defTabSz="914400" rtl="0" eaLnBrk="1" fontAlgn="base" latinLnBrk="0" hangingPunct="1">
                        <a:lnSpc>
                          <a:spcPts val="2500"/>
                        </a:lnSpc>
                        <a:spcBef>
                          <a:spcPts val="0"/>
                        </a:spcBef>
                        <a:spcAft>
                          <a:spcPct val="0"/>
                        </a:spcAft>
                        <a:buClrTx/>
                        <a:buSzPct val="80000"/>
                        <a:buFont typeface="Wingdings" pitchFamily="2" charset="2"/>
                        <a:buChar char="l"/>
                        <a:tabLst/>
                      </a:pPr>
                      <a:r>
                        <a:rPr kumimoji="1" lang="zh-TW" altLang="en-US" sz="1800" b="1" i="0" u="none" strike="noStrike" cap="none" normalizeH="0" baseline="0" dirty="0" smtClean="0">
                          <a:ln>
                            <a:noFill/>
                          </a:ln>
                          <a:solidFill>
                            <a:srgbClr val="0000FF"/>
                          </a:solidFill>
                          <a:effectLst/>
                          <a:latin typeface="Arial" charset="0"/>
                          <a:ea typeface="標楷體" pitchFamily="65" charset="-120"/>
                        </a:rPr>
                        <a:t>可領一次退休金</a:t>
                      </a:r>
                      <a:r>
                        <a:rPr kumimoji="1" lang="en-US" altLang="zh-TW" sz="1800" b="1" i="0" u="none" strike="noStrike" cap="none" normalizeH="0" baseline="0" dirty="0" smtClean="0">
                          <a:ln>
                            <a:noFill/>
                          </a:ln>
                          <a:solidFill>
                            <a:srgbClr val="0000FF"/>
                          </a:solidFill>
                          <a:effectLst/>
                          <a:latin typeface="Arial" charset="0"/>
                          <a:ea typeface="標楷體" pitchFamily="65" charset="-120"/>
                        </a:rPr>
                        <a:t>/</a:t>
                      </a:r>
                      <a:r>
                        <a:rPr kumimoji="1" lang="zh-TW" altLang="en-US" sz="1800" b="1" i="0" u="none" strike="noStrike" cap="none" normalizeH="0" baseline="0" dirty="0" smtClean="0">
                          <a:ln>
                            <a:noFill/>
                          </a:ln>
                          <a:solidFill>
                            <a:srgbClr val="0000FF"/>
                          </a:solidFill>
                          <a:effectLst/>
                          <a:latin typeface="Arial" charset="0"/>
                          <a:ea typeface="標楷體" pitchFamily="65" charset="-120"/>
                        </a:rPr>
                        <a:t>月退休金</a:t>
                      </a:r>
                    </a:p>
                  </a:txBody>
                  <a:tcPr marT="45738" marB="457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r>
            </a:tbl>
          </a:graphicData>
        </a:graphic>
      </p:graphicFrame>
      <p:sp>
        <p:nvSpPr>
          <p:cNvPr id="7" name="Text Box 4"/>
          <p:cNvSpPr txBox="1">
            <a:spLocks noChangeArrowheads="1"/>
          </p:cNvSpPr>
          <p:nvPr/>
        </p:nvSpPr>
        <p:spPr bwMode="auto">
          <a:xfrm>
            <a:off x="251520" y="1139823"/>
            <a:ext cx="4104456" cy="358775"/>
          </a:xfrm>
          <a:prstGeom prst="rect">
            <a:avLst/>
          </a:prstGeom>
          <a:gradFill rotWithShape="1">
            <a:gsLst>
              <a:gs pos="0">
                <a:srgbClr val="FFFF99"/>
              </a:gs>
              <a:gs pos="100000">
                <a:schemeClr val="bg1"/>
              </a:gs>
            </a:gsLst>
            <a:lin ang="5400000" scaled="1"/>
          </a:gradFill>
          <a:ln>
            <a:noFill/>
          </a:ln>
          <a:effectLst/>
          <a:extLst>
            <a:ext uri="{91240B29-F687-4F45-9708-019B960494DF}">
              <a14:hiddenLine xmlns:a14="http://schemas.microsoft.com/office/drawing/2010/main" w="12700" cap="rnd" algn="ctr">
                <a:solidFill>
                  <a:srgbClr val="0000FF"/>
                </a:solidFill>
                <a:prstDash val="sysDot"/>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l" defTabSz="261938" eaLnBrk="0" hangingPunct="0">
              <a:buChar char="v"/>
              <a:defRPr kumimoji="1" sz="2400">
                <a:solidFill>
                  <a:srgbClr val="0000CC"/>
                </a:solidFill>
                <a:latin typeface="Arial" charset="0"/>
                <a:ea typeface="標楷體" pitchFamily="65" charset="-120"/>
              </a:defRPr>
            </a:lvl1pPr>
            <a:lvl2pPr marL="742950" indent="-285750" algn="l" defTabSz="261938" eaLnBrk="0" hangingPunct="0">
              <a:buChar char="–"/>
              <a:defRPr kumimoji="1" sz="2400">
                <a:solidFill>
                  <a:srgbClr val="0000CC"/>
                </a:solidFill>
                <a:latin typeface="Arial" charset="0"/>
                <a:ea typeface="標楷體" pitchFamily="65" charset="-120"/>
              </a:defRPr>
            </a:lvl2pPr>
            <a:lvl3pPr marL="1143000" indent="-228600" algn="l" defTabSz="261938" eaLnBrk="0" hangingPunct="0">
              <a:buChar char="•"/>
              <a:defRPr kumimoji="1" sz="2400">
                <a:solidFill>
                  <a:srgbClr val="0000CC"/>
                </a:solidFill>
                <a:latin typeface="Arial" charset="0"/>
                <a:ea typeface="標楷體" pitchFamily="65" charset="-120"/>
              </a:defRPr>
            </a:lvl3pPr>
            <a:lvl4pPr marL="1600200" indent="-228600" algn="l" defTabSz="261938" eaLnBrk="0" hangingPunct="0">
              <a:buChar char="–"/>
              <a:defRPr kumimoji="1" sz="2400">
                <a:solidFill>
                  <a:srgbClr val="0000CC"/>
                </a:solidFill>
                <a:latin typeface="Arial" charset="0"/>
                <a:ea typeface="標楷體" pitchFamily="65" charset="-120"/>
              </a:defRPr>
            </a:lvl4pPr>
            <a:lvl5pPr marL="2057400" indent="-228600" algn="l" defTabSz="261938" eaLnBrk="0" hangingPunct="0">
              <a:buChar char="»"/>
              <a:defRPr kumimoji="1" sz="2400">
                <a:solidFill>
                  <a:srgbClr val="0000CC"/>
                </a:solidFill>
                <a:latin typeface="Arial" charset="0"/>
                <a:ea typeface="標楷體" pitchFamily="65" charset="-120"/>
              </a:defRPr>
            </a:lvl5pPr>
            <a:lvl6pPr marL="25146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spcBef>
                <a:spcPct val="0"/>
              </a:spcBef>
              <a:buClr>
                <a:schemeClr val="accent2"/>
              </a:buClr>
              <a:buSzPct val="90000"/>
              <a:buFont typeface="Wingdings" pitchFamily="2" charset="2"/>
              <a:buNone/>
            </a:pPr>
            <a:r>
              <a:rPr kumimoji="0" lang="zh-TW" altLang="en-US" sz="2300" b="1" dirty="0" smtClean="0">
                <a:solidFill>
                  <a:srgbClr val="FF0000"/>
                </a:solidFill>
              </a:rPr>
              <a:t>案例</a:t>
            </a:r>
            <a:r>
              <a:rPr kumimoji="0" lang="en-US" altLang="zh-TW" sz="2300" b="1" dirty="0" smtClean="0">
                <a:solidFill>
                  <a:srgbClr val="FF0000"/>
                </a:solidFill>
              </a:rPr>
              <a:t>2</a:t>
            </a:r>
            <a:r>
              <a:rPr kumimoji="0" lang="zh-TW" altLang="en-US" sz="2300" b="1" dirty="0" smtClean="0">
                <a:solidFill>
                  <a:srgbClr val="FF0000"/>
                </a:solidFill>
              </a:rPr>
              <a:t>：</a:t>
            </a:r>
            <a:r>
              <a:rPr kumimoji="0" lang="en-US" altLang="zh-TW" sz="2300" b="1" dirty="0" smtClean="0">
                <a:solidFill>
                  <a:srgbClr val="FF0000"/>
                </a:solidFill>
              </a:rPr>
              <a:t>59</a:t>
            </a:r>
            <a:r>
              <a:rPr kumimoji="0" lang="zh-TW" altLang="en-US" sz="2300" b="1" dirty="0" smtClean="0">
                <a:solidFill>
                  <a:srgbClr val="FF0000"/>
                </a:solidFill>
              </a:rPr>
              <a:t>年出生</a:t>
            </a:r>
            <a:r>
              <a:rPr kumimoji="0" lang="zh-TW" altLang="zh-TW" sz="2300" b="1" dirty="0" smtClean="0">
                <a:solidFill>
                  <a:srgbClr val="FF0000"/>
                </a:solidFill>
              </a:rPr>
              <a:t>、</a:t>
            </a:r>
            <a:r>
              <a:rPr kumimoji="0" lang="en-US" altLang="zh-TW" sz="2300" b="1" dirty="0" smtClean="0">
                <a:solidFill>
                  <a:srgbClr val="FF0000"/>
                </a:solidFill>
              </a:rPr>
              <a:t>85</a:t>
            </a:r>
            <a:r>
              <a:rPr kumimoji="0" lang="zh-TW" altLang="en-US" sz="2300" b="1" dirty="0" smtClean="0">
                <a:solidFill>
                  <a:srgbClr val="FF0000"/>
                </a:solidFill>
              </a:rPr>
              <a:t>年任職</a:t>
            </a:r>
            <a:endParaRPr kumimoji="0" lang="zh-TW" altLang="en-US" sz="2300" b="1" dirty="0">
              <a:solidFill>
                <a:srgbClr val="FF0000"/>
              </a:solidFill>
            </a:endParaRPr>
          </a:p>
        </p:txBody>
      </p:sp>
      <p:sp>
        <p:nvSpPr>
          <p:cNvPr id="8" name="文字方塊 7"/>
          <p:cNvSpPr txBox="1"/>
          <p:nvPr/>
        </p:nvSpPr>
        <p:spPr>
          <a:xfrm>
            <a:off x="286172" y="684307"/>
            <a:ext cx="5844869" cy="430887"/>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200" b="1" dirty="0"/>
              <a:t>(</a:t>
            </a:r>
            <a:r>
              <a:rPr lang="zh-TW" altLang="en-US" sz="2200" b="1" dirty="0"/>
              <a:t>二</a:t>
            </a:r>
            <a:r>
              <a:rPr lang="en-US" altLang="zh-TW" sz="2200" b="1" dirty="0"/>
              <a:t>)</a:t>
            </a:r>
            <a:r>
              <a:rPr lang="zh-TW" altLang="en-US" sz="2200" b="1" dirty="0"/>
              <a:t>自願退休者</a:t>
            </a:r>
            <a:r>
              <a:rPr lang="en-US" altLang="zh-TW" sz="2200" b="1" dirty="0"/>
              <a:t>-</a:t>
            </a:r>
            <a:r>
              <a:rPr lang="zh-TW" altLang="en-US" sz="2200" b="1" dirty="0"/>
              <a:t>月退休金法定起支</a:t>
            </a:r>
            <a:r>
              <a:rPr lang="zh-TW" altLang="en-US" sz="2200" b="1" dirty="0" smtClean="0"/>
              <a:t>年齡案例</a:t>
            </a:r>
            <a:r>
              <a:rPr lang="en-US" altLang="zh-TW" sz="2200" b="1" dirty="0" smtClean="0"/>
              <a:t>(8)</a:t>
            </a:r>
            <a:endParaRPr lang="zh-TW" altLang="en-US" sz="2200" b="1" dirty="0"/>
          </a:p>
        </p:txBody>
      </p:sp>
      <p:sp>
        <p:nvSpPr>
          <p:cNvPr id="9"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1907882057"/>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投影片編號版面配置區 2"/>
          <p:cNvSpPr>
            <a:spLocks noGrp="1"/>
          </p:cNvSpPr>
          <p:nvPr>
            <p:ph type="sldNum" sz="quarter" idx="12"/>
          </p:nvPr>
        </p:nvSpPr>
        <p:spPr>
          <a:xfrm>
            <a:off x="8748464" y="6597352"/>
            <a:ext cx="395536"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447280" y="1221496"/>
            <a:ext cx="4272506" cy="358775"/>
          </a:xfrm>
          <a:prstGeom prst="rect">
            <a:avLst/>
          </a:prstGeom>
          <a:gradFill rotWithShape="1">
            <a:gsLst>
              <a:gs pos="0">
                <a:srgbClr val="FFFF99"/>
              </a:gs>
              <a:gs pos="100000">
                <a:schemeClr val="bg1"/>
              </a:gs>
            </a:gsLst>
            <a:lin ang="5400000" scaled="1"/>
          </a:gradFill>
          <a:ln>
            <a:noFill/>
          </a:ln>
          <a:effectLst/>
          <a:extLst>
            <a:ext uri="{91240B29-F687-4F45-9708-019B960494DF}">
              <a14:hiddenLine xmlns:a14="http://schemas.microsoft.com/office/drawing/2010/main" w="12700" cap="rnd" algn="ctr">
                <a:solidFill>
                  <a:srgbClr val="0000FF"/>
                </a:solidFill>
                <a:prstDash val="sysDot"/>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l" defTabSz="261938" eaLnBrk="0" hangingPunct="0">
              <a:buChar char="v"/>
              <a:defRPr kumimoji="1" sz="2400">
                <a:solidFill>
                  <a:srgbClr val="0000CC"/>
                </a:solidFill>
                <a:latin typeface="Arial" charset="0"/>
                <a:ea typeface="標楷體" pitchFamily="65" charset="-120"/>
              </a:defRPr>
            </a:lvl1pPr>
            <a:lvl2pPr marL="742950" indent="-285750" algn="l" defTabSz="261938" eaLnBrk="0" hangingPunct="0">
              <a:buChar char="–"/>
              <a:defRPr kumimoji="1" sz="2400">
                <a:solidFill>
                  <a:srgbClr val="0000CC"/>
                </a:solidFill>
                <a:latin typeface="Arial" charset="0"/>
                <a:ea typeface="標楷體" pitchFamily="65" charset="-120"/>
              </a:defRPr>
            </a:lvl2pPr>
            <a:lvl3pPr marL="1143000" indent="-228600" algn="l" defTabSz="261938" eaLnBrk="0" hangingPunct="0">
              <a:buChar char="•"/>
              <a:defRPr kumimoji="1" sz="2400">
                <a:solidFill>
                  <a:srgbClr val="0000CC"/>
                </a:solidFill>
                <a:latin typeface="Arial" charset="0"/>
                <a:ea typeface="標楷體" pitchFamily="65" charset="-120"/>
              </a:defRPr>
            </a:lvl3pPr>
            <a:lvl4pPr marL="1600200" indent="-228600" algn="l" defTabSz="261938" eaLnBrk="0" hangingPunct="0">
              <a:buChar char="–"/>
              <a:defRPr kumimoji="1" sz="2400">
                <a:solidFill>
                  <a:srgbClr val="0000CC"/>
                </a:solidFill>
                <a:latin typeface="Arial" charset="0"/>
                <a:ea typeface="標楷體" pitchFamily="65" charset="-120"/>
              </a:defRPr>
            </a:lvl4pPr>
            <a:lvl5pPr marL="2057400" indent="-228600" algn="l" defTabSz="261938" eaLnBrk="0" hangingPunct="0">
              <a:buChar char="»"/>
              <a:defRPr kumimoji="1" sz="2400">
                <a:solidFill>
                  <a:srgbClr val="0000CC"/>
                </a:solidFill>
                <a:latin typeface="Arial" charset="0"/>
                <a:ea typeface="標楷體" pitchFamily="65" charset="-120"/>
              </a:defRPr>
            </a:lvl5pPr>
            <a:lvl6pPr marL="25146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spcBef>
                <a:spcPct val="0"/>
              </a:spcBef>
              <a:buClr>
                <a:schemeClr val="accent2"/>
              </a:buClr>
              <a:buSzPct val="90000"/>
              <a:buFont typeface="Wingdings" pitchFamily="2" charset="2"/>
              <a:buNone/>
            </a:pPr>
            <a:r>
              <a:rPr kumimoji="0" lang="zh-TW" altLang="en-US" sz="2300" b="1" dirty="0" smtClean="0">
                <a:solidFill>
                  <a:srgbClr val="FF0000"/>
                </a:solidFill>
              </a:rPr>
              <a:t>案例</a:t>
            </a:r>
            <a:r>
              <a:rPr kumimoji="0" lang="en-US" altLang="zh-TW" sz="2300" b="1" dirty="0">
                <a:solidFill>
                  <a:srgbClr val="FF0000"/>
                </a:solidFill>
              </a:rPr>
              <a:t>3</a:t>
            </a:r>
            <a:r>
              <a:rPr kumimoji="0" lang="zh-TW" altLang="en-US" sz="2300" b="1" dirty="0" smtClean="0">
                <a:solidFill>
                  <a:srgbClr val="FF0000"/>
                </a:solidFill>
              </a:rPr>
              <a:t>：</a:t>
            </a:r>
            <a:r>
              <a:rPr kumimoji="0" lang="en-US" altLang="zh-TW" sz="2300" b="1" dirty="0" smtClean="0">
                <a:solidFill>
                  <a:srgbClr val="FF0000"/>
                </a:solidFill>
              </a:rPr>
              <a:t>56</a:t>
            </a:r>
            <a:r>
              <a:rPr kumimoji="0" lang="zh-TW" altLang="en-US" sz="2300" b="1" dirty="0" smtClean="0">
                <a:solidFill>
                  <a:srgbClr val="FF0000"/>
                </a:solidFill>
              </a:rPr>
              <a:t>年出生</a:t>
            </a:r>
            <a:r>
              <a:rPr kumimoji="0" lang="zh-TW" altLang="zh-TW" sz="2300" b="1" dirty="0" smtClean="0">
                <a:solidFill>
                  <a:srgbClr val="FF0000"/>
                </a:solidFill>
              </a:rPr>
              <a:t>、</a:t>
            </a:r>
            <a:r>
              <a:rPr kumimoji="0" lang="en-US" altLang="zh-TW" sz="2300" b="1" dirty="0" smtClean="0">
                <a:solidFill>
                  <a:srgbClr val="FF0000"/>
                </a:solidFill>
              </a:rPr>
              <a:t>78</a:t>
            </a:r>
            <a:r>
              <a:rPr kumimoji="0" lang="zh-TW" altLang="en-US" sz="2300" b="1" dirty="0" smtClean="0">
                <a:solidFill>
                  <a:srgbClr val="FF0000"/>
                </a:solidFill>
              </a:rPr>
              <a:t>年任職</a:t>
            </a:r>
            <a:endParaRPr kumimoji="0" lang="zh-TW" altLang="en-US" sz="2300" b="1" dirty="0">
              <a:solidFill>
                <a:srgbClr val="FF0000"/>
              </a:solidFill>
            </a:endParaRPr>
          </a:p>
        </p:txBody>
      </p:sp>
      <p:graphicFrame>
        <p:nvGraphicFramePr>
          <p:cNvPr id="8" name="Group 137"/>
          <p:cNvGraphicFramePr>
            <a:graphicFrameLocks noGrp="1"/>
          </p:cNvGraphicFramePr>
          <p:nvPr>
            <p:ph/>
            <p:extLst>
              <p:ext uri="{D42A27DB-BD31-4B8C-83A1-F6EECF244321}">
                <p14:modId xmlns:p14="http://schemas.microsoft.com/office/powerpoint/2010/main" val="1456542581"/>
              </p:ext>
            </p:extLst>
          </p:nvPr>
        </p:nvGraphicFramePr>
        <p:xfrm>
          <a:off x="321543" y="1607967"/>
          <a:ext cx="8424936" cy="5072818"/>
        </p:xfrm>
        <a:graphic>
          <a:graphicData uri="http://schemas.openxmlformats.org/drawingml/2006/table">
            <a:tbl>
              <a:tblPr/>
              <a:tblGrid>
                <a:gridCol w="936104"/>
                <a:gridCol w="936104"/>
                <a:gridCol w="720080"/>
                <a:gridCol w="1584176"/>
                <a:gridCol w="825322"/>
                <a:gridCol w="3423150"/>
              </a:tblGrid>
              <a:tr h="396226">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年度</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法定年齡</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指標數</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個人指標數</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基本年齡</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適用結果</a:t>
                      </a: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96226">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106</a:t>
                      </a:r>
                      <a:r>
                        <a:rPr kumimoji="1" lang="zh-TW" altLang="en-US" sz="2000" b="1" i="0" u="none" strike="noStrike" cap="none" normalizeH="0" baseline="0" dirty="0" smtClean="0">
                          <a:ln>
                            <a:noFill/>
                          </a:ln>
                          <a:solidFill>
                            <a:schemeClr val="tx1"/>
                          </a:solidFill>
                          <a:effectLst/>
                          <a:latin typeface="Arial" charset="0"/>
                          <a:ea typeface="標楷體" pitchFamily="65" charset="-120"/>
                        </a:rPr>
                        <a:t>年</a:t>
                      </a:r>
                    </a:p>
                  </a:txBody>
                  <a:tcPr marT="45713" marB="457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60/55</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81</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50+28=78</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50</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000" b="1" i="0" u="none" strike="noStrike" cap="none" normalizeH="0" baseline="0" dirty="0" smtClean="0">
                          <a:ln>
                            <a:noFill/>
                          </a:ln>
                          <a:solidFill>
                            <a:srgbClr val="FF3300"/>
                          </a:solidFill>
                          <a:effectLst/>
                          <a:latin typeface="Arial" charset="0"/>
                          <a:ea typeface="標楷體" pitchFamily="65" charset="-120"/>
                        </a:rPr>
                        <a:t>60</a:t>
                      </a:r>
                      <a:r>
                        <a:rPr kumimoji="1" lang="zh-TW" altLang="en-US" sz="2000" b="1" i="0" u="none" strike="noStrike" cap="none" normalizeH="0" baseline="0" dirty="0" smtClean="0">
                          <a:ln>
                            <a:noFill/>
                          </a:ln>
                          <a:solidFill>
                            <a:srgbClr val="660066"/>
                          </a:solidFill>
                          <a:effectLst/>
                          <a:latin typeface="Arial" charset="0"/>
                          <a:ea typeface="標楷體" pitchFamily="65" charset="-120"/>
                        </a:rPr>
                        <a:t>歲</a:t>
                      </a:r>
                    </a:p>
                  </a:txBody>
                  <a:tcPr marT="45713" marB="457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95221">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smtClean="0">
                          <a:ln>
                            <a:noFill/>
                          </a:ln>
                          <a:solidFill>
                            <a:schemeClr val="tx1"/>
                          </a:solidFill>
                          <a:effectLst/>
                          <a:latin typeface="Arial" charset="0"/>
                          <a:ea typeface="標楷體" pitchFamily="65" charset="-120"/>
                        </a:rPr>
                        <a:t>107</a:t>
                      </a:r>
                      <a:r>
                        <a:rPr kumimoji="1" lang="zh-TW" altLang="en-US" sz="2000" b="1" i="0" u="none" strike="noStrike" cap="none" normalizeH="0" baseline="0" smtClean="0">
                          <a:ln>
                            <a:noFill/>
                          </a:ln>
                          <a:solidFill>
                            <a:schemeClr val="tx1"/>
                          </a:solidFill>
                          <a:effectLst/>
                          <a:latin typeface="Arial" charset="0"/>
                          <a:ea typeface="標楷體" pitchFamily="65" charset="-120"/>
                        </a:rPr>
                        <a:t>年</a:t>
                      </a:r>
                    </a:p>
                  </a:txBody>
                  <a:tcPr marL="90000" marR="90000" marT="46793" marB="4679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60/55</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82</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51+29=80</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50</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zh-TW" altLang="en-US"/>
                    </a:p>
                  </a:txBody>
                  <a:tcPr/>
                </a:tc>
              </a:tr>
              <a:tr h="936323">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108</a:t>
                      </a:r>
                      <a:r>
                        <a:rPr kumimoji="1" lang="zh-TW" altLang="en-US" sz="2000" b="1" i="0" u="none" strike="noStrike" cap="none" normalizeH="0" baseline="0" dirty="0" smtClean="0">
                          <a:ln>
                            <a:noFill/>
                          </a:ln>
                          <a:solidFill>
                            <a:schemeClr val="tx1"/>
                          </a:solidFill>
                          <a:effectLst/>
                          <a:latin typeface="Arial" charset="0"/>
                          <a:ea typeface="標楷體" pitchFamily="65" charset="-120"/>
                        </a:rPr>
                        <a:t>年</a:t>
                      </a:r>
                    </a:p>
                  </a:txBody>
                  <a:tcPr marL="90000" marR="90000" marT="46793" marB="4679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60/55</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83</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52+30=82</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50</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000" b="1" i="0" u="none" strike="noStrike" cap="none" normalizeH="0" baseline="0" dirty="0" smtClean="0">
                          <a:ln>
                            <a:noFill/>
                          </a:ln>
                          <a:solidFill>
                            <a:srgbClr val="FF3300"/>
                          </a:solidFill>
                          <a:effectLst/>
                          <a:latin typeface="Arial" charset="0"/>
                          <a:ea typeface="標楷體" pitchFamily="65" charset="-120"/>
                        </a:rPr>
                        <a:t>55</a:t>
                      </a:r>
                      <a:r>
                        <a:rPr kumimoji="1" lang="zh-TW" altLang="en-US" sz="2000" b="1" i="0" u="none" strike="noStrike" cap="none" normalizeH="0" baseline="0" dirty="0" smtClean="0">
                          <a:ln>
                            <a:noFill/>
                          </a:ln>
                          <a:solidFill>
                            <a:srgbClr val="660066"/>
                          </a:solidFill>
                          <a:effectLst/>
                          <a:latin typeface="Arial" charset="0"/>
                          <a:ea typeface="標楷體" pitchFamily="65" charset="-120"/>
                        </a:rPr>
                        <a:t>歲</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可擇領減額月退休金</a:t>
                      </a:r>
                      <a:r>
                        <a:rPr kumimoji="1" lang="zh-TW" altLang="zh-TW" sz="2000" b="1" i="0" u="none" strike="noStrike" cap="none" normalizeH="0" baseline="0" dirty="0" smtClean="0">
                          <a:ln>
                            <a:noFill/>
                          </a:ln>
                          <a:solidFill>
                            <a:srgbClr val="660066"/>
                          </a:solidFill>
                          <a:effectLst/>
                          <a:latin typeface="Arial" charset="0"/>
                          <a:ea typeface="標楷體" pitchFamily="65" charset="-120"/>
                        </a:rPr>
                        <a:t>－</a:t>
                      </a:r>
                      <a:r>
                        <a:rPr kumimoji="1" lang="en-US" altLang="zh-TW" sz="2000" b="1" i="0" u="none" strike="noStrike" kern="1200" cap="none" normalizeH="0" baseline="0" dirty="0" smtClean="0">
                          <a:ln>
                            <a:noFill/>
                          </a:ln>
                          <a:solidFill>
                            <a:srgbClr val="FF3300"/>
                          </a:solidFill>
                          <a:effectLst/>
                          <a:latin typeface="Arial" charset="0"/>
                          <a:ea typeface="標楷體" pitchFamily="65" charset="-120"/>
                          <a:cs typeface="+mn-cs"/>
                        </a:rPr>
                        <a:t>1</a:t>
                      </a:r>
                      <a:r>
                        <a:rPr kumimoji="1" lang="en-US" altLang="zh-TW" sz="2000" b="1" i="0" u="none" strike="noStrike" cap="none" normalizeH="0" baseline="0" dirty="0" smtClean="0">
                          <a:ln>
                            <a:noFill/>
                          </a:ln>
                          <a:solidFill>
                            <a:srgbClr val="FF3300"/>
                          </a:solidFill>
                          <a:effectLst/>
                          <a:latin typeface="Arial" charset="0"/>
                          <a:ea typeface="標楷體" pitchFamily="65" charset="-120"/>
                        </a:rPr>
                        <a:t>2</a:t>
                      </a:r>
                      <a:r>
                        <a:rPr kumimoji="1" lang="en-US" altLang="zh-TW" sz="2000" b="1" i="0" u="none" strike="noStrike" cap="none" normalizeH="0" baseline="0" dirty="0" smtClean="0">
                          <a:ln>
                            <a:noFill/>
                          </a:ln>
                          <a:solidFill>
                            <a:srgbClr val="660066"/>
                          </a:solidFill>
                          <a:effectLst/>
                          <a:latin typeface="Arial" charset="0"/>
                          <a:ea typeface="標楷體" pitchFamily="65" charset="-120"/>
                        </a:rPr>
                        <a:t>%</a:t>
                      </a:r>
                    </a:p>
                  </a:txBody>
                  <a:tcPr marL="90000" marR="90000" marT="46793" marB="4679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936104">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smtClean="0">
                          <a:ln>
                            <a:noFill/>
                          </a:ln>
                          <a:solidFill>
                            <a:schemeClr val="tx1"/>
                          </a:solidFill>
                          <a:effectLst/>
                          <a:latin typeface="Arial" charset="0"/>
                          <a:ea typeface="標楷體" pitchFamily="65" charset="-120"/>
                        </a:rPr>
                        <a:t>109</a:t>
                      </a:r>
                      <a:r>
                        <a:rPr kumimoji="1" lang="zh-TW" altLang="en-US" sz="2000" b="1" i="0" u="none" strike="noStrike" cap="none" normalizeH="0" baseline="0" smtClean="0">
                          <a:ln>
                            <a:noFill/>
                          </a:ln>
                          <a:solidFill>
                            <a:schemeClr val="tx1"/>
                          </a:solidFill>
                          <a:effectLst/>
                          <a:latin typeface="Arial" charset="0"/>
                          <a:ea typeface="標楷體" pitchFamily="65" charset="-120"/>
                        </a:rPr>
                        <a:t>年</a:t>
                      </a:r>
                    </a:p>
                  </a:txBody>
                  <a:tcPr marT="45713" marB="457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60/55</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84</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53+31=84</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50</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Tx/>
                        <a:buSzPct val="80000"/>
                        <a:buFont typeface="Wingdings" pitchFamily="2" charset="2"/>
                        <a:buNone/>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於</a:t>
                      </a:r>
                      <a:r>
                        <a:rPr kumimoji="1" lang="en-US" altLang="zh-TW" sz="2000" b="1" i="0" u="none" strike="noStrike" cap="none" normalizeH="0" baseline="0" dirty="0" smtClean="0">
                          <a:ln>
                            <a:noFill/>
                          </a:ln>
                          <a:solidFill>
                            <a:srgbClr val="FF0000"/>
                          </a:solidFill>
                          <a:effectLst/>
                          <a:latin typeface="Arial" charset="0"/>
                          <a:ea typeface="標楷體" pitchFamily="65" charset="-120"/>
                        </a:rPr>
                        <a:t>109</a:t>
                      </a:r>
                      <a:r>
                        <a:rPr kumimoji="1" lang="zh-TW" altLang="en-US" sz="2000" b="1" i="0" u="none" strike="noStrike" cap="none" normalizeH="0" baseline="0" dirty="0" smtClean="0">
                          <a:ln>
                            <a:noFill/>
                          </a:ln>
                          <a:solidFill>
                            <a:srgbClr val="FF0000"/>
                          </a:solidFill>
                          <a:effectLst/>
                          <a:latin typeface="Arial" charset="0"/>
                          <a:ea typeface="標楷體" pitchFamily="65" charset="-120"/>
                        </a:rPr>
                        <a:t>年</a:t>
                      </a:r>
                      <a:r>
                        <a:rPr kumimoji="1" lang="zh-TW" altLang="en-US" sz="2000" b="1" i="0" u="none" strike="noStrike" cap="none" normalizeH="0" baseline="0" dirty="0" smtClean="0">
                          <a:ln>
                            <a:noFill/>
                          </a:ln>
                          <a:solidFill>
                            <a:srgbClr val="0000FF"/>
                          </a:solidFill>
                          <a:effectLst/>
                          <a:latin typeface="Arial" charset="0"/>
                          <a:ea typeface="標楷體" pitchFamily="65" charset="-120"/>
                        </a:rPr>
                        <a:t>符合指標數</a:t>
                      </a:r>
                    </a:p>
                    <a:p>
                      <a:pPr marL="0" marR="0" lvl="0" indent="0" algn="l" defTabSz="914400" rtl="0" eaLnBrk="1" fontAlgn="base" latinLnBrk="0" hangingPunct="1">
                        <a:lnSpc>
                          <a:spcPct val="8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可擇領全額月退休金</a:t>
                      </a:r>
                      <a:endParaRPr kumimoji="1" lang="zh-TW" altLang="en-US" sz="2000" b="0"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r>
              <a:tr h="996682">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smtClean="0">
                          <a:ln>
                            <a:noFill/>
                          </a:ln>
                          <a:solidFill>
                            <a:schemeClr val="tx1"/>
                          </a:solidFill>
                          <a:effectLst/>
                          <a:latin typeface="Arial" charset="0"/>
                          <a:ea typeface="標楷體" pitchFamily="65" charset="-120"/>
                        </a:rPr>
                        <a:t>110</a:t>
                      </a:r>
                      <a:r>
                        <a:rPr kumimoji="1" lang="zh-TW" altLang="en-US" sz="2000" b="1" i="0" u="none" strike="noStrike" cap="none" normalizeH="0" baseline="0" smtClean="0">
                          <a:ln>
                            <a:noFill/>
                          </a:ln>
                          <a:solidFill>
                            <a:schemeClr val="tx1"/>
                          </a:solidFill>
                          <a:effectLst/>
                          <a:latin typeface="Arial" charset="0"/>
                          <a:ea typeface="標楷體" pitchFamily="65" charset="-120"/>
                        </a:rPr>
                        <a:t>年</a:t>
                      </a:r>
                    </a:p>
                  </a:txBody>
                  <a:tcPr marT="45713" marB="457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85</a:t>
                      </a:r>
                      <a:endParaRPr kumimoji="1" lang="zh-TW" altLang="zh-TW" sz="2000" b="1"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28575" cap="flat" cmpd="sng" algn="ctr">
                      <a:noFill/>
                      <a:prstDash val="solid"/>
                      <a:round/>
                      <a:headEnd type="none" w="med" len="med"/>
                      <a:tailEnd type="none" w="med" len="med"/>
                    </a:lnTlToBr>
                    <a:lnBlToTr>
                      <a:noFill/>
                    </a:lnBlToTr>
                    <a:gradFill rotWithShape="0">
                      <a:gsLst>
                        <a:gs pos="0">
                          <a:srgbClr val="FFFF66"/>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54+32=86</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600" b="1" i="0" u="none" strike="noStrike" cap="none" normalizeH="0" baseline="0" dirty="0" smtClean="0">
                          <a:ln>
                            <a:noFill/>
                          </a:ln>
                          <a:solidFill>
                            <a:srgbClr val="FF0000"/>
                          </a:solidFill>
                          <a:effectLst/>
                          <a:latin typeface="Arial" charset="0"/>
                          <a:ea typeface="標楷體" pitchFamily="65" charset="-120"/>
                        </a:rPr>
                        <a:t>55</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000" b="1" i="0" u="none" strike="noStrike" cap="none" normalizeH="0" baseline="0" dirty="0" smtClean="0">
                          <a:ln>
                            <a:noFill/>
                          </a:ln>
                          <a:solidFill>
                            <a:srgbClr val="FF3300"/>
                          </a:solidFill>
                          <a:effectLst/>
                          <a:latin typeface="Arial" charset="0"/>
                          <a:ea typeface="標楷體" pitchFamily="65" charset="-120"/>
                        </a:rPr>
                        <a:t>60</a:t>
                      </a:r>
                      <a:r>
                        <a:rPr kumimoji="1" lang="zh-TW" altLang="en-US" sz="2000" b="1" i="0" u="none" strike="noStrike" cap="none" normalizeH="0" baseline="0" dirty="0" smtClean="0">
                          <a:ln>
                            <a:noFill/>
                          </a:ln>
                          <a:solidFill>
                            <a:srgbClr val="660066"/>
                          </a:solidFill>
                          <a:effectLst/>
                          <a:latin typeface="Arial" charset="0"/>
                          <a:ea typeface="標楷體" pitchFamily="65" charset="-120"/>
                        </a:rPr>
                        <a:t>歲</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FF0000"/>
                          </a:solidFill>
                          <a:effectLst/>
                          <a:latin typeface="Arial" charset="0"/>
                          <a:ea typeface="標楷體" pitchFamily="65" charset="-120"/>
                        </a:rPr>
                        <a:t>不可以</a:t>
                      </a:r>
                      <a:r>
                        <a:rPr kumimoji="1" lang="zh-TW" altLang="en-US" sz="2000" b="1" i="0" u="none" strike="noStrike" cap="none" normalizeH="0" baseline="0" dirty="0" smtClean="0">
                          <a:ln>
                            <a:noFill/>
                          </a:ln>
                          <a:solidFill>
                            <a:srgbClr val="660066"/>
                          </a:solidFill>
                          <a:effectLst/>
                          <a:latin typeface="Arial" charset="0"/>
                          <a:ea typeface="標楷體" pitchFamily="65" charset="-120"/>
                        </a:rPr>
                        <a:t>擇領減額月退休金</a:t>
                      </a:r>
                      <a:endParaRPr kumimoji="1" lang="en-US" altLang="zh-TW" sz="2000" b="1" i="0" u="none" strike="noStrike" cap="none" normalizeH="0" baseline="0" dirty="0" smtClean="0">
                        <a:ln>
                          <a:noFill/>
                        </a:ln>
                        <a:solidFill>
                          <a:srgbClr val="660066"/>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r>
              <a:tr h="875526">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smtClean="0">
                          <a:ln>
                            <a:noFill/>
                          </a:ln>
                          <a:solidFill>
                            <a:schemeClr val="tx1"/>
                          </a:solidFill>
                          <a:effectLst/>
                          <a:latin typeface="Arial" charset="0"/>
                          <a:ea typeface="標楷體" pitchFamily="65" charset="-120"/>
                        </a:rPr>
                        <a:t>111</a:t>
                      </a:r>
                      <a:r>
                        <a:rPr kumimoji="1" lang="zh-TW" altLang="en-US" sz="2000" b="1" i="0" u="none" strike="noStrike" cap="none" normalizeH="0" baseline="0" smtClean="0">
                          <a:ln>
                            <a:noFill/>
                          </a:ln>
                          <a:solidFill>
                            <a:schemeClr val="tx1"/>
                          </a:solidFill>
                          <a:effectLst/>
                          <a:latin typeface="Arial" charset="0"/>
                          <a:ea typeface="標楷體" pitchFamily="65" charset="-120"/>
                        </a:rPr>
                        <a:t>年</a:t>
                      </a:r>
                    </a:p>
                  </a:txBody>
                  <a:tcPr marT="45713" marB="457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61</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86</a:t>
                      </a:r>
                      <a:endParaRPr kumimoji="1" lang="zh-TW" altLang="zh-TW" sz="2000" b="1"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28575" cap="flat" cmpd="sng" algn="ctr">
                      <a:noFill/>
                      <a:prstDash val="solid"/>
                      <a:round/>
                      <a:headEnd type="none" w="med" len="med"/>
                      <a:tailEnd type="none" w="med" len="med"/>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55+33=88</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55</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Tx/>
                        <a:buSzPct val="80000"/>
                        <a:buFont typeface="Wingdings" pitchFamily="2" charset="2"/>
                        <a:buNone/>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於</a:t>
                      </a:r>
                      <a:r>
                        <a:rPr kumimoji="1" lang="en-US" altLang="zh-TW" sz="2000" b="1" i="0" u="none" strike="noStrike" cap="none" normalizeH="0" baseline="0" dirty="0" smtClean="0">
                          <a:ln>
                            <a:noFill/>
                          </a:ln>
                          <a:solidFill>
                            <a:srgbClr val="FF0000"/>
                          </a:solidFill>
                          <a:effectLst/>
                          <a:latin typeface="Arial" charset="0"/>
                          <a:ea typeface="標楷體" pitchFamily="65" charset="-120"/>
                        </a:rPr>
                        <a:t>111</a:t>
                      </a:r>
                      <a:r>
                        <a:rPr kumimoji="1" lang="zh-TW" altLang="en-US" sz="2000" b="1" i="0" u="none" strike="noStrike" cap="none" normalizeH="0" baseline="0" dirty="0" smtClean="0">
                          <a:ln>
                            <a:noFill/>
                          </a:ln>
                          <a:solidFill>
                            <a:srgbClr val="FF0000"/>
                          </a:solidFill>
                          <a:effectLst/>
                          <a:latin typeface="Arial" charset="0"/>
                          <a:ea typeface="標楷體" pitchFamily="65" charset="-120"/>
                        </a:rPr>
                        <a:t>年</a:t>
                      </a:r>
                      <a:r>
                        <a:rPr kumimoji="1" lang="zh-TW" altLang="en-US" sz="2000" b="1" i="0" u="none" strike="noStrike" cap="none" normalizeH="0" baseline="0" dirty="0" smtClean="0">
                          <a:ln>
                            <a:noFill/>
                          </a:ln>
                          <a:solidFill>
                            <a:srgbClr val="0000FF"/>
                          </a:solidFill>
                          <a:effectLst/>
                          <a:latin typeface="Arial" charset="0"/>
                          <a:ea typeface="標楷體" pitchFamily="65" charset="-120"/>
                        </a:rPr>
                        <a:t>符合指標數</a:t>
                      </a:r>
                    </a:p>
                    <a:p>
                      <a:pPr marL="0" marR="0" lvl="0" indent="0" algn="l" defTabSz="914400" rtl="0" eaLnBrk="1" fontAlgn="base" latinLnBrk="0" hangingPunct="1">
                        <a:lnSpc>
                          <a:spcPct val="9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可擇領全額月退休金</a:t>
                      </a:r>
                      <a:endParaRPr kumimoji="1" lang="zh-TW" altLang="en-US" sz="2000" b="0"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r>
            </a:tbl>
          </a:graphicData>
        </a:graphic>
      </p:graphicFrame>
      <p:sp>
        <p:nvSpPr>
          <p:cNvPr id="9"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
        <p:nvSpPr>
          <p:cNvPr id="10" name="文字方塊 9"/>
          <p:cNvSpPr txBox="1"/>
          <p:nvPr/>
        </p:nvSpPr>
        <p:spPr>
          <a:xfrm>
            <a:off x="304825" y="770066"/>
            <a:ext cx="5844869" cy="430887"/>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200" b="1" dirty="0"/>
              <a:t>(</a:t>
            </a:r>
            <a:r>
              <a:rPr lang="zh-TW" altLang="en-US" sz="2200" b="1" dirty="0"/>
              <a:t>二</a:t>
            </a:r>
            <a:r>
              <a:rPr lang="en-US" altLang="zh-TW" sz="2200" b="1" dirty="0"/>
              <a:t>)</a:t>
            </a:r>
            <a:r>
              <a:rPr lang="zh-TW" altLang="en-US" sz="2200" b="1" dirty="0"/>
              <a:t>自願退休者</a:t>
            </a:r>
            <a:r>
              <a:rPr lang="en-US" altLang="zh-TW" sz="2200" b="1" dirty="0"/>
              <a:t>-</a:t>
            </a:r>
            <a:r>
              <a:rPr lang="zh-TW" altLang="en-US" sz="2200" b="1" dirty="0"/>
              <a:t>月退休金法定起支</a:t>
            </a:r>
            <a:r>
              <a:rPr lang="zh-TW" altLang="en-US" sz="2200" b="1" dirty="0" smtClean="0"/>
              <a:t>年齡案例</a:t>
            </a:r>
            <a:r>
              <a:rPr lang="en-US" altLang="zh-TW" sz="2200" b="1" dirty="0" smtClean="0"/>
              <a:t>(9)</a:t>
            </a:r>
            <a:endParaRPr lang="zh-TW" altLang="en-US" sz="2200" b="1" dirty="0"/>
          </a:p>
        </p:txBody>
      </p:sp>
    </p:spTree>
    <p:extLst>
      <p:ext uri="{BB962C8B-B14F-4D97-AF65-F5344CB8AC3E}">
        <p14:creationId xmlns:p14="http://schemas.microsoft.com/office/powerpoint/2010/main" val="3063667049"/>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投影片編號版面配置區 2"/>
          <p:cNvSpPr>
            <a:spLocks noGrp="1"/>
          </p:cNvSpPr>
          <p:nvPr>
            <p:ph type="sldNum" sz="quarter" idx="12"/>
          </p:nvPr>
        </p:nvSpPr>
        <p:spPr>
          <a:xfrm>
            <a:off x="8748464" y="6597352"/>
            <a:ext cx="395536" cy="241932"/>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45</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447280" y="1342592"/>
            <a:ext cx="8382396" cy="358775"/>
          </a:xfrm>
          <a:prstGeom prst="rect">
            <a:avLst/>
          </a:prstGeom>
          <a:gradFill rotWithShape="1">
            <a:gsLst>
              <a:gs pos="0">
                <a:srgbClr val="FFFF99"/>
              </a:gs>
              <a:gs pos="100000">
                <a:schemeClr val="bg1"/>
              </a:gs>
            </a:gsLst>
            <a:lin ang="5400000" scaled="1"/>
          </a:gradFill>
          <a:ln>
            <a:noFill/>
          </a:ln>
          <a:effectLst/>
          <a:extLst>
            <a:ext uri="{91240B29-F687-4F45-9708-019B960494DF}">
              <a14:hiddenLine xmlns:a14="http://schemas.microsoft.com/office/drawing/2010/main" w="12700" cap="rnd" algn="ctr">
                <a:solidFill>
                  <a:srgbClr val="0000FF"/>
                </a:solidFill>
                <a:prstDash val="sysDot"/>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l" defTabSz="261938" eaLnBrk="0" hangingPunct="0">
              <a:buChar char="v"/>
              <a:defRPr kumimoji="1" sz="2400">
                <a:solidFill>
                  <a:srgbClr val="0000CC"/>
                </a:solidFill>
                <a:latin typeface="Arial" charset="0"/>
                <a:ea typeface="標楷體" pitchFamily="65" charset="-120"/>
              </a:defRPr>
            </a:lvl1pPr>
            <a:lvl2pPr marL="742950" indent="-285750" algn="l" defTabSz="261938" eaLnBrk="0" hangingPunct="0">
              <a:buChar char="–"/>
              <a:defRPr kumimoji="1" sz="2400">
                <a:solidFill>
                  <a:srgbClr val="0000CC"/>
                </a:solidFill>
                <a:latin typeface="Arial" charset="0"/>
                <a:ea typeface="標楷體" pitchFamily="65" charset="-120"/>
              </a:defRPr>
            </a:lvl2pPr>
            <a:lvl3pPr marL="1143000" indent="-228600" algn="l" defTabSz="261938" eaLnBrk="0" hangingPunct="0">
              <a:buChar char="•"/>
              <a:defRPr kumimoji="1" sz="2400">
                <a:solidFill>
                  <a:srgbClr val="0000CC"/>
                </a:solidFill>
                <a:latin typeface="Arial" charset="0"/>
                <a:ea typeface="標楷體" pitchFamily="65" charset="-120"/>
              </a:defRPr>
            </a:lvl3pPr>
            <a:lvl4pPr marL="1600200" indent="-228600" algn="l" defTabSz="261938" eaLnBrk="0" hangingPunct="0">
              <a:buChar char="–"/>
              <a:defRPr kumimoji="1" sz="2400">
                <a:solidFill>
                  <a:srgbClr val="0000CC"/>
                </a:solidFill>
                <a:latin typeface="Arial" charset="0"/>
                <a:ea typeface="標楷體" pitchFamily="65" charset="-120"/>
              </a:defRPr>
            </a:lvl4pPr>
            <a:lvl5pPr marL="2057400" indent="-228600" algn="l" defTabSz="261938" eaLnBrk="0" hangingPunct="0">
              <a:buChar char="»"/>
              <a:defRPr kumimoji="1" sz="2400">
                <a:solidFill>
                  <a:srgbClr val="0000CC"/>
                </a:solidFill>
                <a:latin typeface="Arial" charset="0"/>
                <a:ea typeface="標楷體" pitchFamily="65" charset="-120"/>
              </a:defRPr>
            </a:lvl5pPr>
            <a:lvl6pPr marL="25146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defTabSz="261938"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lnSpc>
                <a:spcPct val="90000"/>
              </a:lnSpc>
              <a:spcBef>
                <a:spcPct val="0"/>
              </a:spcBef>
              <a:buClr>
                <a:schemeClr val="accent2"/>
              </a:buClr>
              <a:buSzPct val="90000"/>
              <a:buFont typeface="Wingdings" pitchFamily="2" charset="2"/>
              <a:buNone/>
            </a:pPr>
            <a:r>
              <a:rPr kumimoji="0" lang="zh-TW" altLang="en-US" sz="2100" b="1" dirty="0" smtClean="0">
                <a:solidFill>
                  <a:srgbClr val="FF0000"/>
                </a:solidFill>
              </a:rPr>
              <a:t>案例</a:t>
            </a:r>
            <a:r>
              <a:rPr kumimoji="0" lang="en-US" altLang="zh-TW" sz="2100" b="1" dirty="0" smtClean="0">
                <a:solidFill>
                  <a:srgbClr val="FF0000"/>
                </a:solidFill>
              </a:rPr>
              <a:t>4</a:t>
            </a:r>
            <a:r>
              <a:rPr kumimoji="0" lang="zh-TW" altLang="en-US" sz="2100" b="1" dirty="0" smtClean="0">
                <a:solidFill>
                  <a:srgbClr val="FF0000"/>
                </a:solidFill>
              </a:rPr>
              <a:t>：</a:t>
            </a:r>
            <a:r>
              <a:rPr kumimoji="0" lang="en-US" altLang="zh-TW" sz="2100" b="1" dirty="0" smtClean="0">
                <a:solidFill>
                  <a:srgbClr val="FF0000"/>
                </a:solidFill>
              </a:rPr>
              <a:t>54</a:t>
            </a:r>
            <a:r>
              <a:rPr kumimoji="0" lang="zh-TW" altLang="en-US" sz="2100" b="1" dirty="0" smtClean="0">
                <a:solidFill>
                  <a:srgbClr val="FF0000"/>
                </a:solidFill>
              </a:rPr>
              <a:t>年</a:t>
            </a:r>
            <a:r>
              <a:rPr kumimoji="0" lang="en-US" altLang="zh-TW" sz="2100" b="1" dirty="0">
                <a:solidFill>
                  <a:srgbClr val="FF0000"/>
                </a:solidFill>
              </a:rPr>
              <a:t>12</a:t>
            </a:r>
            <a:r>
              <a:rPr kumimoji="0" lang="zh-TW" altLang="en-US" sz="2100" b="1" dirty="0">
                <a:solidFill>
                  <a:srgbClr val="FF0000"/>
                </a:solidFill>
              </a:rPr>
              <a:t>月</a:t>
            </a:r>
            <a:r>
              <a:rPr kumimoji="0" lang="en-US" altLang="zh-TW" sz="2100" b="1" dirty="0">
                <a:solidFill>
                  <a:srgbClr val="FF0000"/>
                </a:solidFill>
              </a:rPr>
              <a:t>15</a:t>
            </a:r>
            <a:r>
              <a:rPr kumimoji="0" lang="zh-TW" altLang="en-US" sz="2100" b="1" dirty="0">
                <a:solidFill>
                  <a:srgbClr val="FF0000"/>
                </a:solidFill>
              </a:rPr>
              <a:t>日出生</a:t>
            </a:r>
            <a:r>
              <a:rPr kumimoji="0" lang="zh-TW" altLang="en-US" sz="2100" b="1" dirty="0" smtClean="0">
                <a:solidFill>
                  <a:srgbClr val="FF0000"/>
                </a:solidFill>
              </a:rPr>
              <a:t>、</a:t>
            </a:r>
            <a:r>
              <a:rPr kumimoji="0" lang="en-US" altLang="zh-TW" sz="2100" b="1" dirty="0" smtClean="0">
                <a:solidFill>
                  <a:srgbClr val="FF0000"/>
                </a:solidFill>
              </a:rPr>
              <a:t>80</a:t>
            </a:r>
            <a:r>
              <a:rPr kumimoji="0" lang="zh-TW" altLang="en-US" sz="2100" b="1" dirty="0" smtClean="0">
                <a:solidFill>
                  <a:srgbClr val="FF0000"/>
                </a:solidFill>
              </a:rPr>
              <a:t>年</a:t>
            </a:r>
            <a:r>
              <a:rPr kumimoji="0" lang="en-US" altLang="zh-TW" sz="2100" b="1" dirty="0">
                <a:solidFill>
                  <a:srgbClr val="FF0000"/>
                </a:solidFill>
              </a:rPr>
              <a:t>7</a:t>
            </a:r>
            <a:r>
              <a:rPr kumimoji="0" lang="zh-TW" altLang="en-US" sz="2100" b="1" dirty="0">
                <a:solidFill>
                  <a:srgbClr val="FF0000"/>
                </a:solidFill>
              </a:rPr>
              <a:t>月</a:t>
            </a:r>
            <a:r>
              <a:rPr kumimoji="0" lang="en-US" altLang="zh-TW" sz="2100" b="1" dirty="0">
                <a:solidFill>
                  <a:srgbClr val="FF0000"/>
                </a:solidFill>
              </a:rPr>
              <a:t>1</a:t>
            </a:r>
            <a:r>
              <a:rPr kumimoji="0" lang="zh-TW" altLang="en-US" sz="2100" b="1" dirty="0">
                <a:solidFill>
                  <a:srgbClr val="FF0000"/>
                </a:solidFill>
              </a:rPr>
              <a:t>日任公職</a:t>
            </a:r>
            <a:r>
              <a:rPr kumimoji="0" lang="en-US" altLang="zh-TW" sz="2100" b="1" dirty="0">
                <a:solidFill>
                  <a:srgbClr val="FF0000"/>
                </a:solidFill>
              </a:rPr>
              <a:t>(</a:t>
            </a:r>
            <a:r>
              <a:rPr kumimoji="0" lang="zh-TW" altLang="en-US" sz="2100" b="1" dirty="0">
                <a:solidFill>
                  <a:srgbClr val="FF0000"/>
                </a:solidFill>
              </a:rPr>
              <a:t>指標數畸零月不計</a:t>
            </a:r>
            <a:r>
              <a:rPr kumimoji="0" lang="en-US" altLang="zh-TW" sz="2100" b="1" dirty="0">
                <a:solidFill>
                  <a:srgbClr val="FF0000"/>
                </a:solidFill>
              </a:rPr>
              <a:t>)</a:t>
            </a:r>
          </a:p>
        </p:txBody>
      </p:sp>
      <p:graphicFrame>
        <p:nvGraphicFramePr>
          <p:cNvPr id="8" name="Group 137"/>
          <p:cNvGraphicFramePr>
            <a:graphicFrameLocks noGrp="1"/>
          </p:cNvGraphicFramePr>
          <p:nvPr>
            <p:ph/>
            <p:extLst>
              <p:ext uri="{D42A27DB-BD31-4B8C-83A1-F6EECF244321}">
                <p14:modId xmlns:p14="http://schemas.microsoft.com/office/powerpoint/2010/main" val="2740769361"/>
              </p:ext>
            </p:extLst>
          </p:nvPr>
        </p:nvGraphicFramePr>
        <p:xfrm>
          <a:off x="404740" y="1772816"/>
          <a:ext cx="8424936" cy="4844834"/>
        </p:xfrm>
        <a:graphic>
          <a:graphicData uri="http://schemas.openxmlformats.org/drawingml/2006/table">
            <a:tbl>
              <a:tblPr/>
              <a:tblGrid>
                <a:gridCol w="1440160"/>
                <a:gridCol w="864096"/>
                <a:gridCol w="680306"/>
                <a:gridCol w="1335918"/>
                <a:gridCol w="681306"/>
                <a:gridCol w="3423150"/>
              </a:tblGrid>
              <a:tr h="526225">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年度</a:t>
                      </a:r>
                    </a:p>
                  </a:txBody>
                  <a:tcPr marT="45738" marB="45738"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法定年齡</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指標數</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個人指標數</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基本年齡</a:t>
                      </a:r>
                      <a:endParaRPr kumimoji="1" lang="en-US" altLang="zh-TW" sz="1600" b="1" i="0" u="none" strike="noStrike" cap="none" normalizeH="0" baseline="0" dirty="0" smtClean="0">
                        <a:ln>
                          <a:noFill/>
                        </a:ln>
                        <a:solidFill>
                          <a:schemeClr val="tx1"/>
                        </a:solidFill>
                        <a:effectLst/>
                        <a:latin typeface="Arial" charset="0"/>
                        <a:ea typeface="標楷體" pitchFamily="65" charset="-120"/>
                      </a:endParaRPr>
                    </a:p>
                  </a:txBody>
                  <a:tcPr marT="45738" marB="4573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ts val="1600"/>
                        </a:lnSpc>
                        <a:spcBef>
                          <a:spcPts val="0"/>
                        </a:spcBef>
                        <a:spcAft>
                          <a:spcPct val="0"/>
                        </a:spcAft>
                        <a:buClrTx/>
                        <a:buSzTx/>
                        <a:buFont typeface="Wingdings" pitchFamily="2" charset="2"/>
                        <a:buNone/>
                        <a:tabLst/>
                      </a:pPr>
                      <a:r>
                        <a:rPr kumimoji="1" lang="zh-TW" altLang="en-US" sz="1600" b="1" i="0" u="none" strike="noStrike" cap="none" normalizeH="0" baseline="0" dirty="0" smtClean="0">
                          <a:ln>
                            <a:noFill/>
                          </a:ln>
                          <a:solidFill>
                            <a:schemeClr val="tx1"/>
                          </a:solidFill>
                          <a:effectLst/>
                          <a:latin typeface="Arial" charset="0"/>
                          <a:ea typeface="標楷體" pitchFamily="65" charset="-120"/>
                        </a:rPr>
                        <a:t>適用結果</a:t>
                      </a:r>
                    </a:p>
                  </a:txBody>
                  <a:tcPr marT="45738" marB="45738"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864096">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108.12.15</a:t>
                      </a:r>
                      <a:endParaRPr kumimoji="1" lang="zh-TW" altLang="en-US" sz="2000" b="1" i="0" u="none" strike="noStrike" cap="none" normalizeH="0" baseline="0" dirty="0" smtClean="0">
                        <a:ln>
                          <a:noFill/>
                        </a:ln>
                        <a:solidFill>
                          <a:schemeClr val="tx1"/>
                        </a:solidFill>
                        <a:effectLst/>
                        <a:latin typeface="Arial" charset="0"/>
                        <a:ea typeface="標楷體" pitchFamily="65" charset="-120"/>
                      </a:endParaRPr>
                    </a:p>
                  </a:txBody>
                  <a:tcPr marL="90000" marR="90000" marT="46793" marB="4679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60/55</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83</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54+28=82</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50</a:t>
                      </a:r>
                    </a:p>
                  </a:txBody>
                  <a:tcPr marL="90000" marR="90000" marT="46793" marB="4679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000" b="1" i="0" u="none" strike="noStrike" cap="none" normalizeH="0" baseline="0" dirty="0" smtClean="0">
                          <a:ln>
                            <a:noFill/>
                          </a:ln>
                          <a:solidFill>
                            <a:srgbClr val="FF3300"/>
                          </a:solidFill>
                          <a:effectLst/>
                          <a:latin typeface="Arial" charset="0"/>
                          <a:ea typeface="標楷體" pitchFamily="65" charset="-120"/>
                        </a:rPr>
                        <a:t>60</a:t>
                      </a:r>
                      <a:r>
                        <a:rPr kumimoji="1" lang="zh-TW" altLang="en-US" sz="2000" b="1" i="0" u="none" strike="noStrike" cap="none" normalizeH="0" baseline="0" dirty="0" smtClean="0">
                          <a:ln>
                            <a:noFill/>
                          </a:ln>
                          <a:solidFill>
                            <a:srgbClr val="660066"/>
                          </a:solidFill>
                          <a:effectLst/>
                          <a:latin typeface="Arial" charset="0"/>
                          <a:ea typeface="標楷體" pitchFamily="65" charset="-120"/>
                        </a:rPr>
                        <a:t>歲</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C00000"/>
                          </a:solidFill>
                          <a:effectLst/>
                          <a:latin typeface="Arial" charset="0"/>
                          <a:ea typeface="標楷體" pitchFamily="65" charset="-120"/>
                        </a:rPr>
                        <a:t>不可以</a:t>
                      </a:r>
                      <a:r>
                        <a:rPr kumimoji="1" lang="zh-TW" altLang="en-US" sz="2000" b="1" i="0" u="none" strike="noStrike" cap="none" normalizeH="0" baseline="0" dirty="0" smtClean="0">
                          <a:ln>
                            <a:noFill/>
                          </a:ln>
                          <a:solidFill>
                            <a:srgbClr val="660066"/>
                          </a:solidFill>
                          <a:effectLst/>
                          <a:latin typeface="Arial" charset="0"/>
                          <a:ea typeface="標楷體" pitchFamily="65" charset="-120"/>
                        </a:rPr>
                        <a:t>擇領減額月退休金</a:t>
                      </a:r>
                      <a:endParaRPr kumimoji="1" lang="en-US" altLang="zh-TW" sz="2000" b="1" i="0" u="none" strike="noStrike" cap="none" normalizeH="0" baseline="0" dirty="0" smtClean="0">
                        <a:ln>
                          <a:noFill/>
                        </a:ln>
                        <a:solidFill>
                          <a:srgbClr val="660066"/>
                        </a:solidFill>
                        <a:effectLst/>
                        <a:latin typeface="Arial" charset="0"/>
                        <a:ea typeface="標楷體" pitchFamily="65" charset="-120"/>
                      </a:endParaRPr>
                    </a:p>
                  </a:txBody>
                  <a:tcPr marL="90000" marR="90000" marT="46793" marB="4679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134021">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109.12.15</a:t>
                      </a:r>
                      <a:endParaRPr kumimoji="1" lang="zh-TW" altLang="en-US" sz="2000" b="1"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60/55</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84</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55+29=84</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50</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Tx/>
                        <a:buSzPct val="80000"/>
                        <a:buFont typeface="Wingdings" pitchFamily="2" charset="2"/>
                        <a:buNone/>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於</a:t>
                      </a:r>
                      <a:r>
                        <a:rPr kumimoji="1" lang="en-US" altLang="zh-TW" sz="2000" b="1" i="0" u="none" strike="noStrike" cap="none" normalizeH="0" baseline="0" dirty="0" smtClean="0">
                          <a:ln>
                            <a:noFill/>
                          </a:ln>
                          <a:solidFill>
                            <a:srgbClr val="FF0000"/>
                          </a:solidFill>
                          <a:effectLst/>
                          <a:latin typeface="Arial" charset="0"/>
                          <a:ea typeface="標楷體" pitchFamily="65" charset="-120"/>
                        </a:rPr>
                        <a:t>109</a:t>
                      </a:r>
                      <a:r>
                        <a:rPr kumimoji="1" lang="zh-TW" altLang="en-US" sz="2000" b="1" i="0" u="none" strike="noStrike" cap="none" normalizeH="0" baseline="0" dirty="0" smtClean="0">
                          <a:ln>
                            <a:noFill/>
                          </a:ln>
                          <a:solidFill>
                            <a:srgbClr val="FF0000"/>
                          </a:solidFill>
                          <a:effectLst/>
                          <a:latin typeface="Arial" charset="0"/>
                          <a:ea typeface="標楷體" pitchFamily="65" charset="-120"/>
                        </a:rPr>
                        <a:t>年</a:t>
                      </a:r>
                      <a:r>
                        <a:rPr kumimoji="1" lang="zh-TW" altLang="en-US" sz="2000" b="1" i="0" u="none" strike="noStrike" cap="none" normalizeH="0" baseline="0" dirty="0" smtClean="0">
                          <a:ln>
                            <a:noFill/>
                          </a:ln>
                          <a:solidFill>
                            <a:srgbClr val="0000FF"/>
                          </a:solidFill>
                          <a:effectLst/>
                          <a:latin typeface="Arial" charset="0"/>
                          <a:ea typeface="標楷體" pitchFamily="65" charset="-120"/>
                        </a:rPr>
                        <a:t>符合指標數</a:t>
                      </a:r>
                    </a:p>
                    <a:p>
                      <a:pPr marL="0" marR="0" lvl="0" indent="0" algn="l" defTabSz="914400" rtl="0" eaLnBrk="1" fontAlgn="base" latinLnBrk="0" hangingPunct="1">
                        <a:lnSpc>
                          <a:spcPct val="8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可擇領全額月退休金</a:t>
                      </a:r>
                      <a:endParaRPr kumimoji="1" lang="zh-TW" altLang="en-US" sz="2000" b="0"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r>
              <a:tr h="1134021">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110.1.1</a:t>
                      </a:r>
                      <a:endParaRPr kumimoji="1" lang="zh-TW" altLang="en-US" sz="2000" b="1"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85</a:t>
                      </a:r>
                      <a:endParaRPr kumimoji="1" lang="zh-TW" altLang="zh-TW" sz="2000" b="1"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28575" cap="flat" cmpd="sng" algn="ctr">
                      <a:noFill/>
                      <a:prstDash val="solid"/>
                      <a:round/>
                      <a:headEnd type="none" w="med" len="med"/>
                      <a:tailEnd type="none" w="med" len="med"/>
                    </a:lnTlToBr>
                    <a:lnBlToTr>
                      <a:noFill/>
                    </a:lnBlToTr>
                    <a:gradFill rotWithShape="0">
                      <a:gsLst>
                        <a:gs pos="0">
                          <a:srgbClr val="FFFF66"/>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55+29=84</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kern="1200" cap="none" normalizeH="0" baseline="0" dirty="0" smtClean="0">
                          <a:ln>
                            <a:noFill/>
                          </a:ln>
                          <a:solidFill>
                            <a:srgbClr val="0000CC"/>
                          </a:solidFill>
                          <a:effectLst/>
                          <a:latin typeface="Arial" charset="0"/>
                          <a:ea typeface="標楷體" pitchFamily="65" charset="-120"/>
                          <a:cs typeface="+mn-cs"/>
                        </a:rPr>
                        <a:t>55</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cap="none" normalizeH="0" baseline="0" dirty="0" smtClean="0">
                          <a:ln>
                            <a:noFill/>
                          </a:ln>
                          <a:solidFill>
                            <a:srgbClr val="660066"/>
                          </a:solidFill>
                          <a:effectLst/>
                          <a:latin typeface="Arial" charset="0"/>
                          <a:ea typeface="標楷體" pitchFamily="65" charset="-120"/>
                        </a:rPr>
                        <a:t>可擇領展期月退休金→</a:t>
                      </a:r>
                      <a:r>
                        <a:rPr kumimoji="1" lang="en-US" altLang="zh-TW" sz="2000" b="1" i="0" u="none" strike="noStrike" cap="none" normalizeH="0" baseline="0" dirty="0" smtClean="0">
                          <a:ln>
                            <a:noFill/>
                          </a:ln>
                          <a:solidFill>
                            <a:srgbClr val="FF3300"/>
                          </a:solidFill>
                          <a:effectLst/>
                          <a:latin typeface="Arial" charset="0"/>
                          <a:ea typeface="標楷體" pitchFamily="65" charset="-120"/>
                        </a:rPr>
                        <a:t>60</a:t>
                      </a:r>
                      <a:r>
                        <a:rPr kumimoji="1" lang="zh-TW" altLang="en-US" sz="2000" b="1" i="0" u="none" strike="noStrike" cap="none" normalizeH="0" baseline="0" dirty="0" smtClean="0">
                          <a:ln>
                            <a:noFill/>
                          </a:ln>
                          <a:solidFill>
                            <a:srgbClr val="660066"/>
                          </a:solidFill>
                          <a:effectLst/>
                          <a:latin typeface="Arial" charset="0"/>
                          <a:ea typeface="標楷體" pitchFamily="65" charset="-120"/>
                        </a:rPr>
                        <a:t>歲</a:t>
                      </a:r>
                    </a:p>
                    <a:p>
                      <a:pPr marL="0" marR="0" lvl="0" indent="0" algn="l" defTabSz="914400" rtl="0" eaLnBrk="1" fontAlgn="base" latinLnBrk="0" hangingPunct="1">
                        <a:lnSpc>
                          <a:spcPct val="90000"/>
                        </a:lnSpc>
                        <a:spcBef>
                          <a:spcPct val="0"/>
                        </a:spcBef>
                        <a:spcAft>
                          <a:spcPct val="0"/>
                        </a:spcAft>
                        <a:buClr>
                          <a:schemeClr val="accent2"/>
                        </a:buClr>
                        <a:buSzPct val="80000"/>
                        <a:buFont typeface="Wingdings" pitchFamily="2" charset="2"/>
                        <a:buChar char="l"/>
                        <a:tabLst/>
                      </a:pPr>
                      <a:r>
                        <a:rPr kumimoji="1" lang="zh-TW" altLang="en-US" sz="2000" b="1" i="0" u="none" strike="noStrike" kern="1200" cap="none" normalizeH="0" baseline="0" dirty="0" smtClean="0">
                          <a:ln>
                            <a:noFill/>
                          </a:ln>
                          <a:solidFill>
                            <a:srgbClr val="660066"/>
                          </a:solidFill>
                          <a:effectLst/>
                          <a:latin typeface="Arial" charset="0"/>
                          <a:ea typeface="標楷體" pitchFamily="65" charset="-120"/>
                          <a:cs typeface="+mn-cs"/>
                        </a:rPr>
                        <a:t>可</a:t>
                      </a:r>
                      <a:r>
                        <a:rPr kumimoji="1" lang="zh-TW" altLang="en-US" sz="2000" b="1" i="0" u="none" strike="noStrike" cap="none" normalizeH="0" baseline="0" dirty="0" smtClean="0">
                          <a:ln>
                            <a:noFill/>
                          </a:ln>
                          <a:solidFill>
                            <a:srgbClr val="660066"/>
                          </a:solidFill>
                          <a:effectLst/>
                          <a:latin typeface="Arial" charset="0"/>
                          <a:ea typeface="標楷體" pitchFamily="65" charset="-120"/>
                        </a:rPr>
                        <a:t>擇領減額月退休金－</a:t>
                      </a:r>
                      <a:r>
                        <a:rPr kumimoji="1" lang="en-US" altLang="zh-TW" sz="2000" b="1" i="0" u="none" strike="noStrike" kern="1200" cap="none" normalizeH="0" baseline="0" dirty="0" smtClean="0">
                          <a:ln>
                            <a:noFill/>
                          </a:ln>
                          <a:solidFill>
                            <a:srgbClr val="FF3300"/>
                          </a:solidFill>
                          <a:effectLst/>
                          <a:latin typeface="Arial" charset="0"/>
                          <a:ea typeface="標楷體" pitchFamily="65" charset="-120"/>
                          <a:cs typeface="+mn-cs"/>
                        </a:rPr>
                        <a:t>20%</a:t>
                      </a:r>
                    </a:p>
                  </a:txBody>
                  <a:tcPr marT="45713" marB="457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FFFF66"/>
                        </a:gs>
                        <a:gs pos="100000">
                          <a:schemeClr val="bg1"/>
                        </a:gs>
                      </a:gsLst>
                      <a:lin ang="5400000" scaled="1"/>
                    </a:gradFill>
                  </a:tcPr>
                </a:tc>
              </a:tr>
              <a:tr h="1134021">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110.7.1</a:t>
                      </a:r>
                      <a:endParaRPr kumimoji="1" lang="zh-TW" altLang="en-US" sz="2000" b="1"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60</a:t>
                      </a:r>
                      <a:endParaRPr kumimoji="1" lang="zh-TW" altLang="en-US" sz="2000" b="1" i="0" u="none" strike="noStrike" cap="none" normalizeH="0" baseline="0" dirty="0" smtClean="0">
                        <a:ln>
                          <a:noFill/>
                        </a:ln>
                        <a:solidFill>
                          <a:srgbClr val="0000CC"/>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85</a:t>
                      </a:r>
                      <a:endParaRPr kumimoji="1" lang="zh-TW" altLang="zh-TW" sz="2000" b="1"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28575" cap="flat" cmpd="sng" algn="ctr">
                      <a:noFill/>
                      <a:prstDash val="solid"/>
                      <a:round/>
                      <a:headEnd type="none" w="med" len="med"/>
                      <a:tailEnd type="none" w="med" len="med"/>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chemeClr val="tx1"/>
                          </a:solidFill>
                          <a:effectLst/>
                          <a:latin typeface="Arial" charset="0"/>
                          <a:ea typeface="標楷體" pitchFamily="65" charset="-120"/>
                        </a:rPr>
                        <a:t>55+</a:t>
                      </a:r>
                      <a:r>
                        <a:rPr kumimoji="1" lang="en-US" altLang="zh-TW" sz="2000" b="1" i="0" u="none" strike="noStrike" cap="none" normalizeH="0" baseline="0" dirty="0" smtClean="0">
                          <a:ln>
                            <a:noFill/>
                          </a:ln>
                          <a:solidFill>
                            <a:srgbClr val="C00000"/>
                          </a:solidFill>
                          <a:effectLst/>
                          <a:latin typeface="Arial" charset="0"/>
                          <a:ea typeface="標楷體" pitchFamily="65" charset="-120"/>
                        </a:rPr>
                        <a:t>30</a:t>
                      </a:r>
                      <a:r>
                        <a:rPr kumimoji="1" lang="en-US" altLang="zh-TW" sz="2000" b="1" i="0" u="none" strike="noStrike" cap="none" normalizeH="0" baseline="0" dirty="0" smtClean="0">
                          <a:ln>
                            <a:noFill/>
                          </a:ln>
                          <a:solidFill>
                            <a:schemeClr val="tx1"/>
                          </a:solidFill>
                          <a:effectLst/>
                          <a:latin typeface="Arial" charset="0"/>
                          <a:ea typeface="標楷體" pitchFamily="65" charset="-120"/>
                        </a:rPr>
                        <a:t>=</a:t>
                      </a:r>
                      <a:r>
                        <a:rPr kumimoji="1" lang="en-US" altLang="zh-TW" sz="2000" b="1" i="0" u="none" strike="noStrike" cap="none" normalizeH="0" baseline="0" dirty="0" smtClean="0">
                          <a:ln>
                            <a:noFill/>
                          </a:ln>
                          <a:solidFill>
                            <a:srgbClr val="C00000"/>
                          </a:solidFill>
                          <a:effectLst/>
                          <a:latin typeface="Arial" charset="0"/>
                          <a:ea typeface="標楷體" pitchFamily="65" charset="-120"/>
                        </a:rPr>
                        <a:t>85</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Arial" charset="0"/>
                          <a:ea typeface="標楷體" pitchFamily="65" charset="-120"/>
                        </a:rPr>
                        <a:t>55</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ct val="90000"/>
                        </a:lnSpc>
                        <a:spcBef>
                          <a:spcPct val="0"/>
                        </a:spcBef>
                        <a:spcAft>
                          <a:spcPct val="0"/>
                        </a:spcAft>
                        <a:buClrTx/>
                        <a:buSzPct val="80000"/>
                        <a:buFont typeface="Wingdings" pitchFamily="2" charset="2"/>
                        <a:buNone/>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於</a:t>
                      </a:r>
                      <a:r>
                        <a:rPr kumimoji="1" lang="en-US" altLang="zh-TW" sz="2000" b="1" i="0" u="none" strike="noStrike" cap="none" normalizeH="0" baseline="0" dirty="0" smtClean="0">
                          <a:ln>
                            <a:noFill/>
                          </a:ln>
                          <a:solidFill>
                            <a:srgbClr val="FF0000"/>
                          </a:solidFill>
                          <a:effectLst/>
                          <a:latin typeface="Arial" charset="0"/>
                          <a:ea typeface="標楷體" pitchFamily="65" charset="-120"/>
                        </a:rPr>
                        <a:t>110.7.1</a:t>
                      </a:r>
                      <a:r>
                        <a:rPr kumimoji="1" lang="zh-TW" altLang="en-US" sz="2000" b="1" i="0" u="none" strike="noStrike" cap="none" normalizeH="0" baseline="0" dirty="0" smtClean="0">
                          <a:ln>
                            <a:noFill/>
                          </a:ln>
                          <a:solidFill>
                            <a:srgbClr val="0000FF"/>
                          </a:solidFill>
                          <a:effectLst/>
                          <a:latin typeface="Arial" charset="0"/>
                          <a:ea typeface="標楷體" pitchFamily="65" charset="-120"/>
                        </a:rPr>
                        <a:t>符合指標數</a:t>
                      </a:r>
                    </a:p>
                    <a:p>
                      <a:pPr marL="0" marR="0" lvl="0" indent="0" algn="l" defTabSz="914400" rtl="0" eaLnBrk="1" fontAlgn="base" latinLnBrk="0" hangingPunct="1">
                        <a:lnSpc>
                          <a:spcPct val="9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可擇領一次退休金</a:t>
                      </a:r>
                    </a:p>
                    <a:p>
                      <a:pPr marL="0" marR="0" lvl="0" indent="0" algn="l" defTabSz="914400" rtl="0" eaLnBrk="1" fontAlgn="base" latinLnBrk="0" hangingPunct="1">
                        <a:lnSpc>
                          <a:spcPct val="90000"/>
                        </a:lnSpc>
                        <a:spcBef>
                          <a:spcPct val="0"/>
                        </a:spcBef>
                        <a:spcAft>
                          <a:spcPct val="0"/>
                        </a:spcAft>
                        <a:buClrTx/>
                        <a:buSzPct val="80000"/>
                        <a:buFont typeface="Wingdings" pitchFamily="2" charset="2"/>
                        <a:buChar char="l"/>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可擇領全額月退休金</a:t>
                      </a:r>
                      <a:endParaRPr kumimoji="1" lang="zh-TW" altLang="en-US" sz="2000" b="0" i="0" u="none" strike="noStrike" cap="none" normalizeH="0" baseline="0" dirty="0" smtClean="0">
                        <a:ln>
                          <a:noFill/>
                        </a:ln>
                        <a:solidFill>
                          <a:schemeClr val="tx1"/>
                        </a:solidFill>
                        <a:effectLst/>
                        <a:latin typeface="Arial" charset="0"/>
                        <a:ea typeface="標楷體" pitchFamily="65" charset="-120"/>
                      </a:endParaRPr>
                    </a:p>
                  </a:txBody>
                  <a:tcPr marT="45713" marB="457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99FF"/>
                        </a:gs>
                        <a:gs pos="100000">
                          <a:schemeClr val="bg1"/>
                        </a:gs>
                      </a:gsLst>
                      <a:lin ang="5400000" scaled="1"/>
                    </a:gradFill>
                  </a:tcPr>
                </a:tc>
              </a:tr>
            </a:tbl>
          </a:graphicData>
        </a:graphic>
      </p:graphicFrame>
      <p:sp>
        <p:nvSpPr>
          <p:cNvPr id="9" name="文字方塊 8"/>
          <p:cNvSpPr txBox="1"/>
          <p:nvPr/>
        </p:nvSpPr>
        <p:spPr>
          <a:xfrm>
            <a:off x="447280" y="836712"/>
            <a:ext cx="5987538" cy="430887"/>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en-US" altLang="zh-TW" sz="2200" b="1" dirty="0"/>
              <a:t>(</a:t>
            </a:r>
            <a:r>
              <a:rPr lang="zh-TW" altLang="en-US" sz="2200" b="1" dirty="0"/>
              <a:t>二</a:t>
            </a:r>
            <a:r>
              <a:rPr lang="en-US" altLang="zh-TW" sz="2200" b="1" dirty="0"/>
              <a:t>)</a:t>
            </a:r>
            <a:r>
              <a:rPr lang="zh-TW" altLang="en-US" sz="2200" b="1" dirty="0"/>
              <a:t>自願退休者</a:t>
            </a:r>
            <a:r>
              <a:rPr lang="en-US" altLang="zh-TW" sz="2200" b="1" dirty="0"/>
              <a:t>-</a:t>
            </a:r>
            <a:r>
              <a:rPr lang="zh-TW" altLang="en-US" sz="2200" b="1" dirty="0"/>
              <a:t>月退休金法定起支</a:t>
            </a:r>
            <a:r>
              <a:rPr lang="zh-TW" altLang="en-US" sz="2200" b="1" dirty="0" smtClean="0"/>
              <a:t>年齡案例</a:t>
            </a:r>
            <a:r>
              <a:rPr lang="en-US" altLang="zh-TW" sz="2200" b="1" dirty="0" smtClean="0"/>
              <a:t>(10)</a:t>
            </a:r>
            <a:endParaRPr lang="zh-TW" altLang="en-US" sz="2200" b="1" dirty="0"/>
          </a:p>
        </p:txBody>
      </p:sp>
      <p:sp>
        <p:nvSpPr>
          <p:cNvPr id="10"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buNone/>
            </a:pPr>
            <a:r>
              <a:rPr lang="zh-TW" altLang="en-US" sz="4000" b="1" kern="0" dirty="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60410618"/>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文字方塊 52"/>
          <p:cNvSpPr txBox="1"/>
          <p:nvPr/>
        </p:nvSpPr>
        <p:spPr>
          <a:xfrm>
            <a:off x="395536" y="1355576"/>
            <a:ext cx="3384377"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400" b="1" dirty="0" smtClean="0"/>
              <a:t>(</a:t>
            </a:r>
            <a:r>
              <a:rPr lang="zh-TW" altLang="en-US" sz="2400" b="1" dirty="0" smtClean="0"/>
              <a:t>三</a:t>
            </a:r>
            <a:r>
              <a:rPr lang="en-US" altLang="zh-TW" sz="2400" b="1" dirty="0" smtClean="0"/>
              <a:t>)</a:t>
            </a:r>
            <a:r>
              <a:rPr lang="zh-TW" altLang="en-US" sz="2400" b="1" dirty="0" smtClean="0"/>
              <a:t>精簡彈性自願退休者</a:t>
            </a:r>
            <a:r>
              <a:rPr lang="en-US" altLang="zh-TW" sz="2400" b="1" dirty="0" smtClean="0"/>
              <a:t> </a:t>
            </a:r>
            <a:endParaRPr lang="zh-TW" altLang="en-US" sz="2400" b="1" dirty="0"/>
          </a:p>
        </p:txBody>
      </p:sp>
      <p:graphicFrame>
        <p:nvGraphicFramePr>
          <p:cNvPr id="56" name="Group 501"/>
          <p:cNvGraphicFramePr>
            <a:graphicFrameLocks/>
          </p:cNvGraphicFramePr>
          <p:nvPr>
            <p:extLst>
              <p:ext uri="{D42A27DB-BD31-4B8C-83A1-F6EECF244321}">
                <p14:modId xmlns:p14="http://schemas.microsoft.com/office/powerpoint/2010/main" val="2673764852"/>
              </p:ext>
            </p:extLst>
          </p:nvPr>
        </p:nvGraphicFramePr>
        <p:xfrm>
          <a:off x="395536" y="2017140"/>
          <a:ext cx="8280920" cy="4076156"/>
        </p:xfrm>
        <a:graphic>
          <a:graphicData uri="http://schemas.openxmlformats.org/drawingml/2006/table">
            <a:tbl>
              <a:tblPr/>
              <a:tblGrid>
                <a:gridCol w="3184969"/>
                <a:gridCol w="1344765"/>
                <a:gridCol w="1875593"/>
                <a:gridCol w="1875593"/>
              </a:tblGrid>
              <a:tr h="835796">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dist"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標楷體" panose="03000509000000000000" pitchFamily="65" charset="-120"/>
                          <a:ea typeface="標楷體" panose="03000509000000000000" pitchFamily="65" charset="-120"/>
                        </a:rPr>
                        <a:t>適用對象</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標楷體" panose="03000509000000000000" pitchFamily="65" charset="-120"/>
                          <a:ea typeface="標楷體" panose="03000509000000000000" pitchFamily="65" charset="-120"/>
                        </a:rPr>
                        <a:t>任職年資</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kern="1200" cap="none" normalizeH="0" baseline="0" dirty="0" smtClean="0">
                          <a:ln>
                            <a:noFill/>
                          </a:ln>
                          <a:solidFill>
                            <a:srgbClr val="C00000"/>
                          </a:solidFill>
                          <a:effectLst/>
                          <a:latin typeface="標楷體" panose="03000509000000000000" pitchFamily="65" charset="-120"/>
                          <a:ea typeface="標楷體" panose="03000509000000000000" pitchFamily="65" charset="-120"/>
                          <a:cs typeface="+mn-cs"/>
                        </a:rPr>
                        <a:t>107.6.30</a:t>
                      </a:r>
                      <a:r>
                        <a:rPr kumimoji="1" lang="zh-TW" altLang="en-US" sz="2000" b="1" i="0" u="none" strike="noStrike" kern="1200" cap="none" normalizeH="0" baseline="0" dirty="0" smtClean="0">
                          <a:ln>
                            <a:noFill/>
                          </a:ln>
                          <a:solidFill>
                            <a:schemeClr val="tx1"/>
                          </a:solidFill>
                          <a:effectLst/>
                          <a:latin typeface="標楷體" panose="03000509000000000000" pitchFamily="65" charset="-120"/>
                          <a:ea typeface="標楷體" panose="03000509000000000000" pitchFamily="65" charset="-120"/>
                          <a:cs typeface="+mn-cs"/>
                        </a:rPr>
                        <a:t>以前</a:t>
                      </a:r>
                      <a:endParaRPr kumimoji="1" lang="en-US" altLang="zh-TW" sz="2000" b="1" i="0" u="none" strike="noStrike" kern="1200" cap="none" normalizeH="0" baseline="0" dirty="0" smtClean="0">
                        <a:ln>
                          <a:noFill/>
                        </a:ln>
                        <a:solidFill>
                          <a:schemeClr val="tx1"/>
                        </a:solidFill>
                        <a:effectLst/>
                        <a:latin typeface="標楷體" panose="03000509000000000000" pitchFamily="65" charset="-120"/>
                        <a:ea typeface="標楷體" panose="03000509000000000000" pitchFamily="65" charset="-120"/>
                        <a:cs typeface="+mn-cs"/>
                      </a:endParaRPr>
                    </a:p>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kern="1200" cap="none" normalizeH="0" baseline="0" dirty="0" smtClean="0">
                          <a:ln>
                            <a:noFill/>
                          </a:ln>
                          <a:solidFill>
                            <a:schemeClr val="tx1"/>
                          </a:solidFill>
                          <a:effectLst/>
                          <a:latin typeface="標楷體" panose="03000509000000000000" pitchFamily="65" charset="-120"/>
                          <a:ea typeface="標楷體" panose="03000509000000000000" pitchFamily="65" charset="-120"/>
                          <a:cs typeface="+mn-cs"/>
                        </a:rPr>
                        <a:t>起支年齡</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C00000"/>
                          </a:solidFill>
                          <a:effectLst/>
                          <a:latin typeface="標楷體" panose="03000509000000000000" pitchFamily="65" charset="-120"/>
                          <a:ea typeface="標楷體" panose="03000509000000000000" pitchFamily="65" charset="-120"/>
                        </a:rPr>
                        <a:t>107.7.1</a:t>
                      </a:r>
                      <a:r>
                        <a:rPr kumimoji="1" lang="zh-TW" altLang="en-US" sz="2000" b="1" i="0" u="none" strike="noStrike" cap="none" normalizeH="0" baseline="0" dirty="0" smtClean="0">
                          <a:ln>
                            <a:noFill/>
                          </a:ln>
                          <a:solidFill>
                            <a:schemeClr val="tx1"/>
                          </a:solidFill>
                          <a:effectLst/>
                          <a:latin typeface="標楷體" panose="03000509000000000000" pitchFamily="65" charset="-120"/>
                          <a:ea typeface="標楷體" panose="03000509000000000000" pitchFamily="65" charset="-120"/>
                        </a:rPr>
                        <a:t>以後</a:t>
                      </a:r>
                      <a:endParaRPr kumimoji="1" lang="en-US" altLang="zh-TW" sz="2000" b="1" i="0" u="none" strike="noStrike" cap="none" normalizeH="0" baseline="0" dirty="0" smtClean="0">
                        <a:ln>
                          <a:noFill/>
                        </a:ln>
                        <a:solidFill>
                          <a:schemeClr val="tx1"/>
                        </a:solidFill>
                        <a:effectLst/>
                        <a:latin typeface="標楷體" panose="03000509000000000000" pitchFamily="65" charset="-120"/>
                        <a:ea typeface="標楷體" panose="03000509000000000000" pitchFamily="65" charset="-120"/>
                      </a:endParaRPr>
                    </a:p>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標楷體" panose="03000509000000000000" pitchFamily="65" charset="-120"/>
                          <a:ea typeface="標楷體" panose="03000509000000000000" pitchFamily="65" charset="-120"/>
                        </a:rPr>
                        <a:t>起支年齡</a:t>
                      </a:r>
                    </a:p>
                  </a:txBody>
                  <a:tcPr anchor="ctr" horzOverflow="overflow">
                    <a:lnL w="38100" cap="flat" cmpd="sng" algn="ctr">
                      <a:solidFill>
                        <a:srgbClr val="C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rgbClr val="FFFFFF"/>
                        </a:gs>
                      </a:gsLst>
                      <a:lin ang="5400000" scaled="1"/>
                    </a:gradFill>
                  </a:tcPr>
                </a:tc>
              </a:tr>
              <a:tr h="1148964">
                <a:tc>
                  <a:txBody>
                    <a:bodyPr/>
                    <a:lstStyle/>
                    <a:p>
                      <a:pPr marL="180975" marR="0" lvl="0" indent="-180975" algn="l" defTabSz="914400" rtl="0" eaLnBrk="1" fontAlgn="base" latinLnBrk="0" hangingPunct="1">
                        <a:lnSpc>
                          <a:spcPct val="100000"/>
                        </a:lnSpc>
                        <a:spcBef>
                          <a:spcPct val="20000"/>
                        </a:spcBef>
                        <a:spcAft>
                          <a:spcPct val="0"/>
                        </a:spcAft>
                        <a:buClrTx/>
                        <a:buSzTx/>
                        <a:buFont typeface="Wingdings" pitchFamily="2" charset="2"/>
                        <a:buChar char="l"/>
                        <a:tabLst/>
                      </a:pP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任職滿</a:t>
                      </a:r>
                      <a:r>
                        <a:rPr kumimoji="1" lang="en-US" altLang="zh-TW"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20</a:t>
                      </a: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年</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20</a:t>
                      </a:r>
                      <a:r>
                        <a:rPr kumimoji="1" lang="zh-TW" altLang="en-US"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55</a:t>
                      </a:r>
                      <a:r>
                        <a:rPr kumimoji="1" lang="zh-TW" altLang="en-US"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歲</a:t>
                      </a: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60</a:t>
                      </a:r>
                      <a:r>
                        <a:rPr kumimoji="1" lang="zh-TW" altLang="en-US"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歲</a:t>
                      </a:r>
                    </a:p>
                  </a:txBody>
                  <a:tcPr anchor="ctr" horzOverflow="overflow">
                    <a:lnL w="38100" cap="flat" cmpd="sng" algn="ctr">
                      <a:solidFill>
                        <a:srgbClr val="C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2091396">
                <a:tc>
                  <a:txBody>
                    <a:bodyPr/>
                    <a:lstStyle/>
                    <a:p>
                      <a:pPr marL="180975" marR="0" lvl="0" indent="-180975" algn="l" defTabSz="914400" rtl="0" eaLnBrk="1" fontAlgn="base" latinLnBrk="0" hangingPunct="1">
                        <a:lnSpc>
                          <a:spcPct val="100000"/>
                        </a:lnSpc>
                        <a:spcBef>
                          <a:spcPct val="20000"/>
                        </a:spcBef>
                        <a:spcAft>
                          <a:spcPct val="0"/>
                        </a:spcAft>
                        <a:buClrTx/>
                        <a:buSzTx/>
                        <a:buFont typeface="Wingdings" pitchFamily="2" charset="2"/>
                        <a:buChar char="l"/>
                        <a:tabLst/>
                      </a:pP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任職滿</a:t>
                      </a:r>
                      <a:r>
                        <a:rPr kumimoji="1" lang="en-US" altLang="zh-TW"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15</a:t>
                      </a: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年、未滿</a:t>
                      </a:r>
                      <a:r>
                        <a:rPr kumimoji="1" lang="en-US" altLang="zh-TW"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20</a:t>
                      </a: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年</a:t>
                      </a:r>
                      <a:endParaRPr kumimoji="1" lang="en-US" altLang="zh-TW"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endParaRPr>
                    </a:p>
                    <a:p>
                      <a:pPr marL="180975" marR="0" lvl="0" indent="-180975" algn="l" defTabSz="914400" rtl="0" eaLnBrk="1" fontAlgn="base" latinLnBrk="0" hangingPunct="1">
                        <a:lnSpc>
                          <a:spcPct val="100000"/>
                        </a:lnSpc>
                        <a:spcBef>
                          <a:spcPct val="20000"/>
                        </a:spcBef>
                        <a:spcAft>
                          <a:spcPct val="0"/>
                        </a:spcAft>
                        <a:buClrTx/>
                        <a:buSzTx/>
                        <a:buFont typeface="Wingdings" pitchFamily="2" charset="2"/>
                        <a:buChar char="l"/>
                        <a:tabLst/>
                      </a:pP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任本職最高職等年功俸最高級滿</a:t>
                      </a:r>
                      <a:r>
                        <a:rPr kumimoji="1" lang="en-US" altLang="zh-TW"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3</a:t>
                      </a: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年且任職滿</a:t>
                      </a:r>
                      <a:r>
                        <a:rPr kumimoji="1" lang="en-US" altLang="zh-TW"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15</a:t>
                      </a:r>
                      <a:r>
                        <a:rPr kumimoji="1" lang="zh-TW" altLang="en-US" sz="2200" b="1" i="0" u="none" strike="noStrike" cap="none" normalizeH="0" baseline="0" dirty="0" smtClean="0">
                          <a:ln>
                            <a:noFill/>
                          </a:ln>
                          <a:solidFill>
                            <a:srgbClr val="0000FF"/>
                          </a:solidFill>
                          <a:effectLst/>
                          <a:latin typeface="標楷體" panose="03000509000000000000" pitchFamily="65" charset="-120"/>
                          <a:ea typeface="標楷體" panose="03000509000000000000" pitchFamily="65" charset="-120"/>
                          <a:cs typeface="Times New Roman" pitchFamily="18" charset="0"/>
                        </a:rPr>
                        <a:t>年</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15</a:t>
                      </a:r>
                      <a:r>
                        <a:rPr kumimoji="1" lang="zh-TW" altLang="en-US"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a:t>
                      </a:r>
                      <a:r>
                        <a:rPr kumimoji="1" lang="zh-TW" altLang="en-US"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僅得支領一次退休金</a:t>
                      </a:r>
                      <a:r>
                        <a:rPr kumimoji="1" lang="en-US" altLang="zh-TW"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a:t>
                      </a:r>
                      <a:endParaRPr kumimoji="1" lang="zh-TW" altLang="en-US"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endParaRPr>
                    </a:p>
                  </a:txBody>
                  <a:tcPr anchor="ctr" horzOverflow="overflow">
                    <a:lnL w="12700" cap="flat" cmpd="sng" algn="ctr">
                      <a:solidFill>
                        <a:schemeClr val="tx1"/>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en-US" altLang="zh-TW"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65</a:t>
                      </a:r>
                      <a:r>
                        <a:rPr kumimoji="1" lang="zh-TW" altLang="en-US" sz="2200" b="1" i="0" u="none" strike="noStrike" cap="none" normalizeH="0" baseline="0" dirty="0" smtClean="0">
                          <a:ln>
                            <a:noFill/>
                          </a:ln>
                          <a:solidFill>
                            <a:srgbClr val="FF0000"/>
                          </a:solidFill>
                          <a:effectLst/>
                          <a:latin typeface="標楷體" panose="03000509000000000000" pitchFamily="65" charset="-120"/>
                          <a:ea typeface="標楷體" panose="03000509000000000000" pitchFamily="65" charset="-120"/>
                        </a:rPr>
                        <a:t>歲</a:t>
                      </a:r>
                    </a:p>
                  </a:txBody>
                  <a:tcPr anchor="ctr" horzOverflow="overflow">
                    <a:lnL w="38100" cap="flat" cmpd="sng" algn="ctr">
                      <a:solidFill>
                        <a:srgbClr val="C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r>
            </a:tbl>
          </a:graphicData>
        </a:graphic>
      </p:graphicFrame>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46</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611560" y="771836"/>
            <a:ext cx="7935043" cy="583740"/>
          </a:xfrm>
          <a:prstGeom prst="rect">
            <a:avLst/>
          </a:prstGeom>
          <a:noFill/>
        </p:spPr>
        <p:txBody>
          <a:bodyPr wrap="none" rtlCol="0">
            <a:noAutofit/>
          </a:bodyPr>
          <a:lstStyle/>
          <a:p>
            <a:pPr marL="0" indent="1588">
              <a:buNone/>
            </a:pPr>
            <a:r>
              <a:rPr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四</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、擇</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兼</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領月退休金條件</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Tree>
    <p:extLst>
      <p:ext uri="{BB962C8B-B14F-4D97-AF65-F5344CB8AC3E}">
        <p14:creationId xmlns:p14="http://schemas.microsoft.com/office/powerpoint/2010/main" val="2288684221"/>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47</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611560" y="703162"/>
            <a:ext cx="7935043" cy="583740"/>
          </a:xfrm>
          <a:prstGeom prst="rect">
            <a:avLst/>
          </a:prstGeom>
          <a:noFill/>
        </p:spPr>
        <p:txBody>
          <a:bodyPr wrap="none" rtlCol="0">
            <a:noAutofit/>
          </a:bodyPr>
          <a:lstStyle/>
          <a:p>
            <a:pPr marL="0" indent="1588">
              <a:buNone/>
            </a:pP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五、年資補償金</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8" name="內容版面配置區 2"/>
          <p:cNvSpPr txBox="1">
            <a:spLocks/>
          </p:cNvSpPr>
          <p:nvPr/>
        </p:nvSpPr>
        <p:spPr bwMode="auto">
          <a:xfrm>
            <a:off x="539552" y="1745407"/>
            <a:ext cx="8280920" cy="4824536"/>
          </a:xfrm>
          <a:prstGeom prst="rect">
            <a:avLst/>
          </a:prstGeom>
          <a:ln/>
          <a:extLst/>
        </p:spPr>
        <p:style>
          <a:lnRef idx="2">
            <a:schemeClr val="accent5"/>
          </a:lnRef>
          <a:fillRef idx="1">
            <a:schemeClr val="lt1"/>
          </a:fillRef>
          <a:effectRef idx="0">
            <a:schemeClr val="accent5"/>
          </a:effectRef>
          <a:fontRef idx="minor">
            <a:schemeClr val="dk1"/>
          </a:fontRef>
        </p:style>
        <p:txBody>
          <a:bodyPr vert="horz" wrap="square" lIns="91440" tIns="45720" rIns="91440" bIns="45720" numCol="1"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809625" indent="-722313">
              <a:lnSpc>
                <a:spcPts val="3000"/>
              </a:lnSpc>
              <a:spcBef>
                <a:spcPts val="600"/>
              </a:spcBef>
              <a:buFontTx/>
              <a:buNone/>
            </a:pPr>
            <a:r>
              <a:rPr lang="en-US" altLang="zh-TW" sz="2200" b="1" kern="0" dirty="0" smtClean="0">
                <a:latin typeface="+mn-ea"/>
              </a:rPr>
              <a:t>(</a:t>
            </a:r>
            <a:r>
              <a:rPr lang="zh-TW" altLang="en-US" sz="2200" b="1" kern="0" dirty="0" smtClean="0">
                <a:latin typeface="+mn-ea"/>
              </a:rPr>
              <a:t>一</a:t>
            </a:r>
            <a:r>
              <a:rPr lang="en-US" altLang="zh-TW" sz="2200" b="1" kern="0" dirty="0" smtClean="0">
                <a:latin typeface="+mn-ea"/>
              </a:rPr>
              <a:t>)</a:t>
            </a:r>
            <a:r>
              <a:rPr lang="zh-TW" altLang="en-US" sz="2200" b="1" kern="0" dirty="0" smtClean="0">
                <a:latin typeface="+mn-ea"/>
              </a:rPr>
              <a:t>向後廢止年資補償金並給予</a:t>
            </a:r>
            <a:r>
              <a:rPr lang="en-US" altLang="zh-TW" sz="2200" b="1" kern="0" dirty="0" smtClean="0">
                <a:latin typeface="+mn-ea"/>
              </a:rPr>
              <a:t>1</a:t>
            </a:r>
            <a:r>
              <a:rPr lang="zh-TW" altLang="en-US" sz="2200" b="1" kern="0" dirty="0" smtClean="0">
                <a:latin typeface="+mn-ea"/>
              </a:rPr>
              <a:t>年過渡</a:t>
            </a:r>
            <a:r>
              <a:rPr lang="zh-TW" altLang="en-US" sz="2200" b="1" kern="0" dirty="0" smtClean="0">
                <a:latin typeface="標楷體"/>
                <a:ea typeface="標楷體"/>
              </a:rPr>
              <a:t>：</a:t>
            </a:r>
            <a:endParaRPr lang="en-US" altLang="zh-TW" sz="2200" b="1" kern="0" dirty="0" smtClean="0">
              <a:latin typeface="標楷體"/>
              <a:ea typeface="標楷體"/>
            </a:endParaRPr>
          </a:p>
          <a:p>
            <a:pPr marL="895350" lvl="1" indent="-323850">
              <a:lnSpc>
                <a:spcPts val="3000"/>
              </a:lnSpc>
              <a:spcBef>
                <a:spcPts val="600"/>
              </a:spcBef>
              <a:buFontTx/>
              <a:buNone/>
            </a:pPr>
            <a:r>
              <a:rPr lang="en-US" altLang="zh-TW" sz="2200" b="1" kern="0" dirty="0" smtClean="0">
                <a:solidFill>
                  <a:srgbClr val="0000FF"/>
                </a:solidFill>
                <a:latin typeface="標楷體"/>
                <a:ea typeface="標楷體"/>
              </a:rPr>
              <a:t>1.</a:t>
            </a:r>
            <a:r>
              <a:rPr lang="zh-TW" altLang="en-US" sz="2200" b="1" kern="0" dirty="0" smtClean="0">
                <a:solidFill>
                  <a:srgbClr val="0000FF"/>
                </a:solidFill>
                <a:latin typeface="標楷體"/>
                <a:ea typeface="標楷體"/>
              </a:rPr>
              <a:t>於</a:t>
            </a:r>
            <a:r>
              <a:rPr lang="en-US" altLang="zh-TW" sz="2200" b="1" u="sng" kern="0" dirty="0" smtClean="0">
                <a:solidFill>
                  <a:srgbClr val="C00000"/>
                </a:solidFill>
                <a:latin typeface="+mn-ea"/>
              </a:rPr>
              <a:t>108.7.1</a:t>
            </a:r>
            <a:r>
              <a:rPr lang="zh-TW" altLang="en-US" sz="2200" b="1" u="sng" kern="0" dirty="0" smtClean="0">
                <a:solidFill>
                  <a:srgbClr val="C00000"/>
                </a:solidFill>
                <a:latin typeface="+mn-ea"/>
              </a:rPr>
              <a:t>以後</a:t>
            </a:r>
            <a:r>
              <a:rPr lang="zh-TW" altLang="zh-TW" sz="2200" b="1" u="sng" kern="0" dirty="0" smtClean="0">
                <a:solidFill>
                  <a:srgbClr val="C00000"/>
                </a:solidFill>
                <a:latin typeface="+mn-ea"/>
              </a:rPr>
              <a:t>退休</a:t>
            </a:r>
            <a:r>
              <a:rPr lang="zh-TW" altLang="en-US" sz="2200" b="1" u="sng" kern="0" dirty="0" smtClean="0">
                <a:solidFill>
                  <a:srgbClr val="C00000"/>
                </a:solidFill>
                <a:latin typeface="+mn-ea"/>
              </a:rPr>
              <a:t>生效</a:t>
            </a:r>
            <a:r>
              <a:rPr lang="zh-TW" altLang="zh-TW" sz="2200" b="1" u="sng" kern="0" dirty="0" smtClean="0">
                <a:solidFill>
                  <a:srgbClr val="C00000"/>
                </a:solidFill>
                <a:latin typeface="+mn-ea"/>
              </a:rPr>
              <a:t>者</a:t>
            </a:r>
            <a:r>
              <a:rPr lang="zh-TW" altLang="en-US" sz="2200" b="1" kern="0" dirty="0" smtClean="0">
                <a:solidFill>
                  <a:srgbClr val="0000CC"/>
                </a:solidFill>
                <a:latin typeface="+mn-ea"/>
              </a:rPr>
              <a:t>，</a:t>
            </a:r>
            <a:r>
              <a:rPr lang="zh-TW" altLang="zh-TW" sz="2200" b="1" kern="0" dirty="0" smtClean="0">
                <a:solidFill>
                  <a:srgbClr val="0000CC"/>
                </a:solidFill>
                <a:latin typeface="+mn-ea"/>
              </a:rPr>
              <a:t>不再發給年資補償金</a:t>
            </a:r>
            <a:r>
              <a:rPr lang="zh-TW" altLang="en-US" sz="2200" b="1" kern="0" dirty="0" smtClean="0">
                <a:solidFill>
                  <a:srgbClr val="0000CC"/>
                </a:solidFill>
                <a:latin typeface="新細明體"/>
                <a:ea typeface="新細明體"/>
              </a:rPr>
              <a:t>。</a:t>
            </a:r>
            <a:endParaRPr lang="en-US" altLang="zh-TW" sz="2200" b="1" kern="0" dirty="0" smtClean="0">
              <a:solidFill>
                <a:srgbClr val="0000CC"/>
              </a:solidFill>
              <a:latin typeface="新細明體"/>
              <a:ea typeface="新細明體"/>
            </a:endParaRPr>
          </a:p>
          <a:p>
            <a:pPr marL="895350" lvl="1" indent="-323850">
              <a:lnSpc>
                <a:spcPts val="3000"/>
              </a:lnSpc>
              <a:spcBef>
                <a:spcPts val="600"/>
              </a:spcBef>
              <a:buFontTx/>
              <a:buNone/>
            </a:pPr>
            <a:r>
              <a:rPr lang="en-US" altLang="zh-TW" sz="2200" b="1" kern="0" dirty="0" smtClean="0">
                <a:solidFill>
                  <a:srgbClr val="0000FF"/>
                </a:solidFill>
                <a:latin typeface="標楷體"/>
                <a:ea typeface="標楷體"/>
              </a:rPr>
              <a:t>2.</a:t>
            </a:r>
            <a:r>
              <a:rPr lang="zh-TW" altLang="en-US" sz="2200" b="1" kern="0" dirty="0" smtClean="0">
                <a:solidFill>
                  <a:srgbClr val="0000FF"/>
                </a:solidFill>
                <a:latin typeface="標楷體"/>
                <a:ea typeface="標楷體"/>
              </a:rPr>
              <a:t>過渡期間內退休</a:t>
            </a:r>
            <a:r>
              <a:rPr lang="zh-TW" altLang="en-US" sz="2200" b="1" kern="0" dirty="0">
                <a:solidFill>
                  <a:srgbClr val="0000CC"/>
                </a:solidFill>
                <a:latin typeface="+mn-ea"/>
              </a:rPr>
              <a:t>生效</a:t>
            </a:r>
            <a:r>
              <a:rPr lang="zh-TW" altLang="en-US" sz="2200" b="1" kern="0" dirty="0" smtClean="0">
                <a:solidFill>
                  <a:srgbClr val="0000FF"/>
                </a:solidFill>
                <a:latin typeface="標楷體"/>
                <a:ea typeface="標楷體"/>
              </a:rPr>
              <a:t>仍支給之年資補償金，</a:t>
            </a:r>
            <a:r>
              <a:rPr lang="zh-TW" altLang="en-US" sz="2200" b="1" kern="0" dirty="0" smtClean="0">
                <a:solidFill>
                  <a:srgbClr val="C00000"/>
                </a:solidFill>
                <a:latin typeface="標楷體"/>
                <a:ea typeface="標楷體"/>
              </a:rPr>
              <a:t>按其適用之退休金計算基準計算給與</a:t>
            </a:r>
            <a:r>
              <a:rPr lang="zh-TW" altLang="en-US" sz="2200" b="1" kern="0" dirty="0" smtClean="0">
                <a:solidFill>
                  <a:srgbClr val="0000FF"/>
                </a:solidFill>
                <a:latin typeface="新細明體"/>
                <a:ea typeface="新細明體"/>
              </a:rPr>
              <a:t>。</a:t>
            </a:r>
            <a:endParaRPr lang="en-US" altLang="zh-TW" sz="2200" b="1" kern="0" dirty="0" smtClean="0">
              <a:solidFill>
                <a:srgbClr val="0000FF"/>
              </a:solidFill>
              <a:latin typeface="標楷體"/>
              <a:ea typeface="標楷體"/>
            </a:endParaRPr>
          </a:p>
          <a:p>
            <a:pPr marL="85725" indent="0" algn="just">
              <a:lnSpc>
                <a:spcPts val="3000"/>
              </a:lnSpc>
              <a:spcBef>
                <a:spcPts val="600"/>
              </a:spcBef>
              <a:buFontTx/>
              <a:buNone/>
            </a:pPr>
            <a:r>
              <a:rPr lang="en-US" altLang="zh-TW" sz="2200" b="1" kern="0" dirty="0" smtClean="0">
                <a:latin typeface="+mn-ea"/>
                <a:ea typeface="標楷體"/>
              </a:rPr>
              <a:t>(</a:t>
            </a:r>
            <a:r>
              <a:rPr lang="zh-TW" altLang="en-US" sz="2200" b="1" kern="0" dirty="0" smtClean="0">
                <a:latin typeface="+mn-ea"/>
                <a:ea typeface="標楷體"/>
              </a:rPr>
              <a:t>二</a:t>
            </a:r>
            <a:r>
              <a:rPr lang="en-US" altLang="zh-TW" sz="2200" b="1" kern="0" dirty="0" smtClean="0">
                <a:latin typeface="+mn-ea"/>
                <a:ea typeface="標楷體"/>
              </a:rPr>
              <a:t>)</a:t>
            </a:r>
            <a:r>
              <a:rPr lang="zh-TW" altLang="en-US" sz="2200" b="1" kern="0" dirty="0" smtClean="0">
                <a:latin typeface="+mn-ea"/>
                <a:ea typeface="標楷體"/>
              </a:rPr>
              <a:t>已</a:t>
            </a:r>
            <a:r>
              <a:rPr lang="zh-TW" altLang="en-US" sz="2200" b="1" kern="0" dirty="0">
                <a:latin typeface="+mn-ea"/>
              </a:rPr>
              <a:t>退休</a:t>
            </a:r>
            <a:r>
              <a:rPr lang="zh-TW" altLang="en-US" sz="2200" b="1" kern="0" dirty="0" smtClean="0">
                <a:latin typeface="+mn-ea"/>
              </a:rPr>
              <a:t>擇領月補償金者給予補足至一次補償金</a:t>
            </a:r>
            <a:r>
              <a:rPr lang="zh-TW" altLang="en-US" sz="2200" b="1" kern="0" dirty="0" smtClean="0">
                <a:latin typeface="標楷體"/>
                <a:ea typeface="標楷體"/>
              </a:rPr>
              <a:t>：</a:t>
            </a:r>
            <a:endParaRPr lang="en-US" altLang="zh-TW" sz="2200" b="1" kern="0" dirty="0">
              <a:latin typeface="標楷體"/>
              <a:ea typeface="標楷體"/>
            </a:endParaRPr>
          </a:p>
          <a:p>
            <a:pPr marL="895350" indent="-323850" algn="just">
              <a:lnSpc>
                <a:spcPts val="3000"/>
              </a:lnSpc>
              <a:spcBef>
                <a:spcPts val="600"/>
              </a:spcBef>
              <a:buFontTx/>
              <a:buNone/>
            </a:pPr>
            <a:r>
              <a:rPr lang="en-US" altLang="zh-TW" sz="2200" b="1" kern="0" dirty="0" smtClean="0">
                <a:solidFill>
                  <a:srgbClr val="0000CC"/>
                </a:solidFill>
                <a:latin typeface="標楷體"/>
              </a:rPr>
              <a:t>1.</a:t>
            </a:r>
            <a:r>
              <a:rPr lang="zh-TW" altLang="en-US" sz="2200" b="1" kern="0" dirty="0" smtClean="0">
                <a:solidFill>
                  <a:srgbClr val="0000CC"/>
                </a:solidFill>
                <a:latin typeface="標楷體"/>
              </a:rPr>
              <a:t>已退休擇領月補償金者</a:t>
            </a:r>
            <a:r>
              <a:rPr lang="zh-TW" altLang="en-US" sz="2200" b="1" kern="0" dirty="0" smtClean="0">
                <a:solidFill>
                  <a:srgbClr val="0000CC"/>
                </a:solidFill>
                <a:latin typeface="標楷體"/>
                <a:ea typeface="標楷體"/>
              </a:rPr>
              <a:t>，因退休所得替代率調降，導致其</a:t>
            </a:r>
            <a:r>
              <a:rPr lang="zh-TW" altLang="en-US" sz="2200" b="1" kern="0" dirty="0" smtClean="0">
                <a:solidFill>
                  <a:srgbClr val="0000CC"/>
                </a:solidFill>
                <a:latin typeface="+mn-ea"/>
              </a:rPr>
              <a:t>於法案公布施行前、後，所領月補償金金額仍未達原得領取之一次補償金金額者，補發其餘額</a:t>
            </a:r>
            <a:r>
              <a:rPr lang="zh-TW" altLang="zh-TW" sz="2200" b="1" kern="0" dirty="0" smtClean="0">
                <a:solidFill>
                  <a:srgbClr val="0000CC"/>
                </a:solidFill>
                <a:latin typeface="+mn-ea"/>
              </a:rPr>
              <a:t>。</a:t>
            </a:r>
            <a:endParaRPr lang="en-US" altLang="zh-TW" sz="2200" b="1" kern="0" dirty="0" smtClean="0">
              <a:solidFill>
                <a:srgbClr val="0000CC"/>
              </a:solidFill>
              <a:latin typeface="+mn-ea"/>
            </a:endParaRPr>
          </a:p>
          <a:p>
            <a:pPr marL="895350" indent="-323850" algn="just">
              <a:lnSpc>
                <a:spcPts val="3000"/>
              </a:lnSpc>
              <a:spcBef>
                <a:spcPts val="600"/>
              </a:spcBef>
              <a:buFontTx/>
              <a:buNone/>
            </a:pPr>
            <a:r>
              <a:rPr lang="en-US" altLang="zh-TW" sz="2200" b="1" kern="0" dirty="0" smtClean="0">
                <a:solidFill>
                  <a:srgbClr val="0000CC"/>
                </a:solidFill>
                <a:latin typeface="+mn-ea"/>
              </a:rPr>
              <a:t>2.</a:t>
            </a:r>
            <a:r>
              <a:rPr lang="zh-TW" altLang="en-US" sz="2200" b="1" kern="0" dirty="0">
                <a:solidFill>
                  <a:srgbClr val="0000FF"/>
                </a:solidFill>
                <a:latin typeface="標楷體" panose="03000509000000000000" pitchFamily="65" charset="-120"/>
                <a:ea typeface="標楷體" panose="03000509000000000000" pitchFamily="65" charset="-120"/>
              </a:rPr>
              <a:t>上述應補發餘額由</a:t>
            </a:r>
            <a:r>
              <a:rPr lang="zh-TW" altLang="en-US" sz="2200" b="1" kern="0" dirty="0">
                <a:solidFill>
                  <a:srgbClr val="C00000"/>
                </a:solidFill>
                <a:latin typeface="標楷體"/>
                <a:ea typeface="標楷體"/>
              </a:rPr>
              <a:t>銓敘部重審處分時一併審定發給</a:t>
            </a:r>
            <a:r>
              <a:rPr lang="zh-TW" altLang="en-US" sz="2200" b="1" kern="0" dirty="0" smtClean="0">
                <a:solidFill>
                  <a:srgbClr val="CC0099"/>
                </a:solidFill>
                <a:latin typeface="標楷體"/>
                <a:ea typeface="標楷體"/>
              </a:rPr>
              <a:t>。</a:t>
            </a:r>
            <a:endParaRPr lang="en-US" altLang="zh-TW" sz="2200" b="1" kern="0" dirty="0" smtClean="0">
              <a:solidFill>
                <a:srgbClr val="CC0099"/>
              </a:solidFill>
              <a:latin typeface="標楷體"/>
              <a:ea typeface="標楷體"/>
            </a:endParaRPr>
          </a:p>
          <a:p>
            <a:pPr marL="895350" indent="-323850" algn="just">
              <a:lnSpc>
                <a:spcPts val="3000"/>
              </a:lnSpc>
              <a:spcBef>
                <a:spcPts val="600"/>
              </a:spcBef>
              <a:buFontTx/>
              <a:buNone/>
            </a:pPr>
            <a:r>
              <a:rPr lang="en-US" altLang="zh-TW" sz="2200" b="1" kern="0" dirty="0" smtClean="0">
                <a:solidFill>
                  <a:srgbClr val="0000FF"/>
                </a:solidFill>
                <a:latin typeface="標楷體"/>
                <a:ea typeface="標楷體"/>
              </a:rPr>
              <a:t>3.</a:t>
            </a:r>
            <a:r>
              <a:rPr lang="en-US" altLang="zh-TW" sz="2200" b="1" kern="0" dirty="0" smtClean="0">
                <a:solidFill>
                  <a:srgbClr val="C00000"/>
                </a:solidFill>
                <a:latin typeface="標楷體"/>
                <a:ea typeface="標楷體"/>
              </a:rPr>
              <a:t>118</a:t>
            </a:r>
            <a:r>
              <a:rPr lang="zh-TW" altLang="en-US" sz="2200" b="1" kern="0" dirty="0">
                <a:solidFill>
                  <a:srgbClr val="C00000"/>
                </a:solidFill>
                <a:latin typeface="標楷體"/>
                <a:ea typeface="標楷體"/>
              </a:rPr>
              <a:t>年</a:t>
            </a:r>
            <a:r>
              <a:rPr lang="en-US" altLang="zh-TW" sz="2200" b="1" kern="0" dirty="0">
                <a:solidFill>
                  <a:srgbClr val="C00000"/>
                </a:solidFill>
                <a:latin typeface="標楷體"/>
                <a:ea typeface="標楷體"/>
              </a:rPr>
              <a:t>1</a:t>
            </a:r>
            <a:r>
              <a:rPr lang="zh-TW" altLang="en-US" sz="2200" b="1" kern="0" dirty="0">
                <a:solidFill>
                  <a:srgbClr val="C00000"/>
                </a:solidFill>
                <a:latin typeface="標楷體"/>
                <a:ea typeface="標楷體"/>
              </a:rPr>
              <a:t>月</a:t>
            </a:r>
            <a:r>
              <a:rPr lang="en-US" altLang="zh-TW" sz="2200" b="1" kern="0" dirty="0">
                <a:solidFill>
                  <a:srgbClr val="C00000"/>
                </a:solidFill>
                <a:latin typeface="標楷體"/>
                <a:ea typeface="標楷體"/>
              </a:rPr>
              <a:t>1</a:t>
            </a:r>
            <a:r>
              <a:rPr lang="zh-TW" altLang="en-US" sz="2200" b="1" kern="0" dirty="0">
                <a:solidFill>
                  <a:srgbClr val="C00000"/>
                </a:solidFill>
                <a:latin typeface="標楷體"/>
                <a:ea typeface="標楷體"/>
              </a:rPr>
              <a:t>日以後</a:t>
            </a:r>
            <a:r>
              <a:rPr lang="zh-TW" altLang="en-US" sz="2200" b="1" kern="0" dirty="0" smtClean="0">
                <a:solidFill>
                  <a:srgbClr val="0000CC"/>
                </a:solidFill>
                <a:latin typeface="+mn-ea"/>
              </a:rPr>
              <a:t>仍得繼續支領全部或部分月補償金者</a:t>
            </a:r>
            <a:r>
              <a:rPr lang="zh-TW" altLang="en-US" sz="2200" b="1" kern="0" dirty="0" smtClean="0">
                <a:solidFill>
                  <a:srgbClr val="0000CC"/>
                </a:solidFill>
                <a:latin typeface="標楷體"/>
                <a:ea typeface="標楷體"/>
              </a:rPr>
              <a:t>，不予補發；嗣後有喪失或停止月退休金權利者，不再重審。</a:t>
            </a:r>
            <a:endParaRPr lang="en-US" altLang="zh-TW" sz="2200" b="1" kern="0" dirty="0" smtClean="0">
              <a:solidFill>
                <a:srgbClr val="CC0099"/>
              </a:solidFill>
              <a:latin typeface="標楷體" panose="03000509000000000000" pitchFamily="65" charset="-120"/>
              <a:ea typeface="標楷體" panose="03000509000000000000" pitchFamily="65" charset="-120"/>
            </a:endParaRPr>
          </a:p>
        </p:txBody>
      </p:sp>
      <p:sp>
        <p:nvSpPr>
          <p:cNvPr id="9" name="文字方塊 8"/>
          <p:cNvSpPr txBox="1"/>
          <p:nvPr/>
        </p:nvSpPr>
        <p:spPr>
          <a:xfrm>
            <a:off x="731985" y="1196752"/>
            <a:ext cx="2376263"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zh-TW" altLang="en-US" sz="2400" b="1" dirty="0"/>
              <a:t>取消年資補償金</a:t>
            </a:r>
          </a:p>
        </p:txBody>
      </p:sp>
    </p:spTree>
    <p:extLst>
      <p:ext uri="{BB962C8B-B14F-4D97-AF65-F5344CB8AC3E}">
        <p14:creationId xmlns:p14="http://schemas.microsoft.com/office/powerpoint/2010/main" val="3543466336"/>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48</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611560" y="764704"/>
            <a:ext cx="7935043" cy="583740"/>
          </a:xfrm>
          <a:prstGeom prst="rect">
            <a:avLst/>
          </a:prstGeom>
          <a:noFill/>
        </p:spPr>
        <p:txBody>
          <a:bodyPr wrap="none" rtlCol="0">
            <a:noAutofit/>
          </a:bodyPr>
          <a:lstStyle/>
          <a:p>
            <a:pPr marL="0" indent="1588">
              <a:buNone/>
            </a:pP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六、其他現金給與補償金</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本項維持</a:t>
            </a:r>
            <a:r>
              <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aphicFrame>
        <p:nvGraphicFramePr>
          <p:cNvPr id="10" name="Group 83"/>
          <p:cNvGraphicFramePr>
            <a:graphicFrameLocks/>
          </p:cNvGraphicFramePr>
          <p:nvPr>
            <p:extLst>
              <p:ext uri="{D42A27DB-BD31-4B8C-83A1-F6EECF244321}">
                <p14:modId xmlns:p14="http://schemas.microsoft.com/office/powerpoint/2010/main" val="2137135571"/>
              </p:ext>
            </p:extLst>
          </p:nvPr>
        </p:nvGraphicFramePr>
        <p:xfrm>
          <a:off x="683568" y="1484784"/>
          <a:ext cx="7991475" cy="4779963"/>
        </p:xfrm>
        <a:graphic>
          <a:graphicData uri="http://schemas.openxmlformats.org/drawingml/2006/table">
            <a:tbl>
              <a:tblPr/>
              <a:tblGrid>
                <a:gridCol w="1439862"/>
                <a:gridCol w="6551613"/>
              </a:tblGrid>
              <a:tr h="576263">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dirty="0" smtClean="0">
                          <a:ln>
                            <a:noFill/>
                          </a:ln>
                          <a:solidFill>
                            <a:srgbClr val="0000CC"/>
                          </a:solidFill>
                          <a:effectLst/>
                          <a:latin typeface="+mn-ea"/>
                          <a:ea typeface="+mn-ea"/>
                        </a:rPr>
                        <a:t>法令規定</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dirty="0" smtClean="0">
                          <a:ln>
                            <a:noFill/>
                          </a:ln>
                          <a:solidFill>
                            <a:srgbClr val="0000CC"/>
                          </a:solidFill>
                          <a:effectLst/>
                          <a:latin typeface="+mn-ea"/>
                          <a:ea typeface="+mn-ea"/>
                        </a:rPr>
                        <a:t>公教人員退休金其他現金給與補償金發給辦法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11175">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smtClean="0">
                          <a:ln>
                            <a:noFill/>
                          </a:ln>
                          <a:solidFill>
                            <a:srgbClr val="0000CC"/>
                          </a:solidFill>
                          <a:effectLst/>
                          <a:latin typeface="+mn-ea"/>
                          <a:ea typeface="+mn-ea"/>
                        </a:rPr>
                        <a:t>適用對象</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dirty="0" smtClean="0">
                          <a:ln>
                            <a:noFill/>
                          </a:ln>
                          <a:solidFill>
                            <a:srgbClr val="0000CC"/>
                          </a:solidFill>
                          <a:effectLst/>
                          <a:latin typeface="+mn-ea"/>
                          <a:ea typeface="+mn-ea"/>
                        </a:rPr>
                        <a:t>具有舊制年資，且不論退休金種類均可核發。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11175">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smtClean="0">
                          <a:ln>
                            <a:noFill/>
                          </a:ln>
                          <a:solidFill>
                            <a:srgbClr val="0000CC"/>
                          </a:solidFill>
                          <a:effectLst/>
                          <a:latin typeface="+mn-ea"/>
                          <a:ea typeface="+mn-ea"/>
                        </a:rPr>
                        <a:t>種類</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dirty="0" smtClean="0">
                          <a:ln>
                            <a:noFill/>
                          </a:ln>
                          <a:solidFill>
                            <a:srgbClr val="C00000"/>
                          </a:solidFill>
                          <a:effectLst/>
                          <a:latin typeface="+mn-ea"/>
                          <a:ea typeface="+mn-ea"/>
                        </a:rPr>
                        <a:t>一次</a:t>
                      </a:r>
                      <a:r>
                        <a:rPr kumimoji="1" lang="zh-TW" altLang="en-US" sz="2300" b="1" i="0" u="none" strike="noStrike" cap="none" normalizeH="0" baseline="0" dirty="0" smtClean="0">
                          <a:ln>
                            <a:noFill/>
                          </a:ln>
                          <a:solidFill>
                            <a:srgbClr val="0000CC"/>
                          </a:solidFill>
                          <a:effectLst/>
                          <a:latin typeface="+mn-ea"/>
                          <a:ea typeface="+mn-ea"/>
                        </a:rPr>
                        <a:t>發給</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484312">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smtClean="0">
                          <a:ln>
                            <a:noFill/>
                          </a:ln>
                          <a:solidFill>
                            <a:srgbClr val="0000CC"/>
                          </a:solidFill>
                          <a:effectLst/>
                          <a:latin typeface="+mn-ea"/>
                          <a:ea typeface="+mn-ea"/>
                        </a:rPr>
                        <a:t>基數</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dirty="0" smtClean="0">
                          <a:ln>
                            <a:noFill/>
                          </a:ln>
                          <a:solidFill>
                            <a:srgbClr val="0000CC"/>
                          </a:solidFill>
                          <a:effectLst/>
                          <a:latin typeface="+mn-ea"/>
                          <a:ea typeface="+mn-ea"/>
                        </a:rPr>
                        <a:t>按核定之</a:t>
                      </a:r>
                      <a:r>
                        <a:rPr kumimoji="1" lang="en-US" altLang="zh-TW" sz="2300" b="1" i="0" u="none" strike="noStrike" cap="none" normalizeH="0" baseline="0" dirty="0" smtClean="0">
                          <a:ln>
                            <a:noFill/>
                          </a:ln>
                          <a:solidFill>
                            <a:srgbClr val="C00000"/>
                          </a:solidFill>
                          <a:effectLst/>
                          <a:latin typeface="+mn-ea"/>
                          <a:ea typeface="+mn-ea"/>
                        </a:rPr>
                        <a:t>84</a:t>
                      </a:r>
                      <a:r>
                        <a:rPr kumimoji="1" lang="zh-TW" altLang="en-US" sz="2300" b="1" i="0" u="none" strike="noStrike" cap="none" normalizeH="0" baseline="0" dirty="0" smtClean="0">
                          <a:ln>
                            <a:noFill/>
                          </a:ln>
                          <a:solidFill>
                            <a:srgbClr val="C00000"/>
                          </a:solidFill>
                          <a:effectLst/>
                          <a:latin typeface="+mn-ea"/>
                          <a:ea typeface="+mn-ea"/>
                        </a:rPr>
                        <a:t>年</a:t>
                      </a:r>
                      <a:r>
                        <a:rPr kumimoji="1" lang="en-US" altLang="zh-TW" sz="2300" b="1" i="0" u="none" strike="noStrike" cap="none" normalizeH="0" baseline="0" dirty="0" smtClean="0">
                          <a:ln>
                            <a:noFill/>
                          </a:ln>
                          <a:solidFill>
                            <a:srgbClr val="C00000"/>
                          </a:solidFill>
                          <a:effectLst/>
                          <a:latin typeface="+mn-ea"/>
                          <a:ea typeface="+mn-ea"/>
                        </a:rPr>
                        <a:t>6</a:t>
                      </a:r>
                      <a:r>
                        <a:rPr kumimoji="1" lang="zh-TW" altLang="en-US" sz="2300" b="1" i="0" u="none" strike="noStrike" cap="none" normalizeH="0" baseline="0" dirty="0" smtClean="0">
                          <a:ln>
                            <a:noFill/>
                          </a:ln>
                          <a:solidFill>
                            <a:srgbClr val="C00000"/>
                          </a:solidFill>
                          <a:effectLst/>
                          <a:latin typeface="+mn-ea"/>
                          <a:ea typeface="+mn-ea"/>
                        </a:rPr>
                        <a:t>月</a:t>
                      </a:r>
                      <a:r>
                        <a:rPr kumimoji="1" lang="en-US" altLang="zh-TW" sz="2300" b="1" i="0" u="none" strike="noStrike" cap="none" normalizeH="0" baseline="0" dirty="0" smtClean="0">
                          <a:ln>
                            <a:noFill/>
                          </a:ln>
                          <a:solidFill>
                            <a:srgbClr val="C00000"/>
                          </a:solidFill>
                          <a:effectLst/>
                          <a:latin typeface="+mn-ea"/>
                          <a:ea typeface="+mn-ea"/>
                        </a:rPr>
                        <a:t>30</a:t>
                      </a:r>
                      <a:r>
                        <a:rPr kumimoji="1" lang="zh-TW" altLang="en-US" sz="2300" b="1" i="0" u="none" strike="noStrike" cap="none" normalizeH="0" baseline="0" dirty="0" smtClean="0">
                          <a:ln>
                            <a:noFill/>
                          </a:ln>
                          <a:solidFill>
                            <a:srgbClr val="C00000"/>
                          </a:solidFill>
                          <a:effectLst/>
                          <a:latin typeface="+mn-ea"/>
                          <a:ea typeface="+mn-ea"/>
                        </a:rPr>
                        <a:t>日</a:t>
                      </a:r>
                      <a:r>
                        <a:rPr kumimoji="1" lang="zh-TW" altLang="en-US" sz="2300" b="1" i="0" u="none" strike="noStrike" cap="none" normalizeH="0" baseline="0" dirty="0" smtClean="0">
                          <a:ln>
                            <a:noFill/>
                          </a:ln>
                          <a:solidFill>
                            <a:srgbClr val="0000CC"/>
                          </a:solidFill>
                          <a:effectLst/>
                          <a:latin typeface="+mn-ea"/>
                          <a:ea typeface="+mn-ea"/>
                        </a:rPr>
                        <a:t>以前年資應領之一次退休金基數為補償金基數</a:t>
                      </a:r>
                    </a:p>
                    <a:p>
                      <a:pPr marL="0" marR="0" lvl="0" indent="0" algn="l" defTabSz="914400" rtl="0" eaLnBrk="1" fontAlgn="ctr" latinLnBrk="0" hangingPunct="1">
                        <a:lnSpc>
                          <a:spcPct val="100000"/>
                        </a:lnSpc>
                        <a:spcBef>
                          <a:spcPct val="20000"/>
                        </a:spcBef>
                        <a:spcAft>
                          <a:spcPct val="0"/>
                        </a:spcAft>
                        <a:buClrTx/>
                        <a:buSzTx/>
                        <a:buFont typeface="Wingdings" pitchFamily="2" charset="2"/>
                        <a:buNone/>
                        <a:tabLst/>
                      </a:pPr>
                      <a:r>
                        <a:rPr kumimoji="1" lang="en-US" altLang="zh-TW" sz="2000" b="1" i="0" u="none" strike="noStrike" cap="none" normalizeH="0" baseline="0" dirty="0" smtClean="0">
                          <a:ln>
                            <a:noFill/>
                          </a:ln>
                          <a:solidFill>
                            <a:srgbClr val="0000CC"/>
                          </a:solidFill>
                          <a:effectLst/>
                          <a:latin typeface="+mn-ea"/>
                          <a:ea typeface="+mn-ea"/>
                        </a:rPr>
                        <a:t>※</a:t>
                      </a:r>
                      <a:r>
                        <a:rPr kumimoji="1" lang="zh-TW" altLang="en-US" sz="2000" b="1" i="0" u="none" strike="noStrike" cap="none" normalizeH="0" baseline="0" dirty="0" smtClean="0">
                          <a:ln>
                            <a:noFill/>
                          </a:ln>
                          <a:solidFill>
                            <a:srgbClr val="0000CC"/>
                          </a:solidFill>
                          <a:effectLst/>
                          <a:latin typeface="+mn-ea"/>
                          <a:ea typeface="+mn-ea"/>
                        </a:rPr>
                        <a:t>教育人員轉任者：具</a:t>
                      </a:r>
                      <a:r>
                        <a:rPr kumimoji="1" lang="en-US" altLang="zh-TW" sz="2000" b="1" i="0" u="none" strike="noStrike" cap="none" normalizeH="0" baseline="0" dirty="0" smtClean="0">
                          <a:ln>
                            <a:noFill/>
                          </a:ln>
                          <a:solidFill>
                            <a:srgbClr val="0000CC"/>
                          </a:solidFill>
                          <a:effectLst/>
                          <a:latin typeface="+mn-ea"/>
                          <a:ea typeface="+mn-ea"/>
                        </a:rPr>
                        <a:t>85</a:t>
                      </a:r>
                      <a:r>
                        <a:rPr kumimoji="1" lang="zh-TW" altLang="en-US" sz="2000" b="1" i="0" u="none" strike="noStrike" cap="none" normalizeH="0" baseline="0" dirty="0" smtClean="0">
                          <a:ln>
                            <a:noFill/>
                          </a:ln>
                          <a:solidFill>
                            <a:srgbClr val="0000CC"/>
                          </a:solidFill>
                          <a:effectLst/>
                          <a:latin typeface="+mn-ea"/>
                          <a:ea typeface="+mn-ea"/>
                        </a:rPr>
                        <a:t>年</a:t>
                      </a:r>
                      <a:r>
                        <a:rPr kumimoji="1" lang="en-US" altLang="zh-TW" sz="2000" b="1" i="0" u="none" strike="noStrike" cap="none" normalizeH="0" baseline="0" dirty="0" smtClean="0">
                          <a:ln>
                            <a:noFill/>
                          </a:ln>
                          <a:solidFill>
                            <a:srgbClr val="0000CC"/>
                          </a:solidFill>
                          <a:effectLst/>
                          <a:latin typeface="+mn-ea"/>
                          <a:ea typeface="+mn-ea"/>
                        </a:rPr>
                        <a:t>1</a:t>
                      </a:r>
                      <a:r>
                        <a:rPr kumimoji="1" lang="zh-TW" altLang="en-US" sz="2000" b="1" i="0" u="none" strike="noStrike" cap="none" normalizeH="0" baseline="0" dirty="0" smtClean="0">
                          <a:ln>
                            <a:noFill/>
                          </a:ln>
                          <a:solidFill>
                            <a:srgbClr val="0000CC"/>
                          </a:solidFill>
                          <a:effectLst/>
                          <a:latin typeface="+mn-ea"/>
                          <a:ea typeface="+mn-ea"/>
                        </a:rPr>
                        <a:t>月</a:t>
                      </a:r>
                      <a:r>
                        <a:rPr kumimoji="1" lang="en-US" altLang="zh-TW" sz="2000" b="1" i="0" u="none" strike="noStrike" cap="none" normalizeH="0" baseline="0" dirty="0" smtClean="0">
                          <a:ln>
                            <a:noFill/>
                          </a:ln>
                          <a:solidFill>
                            <a:srgbClr val="0000CC"/>
                          </a:solidFill>
                          <a:effectLst/>
                          <a:latin typeface="+mn-ea"/>
                          <a:ea typeface="+mn-ea"/>
                        </a:rPr>
                        <a:t>31</a:t>
                      </a:r>
                      <a:r>
                        <a:rPr kumimoji="1" lang="zh-TW" altLang="en-US" sz="2000" b="1" i="0" u="none" strike="noStrike" cap="none" normalizeH="0" baseline="0" dirty="0" smtClean="0">
                          <a:ln>
                            <a:noFill/>
                          </a:ln>
                          <a:solidFill>
                            <a:srgbClr val="0000CC"/>
                          </a:solidFill>
                          <a:effectLst/>
                          <a:latin typeface="+mn-ea"/>
                          <a:ea typeface="+mn-ea"/>
                        </a:rPr>
                        <a:t>日以前年資。</a:t>
                      </a:r>
                      <a:br>
                        <a:rPr kumimoji="1" lang="zh-TW" altLang="en-US" sz="2000" b="1" i="0" u="none" strike="noStrike" cap="none" normalizeH="0" baseline="0" dirty="0" smtClean="0">
                          <a:ln>
                            <a:noFill/>
                          </a:ln>
                          <a:solidFill>
                            <a:srgbClr val="0000CC"/>
                          </a:solidFill>
                          <a:effectLst/>
                          <a:latin typeface="+mn-ea"/>
                          <a:ea typeface="+mn-ea"/>
                        </a:rPr>
                      </a:br>
                      <a:r>
                        <a:rPr kumimoji="1" lang="en-US" altLang="zh-TW" sz="2000" b="1" i="0" u="none" strike="noStrike" cap="none" normalizeH="0" baseline="0" dirty="0" smtClean="0">
                          <a:ln>
                            <a:noFill/>
                          </a:ln>
                          <a:solidFill>
                            <a:srgbClr val="0000CC"/>
                          </a:solidFill>
                          <a:effectLst/>
                          <a:latin typeface="+mn-ea"/>
                          <a:ea typeface="+mn-ea"/>
                        </a:rPr>
                        <a:t>※</a:t>
                      </a:r>
                      <a:r>
                        <a:rPr kumimoji="1" lang="zh-TW" altLang="en-US" sz="2000" b="1" i="0" u="none" strike="noStrike" cap="none" normalizeH="0" baseline="0" dirty="0" smtClean="0">
                          <a:ln>
                            <a:noFill/>
                          </a:ln>
                          <a:solidFill>
                            <a:srgbClr val="0000CC"/>
                          </a:solidFill>
                          <a:effectLst/>
                          <a:latin typeface="+mn-ea"/>
                          <a:ea typeface="+mn-ea"/>
                        </a:rPr>
                        <a:t>軍職人員轉任者：具</a:t>
                      </a:r>
                      <a:r>
                        <a:rPr kumimoji="1" lang="en-US" altLang="zh-TW" sz="2000" b="1" i="0" u="none" strike="noStrike" cap="none" normalizeH="0" baseline="0" dirty="0" smtClean="0">
                          <a:ln>
                            <a:noFill/>
                          </a:ln>
                          <a:solidFill>
                            <a:srgbClr val="0000CC"/>
                          </a:solidFill>
                          <a:effectLst/>
                          <a:latin typeface="+mn-ea"/>
                          <a:ea typeface="+mn-ea"/>
                        </a:rPr>
                        <a:t>85</a:t>
                      </a:r>
                      <a:r>
                        <a:rPr kumimoji="1" lang="zh-TW" altLang="en-US" sz="2000" b="1" i="0" u="none" strike="noStrike" cap="none" normalizeH="0" baseline="0" dirty="0" smtClean="0">
                          <a:ln>
                            <a:noFill/>
                          </a:ln>
                          <a:solidFill>
                            <a:srgbClr val="0000CC"/>
                          </a:solidFill>
                          <a:effectLst/>
                          <a:latin typeface="+mn-ea"/>
                          <a:ea typeface="+mn-ea"/>
                        </a:rPr>
                        <a:t>年</a:t>
                      </a:r>
                      <a:r>
                        <a:rPr kumimoji="1" lang="en-US" altLang="zh-TW" sz="2000" b="1" i="0" u="none" strike="noStrike" cap="none" normalizeH="0" baseline="0" dirty="0" smtClean="0">
                          <a:ln>
                            <a:noFill/>
                          </a:ln>
                          <a:solidFill>
                            <a:srgbClr val="0000CC"/>
                          </a:solidFill>
                          <a:effectLst/>
                          <a:latin typeface="+mn-ea"/>
                          <a:ea typeface="+mn-ea"/>
                        </a:rPr>
                        <a:t>12</a:t>
                      </a:r>
                      <a:r>
                        <a:rPr kumimoji="1" lang="zh-TW" altLang="en-US" sz="2000" b="1" i="0" u="none" strike="noStrike" cap="none" normalizeH="0" baseline="0" dirty="0" smtClean="0">
                          <a:ln>
                            <a:noFill/>
                          </a:ln>
                          <a:solidFill>
                            <a:srgbClr val="0000CC"/>
                          </a:solidFill>
                          <a:effectLst/>
                          <a:latin typeface="+mn-ea"/>
                          <a:ea typeface="+mn-ea"/>
                        </a:rPr>
                        <a:t>月</a:t>
                      </a:r>
                      <a:r>
                        <a:rPr kumimoji="1" lang="en-US" altLang="zh-TW" sz="2000" b="1" i="0" u="none" strike="noStrike" cap="none" normalizeH="0" baseline="0" dirty="0" smtClean="0">
                          <a:ln>
                            <a:noFill/>
                          </a:ln>
                          <a:solidFill>
                            <a:srgbClr val="0000CC"/>
                          </a:solidFill>
                          <a:effectLst/>
                          <a:latin typeface="+mn-ea"/>
                          <a:ea typeface="+mn-ea"/>
                        </a:rPr>
                        <a:t>31</a:t>
                      </a:r>
                      <a:r>
                        <a:rPr kumimoji="1" lang="zh-TW" altLang="en-US" sz="2000" b="1" i="0" u="none" strike="noStrike" cap="none" normalizeH="0" baseline="0" dirty="0" smtClean="0">
                          <a:ln>
                            <a:noFill/>
                          </a:ln>
                          <a:solidFill>
                            <a:srgbClr val="0000CC"/>
                          </a:solidFill>
                          <a:effectLst/>
                          <a:latin typeface="+mn-ea"/>
                          <a:ea typeface="+mn-ea"/>
                        </a:rPr>
                        <a:t>日以前年資。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806450">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smtClean="0">
                          <a:ln>
                            <a:noFill/>
                          </a:ln>
                          <a:solidFill>
                            <a:srgbClr val="0000CC"/>
                          </a:solidFill>
                          <a:effectLst/>
                          <a:latin typeface="+mn-ea"/>
                          <a:ea typeface="+mn-ea"/>
                        </a:rPr>
                        <a:t>計算總額</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dirty="0" smtClean="0">
                          <a:ln>
                            <a:noFill/>
                          </a:ln>
                          <a:solidFill>
                            <a:srgbClr val="0000CC"/>
                          </a:solidFill>
                          <a:effectLst/>
                          <a:latin typeface="+mn-ea"/>
                          <a:ea typeface="+mn-ea"/>
                        </a:rPr>
                        <a:t>依退休等級之本俸（薪）或年功俸（薪）之</a:t>
                      </a:r>
                      <a:r>
                        <a:rPr kumimoji="1" lang="en-US" altLang="zh-TW" sz="2300" b="1" i="0" u="none" strike="noStrike" cap="none" normalizeH="0" baseline="0" dirty="0" smtClean="0">
                          <a:ln>
                            <a:noFill/>
                          </a:ln>
                          <a:solidFill>
                            <a:srgbClr val="0000CC"/>
                          </a:solidFill>
                          <a:effectLst/>
                          <a:latin typeface="+mn-ea"/>
                          <a:ea typeface="+mn-ea"/>
                        </a:rPr>
                        <a:t>15</a:t>
                      </a:r>
                      <a:r>
                        <a:rPr kumimoji="1" lang="en-US" altLang="zh-TW" sz="2300" b="1" i="0" u="none" strike="noStrike" cap="none" normalizeH="0" baseline="0" dirty="0" smtClean="0">
                          <a:ln>
                            <a:noFill/>
                          </a:ln>
                          <a:solidFill>
                            <a:srgbClr val="0000FF"/>
                          </a:solidFill>
                          <a:effectLst/>
                          <a:latin typeface="+mn-ea"/>
                          <a:ea typeface="+mn-ea"/>
                        </a:rPr>
                        <a:t>%</a:t>
                      </a:r>
                      <a:r>
                        <a:rPr kumimoji="1" lang="en-US" altLang="zh-TW" sz="2300" b="1" i="0" u="none" strike="noStrike" cap="none" normalizeH="0" baseline="0" dirty="0" smtClean="0">
                          <a:ln>
                            <a:noFill/>
                          </a:ln>
                          <a:solidFill>
                            <a:srgbClr val="C00000"/>
                          </a:solidFill>
                          <a:effectLst/>
                          <a:latin typeface="+mn-ea"/>
                          <a:ea typeface="+mn-ea"/>
                        </a:rPr>
                        <a:t>【</a:t>
                      </a:r>
                      <a:r>
                        <a:rPr kumimoji="1" lang="zh-TW" altLang="en-US" sz="2300" b="1" i="0" u="none" strike="noStrike" cap="none" normalizeH="0" baseline="0" dirty="0" smtClean="0">
                          <a:ln>
                            <a:noFill/>
                          </a:ln>
                          <a:solidFill>
                            <a:srgbClr val="C00000"/>
                          </a:solidFill>
                          <a:effectLst/>
                          <a:latin typeface="+mn-ea"/>
                          <a:ea typeface="+mn-ea"/>
                        </a:rPr>
                        <a:t>按無條件進位</a:t>
                      </a:r>
                      <a:r>
                        <a:rPr kumimoji="1" lang="en-US" altLang="zh-TW" sz="2300" b="1" i="0" u="none" strike="noStrike" cap="none" normalizeH="0" baseline="0" dirty="0" smtClean="0">
                          <a:ln>
                            <a:noFill/>
                          </a:ln>
                          <a:solidFill>
                            <a:srgbClr val="C00000"/>
                          </a:solidFill>
                          <a:effectLst/>
                          <a:latin typeface="+mn-ea"/>
                          <a:ea typeface="+mn-ea"/>
                        </a:rPr>
                        <a:t>】</a:t>
                      </a:r>
                      <a:r>
                        <a:rPr kumimoji="1" lang="en-US" altLang="en-US" sz="2300" b="1" i="0" u="none" strike="noStrike" cap="none" normalizeH="0" baseline="0" dirty="0" smtClean="0">
                          <a:ln>
                            <a:noFill/>
                          </a:ln>
                          <a:solidFill>
                            <a:srgbClr val="0000CC"/>
                          </a:solidFill>
                          <a:effectLst/>
                          <a:latin typeface="+mn-ea"/>
                          <a:ea typeface="+mn-ea"/>
                        </a:rPr>
                        <a:t>×</a:t>
                      </a:r>
                      <a:r>
                        <a:rPr kumimoji="1" lang="zh-TW" altLang="en-US" sz="2300" b="1" i="0" u="none" strike="noStrike" cap="none" normalizeH="0" baseline="0" dirty="0" smtClean="0">
                          <a:ln>
                            <a:noFill/>
                          </a:ln>
                          <a:solidFill>
                            <a:srgbClr val="0000CC"/>
                          </a:solidFill>
                          <a:effectLst/>
                          <a:latin typeface="+mn-ea"/>
                          <a:ea typeface="+mn-ea"/>
                        </a:rPr>
                        <a:t>基數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890588">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300" b="1" i="0" u="none" strike="noStrike" cap="none" normalizeH="0" baseline="0" smtClean="0">
                          <a:ln>
                            <a:noFill/>
                          </a:ln>
                          <a:solidFill>
                            <a:srgbClr val="0000CC"/>
                          </a:solidFill>
                          <a:effectLst/>
                          <a:latin typeface="+mn-ea"/>
                          <a:ea typeface="+mn-ea"/>
                        </a:rPr>
                        <a:t>排除規定</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ctr"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0000CC"/>
                          </a:solidFill>
                          <a:effectLst/>
                          <a:latin typeface="+mn-ea"/>
                          <a:ea typeface="+mn-ea"/>
                        </a:rPr>
                        <a:t>因機關改制曾領取退休金差額之年資，不得核給補償金</a:t>
                      </a:r>
                      <a:r>
                        <a:rPr kumimoji="1" lang="zh-TW" altLang="en-US" sz="2000" b="1" i="0" u="none" strike="noStrike" cap="none" normalizeH="0" baseline="0" dirty="0" smtClean="0">
                          <a:ln>
                            <a:noFill/>
                          </a:ln>
                          <a:solidFill>
                            <a:srgbClr val="C00000"/>
                          </a:solidFill>
                          <a:effectLst/>
                          <a:latin typeface="+mn-ea"/>
                          <a:ea typeface="+mn-ea"/>
                        </a:rPr>
                        <a:t>（例如：海關、經建會及農委會等機關）</a:t>
                      </a:r>
                      <a:r>
                        <a:rPr kumimoji="1" lang="zh-TW" altLang="en-US" sz="2000" b="1" i="0" u="none" strike="noStrike" cap="none" normalizeH="0" baseline="0" dirty="0" smtClean="0">
                          <a:ln>
                            <a:noFill/>
                          </a:ln>
                          <a:solidFill>
                            <a:srgbClr val="0000CC"/>
                          </a:solidFill>
                          <a:effectLst/>
                          <a:latin typeface="+mn-ea"/>
                          <a:ea typeface="+mn-ea"/>
                        </a:rPr>
                        <a:t>。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2019542204"/>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971600" y="31373"/>
            <a:ext cx="7858076" cy="652934"/>
          </a:xfrm>
        </p:spPr>
        <p:txBody>
          <a:bodyPr/>
          <a:lstStyle/>
          <a:p>
            <a:pPr algn="l"/>
            <a:r>
              <a:rPr lang="zh-TW" altLang="en-US" sz="4000" b="1" dirty="0" smtClean="0">
                <a:solidFill>
                  <a:srgbClr val="002060"/>
                </a:solidFill>
                <a:latin typeface="標楷體" pitchFamily="65" charset="-120"/>
                <a:ea typeface="標楷體" pitchFamily="65" charset="-120"/>
              </a:rPr>
              <a:t>壹、前言</a:t>
            </a:r>
            <a:endParaRPr lang="zh-TW" altLang="en-US" sz="4000" b="1" dirty="0">
              <a:solidFill>
                <a:srgbClr val="002060"/>
              </a:solidFill>
              <a:latin typeface="標楷體" pitchFamily="65" charset="-120"/>
              <a:ea typeface="標楷體" pitchFamily="65" charset="-120"/>
            </a:endParaRPr>
          </a:p>
        </p:txBody>
      </p:sp>
      <p:sp>
        <p:nvSpPr>
          <p:cNvPr id="4" name="內容版面配置區 3"/>
          <p:cNvSpPr txBox="1">
            <a:spLocks noGrp="1"/>
          </p:cNvSpPr>
          <p:nvPr>
            <p:ph idx="1"/>
          </p:nvPr>
        </p:nvSpPr>
        <p:spPr>
          <a:xfrm>
            <a:off x="755626" y="764705"/>
            <a:ext cx="7869510" cy="583740"/>
          </a:xfrm>
          <a:prstGeom prst="rect">
            <a:avLst/>
          </a:prstGeom>
          <a:noFill/>
        </p:spPr>
        <p:txBody>
          <a:bodyPr wrap="none" rtlCol="0">
            <a:noAutofit/>
          </a:bodyPr>
          <a:lstStyle/>
          <a:p>
            <a:pPr marL="0" indent="1588">
              <a:buNone/>
            </a:pPr>
            <a:r>
              <a:rPr lang="zh-TW" altLang="en-US" sz="3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rPr>
              <a:t>一</a:t>
            </a: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rPr>
              <a:t>、分</a:t>
            </a: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rPr>
              <a:t>階段性改革</a:t>
            </a:r>
            <a:endParaRPr lang="en-US" altLang="zh-TW" sz="3000" b="1" dirty="0" smtClean="0">
              <a:ln w="1905"/>
              <a:solidFill>
                <a:srgbClr val="0000CC"/>
              </a:solidFill>
              <a:effectLst>
                <a:innerShdw blurRad="69850" dist="43180" dir="5400000">
                  <a:srgbClr val="000000">
                    <a:alpha val="65000"/>
                  </a:srgbClr>
                </a:innerShdw>
              </a:effectLst>
              <a:latin typeface="標楷體"/>
              <a:ea typeface="標楷體"/>
            </a:endParaRPr>
          </a:p>
        </p:txBody>
      </p:sp>
      <p:sp>
        <p:nvSpPr>
          <p:cNvPr id="28" name="圓角矩形 27"/>
          <p:cNvSpPr/>
          <p:nvPr/>
        </p:nvSpPr>
        <p:spPr>
          <a:xfrm>
            <a:off x="752499" y="1796538"/>
            <a:ext cx="2892892" cy="1423972"/>
          </a:xfrm>
          <a:prstGeom prst="roundRect">
            <a:avLst>
              <a:gd name="adj" fmla="val 10000"/>
            </a:avLst>
          </a:prstGeom>
          <a:scene3d>
            <a:camera prst="orthographicFront"/>
            <a:lightRig rig="flat" dir="t"/>
          </a:scene3d>
          <a:sp3d z="-190500" prstMaterial="plastic">
            <a:bevelT w="88900" h="88900"/>
            <a:bevelB w="88900" h="31750" prst="angle"/>
          </a:sp3d>
        </p:spPr>
        <p:style>
          <a:lnRef idx="0">
            <a:schemeClr val="lt1">
              <a:hueOff val="0"/>
              <a:satOff val="0"/>
              <a:lumOff val="0"/>
              <a:alphaOff val="0"/>
            </a:schemeClr>
          </a:lnRef>
          <a:fillRef idx="3">
            <a:schemeClr val="accent4">
              <a:tint val="50000"/>
              <a:hueOff val="0"/>
              <a:satOff val="0"/>
              <a:lumOff val="0"/>
              <a:alphaOff val="0"/>
            </a:schemeClr>
          </a:fillRef>
          <a:effectRef idx="2">
            <a:schemeClr val="accent4">
              <a:tint val="50000"/>
              <a:hueOff val="0"/>
              <a:satOff val="0"/>
              <a:lumOff val="0"/>
              <a:alphaOff val="0"/>
            </a:schemeClr>
          </a:effectRef>
          <a:fontRef idx="minor">
            <a:schemeClr val="lt1">
              <a:hueOff val="0"/>
              <a:satOff val="0"/>
              <a:lumOff val="0"/>
              <a:alphaOff val="0"/>
            </a:schemeClr>
          </a:fontRef>
        </p:style>
      </p:sp>
      <p:sp>
        <p:nvSpPr>
          <p:cNvPr id="29" name="手繪多邊形 28"/>
          <p:cNvSpPr/>
          <p:nvPr/>
        </p:nvSpPr>
        <p:spPr>
          <a:xfrm>
            <a:off x="1223435" y="2911530"/>
            <a:ext cx="2892892" cy="2821726"/>
          </a:xfrm>
          <a:custGeom>
            <a:avLst/>
            <a:gdLst>
              <a:gd name="connsiteX0" fmla="*/ 0 w 2244982"/>
              <a:gd name="connsiteY0" fmla="*/ 224498 h 2244982"/>
              <a:gd name="connsiteX1" fmla="*/ 224498 w 2244982"/>
              <a:gd name="connsiteY1" fmla="*/ 0 h 2244982"/>
              <a:gd name="connsiteX2" fmla="*/ 2020484 w 2244982"/>
              <a:gd name="connsiteY2" fmla="*/ 0 h 2244982"/>
              <a:gd name="connsiteX3" fmla="*/ 2244982 w 2244982"/>
              <a:gd name="connsiteY3" fmla="*/ 224498 h 2244982"/>
              <a:gd name="connsiteX4" fmla="*/ 2244982 w 2244982"/>
              <a:gd name="connsiteY4" fmla="*/ 2020484 h 2244982"/>
              <a:gd name="connsiteX5" fmla="*/ 2020484 w 2244982"/>
              <a:gd name="connsiteY5" fmla="*/ 2244982 h 2244982"/>
              <a:gd name="connsiteX6" fmla="*/ 224498 w 2244982"/>
              <a:gd name="connsiteY6" fmla="*/ 2244982 h 2244982"/>
              <a:gd name="connsiteX7" fmla="*/ 0 w 2244982"/>
              <a:gd name="connsiteY7" fmla="*/ 2020484 h 2244982"/>
              <a:gd name="connsiteX8" fmla="*/ 0 w 2244982"/>
              <a:gd name="connsiteY8" fmla="*/ 224498 h 22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4982" h="2244982">
                <a:moveTo>
                  <a:pt x="0" y="224498"/>
                </a:moveTo>
                <a:cubicBezTo>
                  <a:pt x="0" y="100511"/>
                  <a:pt x="100511" y="0"/>
                  <a:pt x="224498" y="0"/>
                </a:cubicBezTo>
                <a:lnTo>
                  <a:pt x="2020484" y="0"/>
                </a:lnTo>
                <a:cubicBezTo>
                  <a:pt x="2144471" y="0"/>
                  <a:pt x="2244982" y="100511"/>
                  <a:pt x="2244982" y="224498"/>
                </a:cubicBezTo>
                <a:lnTo>
                  <a:pt x="2244982" y="2020484"/>
                </a:lnTo>
                <a:cubicBezTo>
                  <a:pt x="2244982" y="2144471"/>
                  <a:pt x="2144471" y="2244982"/>
                  <a:pt x="2020484" y="2244982"/>
                </a:cubicBezTo>
                <a:lnTo>
                  <a:pt x="224498" y="2244982"/>
                </a:lnTo>
                <a:cubicBezTo>
                  <a:pt x="100511" y="2244982"/>
                  <a:pt x="0" y="2144471"/>
                  <a:pt x="0" y="2020484"/>
                </a:cubicBezTo>
                <a:lnTo>
                  <a:pt x="0" y="224498"/>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spcFirstLastPara="0" vert="horz" wrap="square" lIns="214343" tIns="214343" rIns="214343" bIns="214343" numCol="1" spcCol="1270" anchor="t" anchorCtr="0">
            <a:noAutofit/>
          </a:bodyPr>
          <a:lstStyle/>
          <a:p>
            <a:pPr lvl="0" algn="ctr" defTabSz="1333500">
              <a:lnSpc>
                <a:spcPts val="4000"/>
              </a:lnSpc>
              <a:spcBef>
                <a:spcPct val="0"/>
              </a:spcBef>
              <a:spcAft>
                <a:spcPts val="0"/>
              </a:spcAft>
            </a:pPr>
            <a:r>
              <a:rPr lang="zh-TW" altLang="en-US"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itchFamily="65" charset="-120"/>
                <a:ea typeface="標楷體" pitchFamily="65" charset="-120"/>
              </a:rPr>
              <a:t>制度分立並各自檢討現行制度</a:t>
            </a:r>
            <a:r>
              <a:rPr lang="en-US" altLang="zh-TW"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itchFamily="65" charset="-120"/>
                <a:ea typeface="標楷體" pitchFamily="65" charset="-120"/>
              </a:rPr>
              <a:t>(</a:t>
            </a:r>
            <a:r>
              <a:rPr lang="zh-TW" altLang="en-US"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itchFamily="65" charset="-120"/>
                <a:ea typeface="標楷體" pitchFamily="65" charset="-120"/>
              </a:rPr>
              <a:t>解決急迫財務危機</a:t>
            </a:r>
            <a:r>
              <a:rPr lang="en-US" altLang="zh-TW"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itchFamily="65" charset="-120"/>
                <a:ea typeface="標楷體" pitchFamily="65" charset="-120"/>
              </a:rPr>
              <a:t>)</a:t>
            </a:r>
            <a:endParaRPr lang="zh-TW" altLang="en-US" sz="30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itchFamily="65" charset="-120"/>
              <a:ea typeface="標楷體" pitchFamily="65" charset="-120"/>
            </a:endParaRPr>
          </a:p>
        </p:txBody>
      </p:sp>
      <p:sp>
        <p:nvSpPr>
          <p:cNvPr id="30" name="手繪多邊形 29"/>
          <p:cNvSpPr/>
          <p:nvPr/>
        </p:nvSpPr>
        <p:spPr>
          <a:xfrm>
            <a:off x="4202629" y="2616454"/>
            <a:ext cx="942308" cy="1033630"/>
          </a:xfrm>
          <a:custGeom>
            <a:avLst/>
            <a:gdLst>
              <a:gd name="connsiteX0" fmla="*/ 0 w 432433"/>
              <a:gd name="connsiteY0" fmla="*/ 107888 h 539438"/>
              <a:gd name="connsiteX1" fmla="*/ 216217 w 432433"/>
              <a:gd name="connsiteY1" fmla="*/ 107888 h 539438"/>
              <a:gd name="connsiteX2" fmla="*/ 216217 w 432433"/>
              <a:gd name="connsiteY2" fmla="*/ 0 h 539438"/>
              <a:gd name="connsiteX3" fmla="*/ 432433 w 432433"/>
              <a:gd name="connsiteY3" fmla="*/ 269719 h 539438"/>
              <a:gd name="connsiteX4" fmla="*/ 216217 w 432433"/>
              <a:gd name="connsiteY4" fmla="*/ 539438 h 539438"/>
              <a:gd name="connsiteX5" fmla="*/ 216217 w 432433"/>
              <a:gd name="connsiteY5" fmla="*/ 431550 h 539438"/>
              <a:gd name="connsiteX6" fmla="*/ 0 w 432433"/>
              <a:gd name="connsiteY6" fmla="*/ 431550 h 539438"/>
              <a:gd name="connsiteX7" fmla="*/ 0 w 432433"/>
              <a:gd name="connsiteY7" fmla="*/ 107888 h 53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433" h="539438">
                <a:moveTo>
                  <a:pt x="0" y="107888"/>
                </a:moveTo>
                <a:lnTo>
                  <a:pt x="216217" y="107888"/>
                </a:lnTo>
                <a:lnTo>
                  <a:pt x="216217" y="0"/>
                </a:lnTo>
                <a:lnTo>
                  <a:pt x="432433" y="269719"/>
                </a:lnTo>
                <a:lnTo>
                  <a:pt x="216217" y="539438"/>
                </a:lnTo>
                <a:lnTo>
                  <a:pt x="216217" y="431550"/>
                </a:lnTo>
                <a:lnTo>
                  <a:pt x="0" y="431550"/>
                </a:lnTo>
                <a:lnTo>
                  <a:pt x="0" y="107888"/>
                </a:lnTo>
                <a:close/>
              </a:path>
            </a:pathLst>
          </a:custGeom>
        </p:spPr>
        <p:style>
          <a:lnRef idx="0">
            <a:schemeClr val="accent2"/>
          </a:lnRef>
          <a:fillRef idx="3">
            <a:schemeClr val="accent2"/>
          </a:fillRef>
          <a:effectRef idx="3">
            <a:schemeClr val="accent2"/>
          </a:effectRef>
          <a:fontRef idx="minor">
            <a:schemeClr val="lt1"/>
          </a:fontRef>
        </p:style>
        <p:txBody>
          <a:bodyPr spcFirstLastPara="0" vert="horz" wrap="square" lIns="0" tIns="107888" rIns="129730" bIns="107888" numCol="1" spcCol="1270" anchor="ctr" anchorCtr="0">
            <a:noAutofit/>
          </a:bodyPr>
          <a:lstStyle/>
          <a:p>
            <a:pPr lvl="0" algn="ctr" defTabSz="1022350">
              <a:lnSpc>
                <a:spcPct val="90000"/>
              </a:lnSpc>
              <a:spcBef>
                <a:spcPct val="0"/>
              </a:spcBef>
              <a:spcAft>
                <a:spcPct val="35000"/>
              </a:spcAft>
            </a:pPr>
            <a:endParaRPr lang="zh-TW" altLang="en-US" sz="2300" kern="1200"/>
          </a:p>
        </p:txBody>
      </p:sp>
      <p:sp>
        <p:nvSpPr>
          <p:cNvPr id="31" name="圓角矩形 30"/>
          <p:cNvSpPr/>
          <p:nvPr/>
        </p:nvSpPr>
        <p:spPr>
          <a:xfrm>
            <a:off x="5237493" y="1796538"/>
            <a:ext cx="2892892" cy="1336731"/>
          </a:xfrm>
          <a:prstGeom prst="roundRect">
            <a:avLst>
              <a:gd name="adj" fmla="val 10000"/>
            </a:avLst>
          </a:prstGeom>
          <a:scene3d>
            <a:camera prst="orthographicFront"/>
            <a:lightRig rig="flat" dir="t"/>
          </a:scene3d>
          <a:sp3d z="-190500" prstMaterial="plastic">
            <a:bevelT w="88900" h="88900"/>
            <a:bevelB w="88900" h="31750" prst="angle"/>
          </a:sp3d>
        </p:spPr>
        <p:style>
          <a:lnRef idx="0">
            <a:schemeClr val="lt1">
              <a:hueOff val="0"/>
              <a:satOff val="0"/>
              <a:lumOff val="0"/>
              <a:alphaOff val="0"/>
            </a:schemeClr>
          </a:lnRef>
          <a:fillRef idx="3">
            <a:schemeClr val="accent4">
              <a:tint val="50000"/>
              <a:hueOff val="-3925392"/>
              <a:satOff val="19763"/>
              <a:lumOff val="12722"/>
              <a:alphaOff val="0"/>
            </a:schemeClr>
          </a:fillRef>
          <a:effectRef idx="2">
            <a:schemeClr val="accent4">
              <a:tint val="50000"/>
              <a:hueOff val="-3925392"/>
              <a:satOff val="19763"/>
              <a:lumOff val="12722"/>
              <a:alphaOff val="0"/>
            </a:schemeClr>
          </a:effectRef>
          <a:fontRef idx="minor">
            <a:schemeClr val="lt1">
              <a:hueOff val="0"/>
              <a:satOff val="0"/>
              <a:lumOff val="0"/>
              <a:alphaOff val="0"/>
            </a:schemeClr>
          </a:fontRef>
        </p:style>
      </p:sp>
      <p:sp>
        <p:nvSpPr>
          <p:cNvPr id="32" name="手繪多邊形 31"/>
          <p:cNvSpPr/>
          <p:nvPr/>
        </p:nvSpPr>
        <p:spPr>
          <a:xfrm>
            <a:off x="5708429" y="2911530"/>
            <a:ext cx="2892892" cy="2821726"/>
          </a:xfrm>
          <a:custGeom>
            <a:avLst/>
            <a:gdLst>
              <a:gd name="connsiteX0" fmla="*/ 0 w 2244982"/>
              <a:gd name="connsiteY0" fmla="*/ 224498 h 2244982"/>
              <a:gd name="connsiteX1" fmla="*/ 224498 w 2244982"/>
              <a:gd name="connsiteY1" fmla="*/ 0 h 2244982"/>
              <a:gd name="connsiteX2" fmla="*/ 2020484 w 2244982"/>
              <a:gd name="connsiteY2" fmla="*/ 0 h 2244982"/>
              <a:gd name="connsiteX3" fmla="*/ 2244982 w 2244982"/>
              <a:gd name="connsiteY3" fmla="*/ 224498 h 2244982"/>
              <a:gd name="connsiteX4" fmla="*/ 2244982 w 2244982"/>
              <a:gd name="connsiteY4" fmla="*/ 2020484 h 2244982"/>
              <a:gd name="connsiteX5" fmla="*/ 2020484 w 2244982"/>
              <a:gd name="connsiteY5" fmla="*/ 2244982 h 2244982"/>
              <a:gd name="connsiteX6" fmla="*/ 224498 w 2244982"/>
              <a:gd name="connsiteY6" fmla="*/ 2244982 h 2244982"/>
              <a:gd name="connsiteX7" fmla="*/ 0 w 2244982"/>
              <a:gd name="connsiteY7" fmla="*/ 2020484 h 2244982"/>
              <a:gd name="connsiteX8" fmla="*/ 0 w 2244982"/>
              <a:gd name="connsiteY8" fmla="*/ 224498 h 22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4982" h="2244982">
                <a:moveTo>
                  <a:pt x="0" y="224498"/>
                </a:moveTo>
                <a:cubicBezTo>
                  <a:pt x="0" y="100511"/>
                  <a:pt x="100511" y="0"/>
                  <a:pt x="224498" y="0"/>
                </a:cubicBezTo>
                <a:lnTo>
                  <a:pt x="2020484" y="0"/>
                </a:lnTo>
                <a:cubicBezTo>
                  <a:pt x="2144471" y="0"/>
                  <a:pt x="2244982" y="100511"/>
                  <a:pt x="2244982" y="224498"/>
                </a:cubicBezTo>
                <a:lnTo>
                  <a:pt x="2244982" y="2020484"/>
                </a:lnTo>
                <a:cubicBezTo>
                  <a:pt x="2244982" y="2144471"/>
                  <a:pt x="2144471" y="2244982"/>
                  <a:pt x="2020484" y="2244982"/>
                </a:cubicBezTo>
                <a:lnTo>
                  <a:pt x="224498" y="2244982"/>
                </a:lnTo>
                <a:cubicBezTo>
                  <a:pt x="100511" y="2244982"/>
                  <a:pt x="0" y="2144471"/>
                  <a:pt x="0" y="2020484"/>
                </a:cubicBezTo>
                <a:lnTo>
                  <a:pt x="0" y="224498"/>
                </a:lnTo>
                <a:close/>
              </a:path>
            </a:pathLst>
          </a:cu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4">
              <a:hueOff val="-4464770"/>
              <a:satOff val="26899"/>
              <a:lumOff val="2156"/>
              <a:alphaOff val="0"/>
            </a:schemeClr>
          </a:fillRef>
          <a:effectRef idx="2">
            <a:schemeClr val="accent4">
              <a:hueOff val="-4464770"/>
              <a:satOff val="26899"/>
              <a:lumOff val="2156"/>
              <a:alphaOff val="0"/>
            </a:schemeClr>
          </a:effectRef>
          <a:fontRef idx="minor">
            <a:schemeClr val="lt1"/>
          </a:fontRef>
        </p:style>
        <p:txBody>
          <a:bodyPr spcFirstLastPara="0" vert="horz" wrap="square" lIns="214343" tIns="214343" rIns="214343" bIns="214343" numCol="1" spcCol="1270" anchor="t" anchorCtr="0">
            <a:noAutofit/>
          </a:bodyPr>
          <a:lstStyle/>
          <a:p>
            <a:pPr marL="0" lvl="1" algn="ctr" defTabSz="1333500">
              <a:lnSpc>
                <a:spcPts val="4000"/>
              </a:lnSpc>
              <a:spcBef>
                <a:spcPct val="0"/>
              </a:spcBef>
              <a:spcAft>
                <a:spcPct val="15000"/>
              </a:spcAft>
            </a:pP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自</a:t>
            </a:r>
            <a:r>
              <a:rPr lang="en-US" altLang="zh-TW"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112</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年</a:t>
            </a:r>
            <a:r>
              <a:rPr lang="en-US" altLang="zh-TW"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7</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月</a:t>
            </a:r>
            <a:r>
              <a:rPr lang="en-US" altLang="zh-TW"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1</a:t>
            </a:r>
            <a:r>
              <a:rPr lang="zh-TW" altLang="en-US"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日</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新進人員重行規劃</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a:ea typeface="標楷體"/>
              </a:rPr>
              <a:t>，</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建立全新制度</a:t>
            </a:r>
            <a:r>
              <a:rPr lang="en-US" altLang="zh-TW"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尚未定案</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a:ea typeface="標楷體"/>
              </a:rPr>
              <a:t>，</a:t>
            </a:r>
            <a:r>
              <a:rPr lang="zh-TW" altLang="en-US"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待研議</a:t>
            </a:r>
            <a:r>
              <a:rPr lang="en-US" altLang="zh-TW" sz="30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a:t>
            </a:r>
            <a:endParaRPr lang="zh-TW" altLang="en-US" sz="3000" kern="12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n-ea"/>
            </a:endParaRPr>
          </a:p>
        </p:txBody>
      </p:sp>
      <p:sp>
        <p:nvSpPr>
          <p:cNvPr id="33" name="文字方塊 32"/>
          <p:cNvSpPr txBox="1"/>
          <p:nvPr/>
        </p:nvSpPr>
        <p:spPr>
          <a:xfrm>
            <a:off x="1043608" y="1954071"/>
            <a:ext cx="2262158" cy="707886"/>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000" b="1" spc="5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短程作為</a:t>
            </a:r>
            <a:endParaRPr lang="zh-TW" altLang="en-US" sz="4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34" name="文字方塊 33"/>
          <p:cNvSpPr txBox="1"/>
          <p:nvPr/>
        </p:nvSpPr>
        <p:spPr>
          <a:xfrm>
            <a:off x="5293173" y="1970322"/>
            <a:ext cx="2781531" cy="707886"/>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0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中長程作為</a:t>
            </a:r>
            <a:endParaRPr lang="zh-TW" altLang="en-US" sz="40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13"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a:t>
            </a:fld>
            <a:endParaRPr lang="en-US" altLang="zh-TW" sz="1200" dirty="0">
              <a:solidFill>
                <a:prstClr val="black"/>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49</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611560" y="764704"/>
            <a:ext cx="7935043" cy="583740"/>
          </a:xfrm>
          <a:prstGeom prst="rect">
            <a:avLst/>
          </a:prstGeom>
          <a:noFill/>
        </p:spPr>
        <p:txBody>
          <a:bodyPr wrap="none" rtlCol="0">
            <a:noAutofit/>
          </a:bodyPr>
          <a:lstStyle/>
          <a:p>
            <a:pPr marL="0" indent="1588">
              <a:buNone/>
            </a:pPr>
            <a:r>
              <a:rPr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、退撫基金撥繳及退費</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8" name="文字方塊 7"/>
          <p:cNvSpPr txBox="1"/>
          <p:nvPr/>
        </p:nvSpPr>
        <p:spPr>
          <a:xfrm>
            <a:off x="755576" y="1300411"/>
            <a:ext cx="2808312"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400" b="1" dirty="0" smtClean="0"/>
              <a:t>(</a:t>
            </a:r>
            <a:r>
              <a:rPr lang="zh-TW" altLang="en-US" sz="2400" b="1" dirty="0" smtClean="0"/>
              <a:t>一</a:t>
            </a:r>
            <a:r>
              <a:rPr lang="en-US" altLang="zh-TW" sz="2400" b="1" dirty="0" smtClean="0"/>
              <a:t>)</a:t>
            </a:r>
            <a:r>
              <a:rPr lang="zh-TW" altLang="en-US" sz="2400" b="1" dirty="0" smtClean="0"/>
              <a:t>退撫基金之起點</a:t>
            </a:r>
            <a:endParaRPr lang="zh-TW" altLang="en-US" sz="2400" b="1" dirty="0"/>
          </a:p>
        </p:txBody>
      </p:sp>
      <p:sp>
        <p:nvSpPr>
          <p:cNvPr id="9" name="Text Box 5"/>
          <p:cNvSpPr txBox="1">
            <a:spLocks noChangeArrowheads="1"/>
          </p:cNvSpPr>
          <p:nvPr/>
        </p:nvSpPr>
        <p:spPr bwMode="auto">
          <a:xfrm>
            <a:off x="755576" y="1844824"/>
            <a:ext cx="7848872" cy="4679950"/>
          </a:xfrm>
          <a:prstGeom prst="rect">
            <a:avLst/>
          </a:prstGeom>
          <a:ln/>
        </p:spPr>
        <p:style>
          <a:lnRef idx="2">
            <a:schemeClr val="accent5"/>
          </a:lnRef>
          <a:fillRef idx="1">
            <a:schemeClr val="lt1"/>
          </a:fillRef>
          <a:effectRef idx="0">
            <a:schemeClr val="accent5"/>
          </a:effectRef>
          <a:fontRef idx="minor">
            <a:schemeClr val="dk1"/>
          </a:fontRef>
        </p:style>
        <p:txBody>
          <a:bodyPr/>
          <a:lstStyle>
            <a:lvl1pPr algn="l" defTabSz="261938" eaLnBrk="0" hangingPunct="0">
              <a:buChar char="v"/>
              <a:tabLst>
                <a:tab pos="987425" algn="l"/>
              </a:tabLst>
              <a:defRPr kumimoji="1" sz="2400">
                <a:solidFill>
                  <a:srgbClr val="0000CC"/>
                </a:solidFill>
                <a:latin typeface="Arial" charset="0"/>
                <a:ea typeface="標楷體" pitchFamily="65" charset="-120"/>
              </a:defRPr>
            </a:lvl1pPr>
            <a:lvl2pPr marL="447675" indent="-266700" algn="l" defTabSz="261938" eaLnBrk="0" hangingPunct="0">
              <a:buChar char="–"/>
              <a:tabLst>
                <a:tab pos="987425" algn="l"/>
              </a:tabLst>
              <a:defRPr kumimoji="1" sz="2400">
                <a:solidFill>
                  <a:srgbClr val="0000CC"/>
                </a:solidFill>
                <a:latin typeface="Arial" charset="0"/>
                <a:ea typeface="標楷體" pitchFamily="65" charset="-120"/>
              </a:defRPr>
            </a:lvl2pPr>
            <a:lvl3pPr marL="1143000" indent="-228600" algn="l" defTabSz="261938" eaLnBrk="0" hangingPunct="0">
              <a:buChar char="•"/>
              <a:tabLst>
                <a:tab pos="987425" algn="l"/>
              </a:tabLst>
              <a:defRPr kumimoji="1" sz="2400">
                <a:solidFill>
                  <a:srgbClr val="0000CC"/>
                </a:solidFill>
                <a:latin typeface="Arial" charset="0"/>
                <a:ea typeface="標楷體" pitchFamily="65" charset="-120"/>
              </a:defRPr>
            </a:lvl3pPr>
            <a:lvl4pPr marL="1600200" indent="-228600" algn="l" defTabSz="261938" eaLnBrk="0" hangingPunct="0">
              <a:buChar char="–"/>
              <a:tabLst>
                <a:tab pos="987425" algn="l"/>
              </a:tabLst>
              <a:defRPr kumimoji="1" sz="2400">
                <a:solidFill>
                  <a:srgbClr val="0000CC"/>
                </a:solidFill>
                <a:latin typeface="Arial" charset="0"/>
                <a:ea typeface="標楷體" pitchFamily="65" charset="-120"/>
              </a:defRPr>
            </a:lvl4pPr>
            <a:lvl5pPr marL="2057400" indent="-228600" algn="l" defTabSz="261938" eaLnBrk="0" hangingPunct="0">
              <a:buChar char="»"/>
              <a:tabLst>
                <a:tab pos="987425" algn="l"/>
              </a:tabLst>
              <a:defRPr kumimoji="1" sz="2400">
                <a:solidFill>
                  <a:srgbClr val="0000CC"/>
                </a:solidFill>
                <a:latin typeface="Arial" charset="0"/>
                <a:ea typeface="標楷體" pitchFamily="65" charset="-120"/>
              </a:defRPr>
            </a:lvl5pPr>
            <a:lvl6pPr marL="2514600" indent="-228600" defTabSz="261938" eaLnBrk="0" fontAlgn="base" hangingPunct="0">
              <a:spcBef>
                <a:spcPct val="20000"/>
              </a:spcBef>
              <a:spcAft>
                <a:spcPct val="0"/>
              </a:spcAft>
              <a:buChar char="»"/>
              <a:tabLst>
                <a:tab pos="987425" algn="l"/>
              </a:tabLst>
              <a:defRPr kumimoji="1" sz="2400">
                <a:solidFill>
                  <a:srgbClr val="0000CC"/>
                </a:solidFill>
                <a:latin typeface="Arial" charset="0"/>
                <a:ea typeface="標楷體" pitchFamily="65" charset="-120"/>
              </a:defRPr>
            </a:lvl6pPr>
            <a:lvl7pPr marL="2971800" indent="-228600" defTabSz="261938" eaLnBrk="0" fontAlgn="base" hangingPunct="0">
              <a:spcBef>
                <a:spcPct val="20000"/>
              </a:spcBef>
              <a:spcAft>
                <a:spcPct val="0"/>
              </a:spcAft>
              <a:buChar char="»"/>
              <a:tabLst>
                <a:tab pos="987425" algn="l"/>
              </a:tabLst>
              <a:defRPr kumimoji="1" sz="2400">
                <a:solidFill>
                  <a:srgbClr val="0000CC"/>
                </a:solidFill>
                <a:latin typeface="Arial" charset="0"/>
                <a:ea typeface="標楷體" pitchFamily="65" charset="-120"/>
              </a:defRPr>
            </a:lvl7pPr>
            <a:lvl8pPr marL="3429000" indent="-228600" defTabSz="261938" eaLnBrk="0" fontAlgn="base" hangingPunct="0">
              <a:spcBef>
                <a:spcPct val="20000"/>
              </a:spcBef>
              <a:spcAft>
                <a:spcPct val="0"/>
              </a:spcAft>
              <a:buChar char="»"/>
              <a:tabLst>
                <a:tab pos="987425" algn="l"/>
              </a:tabLst>
              <a:defRPr kumimoji="1" sz="2400">
                <a:solidFill>
                  <a:srgbClr val="0000CC"/>
                </a:solidFill>
                <a:latin typeface="Arial" charset="0"/>
                <a:ea typeface="標楷體" pitchFamily="65" charset="-120"/>
              </a:defRPr>
            </a:lvl8pPr>
            <a:lvl9pPr marL="3886200" indent="-228600" defTabSz="261938" eaLnBrk="0" fontAlgn="base" hangingPunct="0">
              <a:spcBef>
                <a:spcPct val="20000"/>
              </a:spcBef>
              <a:spcAft>
                <a:spcPct val="0"/>
              </a:spcAft>
              <a:buChar char="»"/>
              <a:tabLst>
                <a:tab pos="987425" algn="l"/>
              </a:tabLst>
              <a:defRPr kumimoji="1" sz="2400">
                <a:solidFill>
                  <a:srgbClr val="0000CC"/>
                </a:solidFill>
                <a:latin typeface="Arial" charset="0"/>
                <a:ea typeface="標楷體" pitchFamily="65" charset="-120"/>
              </a:defRPr>
            </a:lvl9pPr>
          </a:lstStyle>
          <a:p>
            <a:pPr algn="just" eaLnBrk="1" hangingPunct="1">
              <a:lnSpc>
                <a:spcPts val="2800"/>
              </a:lnSpc>
              <a:spcBef>
                <a:spcPct val="10000"/>
              </a:spcBef>
              <a:buClr>
                <a:schemeClr val="accent2"/>
              </a:buClr>
              <a:buSzPct val="90000"/>
              <a:buNone/>
            </a:pPr>
            <a:r>
              <a:rPr lang="en-US" altLang="zh-TW" sz="2200" b="1" dirty="0" smtClean="0">
                <a:solidFill>
                  <a:schemeClr val="tx1"/>
                </a:solidFill>
              </a:rPr>
              <a:t>1.</a:t>
            </a:r>
            <a:r>
              <a:rPr lang="zh-TW" altLang="en-US" sz="2200" b="1" dirty="0" smtClean="0">
                <a:solidFill>
                  <a:schemeClr val="tx1"/>
                </a:solidFill>
              </a:rPr>
              <a:t>原則</a:t>
            </a:r>
            <a:r>
              <a:rPr lang="en-US" altLang="en-US" sz="2200" b="1" dirty="0">
                <a:solidFill>
                  <a:schemeClr val="tx1"/>
                </a:solidFill>
              </a:rPr>
              <a:t>：</a:t>
            </a:r>
            <a:r>
              <a:rPr kumimoji="0" lang="en-US" altLang="zh-TW" sz="2200" b="1" dirty="0">
                <a:solidFill>
                  <a:srgbClr val="0000FF"/>
                </a:solidFill>
                <a:latin typeface="標楷體" pitchFamily="65" charset="-120"/>
              </a:rPr>
              <a:t>84</a:t>
            </a:r>
            <a:r>
              <a:rPr kumimoji="0" lang="zh-TW" altLang="en-US" sz="2200" b="1" dirty="0">
                <a:solidFill>
                  <a:srgbClr val="0000FF"/>
                </a:solidFill>
                <a:latin typeface="標楷體" pitchFamily="65" charset="-120"/>
              </a:rPr>
              <a:t>年</a:t>
            </a:r>
            <a:r>
              <a:rPr kumimoji="0" lang="en-US" altLang="zh-TW" sz="2200" b="1" dirty="0">
                <a:solidFill>
                  <a:srgbClr val="0000FF"/>
                </a:solidFill>
                <a:latin typeface="標楷體" pitchFamily="65" charset="-120"/>
              </a:rPr>
              <a:t>7</a:t>
            </a:r>
            <a:r>
              <a:rPr kumimoji="0" lang="zh-TW" altLang="en-US" sz="2200" b="1" dirty="0">
                <a:solidFill>
                  <a:srgbClr val="0000FF"/>
                </a:solidFill>
                <a:latin typeface="標楷體" pitchFamily="65" charset="-120"/>
              </a:rPr>
              <a:t>月</a:t>
            </a:r>
            <a:r>
              <a:rPr kumimoji="0" lang="en-US" altLang="zh-TW" sz="2200" b="1" dirty="0">
                <a:solidFill>
                  <a:srgbClr val="0000FF"/>
                </a:solidFill>
                <a:latin typeface="標楷體" pitchFamily="65" charset="-120"/>
              </a:rPr>
              <a:t>1</a:t>
            </a:r>
            <a:r>
              <a:rPr kumimoji="0" lang="zh-TW" altLang="en-US" sz="2200" b="1" dirty="0">
                <a:solidFill>
                  <a:srgbClr val="0000FF"/>
                </a:solidFill>
                <a:latin typeface="標楷體" pitchFamily="65" charset="-120"/>
              </a:rPr>
              <a:t>日。</a:t>
            </a:r>
          </a:p>
          <a:p>
            <a:pPr eaLnBrk="1" hangingPunct="1">
              <a:lnSpc>
                <a:spcPts val="2800"/>
              </a:lnSpc>
              <a:spcBef>
                <a:spcPct val="10000"/>
              </a:spcBef>
              <a:buClr>
                <a:schemeClr val="accent2"/>
              </a:buClr>
              <a:buSzPct val="90000"/>
              <a:buNone/>
            </a:pPr>
            <a:r>
              <a:rPr lang="en-US" altLang="zh-TW" sz="2200" b="1" dirty="0" smtClean="0">
                <a:solidFill>
                  <a:schemeClr val="tx1"/>
                </a:solidFill>
              </a:rPr>
              <a:t>2.</a:t>
            </a:r>
            <a:r>
              <a:rPr lang="zh-TW" altLang="en-US" sz="2200" b="1" dirty="0" smtClean="0">
                <a:solidFill>
                  <a:schemeClr val="tx1"/>
                </a:solidFill>
              </a:rPr>
              <a:t>例外</a:t>
            </a:r>
            <a:r>
              <a:rPr lang="zh-TW" altLang="en-US" sz="2000" b="1" dirty="0">
                <a:solidFill>
                  <a:schemeClr val="tx1"/>
                </a:solidFill>
              </a:rPr>
              <a:t>：</a:t>
            </a:r>
            <a:r>
              <a:rPr kumimoji="0" lang="zh-TW" altLang="en-US" sz="2200" b="1" dirty="0">
                <a:solidFill>
                  <a:srgbClr val="0000FF"/>
                </a:solidFill>
                <a:latin typeface="標楷體" pitchFamily="65" charset="-120"/>
              </a:rPr>
              <a:t>因機關改制或其他原因而另定實施日期者，依</a:t>
            </a:r>
            <a:r>
              <a:rPr kumimoji="0" lang="zh-TW" altLang="en-US" sz="2200" b="1" dirty="0" smtClean="0">
                <a:solidFill>
                  <a:srgbClr val="0000FF"/>
                </a:solidFill>
                <a:latin typeface="標楷體" pitchFamily="65" charset="-120"/>
              </a:rPr>
              <a:t>其實施  日期</a:t>
            </a:r>
            <a:r>
              <a:rPr kumimoji="0" lang="zh-TW" altLang="en-US" sz="2200" b="1" dirty="0">
                <a:solidFill>
                  <a:srgbClr val="0000FF"/>
                </a:solidFill>
                <a:latin typeface="標楷體" pitchFamily="65" charset="-120"/>
              </a:rPr>
              <a:t>認定。</a:t>
            </a:r>
            <a:endParaRPr kumimoji="0" lang="en-US" altLang="zh-TW" sz="2200" b="1" dirty="0">
              <a:solidFill>
                <a:srgbClr val="0000FF"/>
              </a:solidFill>
              <a:latin typeface="標楷體" pitchFamily="65" charset="-120"/>
            </a:endParaRPr>
          </a:p>
          <a:p>
            <a:pPr lvl="1" eaLnBrk="1" hangingPunct="1">
              <a:lnSpc>
                <a:spcPts val="2800"/>
              </a:lnSpc>
              <a:spcBef>
                <a:spcPct val="10000"/>
              </a:spcBef>
              <a:buClr>
                <a:schemeClr val="accent2"/>
              </a:buClr>
              <a:buSzPct val="90000"/>
              <a:buFont typeface="Wingdings" pitchFamily="2" charset="2"/>
              <a:buChar char="u"/>
            </a:pPr>
            <a:r>
              <a:rPr lang="zh-TW" altLang="en-US" sz="2000" b="1" dirty="0">
                <a:solidFill>
                  <a:schemeClr val="tx1"/>
                </a:solidFill>
              </a:rPr>
              <a:t>交通部</a:t>
            </a:r>
            <a:r>
              <a:rPr lang="zh-TW" altLang="zh-TW" sz="2000" b="1" dirty="0">
                <a:solidFill>
                  <a:schemeClr val="tx1"/>
                </a:solidFill>
              </a:rPr>
              <a:t>電信總局</a:t>
            </a:r>
            <a:r>
              <a:rPr lang="zh-TW" altLang="zh-TW" sz="2000" b="1" dirty="0">
                <a:solidFill>
                  <a:srgbClr val="FF0000"/>
                </a:solidFill>
              </a:rPr>
              <a:t>自</a:t>
            </a:r>
            <a:r>
              <a:rPr lang="en-US" altLang="zh-TW" sz="2000" b="1" u="sng" dirty="0">
                <a:solidFill>
                  <a:srgbClr val="FF0000"/>
                </a:solidFill>
              </a:rPr>
              <a:t>85</a:t>
            </a:r>
            <a:r>
              <a:rPr lang="zh-TW" altLang="zh-TW" sz="2000" b="1" u="sng" dirty="0">
                <a:solidFill>
                  <a:srgbClr val="FF0000"/>
                </a:solidFill>
              </a:rPr>
              <a:t>年</a:t>
            </a:r>
            <a:r>
              <a:rPr lang="en-US" altLang="zh-TW" sz="2000" b="1" u="sng" dirty="0">
                <a:solidFill>
                  <a:srgbClr val="FF0000"/>
                </a:solidFill>
              </a:rPr>
              <a:t>7</a:t>
            </a:r>
            <a:r>
              <a:rPr lang="zh-TW" altLang="zh-TW" sz="2000" b="1" u="sng" dirty="0">
                <a:solidFill>
                  <a:srgbClr val="FF0000"/>
                </a:solidFill>
              </a:rPr>
              <a:t>月</a:t>
            </a:r>
            <a:r>
              <a:rPr lang="en-US" altLang="zh-TW" sz="2000" b="1" u="sng" dirty="0">
                <a:solidFill>
                  <a:srgbClr val="FF0000"/>
                </a:solidFill>
              </a:rPr>
              <a:t>1</a:t>
            </a:r>
            <a:r>
              <a:rPr lang="zh-TW" altLang="zh-TW" sz="2000" b="1" u="sng" dirty="0">
                <a:solidFill>
                  <a:srgbClr val="FF0000"/>
                </a:solidFill>
              </a:rPr>
              <a:t>日</a:t>
            </a:r>
            <a:r>
              <a:rPr lang="zh-TW" altLang="en-US" sz="2000" b="1" dirty="0">
                <a:solidFill>
                  <a:srgbClr val="FF0000"/>
                </a:solidFill>
              </a:rPr>
              <a:t>改制</a:t>
            </a:r>
            <a:r>
              <a:rPr lang="zh-TW" altLang="en-US" sz="2000" b="1" dirty="0">
                <a:solidFill>
                  <a:srgbClr val="FF0000"/>
                </a:solidFill>
                <a:latin typeface="標楷體" pitchFamily="65" charset="-120"/>
              </a:rPr>
              <a:t>，</a:t>
            </a:r>
            <a:r>
              <a:rPr lang="zh-TW" altLang="en-US" sz="2000" b="1" dirty="0">
                <a:solidFill>
                  <a:srgbClr val="FF0000"/>
                </a:solidFill>
              </a:rPr>
              <a:t>始實施退撫新制</a:t>
            </a:r>
            <a:endParaRPr lang="en-US" altLang="zh-TW" sz="2000" b="1" dirty="0">
              <a:solidFill>
                <a:srgbClr val="FF0000"/>
              </a:solidFill>
            </a:endParaRPr>
          </a:p>
          <a:p>
            <a:pPr lvl="1" eaLnBrk="1" hangingPunct="1">
              <a:lnSpc>
                <a:spcPts val="2800"/>
              </a:lnSpc>
              <a:spcBef>
                <a:spcPct val="10000"/>
              </a:spcBef>
              <a:buClr>
                <a:schemeClr val="accent2"/>
              </a:buClr>
              <a:buSzPct val="90000"/>
              <a:buFont typeface="Wingdings" pitchFamily="2" charset="2"/>
              <a:buChar char="u"/>
            </a:pPr>
            <a:r>
              <a:rPr lang="zh-TW" altLang="en-US" sz="2000" b="1" dirty="0">
                <a:solidFill>
                  <a:schemeClr val="tx1"/>
                </a:solidFill>
              </a:rPr>
              <a:t>交通部臺灣鐵路管理局</a:t>
            </a:r>
            <a:r>
              <a:rPr lang="zh-TW" altLang="en-US" sz="2000" b="1" dirty="0">
                <a:solidFill>
                  <a:srgbClr val="FF0000"/>
                </a:solidFill>
              </a:rPr>
              <a:t>自</a:t>
            </a:r>
            <a:r>
              <a:rPr lang="en-US" altLang="zh-TW" sz="2000" b="1" u="sng" dirty="0">
                <a:solidFill>
                  <a:srgbClr val="FF0000"/>
                </a:solidFill>
              </a:rPr>
              <a:t>88</a:t>
            </a:r>
            <a:r>
              <a:rPr lang="zh-TW" altLang="en-US" sz="2000" b="1" u="sng" dirty="0">
                <a:solidFill>
                  <a:srgbClr val="FF0000"/>
                </a:solidFill>
              </a:rPr>
              <a:t>年</a:t>
            </a:r>
            <a:r>
              <a:rPr lang="en-US" altLang="zh-TW" sz="2000" b="1" u="sng" dirty="0">
                <a:solidFill>
                  <a:srgbClr val="FF0000"/>
                </a:solidFill>
              </a:rPr>
              <a:t>1</a:t>
            </a:r>
            <a:r>
              <a:rPr lang="zh-TW" altLang="en-US" sz="2000" b="1" u="sng" dirty="0">
                <a:solidFill>
                  <a:srgbClr val="FF0000"/>
                </a:solidFill>
              </a:rPr>
              <a:t>月</a:t>
            </a:r>
            <a:r>
              <a:rPr lang="en-US" altLang="zh-TW" sz="2000" b="1" u="sng" dirty="0">
                <a:solidFill>
                  <a:srgbClr val="FF0000"/>
                </a:solidFill>
              </a:rPr>
              <a:t>1</a:t>
            </a:r>
            <a:r>
              <a:rPr lang="zh-TW" altLang="en-US" sz="2000" b="1" u="sng" dirty="0">
                <a:solidFill>
                  <a:srgbClr val="FF0000"/>
                </a:solidFill>
              </a:rPr>
              <a:t>日</a:t>
            </a:r>
            <a:r>
              <a:rPr lang="zh-TW" altLang="en-US" sz="2000" b="1" dirty="0">
                <a:solidFill>
                  <a:srgbClr val="FF0000"/>
                </a:solidFill>
              </a:rPr>
              <a:t>改制</a:t>
            </a:r>
            <a:r>
              <a:rPr lang="zh-TW" altLang="en-US" sz="2000" b="1" dirty="0">
                <a:solidFill>
                  <a:srgbClr val="FF0000"/>
                </a:solidFill>
                <a:latin typeface="標楷體" pitchFamily="65" charset="-120"/>
              </a:rPr>
              <a:t>，</a:t>
            </a:r>
            <a:r>
              <a:rPr lang="zh-TW" altLang="en-US" sz="2000" b="1" dirty="0">
                <a:solidFill>
                  <a:srgbClr val="FF0000"/>
                </a:solidFill>
              </a:rPr>
              <a:t>始實施退撫新制</a:t>
            </a:r>
            <a:endParaRPr lang="en-US" altLang="zh-TW" sz="2000" b="1" dirty="0">
              <a:solidFill>
                <a:srgbClr val="FF0000"/>
              </a:solidFill>
            </a:endParaRPr>
          </a:p>
          <a:p>
            <a:pPr lvl="1" eaLnBrk="1" hangingPunct="1">
              <a:lnSpc>
                <a:spcPts val="2800"/>
              </a:lnSpc>
              <a:spcBef>
                <a:spcPct val="10000"/>
              </a:spcBef>
              <a:buClr>
                <a:schemeClr val="accent2"/>
              </a:buClr>
              <a:buSzPct val="90000"/>
              <a:buFont typeface="Wingdings" pitchFamily="2" charset="2"/>
              <a:buChar char="u"/>
            </a:pPr>
            <a:r>
              <a:rPr lang="zh-TW" altLang="zh-TW" sz="2000" b="1" dirty="0">
                <a:solidFill>
                  <a:schemeClr val="tx1"/>
                </a:solidFill>
              </a:rPr>
              <a:t>金融監督管理委員會</a:t>
            </a:r>
            <a:r>
              <a:rPr lang="zh-TW" altLang="en-US" sz="2000" b="1" dirty="0">
                <a:solidFill>
                  <a:srgbClr val="FF0000"/>
                </a:solidFill>
              </a:rPr>
              <a:t>自</a:t>
            </a:r>
            <a:r>
              <a:rPr lang="en-US" altLang="zh-TW" sz="2000" b="1" u="sng" dirty="0">
                <a:solidFill>
                  <a:srgbClr val="FF0000"/>
                </a:solidFill>
              </a:rPr>
              <a:t>93</a:t>
            </a:r>
            <a:r>
              <a:rPr lang="zh-TW" altLang="en-US" sz="2000" b="1" u="sng" dirty="0">
                <a:solidFill>
                  <a:srgbClr val="FF0000"/>
                </a:solidFill>
              </a:rPr>
              <a:t>年</a:t>
            </a:r>
            <a:r>
              <a:rPr lang="en-US" altLang="zh-TW" sz="2000" b="1" u="sng" dirty="0">
                <a:solidFill>
                  <a:srgbClr val="FF0000"/>
                </a:solidFill>
              </a:rPr>
              <a:t>7</a:t>
            </a:r>
            <a:r>
              <a:rPr lang="zh-TW" altLang="en-US" sz="2000" b="1" u="sng" dirty="0">
                <a:solidFill>
                  <a:srgbClr val="FF0000"/>
                </a:solidFill>
              </a:rPr>
              <a:t>月</a:t>
            </a:r>
            <a:r>
              <a:rPr lang="en-US" altLang="zh-TW" sz="2000" b="1" u="sng" dirty="0">
                <a:solidFill>
                  <a:srgbClr val="FF0000"/>
                </a:solidFill>
              </a:rPr>
              <a:t>1</a:t>
            </a:r>
            <a:r>
              <a:rPr lang="zh-TW" altLang="en-US" sz="2000" b="1" u="sng" dirty="0">
                <a:solidFill>
                  <a:srgbClr val="FF0000"/>
                </a:solidFill>
              </a:rPr>
              <a:t>日</a:t>
            </a:r>
            <a:r>
              <a:rPr lang="zh-TW" altLang="en-US" sz="2000" b="1" dirty="0">
                <a:solidFill>
                  <a:srgbClr val="FF0000"/>
                </a:solidFill>
              </a:rPr>
              <a:t>改制</a:t>
            </a:r>
            <a:r>
              <a:rPr lang="zh-TW" altLang="en-US" sz="2000" b="1" dirty="0">
                <a:solidFill>
                  <a:srgbClr val="FF0000"/>
                </a:solidFill>
                <a:latin typeface="標楷體" pitchFamily="65" charset="-120"/>
              </a:rPr>
              <a:t>，</a:t>
            </a:r>
            <a:r>
              <a:rPr lang="zh-TW" altLang="en-US" sz="2000" b="1" dirty="0">
                <a:solidFill>
                  <a:srgbClr val="FF0000"/>
                </a:solidFill>
              </a:rPr>
              <a:t>始實施退撫新制</a:t>
            </a:r>
            <a:endParaRPr lang="en-US" altLang="zh-TW" sz="2000" b="1" dirty="0">
              <a:solidFill>
                <a:srgbClr val="FF0000"/>
              </a:solidFill>
            </a:endParaRPr>
          </a:p>
          <a:p>
            <a:pPr lvl="1" eaLnBrk="1" hangingPunct="1">
              <a:lnSpc>
                <a:spcPts val="2800"/>
              </a:lnSpc>
              <a:spcBef>
                <a:spcPct val="10000"/>
              </a:spcBef>
              <a:buClr>
                <a:schemeClr val="accent2"/>
              </a:buClr>
              <a:buSzPct val="90000"/>
              <a:buFont typeface="Wingdings" pitchFamily="2" charset="2"/>
              <a:buChar char="u"/>
            </a:pPr>
            <a:r>
              <a:rPr lang="zh-TW" altLang="zh-TW" sz="2000" b="1" dirty="0">
                <a:solidFill>
                  <a:schemeClr val="tx1"/>
                </a:solidFill>
              </a:rPr>
              <a:t>經濟部能源局</a:t>
            </a:r>
            <a:r>
              <a:rPr lang="zh-TW" altLang="en-US" sz="2000" b="1" dirty="0">
                <a:solidFill>
                  <a:srgbClr val="FF0000"/>
                </a:solidFill>
              </a:rPr>
              <a:t>自</a:t>
            </a:r>
            <a:r>
              <a:rPr lang="en-US" altLang="zh-TW" sz="2000" b="1" u="sng" dirty="0">
                <a:solidFill>
                  <a:srgbClr val="FF0000"/>
                </a:solidFill>
              </a:rPr>
              <a:t>93 </a:t>
            </a:r>
            <a:r>
              <a:rPr lang="zh-TW" altLang="zh-TW" sz="2000" b="1" u="sng" dirty="0">
                <a:solidFill>
                  <a:srgbClr val="FF0000"/>
                </a:solidFill>
              </a:rPr>
              <a:t>年</a:t>
            </a:r>
            <a:r>
              <a:rPr lang="en-US" altLang="zh-TW" sz="2000" b="1" u="sng" dirty="0">
                <a:solidFill>
                  <a:srgbClr val="FF0000"/>
                </a:solidFill>
              </a:rPr>
              <a:t>7 </a:t>
            </a:r>
            <a:r>
              <a:rPr lang="zh-TW" altLang="zh-TW" sz="2000" b="1" u="sng" dirty="0">
                <a:solidFill>
                  <a:srgbClr val="FF0000"/>
                </a:solidFill>
              </a:rPr>
              <a:t>月</a:t>
            </a:r>
            <a:r>
              <a:rPr lang="en-US" altLang="zh-TW" sz="2000" b="1" u="sng" dirty="0">
                <a:solidFill>
                  <a:srgbClr val="FF0000"/>
                </a:solidFill>
              </a:rPr>
              <a:t>1 </a:t>
            </a:r>
            <a:r>
              <a:rPr lang="zh-TW" altLang="zh-TW" sz="2000" b="1" u="sng" dirty="0">
                <a:solidFill>
                  <a:srgbClr val="FF0000"/>
                </a:solidFill>
              </a:rPr>
              <a:t>日</a:t>
            </a:r>
            <a:r>
              <a:rPr lang="zh-TW" altLang="zh-TW" sz="2000" b="1" dirty="0">
                <a:solidFill>
                  <a:srgbClr val="FF0000"/>
                </a:solidFill>
              </a:rPr>
              <a:t>改制</a:t>
            </a:r>
            <a:r>
              <a:rPr lang="zh-TW" altLang="en-US" sz="2000" b="1" dirty="0">
                <a:solidFill>
                  <a:srgbClr val="FF0000"/>
                </a:solidFill>
                <a:latin typeface="標楷體" pitchFamily="65" charset="-120"/>
              </a:rPr>
              <a:t>，</a:t>
            </a:r>
            <a:r>
              <a:rPr lang="zh-TW" altLang="en-US" sz="2000" b="1" dirty="0">
                <a:solidFill>
                  <a:srgbClr val="FF0000"/>
                </a:solidFill>
              </a:rPr>
              <a:t>始實施退撫新制</a:t>
            </a:r>
            <a:endParaRPr lang="en-US" altLang="zh-TW" sz="2000" b="1" dirty="0">
              <a:solidFill>
                <a:srgbClr val="FF0000"/>
              </a:solidFill>
            </a:endParaRPr>
          </a:p>
          <a:p>
            <a:pPr lvl="1" eaLnBrk="1" hangingPunct="1">
              <a:lnSpc>
                <a:spcPts val="2800"/>
              </a:lnSpc>
              <a:spcBef>
                <a:spcPct val="10000"/>
              </a:spcBef>
              <a:buClr>
                <a:schemeClr val="accent2"/>
              </a:buClr>
              <a:buSzPct val="90000"/>
              <a:buFont typeface="Wingdings" pitchFamily="2" charset="2"/>
              <a:buChar char="u"/>
            </a:pPr>
            <a:r>
              <a:rPr lang="zh-TW" altLang="zh-TW" sz="2000" b="1" dirty="0">
                <a:solidFill>
                  <a:schemeClr val="tx1"/>
                </a:solidFill>
              </a:rPr>
              <a:t>衛生福利部中央健康保險署</a:t>
            </a:r>
            <a:r>
              <a:rPr lang="zh-TW" altLang="en-US" sz="2000" b="1" u="sng" dirty="0">
                <a:solidFill>
                  <a:srgbClr val="FF0000"/>
                </a:solidFill>
              </a:rPr>
              <a:t>自</a:t>
            </a:r>
            <a:r>
              <a:rPr lang="en-US" altLang="zh-TW" sz="2000" b="1" u="sng" dirty="0">
                <a:solidFill>
                  <a:srgbClr val="FF0000"/>
                </a:solidFill>
              </a:rPr>
              <a:t>99 </a:t>
            </a:r>
            <a:r>
              <a:rPr lang="zh-TW" altLang="zh-TW" sz="2000" b="1" u="sng" dirty="0">
                <a:solidFill>
                  <a:srgbClr val="FF0000"/>
                </a:solidFill>
              </a:rPr>
              <a:t>年</a:t>
            </a:r>
            <a:r>
              <a:rPr lang="en-US" altLang="zh-TW" sz="2000" b="1" u="sng" dirty="0">
                <a:solidFill>
                  <a:srgbClr val="FF0000"/>
                </a:solidFill>
              </a:rPr>
              <a:t>1 </a:t>
            </a:r>
            <a:r>
              <a:rPr lang="zh-TW" altLang="zh-TW" sz="2000" b="1" u="sng" dirty="0">
                <a:solidFill>
                  <a:srgbClr val="FF0000"/>
                </a:solidFill>
              </a:rPr>
              <a:t>月</a:t>
            </a:r>
            <a:r>
              <a:rPr lang="en-US" altLang="zh-TW" sz="2000" b="1" u="sng" dirty="0">
                <a:solidFill>
                  <a:srgbClr val="FF0000"/>
                </a:solidFill>
              </a:rPr>
              <a:t>1 </a:t>
            </a:r>
            <a:r>
              <a:rPr lang="zh-TW" altLang="zh-TW" sz="2000" b="1" u="sng" dirty="0">
                <a:solidFill>
                  <a:srgbClr val="FF0000"/>
                </a:solidFill>
              </a:rPr>
              <a:t>日</a:t>
            </a:r>
            <a:r>
              <a:rPr lang="zh-TW" altLang="zh-TW" sz="2000" b="1" dirty="0">
                <a:solidFill>
                  <a:srgbClr val="FF0000"/>
                </a:solidFill>
              </a:rPr>
              <a:t>改制</a:t>
            </a:r>
            <a:r>
              <a:rPr lang="zh-TW" altLang="en-US" sz="2000" b="1" dirty="0">
                <a:solidFill>
                  <a:srgbClr val="FF0000"/>
                </a:solidFill>
                <a:latin typeface="標楷體" pitchFamily="65" charset="-120"/>
              </a:rPr>
              <a:t>，</a:t>
            </a:r>
            <a:r>
              <a:rPr lang="zh-TW" altLang="en-US" sz="2000" b="1" dirty="0">
                <a:solidFill>
                  <a:srgbClr val="FF0000"/>
                </a:solidFill>
              </a:rPr>
              <a:t>始實施退撫新制</a:t>
            </a:r>
            <a:endParaRPr lang="en-US" altLang="zh-TW" sz="2000" b="1" dirty="0">
              <a:solidFill>
                <a:srgbClr val="FF0000"/>
              </a:solidFill>
            </a:endParaRPr>
          </a:p>
          <a:p>
            <a:pPr lvl="1" eaLnBrk="1" hangingPunct="1">
              <a:lnSpc>
                <a:spcPts val="2800"/>
              </a:lnSpc>
              <a:spcBef>
                <a:spcPct val="10000"/>
              </a:spcBef>
              <a:buClr>
                <a:schemeClr val="accent2"/>
              </a:buClr>
              <a:buSzPct val="90000"/>
              <a:buFont typeface="Wingdings" pitchFamily="2" charset="2"/>
              <a:buChar char="u"/>
            </a:pPr>
            <a:r>
              <a:rPr lang="zh-TW" altLang="zh-TW" sz="2000" b="1" dirty="0">
                <a:solidFill>
                  <a:schemeClr val="tx1"/>
                </a:solidFill>
              </a:rPr>
              <a:t>勞工保險監理委員會現職人員轉任勞動部、勞工保險局現職人員轉任勞動部勞工保險局、勞動部職業安全衛生署與勞動部勞動基金運用局</a:t>
            </a:r>
            <a:r>
              <a:rPr lang="zh-TW" altLang="en-US" sz="2000" b="1" u="sng" dirty="0">
                <a:solidFill>
                  <a:srgbClr val="FF0000"/>
                </a:solidFill>
              </a:rPr>
              <a:t>自</a:t>
            </a:r>
            <a:r>
              <a:rPr lang="en-US" altLang="zh-TW" sz="2000" b="1" u="sng" dirty="0">
                <a:solidFill>
                  <a:srgbClr val="FF0000"/>
                </a:solidFill>
              </a:rPr>
              <a:t>103 </a:t>
            </a:r>
            <a:r>
              <a:rPr lang="zh-TW" altLang="zh-TW" sz="2000" b="1" u="sng" dirty="0">
                <a:solidFill>
                  <a:srgbClr val="FF0000"/>
                </a:solidFill>
              </a:rPr>
              <a:t>年</a:t>
            </a:r>
            <a:r>
              <a:rPr lang="en-US" altLang="zh-TW" sz="2000" b="1" u="sng" dirty="0">
                <a:solidFill>
                  <a:srgbClr val="FF0000"/>
                </a:solidFill>
              </a:rPr>
              <a:t>2 </a:t>
            </a:r>
            <a:r>
              <a:rPr lang="zh-TW" altLang="zh-TW" sz="2000" b="1" u="sng" dirty="0">
                <a:solidFill>
                  <a:srgbClr val="FF0000"/>
                </a:solidFill>
              </a:rPr>
              <a:t>月</a:t>
            </a:r>
            <a:r>
              <a:rPr lang="en-US" altLang="zh-TW" sz="2000" b="1" u="sng" dirty="0">
                <a:solidFill>
                  <a:srgbClr val="FF0000"/>
                </a:solidFill>
              </a:rPr>
              <a:t>17</a:t>
            </a:r>
            <a:r>
              <a:rPr lang="zh-TW" altLang="zh-TW" sz="2000" b="1" u="sng" dirty="0">
                <a:solidFill>
                  <a:srgbClr val="FF0000"/>
                </a:solidFill>
              </a:rPr>
              <a:t>日</a:t>
            </a:r>
            <a:r>
              <a:rPr lang="zh-TW" altLang="zh-TW" sz="2000" b="1" dirty="0">
                <a:solidFill>
                  <a:srgbClr val="FF0000"/>
                </a:solidFill>
              </a:rPr>
              <a:t>改制</a:t>
            </a:r>
            <a:r>
              <a:rPr lang="zh-TW" altLang="en-US" sz="2000" b="1" dirty="0">
                <a:solidFill>
                  <a:srgbClr val="FF0000"/>
                </a:solidFill>
              </a:rPr>
              <a:t>，始實施退撫新制。</a:t>
            </a:r>
            <a:endParaRPr lang="en-US" altLang="zh-TW" sz="2000" b="1" dirty="0">
              <a:solidFill>
                <a:srgbClr val="FF0000"/>
              </a:solidFill>
            </a:endParaRPr>
          </a:p>
        </p:txBody>
      </p:sp>
    </p:spTree>
    <p:extLst>
      <p:ext uri="{BB962C8B-B14F-4D97-AF65-F5344CB8AC3E}">
        <p14:creationId xmlns:p14="http://schemas.microsoft.com/office/powerpoint/2010/main" val="208547536"/>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50</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611560" y="764704"/>
            <a:ext cx="7935043" cy="583740"/>
          </a:xfrm>
          <a:prstGeom prst="rect">
            <a:avLst/>
          </a:prstGeom>
          <a:noFill/>
        </p:spPr>
        <p:txBody>
          <a:bodyPr wrap="none" rtlCol="0">
            <a:noAutofit/>
          </a:bodyPr>
          <a:lstStyle/>
          <a:p>
            <a:pPr marL="0" indent="1588">
              <a:buNone/>
            </a:pPr>
            <a:r>
              <a:rPr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、退撫基金撥繳及退費</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6" name="內容版面配置區 2"/>
          <p:cNvSpPr txBox="1">
            <a:spLocks/>
          </p:cNvSpPr>
          <p:nvPr/>
        </p:nvSpPr>
        <p:spPr bwMode="auto">
          <a:xfrm>
            <a:off x="722784" y="1916832"/>
            <a:ext cx="7881664" cy="4320480"/>
          </a:xfrm>
          <a:prstGeom prst="rect">
            <a:avLst/>
          </a:prstGeom>
          <a:ln/>
          <a:extLst/>
        </p:spPr>
        <p:style>
          <a:lnRef idx="2">
            <a:schemeClr val="accent5"/>
          </a:lnRef>
          <a:fillRef idx="1">
            <a:schemeClr val="lt1"/>
          </a:fillRef>
          <a:effectRef idx="0">
            <a:schemeClr val="accent5"/>
          </a:effectRef>
          <a:fontRef idx="minor">
            <a:schemeClr val="dk1"/>
          </a:fontRef>
        </p:style>
        <p:txBody>
          <a:bodyPr vert="horz" wrap="square" lIns="91440" tIns="45720" rIns="91440" bIns="45720" numCol="1"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447675" indent="-266700">
              <a:lnSpc>
                <a:spcPts val="3000"/>
              </a:lnSpc>
              <a:spcBef>
                <a:spcPct val="0"/>
              </a:spcBef>
              <a:spcAft>
                <a:spcPts val="1200"/>
              </a:spcAft>
              <a:buFontTx/>
              <a:buNone/>
              <a:tabLst>
                <a:tab pos="0" algn="l"/>
              </a:tabLst>
            </a:pPr>
            <a:r>
              <a:rPr lang="en-US" altLang="zh-TW" sz="2400" b="1" kern="0" dirty="0" smtClean="0">
                <a:latin typeface="標楷體"/>
              </a:rPr>
              <a:t>1.</a:t>
            </a:r>
            <a:r>
              <a:rPr lang="zh-TW" altLang="en-US" sz="2400" b="1" kern="0" dirty="0" smtClean="0">
                <a:latin typeface="標楷體"/>
              </a:rPr>
              <a:t>提撥基準</a:t>
            </a:r>
            <a:r>
              <a:rPr lang="zh-TW" altLang="en-US" sz="2400" b="1" kern="0" dirty="0">
                <a:latin typeface="標楷體"/>
              </a:rPr>
              <a:t>：公務人員本（年功）俸（薪）額加</a:t>
            </a:r>
            <a:r>
              <a:rPr lang="en-US" altLang="zh-TW" sz="2400" b="1" kern="0" dirty="0">
                <a:latin typeface="標楷體"/>
              </a:rPr>
              <a:t>1</a:t>
            </a:r>
            <a:r>
              <a:rPr lang="zh-TW" altLang="en-US" sz="2400" b="1" kern="0" dirty="0" smtClean="0">
                <a:latin typeface="標楷體"/>
              </a:rPr>
              <a:t>倍</a:t>
            </a:r>
            <a:endParaRPr lang="en-US" altLang="zh-TW" sz="2400" b="1" kern="0" dirty="0" smtClean="0">
              <a:latin typeface="標楷體"/>
            </a:endParaRPr>
          </a:p>
          <a:p>
            <a:pPr marL="180975" indent="0">
              <a:lnSpc>
                <a:spcPts val="3000"/>
              </a:lnSpc>
              <a:spcBef>
                <a:spcPct val="0"/>
              </a:spcBef>
              <a:spcAft>
                <a:spcPts val="1200"/>
              </a:spcAft>
              <a:buFontTx/>
              <a:buNone/>
              <a:tabLst>
                <a:tab pos="0" algn="l"/>
              </a:tabLst>
            </a:pPr>
            <a:r>
              <a:rPr lang="en-US" altLang="zh-TW" sz="2400" b="1" kern="0" dirty="0" smtClean="0">
                <a:latin typeface="標楷體"/>
                <a:ea typeface="標楷體" pitchFamily="65" charset="-120"/>
              </a:rPr>
              <a:t>2.</a:t>
            </a:r>
            <a:r>
              <a:rPr lang="zh-TW" altLang="en-US" sz="2400" b="1" kern="0" dirty="0" smtClean="0">
                <a:latin typeface="標楷體" pitchFamily="65" charset="-120"/>
                <a:ea typeface="標楷體" pitchFamily="65" charset="-120"/>
              </a:rPr>
              <a:t>提撥費率</a:t>
            </a:r>
            <a:r>
              <a:rPr lang="zh-TW" altLang="en-US" sz="2400" b="1" kern="0" dirty="0" smtClean="0">
                <a:latin typeface="標楷體"/>
                <a:ea typeface="標楷體"/>
              </a:rPr>
              <a:t>：</a:t>
            </a:r>
            <a:endParaRPr lang="en-US" altLang="zh-TW" sz="2400" b="1" kern="0" dirty="0" smtClean="0">
              <a:latin typeface="標楷體"/>
              <a:ea typeface="標楷體"/>
            </a:endParaRPr>
          </a:p>
          <a:p>
            <a:pPr marL="895350" lvl="1" indent="-314325">
              <a:lnSpc>
                <a:spcPts val="3500"/>
              </a:lnSpc>
              <a:spcBef>
                <a:spcPct val="0"/>
              </a:spcBef>
              <a:spcAft>
                <a:spcPts val="1200"/>
              </a:spcAft>
              <a:buFont typeface="+mj-lt"/>
              <a:buAutoNum type="arabicParenR"/>
              <a:tabLst>
                <a:tab pos="0" algn="l"/>
              </a:tabLst>
            </a:pPr>
            <a:r>
              <a:rPr lang="zh-TW" altLang="en-US" sz="2400" b="1" kern="0" dirty="0" smtClean="0">
                <a:solidFill>
                  <a:srgbClr val="0000FF"/>
                </a:solidFill>
                <a:latin typeface="標楷體"/>
                <a:ea typeface="標楷體" pitchFamily="65" charset="-120"/>
              </a:rPr>
              <a:t>法定提撥率調整為</a:t>
            </a:r>
            <a:r>
              <a:rPr lang="en-US" altLang="zh-TW" sz="2400" b="1" u="sng" kern="0" dirty="0" smtClean="0">
                <a:solidFill>
                  <a:srgbClr val="C00000"/>
                </a:solidFill>
                <a:latin typeface="標楷體"/>
                <a:ea typeface="標楷體" pitchFamily="65" charset="-120"/>
              </a:rPr>
              <a:t>12%</a:t>
            </a:r>
            <a:r>
              <a:rPr lang="zh-TW" altLang="en-US" sz="2400" b="1" u="sng" kern="0" dirty="0" smtClean="0">
                <a:solidFill>
                  <a:srgbClr val="C00000"/>
                </a:solidFill>
                <a:latin typeface="標楷體"/>
                <a:ea typeface="標楷體" pitchFamily="65" charset="-120"/>
              </a:rPr>
              <a:t>至</a:t>
            </a:r>
            <a:r>
              <a:rPr lang="en-US" altLang="zh-TW" sz="2400" b="1" u="sng" kern="0" dirty="0" smtClean="0">
                <a:solidFill>
                  <a:srgbClr val="C00000"/>
                </a:solidFill>
                <a:latin typeface="標楷體"/>
                <a:ea typeface="標楷體" pitchFamily="65" charset="-120"/>
              </a:rPr>
              <a:t>18%</a:t>
            </a:r>
            <a:r>
              <a:rPr lang="zh-TW" altLang="en-US" sz="2400" b="1" kern="0" dirty="0" smtClean="0">
                <a:solidFill>
                  <a:srgbClr val="0000FF"/>
                </a:solidFill>
                <a:latin typeface="標楷體"/>
                <a:ea typeface="標楷體" pitchFamily="65" charset="-120"/>
              </a:rPr>
              <a:t>。</a:t>
            </a:r>
            <a:endParaRPr lang="en-US" altLang="zh-TW" sz="2400" b="1" kern="0" dirty="0" smtClean="0">
              <a:solidFill>
                <a:srgbClr val="0000FF"/>
              </a:solidFill>
              <a:latin typeface="標楷體"/>
              <a:ea typeface="標楷體" pitchFamily="65" charset="-120"/>
            </a:endParaRPr>
          </a:p>
          <a:p>
            <a:pPr marL="895350" lvl="1" indent="-314325">
              <a:lnSpc>
                <a:spcPts val="3500"/>
              </a:lnSpc>
              <a:spcBef>
                <a:spcPct val="0"/>
              </a:spcBef>
              <a:spcAft>
                <a:spcPts val="1200"/>
              </a:spcAft>
              <a:buFont typeface="+mj-lt"/>
              <a:buAutoNum type="arabicParenR"/>
              <a:tabLst>
                <a:tab pos="0" algn="l"/>
              </a:tabLst>
            </a:pPr>
            <a:r>
              <a:rPr lang="zh-TW" altLang="en-US" sz="2400" b="1" kern="0" dirty="0" smtClean="0">
                <a:solidFill>
                  <a:srgbClr val="0000FF"/>
                </a:solidFill>
                <a:latin typeface="標楷體"/>
                <a:ea typeface="標楷體" pitchFamily="65" charset="-120"/>
              </a:rPr>
              <a:t>目前實際提撥率為</a:t>
            </a:r>
            <a:r>
              <a:rPr lang="en-US" altLang="zh-TW" sz="2400" b="1" kern="0" dirty="0" smtClean="0">
                <a:solidFill>
                  <a:srgbClr val="0000FF"/>
                </a:solidFill>
                <a:latin typeface="標楷體"/>
                <a:ea typeface="標楷體" pitchFamily="65" charset="-120"/>
              </a:rPr>
              <a:t>12%</a:t>
            </a:r>
            <a:r>
              <a:rPr lang="zh-TW" altLang="en-US" sz="2400" b="1" kern="0" dirty="0" smtClean="0">
                <a:solidFill>
                  <a:srgbClr val="0000FF"/>
                </a:solidFill>
                <a:latin typeface="標楷體"/>
                <a:ea typeface="標楷體"/>
              </a:rPr>
              <a:t>；其調整</a:t>
            </a:r>
            <a:r>
              <a:rPr lang="zh-TW" altLang="en-US" sz="2400" b="1" kern="0" dirty="0" smtClean="0">
                <a:solidFill>
                  <a:srgbClr val="0000FF"/>
                </a:solidFill>
                <a:latin typeface="標楷體"/>
                <a:ea typeface="標楷體" pitchFamily="65" charset="-120"/>
              </a:rPr>
              <a:t>由考試院會同行政院，依據退撫基金定期財務精算結果，適時檢討共同釐定並公告之。</a:t>
            </a:r>
            <a:endParaRPr lang="en-US" altLang="zh-TW" sz="2400" b="1" kern="0" dirty="0">
              <a:solidFill>
                <a:srgbClr val="0000FF"/>
              </a:solidFill>
              <a:latin typeface="標楷體"/>
              <a:ea typeface="標楷體" pitchFamily="65" charset="-120"/>
            </a:endParaRPr>
          </a:p>
          <a:p>
            <a:pPr marL="447675" lvl="1" indent="-266700">
              <a:lnSpc>
                <a:spcPts val="3500"/>
              </a:lnSpc>
              <a:spcBef>
                <a:spcPct val="0"/>
              </a:spcBef>
              <a:spcAft>
                <a:spcPts val="1200"/>
              </a:spcAft>
              <a:buNone/>
              <a:tabLst>
                <a:tab pos="0" algn="l"/>
              </a:tabLst>
            </a:pPr>
            <a:r>
              <a:rPr lang="en-US" altLang="zh-TW" sz="2400" b="1" kern="0" dirty="0" smtClean="0">
                <a:latin typeface="標楷體"/>
                <a:ea typeface="標楷體" pitchFamily="65" charset="-120"/>
                <a:cs typeface="+mn-cs"/>
              </a:rPr>
              <a:t>3.</a:t>
            </a:r>
            <a:r>
              <a:rPr lang="zh-TW" altLang="en-US" sz="2400" b="1" kern="0" dirty="0" smtClean="0">
                <a:latin typeface="+mn-ea"/>
                <a:cs typeface="+mn-cs"/>
              </a:rPr>
              <a:t>繳費分擔比率</a:t>
            </a:r>
            <a:r>
              <a:rPr lang="zh-TW" altLang="en-US" sz="2400" b="1" kern="0" dirty="0" smtClean="0">
                <a:latin typeface="標楷體"/>
                <a:ea typeface="標楷體"/>
                <a:cs typeface="+mn-cs"/>
              </a:rPr>
              <a:t>：</a:t>
            </a:r>
            <a:r>
              <a:rPr lang="en-US" altLang="zh-TW" sz="2400" b="1" kern="0" dirty="0" smtClean="0">
                <a:latin typeface="標楷體"/>
                <a:ea typeface="標楷體"/>
                <a:cs typeface="+mn-cs"/>
              </a:rPr>
              <a:t/>
            </a:r>
            <a:br>
              <a:rPr lang="en-US" altLang="zh-TW" sz="2400" b="1" kern="0" dirty="0" smtClean="0">
                <a:latin typeface="標楷體"/>
                <a:ea typeface="標楷體"/>
                <a:cs typeface="+mn-cs"/>
              </a:rPr>
            </a:br>
            <a:r>
              <a:rPr lang="zh-TW" altLang="en-US" sz="2400" b="1" kern="0" dirty="0" smtClean="0">
                <a:solidFill>
                  <a:srgbClr val="0000FF"/>
                </a:solidFill>
                <a:latin typeface="+mn-ea"/>
                <a:cs typeface="+mn-cs"/>
              </a:rPr>
              <a:t>維持</a:t>
            </a:r>
            <a:r>
              <a:rPr lang="zh-TW" altLang="en-US" sz="2400" b="1" kern="0" dirty="0" smtClean="0">
                <a:solidFill>
                  <a:srgbClr val="0000FF"/>
                </a:solidFill>
                <a:latin typeface="標楷體"/>
                <a:ea typeface="標楷體" pitchFamily="65" charset="-120"/>
              </a:rPr>
              <a:t>政府分擔：</a:t>
            </a:r>
            <a:r>
              <a:rPr lang="en-US" altLang="zh-TW" sz="2400" b="1" u="sng" kern="0" dirty="0" smtClean="0">
                <a:solidFill>
                  <a:srgbClr val="C00000"/>
                </a:solidFill>
                <a:latin typeface="標楷體"/>
                <a:ea typeface="標楷體" pitchFamily="65" charset="-120"/>
              </a:rPr>
              <a:t>65%</a:t>
            </a:r>
            <a:r>
              <a:rPr lang="zh-TW" altLang="en-US" sz="2400" b="1" kern="0" dirty="0" smtClean="0">
                <a:solidFill>
                  <a:srgbClr val="0000FF"/>
                </a:solidFill>
                <a:latin typeface="標楷體"/>
                <a:ea typeface="標楷體" pitchFamily="65" charset="-120"/>
              </a:rPr>
              <a:t>；公務人員分擔：</a:t>
            </a:r>
            <a:r>
              <a:rPr lang="en-US" altLang="zh-TW" sz="2400" b="1" u="sng" kern="0" dirty="0" smtClean="0">
                <a:solidFill>
                  <a:srgbClr val="C00000"/>
                </a:solidFill>
                <a:latin typeface="標楷體"/>
                <a:ea typeface="標楷體" pitchFamily="65" charset="-120"/>
              </a:rPr>
              <a:t>35%</a:t>
            </a:r>
          </a:p>
          <a:p>
            <a:pPr marL="1260475" lvl="1" indent="3175">
              <a:lnSpc>
                <a:spcPts val="3000"/>
              </a:lnSpc>
              <a:buFontTx/>
              <a:buNone/>
            </a:pPr>
            <a:endParaRPr lang="en-US" altLang="zh-TW" sz="2400" b="1" kern="0" dirty="0">
              <a:solidFill>
                <a:srgbClr val="660033"/>
              </a:solidFill>
              <a:latin typeface="標楷體" pitchFamily="65" charset="-120"/>
              <a:ea typeface="標楷體" pitchFamily="65" charset="-120"/>
            </a:endParaRPr>
          </a:p>
        </p:txBody>
      </p:sp>
      <p:sp>
        <p:nvSpPr>
          <p:cNvPr id="8" name="文字方塊 7"/>
          <p:cNvSpPr txBox="1"/>
          <p:nvPr/>
        </p:nvSpPr>
        <p:spPr>
          <a:xfrm>
            <a:off x="755576" y="1300411"/>
            <a:ext cx="2808312"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400" b="1" dirty="0" smtClean="0"/>
              <a:t>(</a:t>
            </a:r>
            <a:r>
              <a:rPr lang="zh-TW" altLang="en-US" sz="2400" b="1" dirty="0" smtClean="0"/>
              <a:t>二</a:t>
            </a:r>
            <a:r>
              <a:rPr lang="en-US" altLang="zh-TW" sz="2400" b="1" dirty="0" smtClean="0"/>
              <a:t>)</a:t>
            </a:r>
            <a:r>
              <a:rPr lang="zh-TW" altLang="en-US" sz="2400" b="1" dirty="0" smtClean="0"/>
              <a:t>退撫基金撥繳</a:t>
            </a:r>
            <a:r>
              <a:rPr lang="en-US" altLang="zh-TW" sz="2400" b="1" dirty="0" smtClean="0"/>
              <a:t>(1)</a:t>
            </a:r>
            <a:endParaRPr lang="zh-TW" altLang="en-US" sz="2400" b="1" dirty="0"/>
          </a:p>
        </p:txBody>
      </p:sp>
    </p:spTree>
    <p:extLst>
      <p:ext uri="{BB962C8B-B14F-4D97-AF65-F5344CB8AC3E}">
        <p14:creationId xmlns:p14="http://schemas.microsoft.com/office/powerpoint/2010/main" val="121143364"/>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49888" y="6585416"/>
            <a:ext cx="467544" cy="260226"/>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51</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2"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3" name="內容版面配置區 3"/>
          <p:cNvSpPr txBox="1">
            <a:spLocks noGrp="1"/>
          </p:cNvSpPr>
          <p:nvPr>
            <p:ph idx="1"/>
          </p:nvPr>
        </p:nvSpPr>
        <p:spPr>
          <a:xfrm>
            <a:off x="539552" y="753458"/>
            <a:ext cx="7935043" cy="583740"/>
          </a:xfrm>
          <a:prstGeom prst="rect">
            <a:avLst/>
          </a:prstGeom>
          <a:noFill/>
        </p:spPr>
        <p:txBody>
          <a:bodyPr wrap="none" rtlCol="0">
            <a:noAutofit/>
          </a:bodyPr>
          <a:lstStyle/>
          <a:p>
            <a:pPr marL="0" indent="1588">
              <a:buNone/>
            </a:pPr>
            <a:r>
              <a:rPr lang="zh-TW" altLang="en-US" sz="26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a:t>
            </a:r>
            <a:r>
              <a:rPr lang="zh-TW" altLang="en-US"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、退撫基金撥繳及退費</a:t>
            </a:r>
            <a:endParaRPr lang="en-US" altLang="zh-TW" sz="26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6" name="內容版面配置區 2"/>
          <p:cNvSpPr txBox="1">
            <a:spLocks/>
          </p:cNvSpPr>
          <p:nvPr/>
        </p:nvSpPr>
        <p:spPr bwMode="auto">
          <a:xfrm>
            <a:off x="539552" y="1919138"/>
            <a:ext cx="8352928" cy="4534197"/>
          </a:xfrm>
          <a:prstGeom prst="rect">
            <a:avLst/>
          </a:prstGeom>
          <a:ln/>
          <a:extLst/>
        </p:spPr>
        <p:style>
          <a:lnRef idx="2">
            <a:schemeClr val="accent5"/>
          </a:lnRef>
          <a:fillRef idx="1">
            <a:schemeClr val="lt1"/>
          </a:fillRef>
          <a:effectRef idx="0">
            <a:schemeClr val="accent5"/>
          </a:effectRef>
          <a:fontRef idx="minor">
            <a:schemeClr val="dk1"/>
          </a:fontRef>
        </p:style>
        <p:txBody>
          <a:bodyPr vert="horz" wrap="square" lIns="91440" tIns="45720" rIns="91440" bIns="45720" numCol="1"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447675" indent="-266700">
              <a:lnSpc>
                <a:spcPts val="3000"/>
              </a:lnSpc>
              <a:spcBef>
                <a:spcPct val="0"/>
              </a:spcBef>
              <a:spcAft>
                <a:spcPts val="600"/>
              </a:spcAft>
              <a:buFontTx/>
              <a:buNone/>
            </a:pPr>
            <a:r>
              <a:rPr lang="en-US" altLang="zh-TW" sz="2400" b="1" kern="0" dirty="0">
                <a:latin typeface="標楷體"/>
              </a:rPr>
              <a:t>4</a:t>
            </a:r>
            <a:r>
              <a:rPr lang="en-US" altLang="zh-TW" sz="2400" b="1" kern="0" dirty="0" smtClean="0">
                <a:latin typeface="標楷體"/>
              </a:rPr>
              <a:t>.</a:t>
            </a:r>
            <a:r>
              <a:rPr lang="zh-TW" altLang="en-US" sz="2400" b="1" kern="0" dirty="0" smtClean="0">
                <a:latin typeface="標楷體"/>
              </a:rPr>
              <a:t>繳付程序：</a:t>
            </a:r>
            <a:endParaRPr lang="en-US" altLang="zh-TW" sz="2400" b="1" kern="0" dirty="0">
              <a:latin typeface="標楷體"/>
            </a:endParaRPr>
          </a:p>
          <a:p>
            <a:pPr marL="809625" lvl="1" indent="-314325">
              <a:lnSpc>
                <a:spcPts val="3500"/>
              </a:lnSpc>
              <a:spcBef>
                <a:spcPct val="0"/>
              </a:spcBef>
              <a:spcAft>
                <a:spcPts val="600"/>
              </a:spcAft>
              <a:buFont typeface="+mj-lt"/>
              <a:buAutoNum type="arabicParenR"/>
            </a:pPr>
            <a:r>
              <a:rPr lang="zh-TW" altLang="en-US" sz="2400" b="1" kern="0" dirty="0" smtClean="0">
                <a:solidFill>
                  <a:srgbClr val="0000FF"/>
                </a:solidFill>
                <a:latin typeface="標楷體"/>
              </a:rPr>
              <a:t>由服務機關於</a:t>
            </a:r>
            <a:r>
              <a:rPr lang="zh-TW" altLang="en-US" sz="2400" b="1" kern="0" dirty="0" smtClean="0">
                <a:solidFill>
                  <a:srgbClr val="C00000"/>
                </a:solidFill>
                <a:latin typeface="標楷體"/>
              </a:rPr>
              <a:t>每月發薪時扣收</a:t>
            </a:r>
            <a:r>
              <a:rPr lang="zh-TW" altLang="en-US" sz="2400" b="1" kern="0" dirty="0" smtClean="0">
                <a:solidFill>
                  <a:srgbClr val="0000FF"/>
                </a:solidFill>
                <a:latin typeface="標楷體"/>
                <a:ea typeface="標楷體"/>
              </a:rPr>
              <a:t>，彙繳退撫基金管理會。</a:t>
            </a:r>
            <a:endParaRPr lang="en-US" altLang="zh-TW" sz="2400" b="1" kern="0" dirty="0" smtClean="0">
              <a:solidFill>
                <a:srgbClr val="0000FF"/>
              </a:solidFill>
              <a:latin typeface="標楷體"/>
            </a:endParaRPr>
          </a:p>
          <a:p>
            <a:pPr marL="809625" lvl="1" indent="-314325">
              <a:lnSpc>
                <a:spcPts val="3500"/>
              </a:lnSpc>
              <a:spcBef>
                <a:spcPct val="0"/>
              </a:spcBef>
              <a:spcAft>
                <a:spcPts val="600"/>
              </a:spcAft>
              <a:buFont typeface="+mj-lt"/>
              <a:buAutoNum type="arabicParenR"/>
            </a:pPr>
            <a:r>
              <a:rPr lang="zh-TW" altLang="en-US" sz="2400" b="1" kern="0" dirty="0" smtClean="0">
                <a:solidFill>
                  <a:srgbClr val="0000FF"/>
                </a:solidFill>
                <a:latin typeface="標楷體"/>
                <a:ea typeface="標楷體"/>
              </a:rPr>
              <a:t>拒繳或延遲繳納者，應加計利息補繳。</a:t>
            </a:r>
            <a:endParaRPr lang="en-US" altLang="zh-TW" sz="2400" b="1" kern="0" dirty="0" smtClean="0">
              <a:solidFill>
                <a:srgbClr val="0000FF"/>
              </a:solidFill>
              <a:latin typeface="標楷體"/>
              <a:ea typeface="標楷體"/>
            </a:endParaRPr>
          </a:p>
          <a:p>
            <a:pPr marL="809625" lvl="1" indent="-314325">
              <a:lnSpc>
                <a:spcPts val="3500"/>
              </a:lnSpc>
              <a:spcBef>
                <a:spcPct val="0"/>
              </a:spcBef>
              <a:spcAft>
                <a:spcPts val="600"/>
              </a:spcAft>
              <a:buFont typeface="+mj-lt"/>
              <a:buAutoNum type="arabicParenR"/>
            </a:pPr>
            <a:r>
              <a:rPr lang="zh-TW" altLang="en-US" sz="2400" b="1" kern="0" dirty="0" smtClean="0">
                <a:solidFill>
                  <a:srgbClr val="0000FF"/>
                </a:solidFill>
                <a:latin typeface="標楷體"/>
              </a:rPr>
              <a:t>公務人員</a:t>
            </a:r>
            <a:r>
              <a:rPr lang="zh-TW" altLang="en-US" sz="2400" b="1" kern="0" dirty="0">
                <a:solidFill>
                  <a:srgbClr val="C00000"/>
                </a:solidFill>
                <a:latin typeface="標楷體"/>
              </a:rPr>
              <a:t>失蹤期間</a:t>
            </a:r>
            <a:r>
              <a:rPr lang="zh-TW" altLang="en-US" sz="2400" b="1" kern="0" dirty="0" smtClean="0">
                <a:solidFill>
                  <a:srgbClr val="0000FF"/>
                </a:solidFill>
                <a:latin typeface="標楷體"/>
              </a:rPr>
              <a:t>，發給</a:t>
            </a:r>
            <a:r>
              <a:rPr lang="zh-TW" altLang="en-US" sz="2400" b="1" kern="0" dirty="0">
                <a:solidFill>
                  <a:srgbClr val="0000FF"/>
                </a:solidFill>
                <a:latin typeface="標楷體"/>
              </a:rPr>
              <a:t>全數本（年功）俸（薪）額者，仍應由服務機關按月繼續扣收退撫基金</a:t>
            </a:r>
            <a:r>
              <a:rPr lang="zh-TW" altLang="en-US" sz="2400" b="1" kern="0" dirty="0" smtClean="0">
                <a:solidFill>
                  <a:srgbClr val="0000FF"/>
                </a:solidFill>
                <a:latin typeface="標楷體"/>
              </a:rPr>
              <a:t>費用</a:t>
            </a:r>
            <a:r>
              <a:rPr lang="zh-TW" altLang="en-US" sz="2400" b="1" kern="0" dirty="0" smtClean="0">
                <a:solidFill>
                  <a:srgbClr val="0000FF"/>
                </a:solidFill>
                <a:latin typeface="標楷體"/>
                <a:ea typeface="標楷體"/>
              </a:rPr>
              <a:t>。</a:t>
            </a:r>
            <a:endParaRPr lang="en-US" altLang="zh-TW" sz="2400" b="1" kern="0" dirty="0" smtClean="0">
              <a:solidFill>
                <a:srgbClr val="0000FF"/>
              </a:solidFill>
              <a:latin typeface="標楷體"/>
              <a:ea typeface="標楷體"/>
            </a:endParaRPr>
          </a:p>
          <a:p>
            <a:pPr marL="809625" lvl="1" indent="-314325">
              <a:lnSpc>
                <a:spcPts val="3500"/>
              </a:lnSpc>
              <a:spcBef>
                <a:spcPct val="0"/>
              </a:spcBef>
              <a:spcAft>
                <a:spcPts val="600"/>
              </a:spcAft>
              <a:buFont typeface="+mj-lt"/>
              <a:buAutoNum type="arabicParenR"/>
            </a:pPr>
            <a:r>
              <a:rPr lang="zh-TW" altLang="en-US" sz="2400" b="1" kern="0" dirty="0" smtClean="0">
                <a:solidFill>
                  <a:srgbClr val="0000FF"/>
                </a:solidFill>
                <a:latin typeface="標楷體"/>
                <a:ea typeface="標楷體"/>
              </a:rPr>
              <a:t>年資逾上限者，無免繳退撫基金費用規定。</a:t>
            </a:r>
            <a:endParaRPr lang="en-US" altLang="zh-TW" sz="2400" b="1" kern="0" dirty="0">
              <a:solidFill>
                <a:srgbClr val="0000FF"/>
              </a:solidFill>
              <a:latin typeface="標楷體"/>
            </a:endParaRPr>
          </a:p>
          <a:p>
            <a:pPr marL="180975" indent="0">
              <a:lnSpc>
                <a:spcPts val="3500"/>
              </a:lnSpc>
              <a:spcBef>
                <a:spcPct val="0"/>
              </a:spcBef>
              <a:spcAft>
                <a:spcPts val="600"/>
              </a:spcAft>
              <a:buNone/>
            </a:pPr>
            <a:r>
              <a:rPr lang="en-US" altLang="zh-TW" sz="2400" b="1" kern="0" dirty="0" smtClean="0">
                <a:latin typeface="標楷體"/>
              </a:rPr>
              <a:t>5.</a:t>
            </a:r>
            <a:r>
              <a:rPr lang="zh-TW" altLang="en-US" sz="2400" b="1" kern="0" dirty="0" smtClean="0">
                <a:latin typeface="標楷體"/>
              </a:rPr>
              <a:t>因</a:t>
            </a:r>
            <a:r>
              <a:rPr lang="zh-TW" altLang="en-US" sz="2400" b="1" kern="0" dirty="0">
                <a:latin typeface="標楷體"/>
              </a:rPr>
              <a:t>公借調留職</a:t>
            </a:r>
            <a:r>
              <a:rPr lang="zh-TW" altLang="en-US" sz="2400" b="1" kern="0" dirty="0" smtClean="0">
                <a:latin typeface="標楷體"/>
              </a:rPr>
              <a:t>停薪至</a:t>
            </a:r>
            <a:r>
              <a:rPr lang="zh-TW" altLang="en-US" sz="2400" b="1" kern="0" dirty="0">
                <a:latin typeface="標楷體"/>
              </a:rPr>
              <a:t>其他機關占缺支薪</a:t>
            </a:r>
            <a:r>
              <a:rPr lang="zh-TW" altLang="en-US" sz="2400" b="1" kern="0" dirty="0" smtClean="0">
                <a:latin typeface="標楷體"/>
              </a:rPr>
              <a:t>者</a:t>
            </a:r>
            <a:r>
              <a:rPr lang="zh-TW" altLang="en-US" sz="2400" b="1" kern="0" dirty="0" smtClean="0">
                <a:latin typeface="標楷體"/>
                <a:ea typeface="標楷體"/>
              </a:rPr>
              <a:t>：</a:t>
            </a:r>
            <a:endParaRPr lang="en-US" altLang="zh-TW" sz="2400" b="1" kern="0" dirty="0" smtClean="0">
              <a:latin typeface="標楷體"/>
              <a:ea typeface="標楷體"/>
            </a:endParaRPr>
          </a:p>
          <a:p>
            <a:pPr marL="447675" indent="0">
              <a:lnSpc>
                <a:spcPts val="3500"/>
              </a:lnSpc>
              <a:spcBef>
                <a:spcPct val="0"/>
              </a:spcBef>
              <a:spcAft>
                <a:spcPts val="600"/>
              </a:spcAft>
              <a:buNone/>
            </a:pPr>
            <a:r>
              <a:rPr lang="zh-TW" altLang="en-US" sz="2400" b="1" kern="0" dirty="0" smtClean="0">
                <a:solidFill>
                  <a:srgbClr val="0000FF"/>
                </a:solidFill>
                <a:latin typeface="標楷體"/>
              </a:rPr>
              <a:t>由</a:t>
            </a:r>
            <a:r>
              <a:rPr lang="zh-TW" altLang="en-US" sz="2400" b="1" kern="0" dirty="0">
                <a:solidFill>
                  <a:srgbClr val="0000FF"/>
                </a:solidFill>
                <a:latin typeface="標楷體"/>
              </a:rPr>
              <a:t>借調機關按其銓敘審定之官職等級，依前述規定</a:t>
            </a:r>
            <a:r>
              <a:rPr lang="zh-TW" altLang="en-US" sz="2400" b="1" kern="0" dirty="0">
                <a:solidFill>
                  <a:srgbClr val="C00000"/>
                </a:solidFill>
                <a:latin typeface="標楷體"/>
              </a:rPr>
              <a:t>按月</a:t>
            </a:r>
            <a:r>
              <a:rPr lang="zh-TW" altLang="en-US" sz="2400" b="1" kern="0" dirty="0" smtClean="0">
                <a:solidFill>
                  <a:srgbClr val="C00000"/>
                </a:solidFill>
                <a:latin typeface="標楷體"/>
              </a:rPr>
              <a:t>繳費</a:t>
            </a:r>
            <a:r>
              <a:rPr lang="en-US" altLang="zh-TW" sz="2400" b="1" kern="0" dirty="0" smtClean="0">
                <a:solidFill>
                  <a:srgbClr val="0000FF"/>
                </a:solidFill>
                <a:latin typeface="標楷體"/>
              </a:rPr>
              <a:t>(</a:t>
            </a:r>
            <a:r>
              <a:rPr lang="zh-TW" altLang="en-US" sz="2400" b="1" kern="0" dirty="0">
                <a:solidFill>
                  <a:srgbClr val="0000FF"/>
                </a:solidFill>
                <a:latin typeface="標楷體"/>
              </a:rPr>
              <a:t>政府分擔：</a:t>
            </a:r>
            <a:r>
              <a:rPr lang="en-US" altLang="zh-TW" sz="2400" b="1" kern="0" dirty="0">
                <a:solidFill>
                  <a:srgbClr val="0000FF"/>
                </a:solidFill>
                <a:latin typeface="標楷體"/>
              </a:rPr>
              <a:t>65%</a:t>
            </a:r>
            <a:r>
              <a:rPr lang="zh-TW" altLang="en-US" sz="2400" b="1" kern="0" dirty="0">
                <a:solidFill>
                  <a:srgbClr val="0000FF"/>
                </a:solidFill>
                <a:latin typeface="標楷體"/>
              </a:rPr>
              <a:t>；公務人員分擔：</a:t>
            </a:r>
            <a:r>
              <a:rPr lang="en-US" altLang="zh-TW" sz="2400" b="1" kern="0" dirty="0">
                <a:solidFill>
                  <a:srgbClr val="0000FF"/>
                </a:solidFill>
                <a:latin typeface="標楷體"/>
              </a:rPr>
              <a:t>35</a:t>
            </a:r>
            <a:r>
              <a:rPr lang="en-US" altLang="zh-TW" sz="2400" b="1" kern="0" dirty="0" smtClean="0">
                <a:solidFill>
                  <a:srgbClr val="0000FF"/>
                </a:solidFill>
                <a:latin typeface="標楷體"/>
              </a:rPr>
              <a:t>%)</a:t>
            </a:r>
            <a:r>
              <a:rPr lang="zh-TW" altLang="en-US" sz="2400" b="1" kern="0" dirty="0" smtClean="0">
                <a:solidFill>
                  <a:srgbClr val="0000FF"/>
                </a:solidFill>
                <a:latin typeface="標楷體"/>
              </a:rPr>
              <a:t>。</a:t>
            </a:r>
            <a:endParaRPr lang="en-US" altLang="zh-TW" sz="2400" b="1" kern="0" dirty="0">
              <a:solidFill>
                <a:srgbClr val="0000FF"/>
              </a:solidFill>
              <a:latin typeface="標楷體"/>
            </a:endParaRPr>
          </a:p>
        </p:txBody>
      </p:sp>
      <p:sp>
        <p:nvSpPr>
          <p:cNvPr id="8" name="文字方塊 7"/>
          <p:cNvSpPr txBox="1"/>
          <p:nvPr/>
        </p:nvSpPr>
        <p:spPr>
          <a:xfrm>
            <a:off x="572716" y="1315444"/>
            <a:ext cx="2808312"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400" b="1" dirty="0" smtClean="0"/>
              <a:t>(</a:t>
            </a:r>
            <a:r>
              <a:rPr lang="zh-TW" altLang="en-US" sz="2400" b="1" dirty="0"/>
              <a:t>二</a:t>
            </a:r>
            <a:r>
              <a:rPr lang="en-US" altLang="zh-TW" sz="2400" b="1" dirty="0" smtClean="0"/>
              <a:t>)</a:t>
            </a:r>
            <a:r>
              <a:rPr lang="zh-TW" altLang="en-US" sz="2400" b="1" dirty="0" smtClean="0"/>
              <a:t>退撫基金撥繳</a:t>
            </a:r>
            <a:r>
              <a:rPr lang="en-US" altLang="zh-TW" sz="2400" b="1" dirty="0" smtClean="0"/>
              <a:t>(2)</a:t>
            </a:r>
            <a:endParaRPr lang="zh-TW" altLang="en-US" sz="2400" b="1" dirty="0"/>
          </a:p>
        </p:txBody>
      </p:sp>
    </p:spTree>
    <p:extLst>
      <p:ext uri="{BB962C8B-B14F-4D97-AF65-F5344CB8AC3E}">
        <p14:creationId xmlns:p14="http://schemas.microsoft.com/office/powerpoint/2010/main" val="3293897870"/>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52</a:t>
            </a:fld>
            <a:endParaRPr lang="en-US" altLang="zh-TW" sz="1200" dirty="0">
              <a:solidFill>
                <a:prstClr val="black"/>
              </a:solidFill>
              <a:latin typeface="Arial" panose="020B0604020202020204" pitchFamily="34" charset="0"/>
              <a:cs typeface="Arial" panose="020B0604020202020204" pitchFamily="34" charset="0"/>
            </a:endParaRPr>
          </a:p>
        </p:txBody>
      </p:sp>
      <p:grpSp>
        <p:nvGrpSpPr>
          <p:cNvPr id="8" name="群組 7"/>
          <p:cNvGrpSpPr/>
          <p:nvPr/>
        </p:nvGrpSpPr>
        <p:grpSpPr>
          <a:xfrm>
            <a:off x="539552" y="2996952"/>
            <a:ext cx="8209692" cy="3612587"/>
            <a:chOff x="808643" y="2998935"/>
            <a:chExt cx="7615915" cy="1438178"/>
          </a:xfrm>
        </p:grpSpPr>
        <p:sp>
          <p:nvSpPr>
            <p:cNvPr id="10" name="直線接點 9"/>
            <p:cNvSpPr/>
            <p:nvPr/>
          </p:nvSpPr>
          <p:spPr>
            <a:xfrm>
              <a:off x="951963" y="2998935"/>
              <a:ext cx="7307378" cy="1"/>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lt1"/>
            </a:fontRef>
          </p:style>
        </p:sp>
        <p:sp>
          <p:nvSpPr>
            <p:cNvPr id="11" name="手繪多邊形 10"/>
            <p:cNvSpPr/>
            <p:nvPr/>
          </p:nvSpPr>
          <p:spPr>
            <a:xfrm>
              <a:off x="808643" y="2998937"/>
              <a:ext cx="783745" cy="1438176"/>
            </a:xfrm>
            <a:custGeom>
              <a:avLst/>
              <a:gdLst>
                <a:gd name="connsiteX0" fmla="*/ 0 w 783745"/>
                <a:gd name="connsiteY0" fmla="*/ 0 h 4060031"/>
                <a:gd name="connsiteX1" fmla="*/ 783745 w 783745"/>
                <a:gd name="connsiteY1" fmla="*/ 0 h 4060031"/>
                <a:gd name="connsiteX2" fmla="*/ 783745 w 783745"/>
                <a:gd name="connsiteY2" fmla="*/ 4060031 h 4060031"/>
                <a:gd name="connsiteX3" fmla="*/ 0 w 783745"/>
                <a:gd name="connsiteY3" fmla="*/ 4060031 h 4060031"/>
                <a:gd name="connsiteX4" fmla="*/ 0 w 783745"/>
                <a:gd name="connsiteY4" fmla="*/ 0 h 406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745" h="4060031">
                  <a:moveTo>
                    <a:pt x="0" y="0"/>
                  </a:moveTo>
                  <a:lnTo>
                    <a:pt x="783745" y="0"/>
                  </a:lnTo>
                  <a:lnTo>
                    <a:pt x="783745" y="4060031"/>
                  </a:lnTo>
                  <a:lnTo>
                    <a:pt x="0" y="406003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4780" tIns="144780" rIns="144780" bIns="144780" numCol="1" spcCol="1270" anchor="t"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l" defTabSz="1689100">
                <a:lnSpc>
                  <a:spcPct val="90000"/>
                </a:lnSpc>
                <a:spcBef>
                  <a:spcPct val="0"/>
                </a:spcBef>
                <a:spcAft>
                  <a:spcPct val="35000"/>
                </a:spcAft>
              </a:pPr>
              <a:r>
                <a:rPr lang="zh-TW" altLang="en-US" sz="5000" b="1" kern="1200" cap="none" spc="50" dirty="0" smtClean="0">
                  <a:ln w="11430"/>
                  <a:solidFill>
                    <a:schemeClr val="tx1"/>
                  </a:solidFill>
                  <a:effectLst>
                    <a:outerShdw blurRad="76200" dist="50800" dir="5400000" algn="tl" rotWithShape="0">
                      <a:srgbClr val="000000">
                        <a:alpha val="65000"/>
                      </a:srgbClr>
                    </a:outerShdw>
                  </a:effectLst>
                </a:rPr>
                <a:t>解析</a:t>
              </a:r>
              <a:endParaRPr lang="zh-TW" altLang="en-US" sz="5000" b="1" kern="1200" cap="none" spc="50" dirty="0">
                <a:ln w="11430"/>
                <a:solidFill>
                  <a:schemeClr val="tx1"/>
                </a:solidFill>
                <a:effectLst>
                  <a:outerShdw blurRad="76200" dist="50800" dir="5400000" algn="tl" rotWithShape="0">
                    <a:srgbClr val="000000">
                      <a:alpha val="65000"/>
                    </a:srgbClr>
                  </a:outerShdw>
                </a:effectLst>
              </a:endParaRPr>
            </a:p>
          </p:txBody>
        </p:sp>
        <p:sp>
          <p:nvSpPr>
            <p:cNvPr id="12" name="手繪多邊形 11"/>
            <p:cNvSpPr/>
            <p:nvPr/>
          </p:nvSpPr>
          <p:spPr>
            <a:xfrm>
              <a:off x="1592388" y="2998937"/>
              <a:ext cx="6832170" cy="1380843"/>
            </a:xfrm>
            <a:custGeom>
              <a:avLst/>
              <a:gdLst>
                <a:gd name="connsiteX0" fmla="*/ 0 w 6407270"/>
                <a:gd name="connsiteY0" fmla="*/ 0 h 1492725"/>
                <a:gd name="connsiteX1" fmla="*/ 6407270 w 6407270"/>
                <a:gd name="connsiteY1" fmla="*/ 0 h 1492725"/>
                <a:gd name="connsiteX2" fmla="*/ 6407270 w 6407270"/>
                <a:gd name="connsiteY2" fmla="*/ 1492725 h 1492725"/>
                <a:gd name="connsiteX3" fmla="*/ 0 w 6407270"/>
                <a:gd name="connsiteY3" fmla="*/ 1492725 h 1492725"/>
                <a:gd name="connsiteX4" fmla="*/ 0 w 6407270"/>
                <a:gd name="connsiteY4" fmla="*/ 0 h 1492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7270" h="1492725">
                  <a:moveTo>
                    <a:pt x="0" y="0"/>
                  </a:moveTo>
                  <a:lnTo>
                    <a:pt x="6407270" y="0"/>
                  </a:lnTo>
                  <a:lnTo>
                    <a:pt x="6407270" y="1492725"/>
                  </a:lnTo>
                  <a:lnTo>
                    <a:pt x="0" y="149272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algn="just" defTabSz="1066800">
                <a:lnSpc>
                  <a:spcPts val="3200"/>
                </a:lnSpc>
                <a:spcBef>
                  <a:spcPct val="0"/>
                </a:spcBef>
                <a:spcAft>
                  <a:spcPts val="600"/>
                </a:spcAft>
              </a:pP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◎適用對象：</a:t>
              </a:r>
              <a:r>
                <a:rPr lang="zh-TW" altLang="en-US" sz="2200" b="1" dirty="0" smtClean="0">
                  <a:ln w="1905"/>
                  <a:solidFill>
                    <a:srgbClr val="C00000"/>
                  </a:solidFill>
                  <a:effectLst>
                    <a:innerShdw blurRad="69850" dist="43180" dir="5400000">
                      <a:srgbClr val="000000">
                        <a:alpha val="65000"/>
                      </a:srgbClr>
                    </a:innerShdw>
                  </a:effectLst>
                  <a:latin typeface="標楷體"/>
                </a:rPr>
                <a:t>以</a:t>
              </a:r>
              <a:r>
                <a:rPr lang="zh-TW" altLang="en-US" sz="2200" b="1" dirty="0">
                  <a:ln w="1905"/>
                  <a:solidFill>
                    <a:srgbClr val="C00000"/>
                  </a:solidFill>
                  <a:effectLst>
                    <a:innerShdw blurRad="69850" dist="43180" dir="5400000">
                      <a:srgbClr val="000000">
                        <a:alpha val="65000"/>
                      </a:srgbClr>
                    </a:innerShdw>
                  </a:effectLst>
                  <a:latin typeface="標楷體"/>
                </a:rPr>
                <a:t>具有</a:t>
              </a:r>
              <a:r>
                <a:rPr lang="en-US" altLang="zh-TW" sz="2200" b="1" dirty="0">
                  <a:ln w="1905"/>
                  <a:solidFill>
                    <a:srgbClr val="C00000"/>
                  </a:solidFill>
                  <a:effectLst>
                    <a:innerShdw blurRad="69850" dist="43180" dir="5400000">
                      <a:srgbClr val="000000">
                        <a:alpha val="65000"/>
                      </a:srgbClr>
                    </a:innerShdw>
                  </a:effectLst>
                  <a:latin typeface="標楷體"/>
                </a:rPr>
                <a:t>106</a:t>
              </a:r>
              <a:r>
                <a:rPr lang="zh-TW" altLang="en-US" sz="2200" b="1" dirty="0">
                  <a:ln w="1905"/>
                  <a:solidFill>
                    <a:srgbClr val="C00000"/>
                  </a:solidFill>
                  <a:effectLst>
                    <a:innerShdw blurRad="69850" dist="43180" dir="5400000">
                      <a:srgbClr val="000000">
                        <a:alpha val="65000"/>
                      </a:srgbClr>
                    </a:innerShdw>
                  </a:effectLst>
                  <a:latin typeface="標楷體"/>
                </a:rPr>
                <a:t>年</a:t>
              </a:r>
              <a:r>
                <a:rPr lang="en-US" altLang="zh-TW" sz="2200" b="1" dirty="0">
                  <a:ln w="1905"/>
                  <a:solidFill>
                    <a:srgbClr val="C00000"/>
                  </a:solidFill>
                  <a:effectLst>
                    <a:innerShdw blurRad="69850" dist="43180" dir="5400000">
                      <a:srgbClr val="000000">
                        <a:alpha val="65000"/>
                      </a:srgbClr>
                    </a:innerShdw>
                  </a:effectLst>
                  <a:latin typeface="標楷體"/>
                </a:rPr>
                <a:t>8</a:t>
              </a:r>
              <a:r>
                <a:rPr lang="zh-TW" altLang="en-US" sz="2200" b="1" dirty="0">
                  <a:ln w="1905"/>
                  <a:solidFill>
                    <a:srgbClr val="C00000"/>
                  </a:solidFill>
                  <a:effectLst>
                    <a:innerShdw blurRad="69850" dist="43180" dir="5400000">
                      <a:srgbClr val="000000">
                        <a:alpha val="65000"/>
                      </a:srgbClr>
                    </a:innerShdw>
                  </a:effectLst>
                  <a:latin typeface="標楷體"/>
                </a:rPr>
                <a:t>月</a:t>
              </a:r>
              <a:r>
                <a:rPr lang="en-US" altLang="zh-TW" sz="2200" b="1" dirty="0">
                  <a:ln w="1905"/>
                  <a:solidFill>
                    <a:srgbClr val="C00000"/>
                  </a:solidFill>
                  <a:effectLst>
                    <a:innerShdw blurRad="69850" dist="43180" dir="5400000">
                      <a:srgbClr val="000000">
                        <a:alpha val="65000"/>
                      </a:srgbClr>
                    </a:innerShdw>
                  </a:effectLst>
                  <a:latin typeface="標楷體"/>
                </a:rPr>
                <a:t>11</a:t>
              </a:r>
              <a:r>
                <a:rPr lang="zh-TW" altLang="en-US" sz="2200" b="1" dirty="0">
                  <a:ln w="1905"/>
                  <a:solidFill>
                    <a:srgbClr val="C00000"/>
                  </a:solidFill>
                  <a:effectLst>
                    <a:innerShdw blurRad="69850" dist="43180" dir="5400000">
                      <a:srgbClr val="000000">
                        <a:alpha val="65000"/>
                      </a:srgbClr>
                    </a:innerShdw>
                  </a:effectLst>
                  <a:latin typeface="標楷體"/>
                </a:rPr>
                <a:t>日（含）以後</a:t>
              </a:r>
              <a:r>
                <a:rPr lang="zh-TW" altLang="en-US" sz="2200" b="1" dirty="0">
                  <a:ln w="1905"/>
                  <a:solidFill>
                    <a:srgbClr val="0000FF"/>
                  </a:solidFill>
                  <a:effectLst>
                    <a:innerShdw blurRad="69850" dist="43180" dir="5400000">
                      <a:srgbClr val="000000">
                        <a:alpha val="65000"/>
                      </a:srgbClr>
                    </a:innerShdw>
                  </a:effectLst>
                  <a:latin typeface="標楷體"/>
                </a:rPr>
                <a:t>育嬰</a:t>
              </a:r>
              <a:r>
                <a:rPr lang="zh-TW" altLang="en-US" sz="2200" b="1" dirty="0" smtClean="0">
                  <a:ln w="1905"/>
                  <a:solidFill>
                    <a:srgbClr val="0000FF"/>
                  </a:solidFill>
                  <a:effectLst>
                    <a:innerShdw blurRad="69850" dist="43180" dir="5400000">
                      <a:srgbClr val="000000">
                        <a:alpha val="65000"/>
                      </a:srgbClr>
                    </a:innerShdw>
                  </a:effectLst>
                  <a:latin typeface="標楷體"/>
                </a:rPr>
                <a:t>留停年資</a:t>
              </a:r>
              <a:r>
                <a:rPr lang="zh-TW" altLang="en-US" sz="2200" b="1" dirty="0">
                  <a:ln w="1905"/>
                  <a:solidFill>
                    <a:srgbClr val="0000FF"/>
                  </a:solidFill>
                  <a:effectLst>
                    <a:innerShdw blurRad="69850" dist="43180" dir="5400000">
                      <a:srgbClr val="000000">
                        <a:alpha val="65000"/>
                      </a:srgbClr>
                    </a:innerShdw>
                  </a:effectLst>
                  <a:latin typeface="標楷體"/>
                </a:rPr>
                <a:t>為</a:t>
              </a:r>
              <a:r>
                <a:rPr lang="zh-TW" altLang="en-US" sz="2200" b="1" dirty="0" smtClean="0">
                  <a:ln w="1905"/>
                  <a:solidFill>
                    <a:srgbClr val="0000FF"/>
                  </a:solidFill>
                  <a:effectLst>
                    <a:innerShdw blurRad="69850" dist="43180" dir="5400000">
                      <a:srgbClr val="000000">
                        <a:alpha val="65000"/>
                      </a:srgbClr>
                    </a:innerShdw>
                  </a:effectLst>
                  <a:latin typeface="標楷體"/>
                </a:rPr>
                <a:t>範疇</a:t>
              </a:r>
              <a:r>
                <a:rPr lang="zh-TW" altLang="en-US" sz="2200" b="1" dirty="0" smtClean="0">
                  <a:ln w="1905"/>
                  <a:solidFill>
                    <a:srgbClr val="0000FF"/>
                  </a:solidFill>
                  <a:effectLst>
                    <a:innerShdw blurRad="69850" dist="43180" dir="5400000">
                      <a:srgbClr val="000000">
                        <a:alpha val="65000"/>
                      </a:srgbClr>
                    </a:innerShdw>
                  </a:effectLst>
                  <a:latin typeface="標楷體"/>
                  <a:ea typeface="標楷體"/>
                </a:rPr>
                <a:t>，非以申請育嬰留停時間為認定基準；對象如下：</a:t>
              </a:r>
              <a:endPar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endParaRPr>
            </a:p>
            <a:p>
              <a:pPr marL="271463" lvl="0" indent="-271463" defTabSz="1066800">
                <a:lnSpc>
                  <a:spcPts val="3200"/>
                </a:lnSpc>
                <a:spcBef>
                  <a:spcPct val="0"/>
                </a:spcBef>
                <a:spcAft>
                  <a:spcPts val="600"/>
                </a:spcAft>
              </a:pPr>
              <a:r>
                <a:rPr lang="en-US" altLang="zh-TW" sz="2200" b="1" dirty="0" smtClean="0">
                  <a:ln w="1905"/>
                  <a:solidFill>
                    <a:srgbClr val="0000FF"/>
                  </a:solidFill>
                  <a:effectLst>
                    <a:innerShdw blurRad="69850" dist="43180" dir="5400000">
                      <a:srgbClr val="000000">
                        <a:alpha val="65000"/>
                      </a:srgbClr>
                    </a:innerShdw>
                  </a:effectLst>
                  <a:latin typeface="標楷體"/>
                </a:rPr>
                <a:t>1.</a:t>
              </a:r>
              <a:r>
                <a:rPr lang="en-US" altLang="zh-TW" sz="2200" b="1" u="sng" dirty="0" smtClean="0">
                  <a:ln w="1905"/>
                  <a:solidFill>
                    <a:srgbClr val="C00000"/>
                  </a:solidFill>
                  <a:effectLst>
                    <a:innerShdw blurRad="69850" dist="43180" dir="5400000">
                      <a:srgbClr val="000000">
                        <a:alpha val="65000"/>
                      </a:srgbClr>
                    </a:innerShdw>
                  </a:effectLst>
                  <a:latin typeface="標楷體"/>
                </a:rPr>
                <a:t>106</a:t>
              </a:r>
              <a:r>
                <a:rPr lang="zh-TW" altLang="en-US" sz="2200" b="1" u="sng" dirty="0">
                  <a:ln w="1905"/>
                  <a:solidFill>
                    <a:srgbClr val="C00000"/>
                  </a:solidFill>
                  <a:effectLst>
                    <a:innerShdw blurRad="69850" dist="43180" dir="5400000">
                      <a:srgbClr val="000000">
                        <a:alpha val="65000"/>
                      </a:srgbClr>
                    </a:innerShdw>
                  </a:effectLst>
                  <a:latin typeface="標楷體"/>
                </a:rPr>
                <a:t>年</a:t>
              </a:r>
              <a:r>
                <a:rPr lang="en-US" altLang="zh-TW" sz="2200" b="1" u="sng" dirty="0">
                  <a:ln w="1905"/>
                  <a:solidFill>
                    <a:srgbClr val="C00000"/>
                  </a:solidFill>
                  <a:effectLst>
                    <a:innerShdw blurRad="69850" dist="43180" dir="5400000">
                      <a:srgbClr val="000000">
                        <a:alpha val="65000"/>
                      </a:srgbClr>
                    </a:innerShdw>
                  </a:effectLst>
                  <a:latin typeface="標楷體"/>
                </a:rPr>
                <a:t>8</a:t>
              </a:r>
              <a:r>
                <a:rPr lang="zh-TW" altLang="en-US" sz="2200" b="1" u="sng" dirty="0">
                  <a:ln w="1905"/>
                  <a:solidFill>
                    <a:srgbClr val="C00000"/>
                  </a:solidFill>
                  <a:effectLst>
                    <a:innerShdw blurRad="69850" dist="43180" dir="5400000">
                      <a:srgbClr val="000000">
                        <a:alpha val="65000"/>
                      </a:srgbClr>
                    </a:innerShdw>
                  </a:effectLst>
                  <a:latin typeface="標楷體"/>
                </a:rPr>
                <a:t>月</a:t>
              </a:r>
              <a:r>
                <a:rPr lang="en-US" altLang="zh-TW" sz="2200" b="1" u="sng" dirty="0">
                  <a:ln w="1905"/>
                  <a:solidFill>
                    <a:srgbClr val="C00000"/>
                  </a:solidFill>
                  <a:effectLst>
                    <a:innerShdw blurRad="69850" dist="43180" dir="5400000">
                      <a:srgbClr val="000000">
                        <a:alpha val="65000"/>
                      </a:srgbClr>
                    </a:innerShdw>
                  </a:effectLst>
                  <a:latin typeface="標楷體"/>
                </a:rPr>
                <a:t>11</a:t>
              </a:r>
              <a:r>
                <a:rPr lang="zh-TW" altLang="en-US" sz="2200" b="1" u="sng" dirty="0">
                  <a:ln w="1905"/>
                  <a:solidFill>
                    <a:srgbClr val="C00000"/>
                  </a:solidFill>
                  <a:effectLst>
                    <a:innerShdw blurRad="69850" dist="43180" dir="5400000">
                      <a:srgbClr val="000000">
                        <a:alpha val="65000"/>
                      </a:srgbClr>
                    </a:innerShdw>
                  </a:effectLst>
                  <a:latin typeface="標楷體"/>
                </a:rPr>
                <a:t>日（含）以後</a:t>
              </a:r>
              <a:r>
                <a:rPr lang="zh-TW" altLang="en-US" sz="2200" b="1" dirty="0">
                  <a:ln w="1905"/>
                  <a:solidFill>
                    <a:srgbClr val="0000FF"/>
                  </a:solidFill>
                  <a:effectLst>
                    <a:innerShdw blurRad="69850" dist="43180" dir="5400000">
                      <a:srgbClr val="000000">
                        <a:alpha val="65000"/>
                      </a:srgbClr>
                    </a:innerShdw>
                  </a:effectLst>
                  <a:latin typeface="標楷體"/>
                </a:rPr>
                <a:t>始申請育嬰留職停薪者</a:t>
              </a:r>
              <a:r>
                <a:rPr lang="zh-TW" altLang="en-US" sz="2200" b="1" dirty="0" smtClean="0">
                  <a:ln w="1905"/>
                  <a:solidFill>
                    <a:srgbClr val="0000FF"/>
                  </a:solidFill>
                  <a:effectLst>
                    <a:innerShdw blurRad="69850" dist="43180" dir="5400000">
                      <a:srgbClr val="000000">
                        <a:alpha val="65000"/>
                      </a:srgbClr>
                    </a:innerShdw>
                  </a:effectLst>
                  <a:latin typeface="標楷體"/>
                </a:rPr>
                <a:t>。</a:t>
              </a:r>
              <a:endParaRPr lang="en-US" altLang="zh-TW" sz="2200" b="1" dirty="0" smtClean="0">
                <a:ln w="1905"/>
                <a:solidFill>
                  <a:srgbClr val="0000FF"/>
                </a:solidFill>
                <a:effectLst>
                  <a:innerShdw blurRad="69850" dist="43180" dir="5400000">
                    <a:srgbClr val="000000">
                      <a:alpha val="65000"/>
                    </a:srgbClr>
                  </a:innerShdw>
                </a:effectLst>
                <a:latin typeface="標楷體"/>
              </a:endParaRPr>
            </a:p>
            <a:p>
              <a:pPr marL="271463" lvl="0" indent="-271463" defTabSz="1066800">
                <a:lnSpc>
                  <a:spcPts val="3200"/>
                </a:lnSpc>
                <a:spcBef>
                  <a:spcPts val="600"/>
                </a:spcBef>
              </a:pPr>
              <a:r>
                <a:rPr lang="en-US" altLang="zh-TW" sz="2200" b="1" dirty="0" smtClean="0">
                  <a:ln w="1905"/>
                  <a:solidFill>
                    <a:srgbClr val="0000FF"/>
                  </a:solidFill>
                  <a:effectLst>
                    <a:innerShdw blurRad="69850" dist="43180" dir="5400000">
                      <a:srgbClr val="000000">
                        <a:alpha val="65000"/>
                      </a:srgbClr>
                    </a:innerShdw>
                  </a:effectLst>
                  <a:latin typeface="標楷體"/>
                </a:rPr>
                <a:t>2.</a:t>
              </a:r>
              <a:r>
                <a:rPr lang="en-US" altLang="zh-TW" sz="2200" b="1" u="sng" dirty="0" smtClean="0">
                  <a:ln w="1905"/>
                  <a:solidFill>
                    <a:srgbClr val="C00000"/>
                  </a:solidFill>
                  <a:effectLst>
                    <a:innerShdw blurRad="69850" dist="43180" dir="5400000">
                      <a:srgbClr val="000000">
                        <a:alpha val="65000"/>
                      </a:srgbClr>
                    </a:innerShdw>
                  </a:effectLst>
                  <a:latin typeface="標楷體"/>
                </a:rPr>
                <a:t>106</a:t>
              </a:r>
              <a:r>
                <a:rPr lang="zh-TW" altLang="en-US" sz="2200" b="1" u="sng" dirty="0">
                  <a:ln w="1905"/>
                  <a:solidFill>
                    <a:srgbClr val="C00000"/>
                  </a:solidFill>
                  <a:effectLst>
                    <a:innerShdw blurRad="69850" dist="43180" dir="5400000">
                      <a:srgbClr val="000000">
                        <a:alpha val="65000"/>
                      </a:srgbClr>
                    </a:innerShdw>
                  </a:effectLst>
                  <a:latin typeface="標楷體"/>
                </a:rPr>
                <a:t>年</a:t>
              </a:r>
              <a:r>
                <a:rPr lang="en-US" altLang="zh-TW" sz="2200" b="1" u="sng" dirty="0">
                  <a:ln w="1905"/>
                  <a:solidFill>
                    <a:srgbClr val="C00000"/>
                  </a:solidFill>
                  <a:effectLst>
                    <a:innerShdw blurRad="69850" dist="43180" dir="5400000">
                      <a:srgbClr val="000000">
                        <a:alpha val="65000"/>
                      </a:srgbClr>
                    </a:innerShdw>
                  </a:effectLst>
                  <a:latin typeface="標楷體"/>
                </a:rPr>
                <a:t>8</a:t>
              </a:r>
              <a:r>
                <a:rPr lang="zh-TW" altLang="en-US" sz="2200" b="1" u="sng" dirty="0">
                  <a:ln w="1905"/>
                  <a:solidFill>
                    <a:srgbClr val="C00000"/>
                  </a:solidFill>
                  <a:effectLst>
                    <a:innerShdw blurRad="69850" dist="43180" dir="5400000">
                      <a:srgbClr val="000000">
                        <a:alpha val="65000"/>
                      </a:srgbClr>
                    </a:innerShdw>
                  </a:effectLst>
                  <a:latin typeface="標楷體"/>
                </a:rPr>
                <a:t>月</a:t>
              </a:r>
              <a:r>
                <a:rPr lang="en-US" altLang="zh-TW" sz="2200" b="1" u="sng" dirty="0">
                  <a:ln w="1905"/>
                  <a:solidFill>
                    <a:srgbClr val="C00000"/>
                  </a:solidFill>
                  <a:effectLst>
                    <a:innerShdw blurRad="69850" dist="43180" dir="5400000">
                      <a:srgbClr val="000000">
                        <a:alpha val="65000"/>
                      </a:srgbClr>
                    </a:innerShdw>
                  </a:effectLst>
                  <a:latin typeface="標楷體"/>
                </a:rPr>
                <a:t>10</a:t>
              </a:r>
              <a:r>
                <a:rPr lang="zh-TW" altLang="en-US" sz="2200" b="1" u="sng" dirty="0">
                  <a:ln w="1905"/>
                  <a:solidFill>
                    <a:srgbClr val="C00000"/>
                  </a:solidFill>
                  <a:effectLst>
                    <a:innerShdw blurRad="69850" dist="43180" dir="5400000">
                      <a:srgbClr val="000000">
                        <a:alpha val="65000"/>
                      </a:srgbClr>
                    </a:innerShdw>
                  </a:effectLst>
                  <a:latin typeface="標楷體"/>
                </a:rPr>
                <a:t>日以前</a:t>
              </a:r>
              <a:r>
                <a:rPr lang="zh-TW" altLang="en-US" sz="2200" b="1" dirty="0">
                  <a:ln w="1905"/>
                  <a:solidFill>
                    <a:srgbClr val="0000FF"/>
                  </a:solidFill>
                  <a:effectLst>
                    <a:innerShdw blurRad="69850" dist="43180" dir="5400000">
                      <a:srgbClr val="000000">
                        <a:alpha val="65000"/>
                      </a:srgbClr>
                    </a:innerShdw>
                  </a:effectLst>
                  <a:latin typeface="標楷體"/>
                </a:rPr>
                <a:t>已申請育嬰留職停薪尚未回職復薪，具有</a:t>
              </a:r>
              <a:r>
                <a:rPr lang="en-US" altLang="zh-TW" sz="2200" b="1" dirty="0">
                  <a:ln w="1905"/>
                  <a:solidFill>
                    <a:srgbClr val="0000FF"/>
                  </a:solidFill>
                  <a:effectLst>
                    <a:innerShdw blurRad="69850" dist="43180" dir="5400000">
                      <a:srgbClr val="000000">
                        <a:alpha val="65000"/>
                      </a:srgbClr>
                    </a:innerShdw>
                  </a:effectLst>
                  <a:latin typeface="標楷體"/>
                </a:rPr>
                <a:t>106</a:t>
              </a:r>
              <a:r>
                <a:rPr lang="zh-TW" altLang="en-US" sz="2200" b="1" dirty="0">
                  <a:ln w="1905"/>
                  <a:solidFill>
                    <a:srgbClr val="0000FF"/>
                  </a:solidFill>
                  <a:effectLst>
                    <a:innerShdw blurRad="69850" dist="43180" dir="5400000">
                      <a:srgbClr val="000000">
                        <a:alpha val="65000"/>
                      </a:srgbClr>
                    </a:innerShdw>
                  </a:effectLst>
                  <a:latin typeface="標楷體"/>
                </a:rPr>
                <a:t>年</a:t>
              </a:r>
              <a:r>
                <a:rPr lang="en-US" altLang="zh-TW" sz="2200" b="1" dirty="0">
                  <a:ln w="1905"/>
                  <a:solidFill>
                    <a:srgbClr val="0000FF"/>
                  </a:solidFill>
                  <a:effectLst>
                    <a:innerShdw blurRad="69850" dist="43180" dir="5400000">
                      <a:srgbClr val="000000">
                        <a:alpha val="65000"/>
                      </a:srgbClr>
                    </a:innerShdw>
                  </a:effectLst>
                  <a:latin typeface="標楷體"/>
                </a:rPr>
                <a:t>8</a:t>
              </a:r>
              <a:r>
                <a:rPr lang="zh-TW" altLang="en-US" sz="2200" b="1" dirty="0">
                  <a:ln w="1905"/>
                  <a:solidFill>
                    <a:srgbClr val="0000FF"/>
                  </a:solidFill>
                  <a:effectLst>
                    <a:innerShdw blurRad="69850" dist="43180" dir="5400000">
                      <a:srgbClr val="000000">
                        <a:alpha val="65000"/>
                      </a:srgbClr>
                    </a:innerShdw>
                  </a:effectLst>
                  <a:latin typeface="標楷體"/>
                </a:rPr>
                <a:t>月</a:t>
              </a:r>
              <a:r>
                <a:rPr lang="en-US" altLang="zh-TW" sz="2200" b="1" dirty="0">
                  <a:ln w="1905"/>
                  <a:solidFill>
                    <a:srgbClr val="0000FF"/>
                  </a:solidFill>
                  <a:effectLst>
                    <a:innerShdw blurRad="69850" dist="43180" dir="5400000">
                      <a:srgbClr val="000000">
                        <a:alpha val="65000"/>
                      </a:srgbClr>
                    </a:innerShdw>
                  </a:effectLst>
                  <a:latin typeface="標楷體"/>
                </a:rPr>
                <a:t>11</a:t>
              </a:r>
              <a:r>
                <a:rPr lang="zh-TW" altLang="en-US" sz="2200" b="1" dirty="0">
                  <a:ln w="1905"/>
                  <a:solidFill>
                    <a:srgbClr val="0000FF"/>
                  </a:solidFill>
                  <a:effectLst>
                    <a:innerShdw blurRad="69850" dist="43180" dir="5400000">
                      <a:srgbClr val="000000">
                        <a:alpha val="65000"/>
                      </a:srgbClr>
                    </a:innerShdw>
                  </a:effectLst>
                  <a:latin typeface="標楷體"/>
                </a:rPr>
                <a:t>日以後之育嬰留職停薪年資者</a:t>
              </a:r>
              <a:r>
                <a:rPr lang="zh-TW" altLang="en-US" sz="2200" b="1" dirty="0" smtClean="0">
                  <a:ln w="1905"/>
                  <a:solidFill>
                    <a:srgbClr val="0000FF"/>
                  </a:solidFill>
                  <a:effectLst>
                    <a:innerShdw blurRad="69850" dist="43180" dir="5400000">
                      <a:srgbClr val="000000">
                        <a:alpha val="65000"/>
                      </a:srgbClr>
                    </a:innerShdw>
                  </a:effectLst>
                  <a:latin typeface="標楷體"/>
                </a:rPr>
                <a:t>。</a:t>
              </a:r>
              <a:endParaRPr lang="en-US" altLang="zh-TW" sz="2200" b="1" dirty="0" smtClean="0">
                <a:ln w="1905"/>
                <a:solidFill>
                  <a:srgbClr val="0000FF"/>
                </a:solidFill>
                <a:effectLst>
                  <a:innerShdw blurRad="69850" dist="43180" dir="5400000">
                    <a:srgbClr val="000000">
                      <a:alpha val="65000"/>
                    </a:srgbClr>
                  </a:innerShdw>
                </a:effectLst>
                <a:latin typeface="標楷體"/>
              </a:endParaRPr>
            </a:p>
            <a:p>
              <a:pPr marL="271463" lvl="0" indent="-271463" defTabSz="1066800">
                <a:lnSpc>
                  <a:spcPts val="3200"/>
                </a:lnSpc>
                <a:spcBef>
                  <a:spcPts val="600"/>
                </a:spcBef>
              </a:pPr>
              <a:r>
                <a:rPr lang="en-US" altLang="zh-TW" sz="2200" b="1" dirty="0" smtClean="0">
                  <a:ln w="1905"/>
                  <a:solidFill>
                    <a:srgbClr val="0000FF"/>
                  </a:solidFill>
                  <a:effectLst>
                    <a:innerShdw blurRad="69850" dist="43180" dir="5400000">
                      <a:srgbClr val="000000">
                        <a:alpha val="65000"/>
                      </a:srgbClr>
                    </a:innerShdw>
                  </a:effectLst>
                  <a:latin typeface="標楷體"/>
                </a:rPr>
                <a:t>3.106</a:t>
              </a:r>
              <a:r>
                <a:rPr lang="zh-TW" altLang="en-US" sz="2200" b="1" dirty="0">
                  <a:ln w="1905"/>
                  <a:solidFill>
                    <a:srgbClr val="0000FF"/>
                  </a:solidFill>
                  <a:effectLst>
                    <a:innerShdw blurRad="69850" dist="43180" dir="5400000">
                      <a:srgbClr val="000000">
                        <a:alpha val="65000"/>
                      </a:srgbClr>
                    </a:innerShdw>
                  </a:effectLst>
                  <a:latin typeface="標楷體"/>
                </a:rPr>
                <a:t>年</a:t>
              </a:r>
              <a:r>
                <a:rPr lang="en-US" altLang="zh-TW" sz="2200" b="1" dirty="0">
                  <a:ln w="1905"/>
                  <a:solidFill>
                    <a:srgbClr val="0000FF"/>
                  </a:solidFill>
                  <a:effectLst>
                    <a:innerShdw blurRad="69850" dist="43180" dir="5400000">
                      <a:srgbClr val="000000">
                        <a:alpha val="65000"/>
                      </a:srgbClr>
                    </a:innerShdw>
                  </a:effectLst>
                  <a:latin typeface="標楷體"/>
                </a:rPr>
                <a:t>8</a:t>
              </a:r>
              <a:r>
                <a:rPr lang="zh-TW" altLang="en-US" sz="2200" b="1" dirty="0">
                  <a:ln w="1905"/>
                  <a:solidFill>
                    <a:srgbClr val="0000FF"/>
                  </a:solidFill>
                  <a:effectLst>
                    <a:innerShdw blurRad="69850" dist="43180" dir="5400000">
                      <a:srgbClr val="000000">
                        <a:alpha val="65000"/>
                      </a:srgbClr>
                    </a:innerShdw>
                  </a:effectLst>
                  <a:latin typeface="標楷體"/>
                </a:rPr>
                <a:t>月</a:t>
              </a:r>
              <a:r>
                <a:rPr lang="en-US" altLang="zh-TW" sz="2200" b="1" dirty="0">
                  <a:ln w="1905"/>
                  <a:solidFill>
                    <a:srgbClr val="0000FF"/>
                  </a:solidFill>
                  <a:effectLst>
                    <a:innerShdw blurRad="69850" dist="43180" dir="5400000">
                      <a:srgbClr val="000000">
                        <a:alpha val="65000"/>
                      </a:srgbClr>
                    </a:innerShdw>
                  </a:effectLst>
                  <a:latin typeface="標楷體"/>
                </a:rPr>
                <a:t>10</a:t>
              </a:r>
              <a:r>
                <a:rPr lang="zh-TW" altLang="en-US" sz="2200" b="1" dirty="0">
                  <a:ln w="1905"/>
                  <a:solidFill>
                    <a:srgbClr val="0000FF"/>
                  </a:solidFill>
                  <a:effectLst>
                    <a:innerShdw blurRad="69850" dist="43180" dir="5400000">
                      <a:srgbClr val="000000">
                        <a:alpha val="65000"/>
                      </a:srgbClr>
                    </a:innerShdw>
                  </a:effectLst>
                  <a:latin typeface="標楷體"/>
                </a:rPr>
                <a:t>日（含）以前之育嬰留職停薪年資，</a:t>
              </a:r>
              <a:r>
                <a:rPr lang="zh-TW" altLang="en-US" sz="2200" b="1" u="sng" dirty="0">
                  <a:ln w="1905"/>
                  <a:solidFill>
                    <a:srgbClr val="C00000"/>
                  </a:solidFill>
                  <a:effectLst>
                    <a:innerShdw blurRad="69850" dist="43180" dir="5400000">
                      <a:srgbClr val="000000">
                        <a:alpha val="65000"/>
                      </a:srgbClr>
                    </a:innerShdw>
                  </a:effectLst>
                  <a:latin typeface="標楷體"/>
                </a:rPr>
                <a:t>不適用</a:t>
              </a:r>
              <a:r>
                <a:rPr lang="zh-TW" altLang="en-US" sz="2200" b="1" dirty="0">
                  <a:ln w="1905"/>
                  <a:solidFill>
                    <a:srgbClr val="0000FF"/>
                  </a:solidFill>
                  <a:effectLst>
                    <a:innerShdw blurRad="69850" dist="43180" dir="5400000">
                      <a:srgbClr val="000000">
                        <a:alpha val="65000"/>
                      </a:srgbClr>
                    </a:innerShdw>
                  </a:effectLst>
                  <a:latin typeface="標楷體"/>
                </a:rPr>
                <a:t>。</a:t>
              </a:r>
            </a:p>
            <a:p>
              <a:pPr marL="271463" lvl="0" indent="-271463" algn="l" defTabSz="1066800">
                <a:lnSpc>
                  <a:spcPts val="3000"/>
                </a:lnSpc>
                <a:spcBef>
                  <a:spcPct val="0"/>
                </a:spcBef>
              </a:pP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p:txBody>
        </p:sp>
      </p:grpSp>
      <p:sp>
        <p:nvSpPr>
          <p:cNvPr id="13" name="內容版面配置區 3"/>
          <p:cNvSpPr txBox="1">
            <a:spLocks/>
          </p:cNvSpPr>
          <p:nvPr/>
        </p:nvSpPr>
        <p:spPr bwMode="auto">
          <a:xfrm>
            <a:off x="539552" y="753458"/>
            <a:ext cx="7935043" cy="583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七、退撫基金撥繳及退費</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4" name="文字方塊 13"/>
          <p:cNvSpPr txBox="1"/>
          <p:nvPr/>
        </p:nvSpPr>
        <p:spPr>
          <a:xfrm>
            <a:off x="663748" y="1268760"/>
            <a:ext cx="6500540"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200" b="1" dirty="0" smtClean="0"/>
              <a:t>(</a:t>
            </a:r>
            <a:r>
              <a:rPr lang="zh-TW" altLang="en-US" sz="2200" b="1" dirty="0"/>
              <a:t>二</a:t>
            </a:r>
            <a:r>
              <a:rPr lang="en-US" altLang="zh-TW" sz="2200" b="1" dirty="0" smtClean="0"/>
              <a:t>)</a:t>
            </a:r>
            <a:r>
              <a:rPr lang="zh-TW" altLang="en-US" sz="2200" b="1" dirty="0"/>
              <a:t>退撫基金撥</a:t>
            </a:r>
            <a:r>
              <a:rPr lang="zh-TW" altLang="en-US" sz="2200" b="1" dirty="0" smtClean="0"/>
              <a:t>繳</a:t>
            </a:r>
            <a:r>
              <a:rPr lang="en-US" altLang="zh-TW" sz="2200" b="1" dirty="0" smtClean="0"/>
              <a:t>-</a:t>
            </a:r>
            <a:r>
              <a:rPr lang="zh-TW" altLang="en-US" sz="2200" b="1" dirty="0" smtClean="0"/>
              <a:t>新增育嬰</a:t>
            </a:r>
            <a:r>
              <a:rPr lang="zh-TW" altLang="en-US" sz="2200" b="1" dirty="0"/>
              <a:t>留職停薪</a:t>
            </a:r>
            <a:r>
              <a:rPr lang="zh-TW" altLang="en-US" sz="2200" b="1" dirty="0" smtClean="0"/>
              <a:t>期間年資採計</a:t>
            </a:r>
            <a:r>
              <a:rPr lang="en-US" altLang="zh-TW" sz="2200" b="1" dirty="0" smtClean="0"/>
              <a:t>(1)</a:t>
            </a:r>
            <a:endParaRPr lang="zh-TW" altLang="en-US" sz="2200" b="1" dirty="0"/>
          </a:p>
        </p:txBody>
      </p:sp>
      <p:grpSp>
        <p:nvGrpSpPr>
          <p:cNvPr id="15" name="群組 14"/>
          <p:cNvGrpSpPr/>
          <p:nvPr/>
        </p:nvGrpSpPr>
        <p:grpSpPr>
          <a:xfrm>
            <a:off x="477100" y="1905697"/>
            <a:ext cx="8136905" cy="986502"/>
            <a:chOff x="462118" y="5448203"/>
            <a:chExt cx="7975570" cy="986502"/>
          </a:xfrm>
        </p:grpSpPr>
        <p:sp>
          <p:nvSpPr>
            <p:cNvPr id="16" name="手繪多邊形 15"/>
            <p:cNvSpPr/>
            <p:nvPr/>
          </p:nvSpPr>
          <p:spPr>
            <a:xfrm>
              <a:off x="539553" y="5461683"/>
              <a:ext cx="648071" cy="973022"/>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7" name="手繪多邊形 16"/>
            <p:cNvSpPr/>
            <p:nvPr/>
          </p:nvSpPr>
          <p:spPr>
            <a:xfrm>
              <a:off x="1187623" y="5524375"/>
              <a:ext cx="7250065" cy="728379"/>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85725" lvl="0">
                <a:lnSpc>
                  <a:spcPts val="2500"/>
                </a:lnSpc>
                <a:spcBef>
                  <a:spcPct val="0"/>
                </a:spcBef>
                <a:defRPr/>
              </a:pPr>
              <a:r>
                <a:rPr lang="zh-TW" altLang="en-US" sz="2400" b="1" dirty="0" smtClean="0">
                  <a:solidFill>
                    <a:srgbClr val="660066"/>
                  </a:solidFill>
                  <a:latin typeface="標楷體" pitchFamily="65" charset="-120"/>
                </a:rPr>
                <a:t>育嬰</a:t>
              </a:r>
              <a:r>
                <a:rPr lang="zh-TW" altLang="en-US" sz="2400" b="1" dirty="0">
                  <a:solidFill>
                    <a:srgbClr val="660066"/>
                  </a:solidFill>
                  <a:latin typeface="標楷體" pitchFamily="65" charset="-120"/>
                </a:rPr>
                <a:t>留停年資得選擇「全額自費，繼續撥繳退撫基金費用」，以併計年資</a:t>
              </a:r>
              <a:r>
                <a:rPr lang="zh-TW" altLang="en-US" sz="2400" b="1" dirty="0" smtClean="0">
                  <a:solidFill>
                    <a:srgbClr val="660066"/>
                  </a:solidFill>
                  <a:latin typeface="標楷體" pitchFamily="65" charset="-120"/>
                </a:rPr>
                <a:t>。</a:t>
              </a:r>
              <a:endParaRPr lang="zh-TW" altLang="en-US" sz="2400" b="1" kern="1200" dirty="0"/>
            </a:p>
          </p:txBody>
        </p:sp>
        <p:pic>
          <p:nvPicPr>
            <p:cNvPr id="18"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118" y="5448203"/>
              <a:ext cx="802940" cy="8045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2655021891"/>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53</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3" name="內容版面配置區 3"/>
          <p:cNvSpPr txBox="1">
            <a:spLocks/>
          </p:cNvSpPr>
          <p:nvPr/>
        </p:nvSpPr>
        <p:spPr bwMode="auto">
          <a:xfrm>
            <a:off x="559470" y="692696"/>
            <a:ext cx="7935043" cy="533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七、退撫基金撥繳及退費</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pSp>
        <p:nvGrpSpPr>
          <p:cNvPr id="15" name="群組 14"/>
          <p:cNvGrpSpPr/>
          <p:nvPr/>
        </p:nvGrpSpPr>
        <p:grpSpPr>
          <a:xfrm>
            <a:off x="524024" y="1793975"/>
            <a:ext cx="8136905" cy="986502"/>
            <a:chOff x="462118" y="5448203"/>
            <a:chExt cx="7975570" cy="986502"/>
          </a:xfrm>
        </p:grpSpPr>
        <p:sp>
          <p:nvSpPr>
            <p:cNvPr id="16" name="手繪多邊形 15"/>
            <p:cNvSpPr/>
            <p:nvPr/>
          </p:nvSpPr>
          <p:spPr>
            <a:xfrm>
              <a:off x="539553" y="5461683"/>
              <a:ext cx="648071" cy="973022"/>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2200" kern="1200"/>
            </a:p>
          </p:txBody>
        </p:sp>
        <p:sp>
          <p:nvSpPr>
            <p:cNvPr id="17" name="手繪多邊形 16"/>
            <p:cNvSpPr/>
            <p:nvPr/>
          </p:nvSpPr>
          <p:spPr>
            <a:xfrm>
              <a:off x="1187623" y="5524375"/>
              <a:ext cx="7250065" cy="728379"/>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85725" lvl="0">
                <a:lnSpc>
                  <a:spcPts val="2500"/>
                </a:lnSpc>
                <a:spcBef>
                  <a:spcPct val="0"/>
                </a:spcBef>
                <a:defRPr/>
              </a:pPr>
              <a:r>
                <a:rPr lang="zh-TW" altLang="en-US" sz="2200" b="1" dirty="0" smtClean="0">
                  <a:solidFill>
                    <a:srgbClr val="660066"/>
                  </a:solidFill>
                  <a:latin typeface="標楷體" pitchFamily="65" charset="-120"/>
                </a:rPr>
                <a:t>育嬰</a:t>
              </a:r>
              <a:r>
                <a:rPr lang="zh-TW" altLang="en-US" sz="2200" b="1" dirty="0">
                  <a:solidFill>
                    <a:srgbClr val="660066"/>
                  </a:solidFill>
                  <a:latin typeface="標楷體" pitchFamily="65" charset="-120"/>
                </a:rPr>
                <a:t>留停年資得選擇「全額自費，繼續撥繳退撫基金費用」，以併計年資</a:t>
              </a:r>
              <a:r>
                <a:rPr lang="zh-TW" altLang="en-US" sz="2200" b="1" dirty="0" smtClean="0">
                  <a:solidFill>
                    <a:srgbClr val="660066"/>
                  </a:solidFill>
                  <a:latin typeface="標楷體" pitchFamily="65" charset="-120"/>
                </a:rPr>
                <a:t>。</a:t>
              </a:r>
              <a:endParaRPr lang="zh-TW" altLang="en-US" sz="2200" b="1" kern="1200" dirty="0"/>
            </a:p>
          </p:txBody>
        </p:sp>
        <p:pic>
          <p:nvPicPr>
            <p:cNvPr id="18"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118" y="5448203"/>
              <a:ext cx="802940" cy="8045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grpSp>
        <p:nvGrpSpPr>
          <p:cNvPr id="20" name="群組 19"/>
          <p:cNvGrpSpPr/>
          <p:nvPr/>
        </p:nvGrpSpPr>
        <p:grpSpPr>
          <a:xfrm>
            <a:off x="527497" y="2764388"/>
            <a:ext cx="8209692" cy="3976253"/>
            <a:chOff x="808643" y="2998935"/>
            <a:chExt cx="7615915" cy="1438178"/>
          </a:xfrm>
        </p:grpSpPr>
        <p:sp>
          <p:nvSpPr>
            <p:cNvPr id="21" name="直線接點 20"/>
            <p:cNvSpPr/>
            <p:nvPr/>
          </p:nvSpPr>
          <p:spPr>
            <a:xfrm>
              <a:off x="951963" y="2998935"/>
              <a:ext cx="7307378" cy="1"/>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lt1"/>
            </a:fontRef>
          </p:style>
        </p:sp>
        <p:sp>
          <p:nvSpPr>
            <p:cNvPr id="22" name="手繪多邊形 21"/>
            <p:cNvSpPr/>
            <p:nvPr/>
          </p:nvSpPr>
          <p:spPr>
            <a:xfrm>
              <a:off x="808643" y="2998937"/>
              <a:ext cx="783745" cy="1438176"/>
            </a:xfrm>
            <a:custGeom>
              <a:avLst/>
              <a:gdLst>
                <a:gd name="connsiteX0" fmla="*/ 0 w 783745"/>
                <a:gd name="connsiteY0" fmla="*/ 0 h 4060031"/>
                <a:gd name="connsiteX1" fmla="*/ 783745 w 783745"/>
                <a:gd name="connsiteY1" fmla="*/ 0 h 4060031"/>
                <a:gd name="connsiteX2" fmla="*/ 783745 w 783745"/>
                <a:gd name="connsiteY2" fmla="*/ 4060031 h 4060031"/>
                <a:gd name="connsiteX3" fmla="*/ 0 w 783745"/>
                <a:gd name="connsiteY3" fmla="*/ 4060031 h 4060031"/>
                <a:gd name="connsiteX4" fmla="*/ 0 w 783745"/>
                <a:gd name="connsiteY4" fmla="*/ 0 h 406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745" h="4060031">
                  <a:moveTo>
                    <a:pt x="0" y="0"/>
                  </a:moveTo>
                  <a:lnTo>
                    <a:pt x="783745" y="0"/>
                  </a:lnTo>
                  <a:lnTo>
                    <a:pt x="783745" y="4060031"/>
                  </a:lnTo>
                  <a:lnTo>
                    <a:pt x="0" y="406003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4780" tIns="144780" rIns="144780" bIns="144780" numCol="1" spcCol="1270" anchor="t"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l" defTabSz="1689100">
                <a:lnSpc>
                  <a:spcPct val="90000"/>
                </a:lnSpc>
                <a:spcBef>
                  <a:spcPct val="0"/>
                </a:spcBef>
                <a:spcAft>
                  <a:spcPct val="35000"/>
                </a:spcAft>
              </a:pPr>
              <a:r>
                <a:rPr lang="zh-TW" altLang="en-US" sz="5000" b="1" kern="1200" cap="none" spc="50" dirty="0" smtClean="0">
                  <a:ln w="11430"/>
                  <a:solidFill>
                    <a:schemeClr val="tx1"/>
                  </a:solidFill>
                  <a:effectLst>
                    <a:outerShdw blurRad="76200" dist="50800" dir="5400000" algn="tl" rotWithShape="0">
                      <a:srgbClr val="000000">
                        <a:alpha val="65000"/>
                      </a:srgbClr>
                    </a:outerShdw>
                  </a:effectLst>
                </a:rPr>
                <a:t>解析</a:t>
              </a:r>
              <a:endParaRPr lang="zh-TW" altLang="en-US" sz="5000" b="1" kern="1200" cap="none" spc="50" dirty="0">
                <a:ln w="11430"/>
                <a:solidFill>
                  <a:schemeClr val="tx1"/>
                </a:solidFill>
                <a:effectLst>
                  <a:outerShdw blurRad="76200" dist="50800" dir="5400000" algn="tl" rotWithShape="0">
                    <a:srgbClr val="000000">
                      <a:alpha val="65000"/>
                    </a:srgbClr>
                  </a:outerShdw>
                </a:effectLst>
              </a:endParaRPr>
            </a:p>
          </p:txBody>
        </p:sp>
        <p:sp>
          <p:nvSpPr>
            <p:cNvPr id="23" name="手繪多邊形 22"/>
            <p:cNvSpPr/>
            <p:nvPr/>
          </p:nvSpPr>
          <p:spPr>
            <a:xfrm>
              <a:off x="1592388" y="2998937"/>
              <a:ext cx="6832170" cy="1413380"/>
            </a:xfrm>
            <a:custGeom>
              <a:avLst/>
              <a:gdLst>
                <a:gd name="connsiteX0" fmla="*/ 0 w 6407270"/>
                <a:gd name="connsiteY0" fmla="*/ 0 h 1492725"/>
                <a:gd name="connsiteX1" fmla="*/ 6407270 w 6407270"/>
                <a:gd name="connsiteY1" fmla="*/ 0 h 1492725"/>
                <a:gd name="connsiteX2" fmla="*/ 6407270 w 6407270"/>
                <a:gd name="connsiteY2" fmla="*/ 1492725 h 1492725"/>
                <a:gd name="connsiteX3" fmla="*/ 0 w 6407270"/>
                <a:gd name="connsiteY3" fmla="*/ 1492725 h 1492725"/>
                <a:gd name="connsiteX4" fmla="*/ 0 w 6407270"/>
                <a:gd name="connsiteY4" fmla="*/ 0 h 1492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7270" h="1492725">
                  <a:moveTo>
                    <a:pt x="0" y="0"/>
                  </a:moveTo>
                  <a:lnTo>
                    <a:pt x="6407270" y="0"/>
                  </a:lnTo>
                  <a:lnTo>
                    <a:pt x="6407270" y="1492725"/>
                  </a:lnTo>
                  <a:lnTo>
                    <a:pt x="0" y="149272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algn="just" defTabSz="1066800">
                <a:lnSpc>
                  <a:spcPts val="3200"/>
                </a:lnSpc>
                <a:spcBef>
                  <a:spcPct val="0"/>
                </a:spcBef>
                <a:spcAft>
                  <a:spcPts val="1200"/>
                </a:spcAft>
              </a:pPr>
              <a:r>
                <a:rPr lang="zh-TW" altLang="en-US" sz="2200" b="1" dirty="0">
                  <a:ln w="1905"/>
                  <a:solidFill>
                    <a:srgbClr val="0000FF"/>
                  </a:solidFill>
                  <a:effectLst>
                    <a:innerShdw blurRad="69850" dist="43180" dir="5400000">
                      <a:srgbClr val="000000">
                        <a:alpha val="65000"/>
                      </a:srgbClr>
                    </a:innerShdw>
                  </a:effectLst>
                  <a:latin typeface="標楷體"/>
                </a:rPr>
                <a:t>◎申請程序及繳費</a:t>
              </a:r>
              <a:r>
                <a:rPr lang="zh-TW" altLang="en-US" sz="2200" b="1" dirty="0" smtClean="0">
                  <a:ln w="1905"/>
                  <a:solidFill>
                    <a:srgbClr val="0000FF"/>
                  </a:solidFill>
                  <a:effectLst>
                    <a:innerShdw blurRad="69850" dist="43180" dir="5400000">
                      <a:srgbClr val="000000">
                        <a:alpha val="65000"/>
                      </a:srgbClr>
                    </a:innerShdw>
                  </a:effectLst>
                  <a:latin typeface="標楷體"/>
                </a:rPr>
                <a:t>期限：</a:t>
              </a:r>
              <a:r>
                <a:rPr lang="en-US" altLang="zh-TW" sz="2200" b="1" dirty="0" smtClean="0">
                  <a:ln w="1905"/>
                  <a:solidFill>
                    <a:srgbClr val="C00000"/>
                  </a:solidFill>
                  <a:effectLst>
                    <a:innerShdw blurRad="69850" dist="43180" dir="5400000">
                      <a:srgbClr val="000000">
                        <a:alpha val="65000"/>
                      </a:srgbClr>
                    </a:innerShdw>
                  </a:effectLst>
                  <a:latin typeface="標楷體"/>
                </a:rPr>
                <a:t>(</a:t>
              </a:r>
              <a:r>
                <a:rPr lang="zh-TW" altLang="en-US" sz="2200" b="1" dirty="0" smtClean="0">
                  <a:ln w="1905"/>
                  <a:solidFill>
                    <a:srgbClr val="C00000"/>
                  </a:solidFill>
                  <a:effectLst>
                    <a:innerShdw blurRad="69850" dist="43180" dir="5400000">
                      <a:srgbClr val="000000">
                        <a:alpha val="65000"/>
                      </a:srgbClr>
                    </a:innerShdw>
                  </a:effectLst>
                  <a:latin typeface="標楷體"/>
                </a:rPr>
                <a:t>銓敘部</a:t>
              </a:r>
              <a:r>
                <a:rPr lang="en-US" altLang="zh-TW" sz="2200" b="1" dirty="0" smtClean="0">
                  <a:ln w="1905"/>
                  <a:solidFill>
                    <a:srgbClr val="C00000"/>
                  </a:solidFill>
                  <a:effectLst>
                    <a:innerShdw blurRad="69850" dist="43180" dir="5400000">
                      <a:srgbClr val="000000">
                        <a:alpha val="65000"/>
                      </a:srgbClr>
                    </a:innerShdw>
                  </a:effectLst>
                  <a:latin typeface="標楷體"/>
                </a:rPr>
                <a:t>106.8.18</a:t>
              </a:r>
              <a:r>
                <a:rPr lang="zh-TW" altLang="en-US" sz="2200" b="1" dirty="0" smtClean="0">
                  <a:ln w="1905"/>
                  <a:solidFill>
                    <a:srgbClr val="C00000"/>
                  </a:solidFill>
                  <a:effectLst>
                    <a:innerShdw blurRad="69850" dist="43180" dir="5400000">
                      <a:srgbClr val="000000">
                        <a:alpha val="65000"/>
                      </a:srgbClr>
                    </a:innerShdw>
                  </a:effectLst>
                  <a:latin typeface="標楷體"/>
                </a:rPr>
                <a:t>函</a:t>
              </a:r>
              <a:r>
                <a:rPr lang="en-US" altLang="zh-TW" sz="2200" b="1" dirty="0">
                  <a:ln w="1905"/>
                  <a:solidFill>
                    <a:srgbClr val="C00000"/>
                  </a:solidFill>
                  <a:effectLst>
                    <a:innerShdw blurRad="69850" dist="43180" dir="5400000">
                      <a:srgbClr val="000000">
                        <a:alpha val="65000"/>
                      </a:srgbClr>
                    </a:innerShdw>
                  </a:effectLst>
                  <a:latin typeface="標楷體"/>
                </a:rPr>
                <a:t>)</a:t>
              </a:r>
              <a:endParaRPr lang="en-US" altLang="zh-TW" sz="2200" b="1" dirty="0" smtClean="0">
                <a:ln w="1905"/>
                <a:solidFill>
                  <a:srgbClr val="C00000"/>
                </a:solidFill>
                <a:effectLst>
                  <a:innerShdw blurRad="69850" dist="43180" dir="5400000">
                    <a:srgbClr val="000000">
                      <a:alpha val="65000"/>
                    </a:srgbClr>
                  </a:innerShdw>
                </a:effectLst>
                <a:latin typeface="標楷體"/>
              </a:endParaRPr>
            </a:p>
            <a:p>
              <a:pPr marL="271463" lvl="0" indent="-271463" algn="just" defTabSz="1066800">
                <a:lnSpc>
                  <a:spcPts val="3000"/>
                </a:lnSpc>
              </a:pPr>
              <a:r>
                <a:rPr lang="en-US" altLang="zh-TW" sz="2200" b="1" dirty="0" smtClean="0">
                  <a:ln w="1905"/>
                  <a:solidFill>
                    <a:srgbClr val="0000FF"/>
                  </a:solidFill>
                  <a:effectLst>
                    <a:innerShdw blurRad="69850" dist="43180" dir="5400000">
                      <a:srgbClr val="000000">
                        <a:alpha val="65000"/>
                      </a:srgbClr>
                    </a:innerShdw>
                  </a:effectLst>
                  <a:latin typeface="標楷體"/>
                </a:rPr>
                <a:t>1.</a:t>
              </a:r>
              <a:r>
                <a:rPr lang="en-US" altLang="zh-TW" sz="2200" b="1" u="sng" dirty="0" smtClean="0">
                  <a:ln w="1905"/>
                  <a:solidFill>
                    <a:srgbClr val="0000FF"/>
                  </a:solidFill>
                  <a:effectLst>
                    <a:innerShdw blurRad="69850" dist="43180" dir="5400000">
                      <a:srgbClr val="000000">
                        <a:alpha val="65000"/>
                      </a:srgbClr>
                    </a:innerShdw>
                  </a:effectLst>
                  <a:latin typeface="標楷體"/>
                </a:rPr>
                <a:t>106</a:t>
              </a:r>
              <a:r>
                <a:rPr lang="zh-TW" altLang="en-US" sz="2200" b="1" u="sng" dirty="0">
                  <a:ln w="1905"/>
                  <a:solidFill>
                    <a:srgbClr val="0000FF"/>
                  </a:solidFill>
                  <a:effectLst>
                    <a:innerShdw blurRad="69850" dist="43180" dir="5400000">
                      <a:srgbClr val="000000">
                        <a:alpha val="65000"/>
                      </a:srgbClr>
                    </a:innerShdw>
                  </a:effectLst>
                  <a:latin typeface="標楷體"/>
                </a:rPr>
                <a:t>年</a:t>
              </a:r>
              <a:r>
                <a:rPr lang="en-US" altLang="zh-TW" sz="2200" b="1" u="sng" dirty="0">
                  <a:ln w="1905"/>
                  <a:solidFill>
                    <a:srgbClr val="0000FF"/>
                  </a:solidFill>
                  <a:effectLst>
                    <a:innerShdw blurRad="69850" dist="43180" dir="5400000">
                      <a:srgbClr val="000000">
                        <a:alpha val="65000"/>
                      </a:srgbClr>
                    </a:innerShdw>
                  </a:effectLst>
                  <a:latin typeface="標楷體"/>
                </a:rPr>
                <a:t>8</a:t>
              </a:r>
              <a:r>
                <a:rPr lang="zh-TW" altLang="en-US" sz="2200" b="1" u="sng" dirty="0">
                  <a:ln w="1905"/>
                  <a:solidFill>
                    <a:srgbClr val="0000FF"/>
                  </a:solidFill>
                  <a:effectLst>
                    <a:innerShdw blurRad="69850" dist="43180" dir="5400000">
                      <a:srgbClr val="000000">
                        <a:alpha val="65000"/>
                      </a:srgbClr>
                    </a:innerShdw>
                  </a:effectLst>
                  <a:latin typeface="標楷體"/>
                </a:rPr>
                <a:t>月</a:t>
              </a:r>
              <a:r>
                <a:rPr lang="en-US" altLang="zh-TW" sz="2200" b="1" u="sng" dirty="0">
                  <a:ln w="1905"/>
                  <a:solidFill>
                    <a:srgbClr val="0000FF"/>
                  </a:solidFill>
                  <a:effectLst>
                    <a:innerShdw blurRad="69850" dist="43180" dir="5400000">
                      <a:srgbClr val="000000">
                        <a:alpha val="65000"/>
                      </a:srgbClr>
                    </a:innerShdw>
                  </a:effectLst>
                  <a:latin typeface="標楷體"/>
                </a:rPr>
                <a:t>11</a:t>
              </a:r>
              <a:r>
                <a:rPr lang="zh-TW" altLang="en-US" sz="2200" b="1" u="sng" dirty="0">
                  <a:ln w="1905"/>
                  <a:solidFill>
                    <a:srgbClr val="0000FF"/>
                  </a:solidFill>
                  <a:effectLst>
                    <a:innerShdw blurRad="69850" dist="43180" dir="5400000">
                      <a:srgbClr val="000000">
                        <a:alpha val="65000"/>
                      </a:srgbClr>
                    </a:innerShdw>
                  </a:effectLst>
                  <a:latin typeface="標楷體"/>
                </a:rPr>
                <a:t>日（含）以後始</a:t>
              </a:r>
              <a:r>
                <a:rPr lang="zh-TW" altLang="en-US" sz="2200" b="1" u="sng" dirty="0" smtClean="0">
                  <a:ln w="1905"/>
                  <a:solidFill>
                    <a:srgbClr val="0000FF"/>
                  </a:solidFill>
                  <a:effectLst>
                    <a:innerShdw blurRad="69850" dist="43180" dir="5400000">
                      <a:srgbClr val="000000">
                        <a:alpha val="65000"/>
                      </a:srgbClr>
                    </a:innerShdw>
                  </a:effectLst>
                  <a:latin typeface="標楷體"/>
                </a:rPr>
                <a:t>申請者</a:t>
              </a:r>
              <a:r>
                <a:rPr lang="zh-TW" altLang="en-US" sz="2200" b="1" dirty="0">
                  <a:ln w="1905"/>
                  <a:solidFill>
                    <a:srgbClr val="0000FF"/>
                  </a:solidFill>
                  <a:effectLst>
                    <a:innerShdw blurRad="69850" dist="43180" dir="5400000">
                      <a:srgbClr val="000000">
                        <a:alpha val="65000"/>
                      </a:srgbClr>
                    </a:innerShdw>
                  </a:effectLst>
                  <a:latin typeface="標楷體"/>
                </a:rPr>
                <a:t>：</a:t>
              </a:r>
              <a:r>
                <a:rPr lang="zh-TW" altLang="en-US" sz="2200" b="1" dirty="0">
                  <a:ln w="1905"/>
                  <a:solidFill>
                    <a:srgbClr val="C00000"/>
                  </a:solidFill>
                  <a:effectLst>
                    <a:innerShdw blurRad="69850" dist="43180" dir="5400000">
                      <a:srgbClr val="000000">
                        <a:alpha val="65000"/>
                      </a:srgbClr>
                    </a:innerShdw>
                  </a:effectLst>
                  <a:latin typeface="標楷體"/>
                </a:rPr>
                <a:t>隨案辦理並應填具選擇書</a:t>
              </a:r>
              <a:r>
                <a:rPr lang="zh-TW" altLang="en-US" sz="2200" b="1" dirty="0">
                  <a:ln w="1905"/>
                  <a:solidFill>
                    <a:srgbClr val="0000FF"/>
                  </a:solidFill>
                  <a:effectLst>
                    <a:innerShdw blurRad="69850" dist="43180" dir="5400000">
                      <a:srgbClr val="000000">
                        <a:alpha val="65000"/>
                      </a:srgbClr>
                    </a:innerShdw>
                  </a:effectLst>
                  <a:latin typeface="標楷體"/>
                </a:rPr>
                <a:t>，</a:t>
              </a:r>
              <a:r>
                <a:rPr lang="zh-TW" altLang="en-US" sz="2200" b="1" dirty="0" smtClean="0">
                  <a:ln w="1905"/>
                  <a:solidFill>
                    <a:srgbClr val="0000FF"/>
                  </a:solidFill>
                  <a:effectLst>
                    <a:innerShdw blurRad="69850" dist="43180" dir="5400000">
                      <a:srgbClr val="000000">
                        <a:alpha val="65000"/>
                      </a:srgbClr>
                    </a:innerShdw>
                  </a:effectLst>
                  <a:latin typeface="標楷體"/>
                </a:rPr>
                <a:t>確定意願</a:t>
              </a:r>
              <a:r>
                <a:rPr lang="zh-TW" altLang="en-US" sz="2200" b="1" dirty="0">
                  <a:ln w="1905"/>
                  <a:solidFill>
                    <a:srgbClr val="0000FF"/>
                  </a:solidFill>
                  <a:effectLst>
                    <a:innerShdw blurRad="69850" dist="43180" dir="5400000">
                      <a:srgbClr val="000000">
                        <a:alpha val="65000"/>
                      </a:srgbClr>
                    </a:innerShdw>
                  </a:effectLst>
                  <a:latin typeface="標楷體"/>
                </a:rPr>
                <a:t>後，按月</a:t>
              </a:r>
              <a:r>
                <a:rPr lang="zh-TW" altLang="en-US" sz="2200" b="1" dirty="0" smtClean="0">
                  <a:ln w="1905"/>
                  <a:solidFill>
                    <a:srgbClr val="0000FF"/>
                  </a:solidFill>
                  <a:effectLst>
                    <a:innerShdw blurRad="69850" dist="43180" dir="5400000">
                      <a:srgbClr val="000000">
                        <a:alpha val="65000"/>
                      </a:srgbClr>
                    </a:innerShdw>
                  </a:effectLst>
                  <a:latin typeface="標楷體"/>
                </a:rPr>
                <a:t>將應</a:t>
              </a:r>
              <a:r>
                <a:rPr lang="zh-TW" altLang="en-US" sz="2200" b="1" dirty="0">
                  <a:ln w="1905"/>
                  <a:solidFill>
                    <a:srgbClr val="0000FF"/>
                  </a:solidFill>
                  <a:effectLst>
                    <a:innerShdw blurRad="69850" dist="43180" dir="5400000">
                      <a:srgbClr val="000000">
                        <a:alpha val="65000"/>
                      </a:srgbClr>
                    </a:innerShdw>
                  </a:effectLst>
                  <a:latin typeface="標楷體"/>
                </a:rPr>
                <a:t>繳付之退撫基金費用交由服務機關併入現職人員當月應繳付之退撫基金費用完成報繳作業</a:t>
              </a:r>
              <a:r>
                <a:rPr lang="zh-TW" altLang="en-US" sz="2200" b="1" dirty="0" smtClean="0">
                  <a:ln w="1905"/>
                  <a:solidFill>
                    <a:srgbClr val="0000FF"/>
                  </a:solidFill>
                  <a:effectLst>
                    <a:innerShdw blurRad="69850" dist="43180" dir="5400000">
                      <a:srgbClr val="000000">
                        <a:alpha val="65000"/>
                      </a:srgbClr>
                    </a:innerShdw>
                  </a:effectLst>
                  <a:latin typeface="標楷體"/>
                </a:rPr>
                <a:t>。</a:t>
              </a:r>
              <a:endParaRPr lang="en-US" altLang="zh-TW" sz="2200" b="1" dirty="0" smtClean="0">
                <a:ln w="1905"/>
                <a:solidFill>
                  <a:srgbClr val="0000FF"/>
                </a:solidFill>
                <a:effectLst>
                  <a:innerShdw blurRad="69850" dist="43180" dir="5400000">
                    <a:srgbClr val="000000">
                      <a:alpha val="65000"/>
                    </a:srgbClr>
                  </a:innerShdw>
                </a:effectLst>
                <a:latin typeface="標楷體"/>
              </a:endParaRPr>
            </a:p>
            <a:p>
              <a:pPr marL="271463" lvl="0" indent="-271463" algn="just" defTabSz="1066800">
                <a:lnSpc>
                  <a:spcPts val="3000"/>
                </a:lnSpc>
                <a:spcBef>
                  <a:spcPts val="600"/>
                </a:spcBef>
              </a:pPr>
              <a:r>
                <a:rPr lang="en-US" altLang="zh-TW" sz="2200" b="1" dirty="0" smtClean="0">
                  <a:ln w="1905"/>
                  <a:solidFill>
                    <a:srgbClr val="0000FF"/>
                  </a:solidFill>
                  <a:effectLst>
                    <a:innerShdw blurRad="69850" dist="43180" dir="5400000">
                      <a:srgbClr val="000000">
                        <a:alpha val="65000"/>
                      </a:srgbClr>
                    </a:innerShdw>
                  </a:effectLst>
                  <a:latin typeface="標楷體"/>
                </a:rPr>
                <a:t>2.</a:t>
              </a:r>
              <a:r>
                <a:rPr lang="en-US" altLang="zh-TW" sz="2200" b="1" u="sng" dirty="0" smtClean="0">
                  <a:ln w="1905"/>
                  <a:solidFill>
                    <a:srgbClr val="0000FF"/>
                  </a:solidFill>
                  <a:effectLst>
                    <a:innerShdw blurRad="69850" dist="43180" dir="5400000">
                      <a:srgbClr val="000000">
                        <a:alpha val="65000"/>
                      </a:srgbClr>
                    </a:innerShdw>
                  </a:effectLst>
                  <a:latin typeface="標楷體"/>
                </a:rPr>
                <a:t>106</a:t>
              </a:r>
              <a:r>
                <a:rPr lang="zh-TW" altLang="en-US" sz="2200" b="1" u="sng" dirty="0">
                  <a:ln w="1905"/>
                  <a:solidFill>
                    <a:srgbClr val="0000FF"/>
                  </a:solidFill>
                  <a:effectLst>
                    <a:innerShdw blurRad="69850" dist="43180" dir="5400000">
                      <a:srgbClr val="000000">
                        <a:alpha val="65000"/>
                      </a:srgbClr>
                    </a:innerShdw>
                  </a:effectLst>
                  <a:latin typeface="標楷體"/>
                </a:rPr>
                <a:t>年</a:t>
              </a:r>
              <a:r>
                <a:rPr lang="en-US" altLang="zh-TW" sz="2200" b="1" u="sng" dirty="0">
                  <a:ln w="1905"/>
                  <a:solidFill>
                    <a:srgbClr val="0000FF"/>
                  </a:solidFill>
                  <a:effectLst>
                    <a:innerShdw blurRad="69850" dist="43180" dir="5400000">
                      <a:srgbClr val="000000">
                        <a:alpha val="65000"/>
                      </a:srgbClr>
                    </a:innerShdw>
                  </a:effectLst>
                  <a:latin typeface="標楷體"/>
                </a:rPr>
                <a:t>8</a:t>
              </a:r>
              <a:r>
                <a:rPr lang="zh-TW" altLang="en-US" sz="2200" b="1" u="sng" dirty="0">
                  <a:ln w="1905"/>
                  <a:solidFill>
                    <a:srgbClr val="0000FF"/>
                  </a:solidFill>
                  <a:effectLst>
                    <a:innerShdw blurRad="69850" dist="43180" dir="5400000">
                      <a:srgbClr val="000000">
                        <a:alpha val="65000"/>
                      </a:srgbClr>
                    </a:innerShdw>
                  </a:effectLst>
                  <a:latin typeface="標楷體"/>
                </a:rPr>
                <a:t>月</a:t>
              </a:r>
              <a:r>
                <a:rPr lang="en-US" altLang="zh-TW" sz="2200" b="1" u="sng" dirty="0">
                  <a:ln w="1905"/>
                  <a:solidFill>
                    <a:srgbClr val="0000FF"/>
                  </a:solidFill>
                  <a:effectLst>
                    <a:innerShdw blurRad="69850" dist="43180" dir="5400000">
                      <a:srgbClr val="000000">
                        <a:alpha val="65000"/>
                      </a:srgbClr>
                    </a:innerShdw>
                  </a:effectLst>
                  <a:latin typeface="標楷體"/>
                </a:rPr>
                <a:t>10</a:t>
              </a:r>
              <a:r>
                <a:rPr lang="zh-TW" altLang="en-US" sz="2200" b="1" u="sng" dirty="0">
                  <a:ln w="1905"/>
                  <a:solidFill>
                    <a:srgbClr val="0000FF"/>
                  </a:solidFill>
                  <a:effectLst>
                    <a:innerShdw blurRad="69850" dist="43180" dir="5400000">
                      <a:srgbClr val="000000">
                        <a:alpha val="65000"/>
                      </a:srgbClr>
                    </a:innerShdw>
                  </a:effectLst>
                  <a:latin typeface="標楷體"/>
                </a:rPr>
                <a:t>日以前已</a:t>
              </a:r>
              <a:r>
                <a:rPr lang="zh-TW" altLang="en-US" sz="2200" b="1" u="sng" dirty="0" smtClean="0">
                  <a:ln w="1905"/>
                  <a:solidFill>
                    <a:srgbClr val="0000FF"/>
                  </a:solidFill>
                  <a:effectLst>
                    <a:innerShdw blurRad="69850" dist="43180" dir="5400000">
                      <a:srgbClr val="000000">
                        <a:alpha val="65000"/>
                      </a:srgbClr>
                    </a:innerShdw>
                  </a:effectLst>
                  <a:latin typeface="標楷體"/>
                </a:rPr>
                <a:t>申請者</a:t>
              </a:r>
              <a:r>
                <a:rPr lang="zh-TW" altLang="en-US" sz="2200" b="1" dirty="0">
                  <a:ln w="1905"/>
                  <a:solidFill>
                    <a:srgbClr val="0000FF"/>
                  </a:solidFill>
                  <a:effectLst>
                    <a:innerShdw blurRad="69850" dist="43180" dir="5400000">
                      <a:srgbClr val="000000">
                        <a:alpha val="65000"/>
                      </a:srgbClr>
                    </a:innerShdw>
                  </a:effectLst>
                  <a:latin typeface="標楷體"/>
                </a:rPr>
                <a:t>：自服務機關於收受銓敘部</a:t>
              </a:r>
              <a:r>
                <a:rPr lang="en-US" altLang="zh-TW" sz="2200" b="1" dirty="0">
                  <a:ln w="1905"/>
                  <a:solidFill>
                    <a:srgbClr val="0000FF"/>
                  </a:solidFill>
                  <a:effectLst>
                    <a:innerShdw blurRad="69850" dist="43180" dir="5400000">
                      <a:srgbClr val="000000">
                        <a:alpha val="65000"/>
                      </a:srgbClr>
                    </a:innerShdw>
                  </a:effectLst>
                  <a:latin typeface="標楷體"/>
                </a:rPr>
                <a:t>106.8.18</a:t>
              </a:r>
              <a:r>
                <a:rPr lang="zh-TW" altLang="en-US" sz="2200" b="1" dirty="0" smtClean="0">
                  <a:ln w="1905"/>
                  <a:solidFill>
                    <a:srgbClr val="0000FF"/>
                  </a:solidFill>
                  <a:effectLst>
                    <a:innerShdw blurRad="69850" dist="43180" dir="5400000">
                      <a:srgbClr val="000000">
                        <a:alpha val="65000"/>
                      </a:srgbClr>
                    </a:innerShdw>
                  </a:effectLst>
                  <a:latin typeface="標楷體"/>
                </a:rPr>
                <a:t>函並通知</a:t>
              </a:r>
              <a:r>
                <a:rPr lang="zh-TW" altLang="en-US" sz="2200" b="1" dirty="0" smtClean="0">
                  <a:ln w="1905"/>
                  <a:solidFill>
                    <a:srgbClr val="C00000"/>
                  </a:solidFill>
                  <a:effectLst>
                    <a:innerShdw blurRad="69850" dist="43180" dir="5400000">
                      <a:srgbClr val="000000">
                        <a:alpha val="65000"/>
                      </a:srgbClr>
                    </a:innerShdw>
                  </a:effectLst>
                  <a:latin typeface="標楷體"/>
                </a:rPr>
                <a:t>填</a:t>
              </a:r>
              <a:r>
                <a:rPr lang="zh-TW" altLang="en-US" sz="2200" b="1" dirty="0">
                  <a:ln w="1905"/>
                  <a:solidFill>
                    <a:srgbClr val="C00000"/>
                  </a:solidFill>
                  <a:effectLst>
                    <a:innerShdw blurRad="69850" dist="43180" dir="5400000">
                      <a:srgbClr val="000000">
                        <a:alpha val="65000"/>
                      </a:srgbClr>
                    </a:innerShdw>
                  </a:effectLst>
                  <a:latin typeface="標楷體"/>
                </a:rPr>
                <a:t>具選擇</a:t>
              </a:r>
              <a:r>
                <a:rPr lang="zh-TW" altLang="en-US" sz="2200" b="1" dirty="0" smtClean="0">
                  <a:ln w="1905"/>
                  <a:solidFill>
                    <a:srgbClr val="C00000"/>
                  </a:solidFill>
                  <a:effectLst>
                    <a:innerShdw blurRad="69850" dist="43180" dir="5400000">
                      <a:srgbClr val="000000">
                        <a:alpha val="65000"/>
                      </a:srgbClr>
                    </a:innerShdw>
                  </a:effectLst>
                  <a:latin typeface="標楷體"/>
                </a:rPr>
                <a:t>書</a:t>
              </a:r>
              <a:r>
                <a:rPr lang="zh-TW" altLang="en-US" sz="2200" b="1" dirty="0" smtClean="0">
                  <a:ln w="1905"/>
                  <a:solidFill>
                    <a:srgbClr val="0000FF"/>
                  </a:solidFill>
                  <a:effectLst>
                    <a:innerShdw blurRad="69850" dist="43180" dir="5400000">
                      <a:srgbClr val="000000">
                        <a:alpha val="65000"/>
                      </a:srgbClr>
                    </a:innerShdw>
                  </a:effectLst>
                  <a:latin typeface="標楷體"/>
                </a:rPr>
                <a:t>確定意願後，於服務</a:t>
              </a:r>
              <a:r>
                <a:rPr lang="zh-TW" altLang="en-US" sz="2200" b="1" dirty="0">
                  <a:ln w="1905"/>
                  <a:solidFill>
                    <a:srgbClr val="0000FF"/>
                  </a:solidFill>
                  <a:effectLst>
                    <a:innerShdw blurRad="69850" dist="43180" dir="5400000">
                      <a:srgbClr val="000000">
                        <a:alpha val="65000"/>
                      </a:srgbClr>
                    </a:innerShdw>
                  </a:effectLst>
                  <a:latin typeface="標楷體"/>
                </a:rPr>
                <a:t>機關收受本函之日起</a:t>
              </a:r>
              <a:r>
                <a:rPr lang="en-US" altLang="zh-TW" sz="2200" b="1" dirty="0">
                  <a:ln w="1905"/>
                  <a:solidFill>
                    <a:srgbClr val="C00000"/>
                  </a:solidFill>
                  <a:effectLst>
                    <a:innerShdw blurRad="69850" dist="43180" dir="5400000">
                      <a:srgbClr val="000000">
                        <a:alpha val="65000"/>
                      </a:srgbClr>
                    </a:innerShdw>
                  </a:effectLst>
                  <a:latin typeface="標楷體"/>
                </a:rPr>
                <a:t>3</a:t>
              </a:r>
              <a:r>
                <a:rPr lang="zh-TW" altLang="en-US" sz="2200" b="1" dirty="0">
                  <a:ln w="1905"/>
                  <a:solidFill>
                    <a:srgbClr val="C00000"/>
                  </a:solidFill>
                  <a:effectLst>
                    <a:innerShdw blurRad="69850" dist="43180" dir="5400000">
                      <a:srgbClr val="000000">
                        <a:alpha val="65000"/>
                      </a:srgbClr>
                    </a:innerShdw>
                  </a:effectLst>
                  <a:latin typeface="標楷體"/>
                </a:rPr>
                <a:t>個月內申請並繳費</a:t>
              </a:r>
              <a:r>
                <a:rPr lang="zh-TW" altLang="en-US" sz="2200" b="1" dirty="0">
                  <a:ln w="1905"/>
                  <a:solidFill>
                    <a:srgbClr val="0000FF"/>
                  </a:solidFill>
                  <a:effectLst>
                    <a:innerShdw blurRad="69850" dist="43180" dir="5400000">
                      <a:srgbClr val="000000">
                        <a:alpha val="65000"/>
                      </a:srgbClr>
                    </a:innerShdw>
                  </a:effectLst>
                  <a:latin typeface="標楷體"/>
                </a:rPr>
                <a:t>。</a:t>
              </a:r>
              <a:endParaRPr lang="en-US" altLang="zh-TW" sz="2200" b="1" dirty="0" smtClean="0">
                <a:ln w="1905"/>
                <a:solidFill>
                  <a:srgbClr val="0000FF"/>
                </a:solidFill>
                <a:effectLst>
                  <a:innerShdw blurRad="69850" dist="43180" dir="5400000">
                    <a:srgbClr val="000000">
                      <a:alpha val="65000"/>
                    </a:srgbClr>
                  </a:innerShdw>
                </a:effectLst>
                <a:latin typeface="標楷體"/>
              </a:endParaRPr>
            </a:p>
            <a:p>
              <a:pPr marL="271463" lvl="0" indent="-271463" defTabSz="1066800">
                <a:lnSpc>
                  <a:spcPts val="3000"/>
                </a:lnSpc>
                <a:spcBef>
                  <a:spcPts val="600"/>
                </a:spcBef>
              </a:pPr>
              <a:r>
                <a:rPr lang="en-US" altLang="zh-TW" sz="2200" b="1" dirty="0" smtClean="0">
                  <a:ln w="1905"/>
                  <a:solidFill>
                    <a:srgbClr val="0000FF"/>
                  </a:solidFill>
                  <a:effectLst>
                    <a:innerShdw blurRad="69850" dist="43180" dir="5400000">
                      <a:srgbClr val="000000">
                        <a:alpha val="65000"/>
                      </a:srgbClr>
                    </a:innerShdw>
                  </a:effectLst>
                  <a:latin typeface="標楷體"/>
                </a:rPr>
                <a:t>3.</a:t>
              </a:r>
              <a:r>
                <a:rPr lang="zh-TW" altLang="en-US" sz="2200" b="1" dirty="0" smtClean="0">
                  <a:ln w="1905"/>
                  <a:solidFill>
                    <a:srgbClr val="C00000"/>
                  </a:solidFill>
                  <a:effectLst>
                    <a:innerShdw blurRad="69850" dist="43180" dir="5400000">
                      <a:srgbClr val="000000">
                        <a:alpha val="65000"/>
                      </a:srgbClr>
                    </a:innerShdw>
                  </a:effectLst>
                  <a:latin typeface="標楷體"/>
                </a:rPr>
                <a:t>一經選定</a:t>
              </a:r>
              <a:r>
                <a:rPr lang="zh-TW" altLang="en-US" sz="2200" b="1" dirty="0" smtClean="0">
                  <a:ln w="1905"/>
                  <a:solidFill>
                    <a:srgbClr val="C00000"/>
                  </a:solidFill>
                  <a:effectLst>
                    <a:innerShdw blurRad="69850" dist="43180" dir="5400000">
                      <a:srgbClr val="000000">
                        <a:alpha val="65000"/>
                      </a:srgbClr>
                    </a:innerShdw>
                  </a:effectLst>
                  <a:latin typeface="標楷體"/>
                  <a:ea typeface="標楷體"/>
                </a:rPr>
                <a:t>，不得變</a:t>
              </a:r>
              <a:r>
                <a:rPr lang="zh-TW" altLang="en-US" sz="2200" b="1" dirty="0">
                  <a:ln w="1905"/>
                  <a:solidFill>
                    <a:srgbClr val="C00000"/>
                  </a:solidFill>
                  <a:effectLst>
                    <a:innerShdw blurRad="69850" dist="43180" dir="5400000">
                      <a:srgbClr val="000000">
                        <a:alpha val="65000"/>
                      </a:srgbClr>
                    </a:innerShdw>
                  </a:effectLst>
                  <a:latin typeface="標楷體"/>
                  <a:ea typeface="標楷體"/>
                </a:rPr>
                <a:t>更</a:t>
              </a:r>
              <a:r>
                <a:rPr lang="zh-TW" altLang="en-US" sz="2200" b="1" dirty="0" smtClean="0">
                  <a:ln w="1905"/>
                  <a:solidFill>
                    <a:srgbClr val="0000FF"/>
                  </a:solidFill>
                  <a:effectLst>
                    <a:innerShdw blurRad="69850" dist="43180" dir="5400000">
                      <a:srgbClr val="000000">
                        <a:alpha val="65000"/>
                      </a:srgbClr>
                    </a:innerShdw>
                  </a:effectLst>
                  <a:latin typeface="標楷體"/>
                </a:rPr>
                <a:t>。</a:t>
              </a:r>
              <a:endParaRPr lang="zh-TW" altLang="en-US" sz="2200" b="1" dirty="0">
                <a:ln w="1905"/>
                <a:solidFill>
                  <a:srgbClr val="0000FF"/>
                </a:solidFill>
                <a:effectLst>
                  <a:innerShdw blurRad="69850" dist="43180" dir="5400000">
                    <a:srgbClr val="000000">
                      <a:alpha val="65000"/>
                    </a:srgbClr>
                  </a:innerShdw>
                </a:effectLst>
                <a:latin typeface="標楷體"/>
              </a:endParaRPr>
            </a:p>
            <a:p>
              <a:pPr marL="271463" lvl="0" indent="-271463" algn="l" defTabSz="1066800">
                <a:lnSpc>
                  <a:spcPts val="3000"/>
                </a:lnSpc>
                <a:spcBef>
                  <a:spcPct val="0"/>
                </a:spcBef>
              </a:pP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p:txBody>
        </p:sp>
      </p:grpSp>
      <p:sp>
        <p:nvSpPr>
          <p:cNvPr id="24" name="文字方塊 23"/>
          <p:cNvSpPr txBox="1"/>
          <p:nvPr/>
        </p:nvSpPr>
        <p:spPr>
          <a:xfrm>
            <a:off x="663748" y="1268760"/>
            <a:ext cx="6500540"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200" b="1" dirty="0" smtClean="0"/>
              <a:t>(</a:t>
            </a:r>
            <a:r>
              <a:rPr lang="zh-TW" altLang="en-US" sz="2200" b="1" dirty="0"/>
              <a:t>二</a:t>
            </a:r>
            <a:r>
              <a:rPr lang="en-US" altLang="zh-TW" sz="2200" b="1" dirty="0" smtClean="0"/>
              <a:t>)</a:t>
            </a:r>
            <a:r>
              <a:rPr lang="zh-TW" altLang="en-US" sz="2200" b="1" dirty="0"/>
              <a:t>退撫基金撥</a:t>
            </a:r>
            <a:r>
              <a:rPr lang="zh-TW" altLang="en-US" sz="2200" b="1" dirty="0" smtClean="0"/>
              <a:t>繳</a:t>
            </a:r>
            <a:r>
              <a:rPr lang="en-US" altLang="zh-TW" sz="2200" b="1" dirty="0" smtClean="0"/>
              <a:t>-</a:t>
            </a:r>
            <a:r>
              <a:rPr lang="zh-TW" altLang="en-US" sz="2200" b="1" dirty="0" smtClean="0"/>
              <a:t>新增育嬰</a:t>
            </a:r>
            <a:r>
              <a:rPr lang="zh-TW" altLang="en-US" sz="2200" b="1" dirty="0"/>
              <a:t>留職停薪</a:t>
            </a:r>
            <a:r>
              <a:rPr lang="zh-TW" altLang="en-US" sz="2200" b="1" dirty="0" smtClean="0"/>
              <a:t>期間年資採計</a:t>
            </a:r>
            <a:r>
              <a:rPr lang="en-US" altLang="zh-TW" sz="2200" b="1" dirty="0" smtClean="0"/>
              <a:t>(2)</a:t>
            </a:r>
            <a:endParaRPr lang="zh-TW" altLang="en-US" sz="2200" b="1" dirty="0"/>
          </a:p>
        </p:txBody>
      </p:sp>
    </p:spTree>
    <p:extLst>
      <p:ext uri="{BB962C8B-B14F-4D97-AF65-F5344CB8AC3E}">
        <p14:creationId xmlns:p14="http://schemas.microsoft.com/office/powerpoint/2010/main" val="477804440"/>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54</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3" name="內容版面配置區 3"/>
          <p:cNvSpPr txBox="1">
            <a:spLocks/>
          </p:cNvSpPr>
          <p:nvPr/>
        </p:nvSpPr>
        <p:spPr bwMode="auto">
          <a:xfrm>
            <a:off x="559470" y="692696"/>
            <a:ext cx="7935043" cy="533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七、退撫基金撥繳及退費</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4" name="文字方塊 13"/>
          <p:cNvSpPr txBox="1"/>
          <p:nvPr/>
        </p:nvSpPr>
        <p:spPr>
          <a:xfrm>
            <a:off x="662192" y="1340768"/>
            <a:ext cx="297370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200" b="1" dirty="0" smtClean="0"/>
              <a:t>(</a:t>
            </a:r>
            <a:r>
              <a:rPr lang="zh-TW" altLang="en-US" sz="2200" b="1" dirty="0" smtClean="0"/>
              <a:t>三</a:t>
            </a:r>
            <a:r>
              <a:rPr lang="en-US" altLang="zh-TW" sz="2200" b="1" dirty="0" smtClean="0"/>
              <a:t>)</a:t>
            </a:r>
            <a:r>
              <a:rPr lang="zh-TW" altLang="en-US" sz="2200" b="1" dirty="0" smtClean="0"/>
              <a:t>退撫基金之退費</a:t>
            </a:r>
            <a:r>
              <a:rPr lang="en-US" altLang="zh-TW" sz="2200" b="1" dirty="0" smtClean="0"/>
              <a:t>(1)</a:t>
            </a:r>
            <a:endParaRPr lang="zh-TW" altLang="en-US" sz="2200" b="1" dirty="0"/>
          </a:p>
        </p:txBody>
      </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4" name="Rectangle 415"/>
          <p:cNvSpPr>
            <a:spLocks noChangeArrowheads="1"/>
          </p:cNvSpPr>
          <p:nvPr/>
        </p:nvSpPr>
        <p:spPr bwMode="auto">
          <a:xfrm>
            <a:off x="755576" y="2462709"/>
            <a:ext cx="7520166" cy="3477875"/>
          </a:xfrm>
          <a:prstGeom prst="rect">
            <a:avLst/>
          </a:prstGeom>
          <a:ln/>
        </p:spPr>
        <p:style>
          <a:lnRef idx="2">
            <a:schemeClr val="accent5"/>
          </a:lnRef>
          <a:fillRef idx="1">
            <a:schemeClr val="lt1"/>
          </a:fillRef>
          <a:effectRef idx="0">
            <a:schemeClr val="accent5"/>
          </a:effectRef>
          <a:fontRef idx="minor">
            <a:schemeClr val="dk1"/>
          </a:fontRef>
        </p:style>
        <p:txBody>
          <a:bodyPr wrap="square">
            <a:spAutoFit/>
          </a:bodyPr>
          <a:lstStyle>
            <a:lvl1pPr marL="342900" indent="-342900" algn="l" eaLnBrk="0" hangingPunct="0">
              <a:buChar char="v"/>
              <a:tabLst>
                <a:tab pos="1160463" algn="l"/>
              </a:tabLst>
              <a:defRPr kumimoji="1" sz="2400">
                <a:solidFill>
                  <a:srgbClr val="0000CC"/>
                </a:solidFill>
                <a:latin typeface="Arial" charset="0"/>
                <a:ea typeface="標楷體" pitchFamily="65" charset="-120"/>
              </a:defRPr>
            </a:lvl1pPr>
            <a:lvl2pPr marL="449263" indent="7938" algn="l" eaLnBrk="0" hangingPunct="0">
              <a:buChar char="–"/>
              <a:tabLst>
                <a:tab pos="1160463" algn="l"/>
              </a:tabLst>
              <a:defRPr kumimoji="1" sz="2400">
                <a:solidFill>
                  <a:srgbClr val="0000CC"/>
                </a:solidFill>
                <a:latin typeface="Arial" charset="0"/>
                <a:ea typeface="標楷體" pitchFamily="65" charset="-120"/>
              </a:defRPr>
            </a:lvl2pPr>
            <a:lvl3pPr marL="1143000" indent="-228600" algn="l" eaLnBrk="0" hangingPunct="0">
              <a:buChar char="•"/>
              <a:tabLst>
                <a:tab pos="1160463" algn="l"/>
              </a:tabLst>
              <a:defRPr kumimoji="1" sz="2400">
                <a:solidFill>
                  <a:srgbClr val="0000CC"/>
                </a:solidFill>
                <a:latin typeface="Arial" charset="0"/>
                <a:ea typeface="標楷體" pitchFamily="65" charset="-120"/>
              </a:defRPr>
            </a:lvl3pPr>
            <a:lvl4pPr marL="1600200" indent="-228600" algn="l" eaLnBrk="0" hangingPunct="0">
              <a:buChar char="–"/>
              <a:tabLst>
                <a:tab pos="1160463" algn="l"/>
              </a:tabLst>
              <a:defRPr kumimoji="1" sz="2400">
                <a:solidFill>
                  <a:srgbClr val="0000CC"/>
                </a:solidFill>
                <a:latin typeface="Arial" charset="0"/>
                <a:ea typeface="標楷體" pitchFamily="65" charset="-120"/>
              </a:defRPr>
            </a:lvl4pPr>
            <a:lvl5pPr marL="2057400" indent="-228600" algn="l" eaLnBrk="0" hangingPunct="0">
              <a:buChar char="»"/>
              <a:tabLst>
                <a:tab pos="1160463" algn="l"/>
              </a:tabLst>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tabLst>
                <a:tab pos="1160463" algn="l"/>
              </a:tabLst>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tabLst>
                <a:tab pos="1160463" algn="l"/>
              </a:tabLst>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tabLst>
                <a:tab pos="1160463" algn="l"/>
              </a:tabLst>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tabLst>
                <a:tab pos="1160463" algn="l"/>
              </a:tabLst>
              <a:defRPr kumimoji="1" sz="2400">
                <a:solidFill>
                  <a:srgbClr val="0000CC"/>
                </a:solidFill>
                <a:latin typeface="Arial" charset="0"/>
                <a:ea typeface="標楷體" pitchFamily="65" charset="-120"/>
              </a:defRPr>
            </a:lvl9pPr>
          </a:lstStyle>
          <a:p>
            <a:pPr marL="177800" lvl="1" indent="0" eaLnBrk="1" hangingPunct="1">
              <a:spcBef>
                <a:spcPct val="50000"/>
              </a:spcBef>
              <a:buClr>
                <a:srgbClr val="C00000"/>
              </a:buClr>
              <a:buSzPct val="80000"/>
              <a:buFont typeface="Wingdings" pitchFamily="2" charset="2"/>
              <a:buChar char="u"/>
            </a:pPr>
            <a:r>
              <a:rPr lang="zh-TW" altLang="en-US" b="1" dirty="0" smtClean="0">
                <a:solidFill>
                  <a:srgbClr val="C00000"/>
                </a:solidFill>
              </a:rPr>
              <a:t>對象</a:t>
            </a:r>
            <a:r>
              <a:rPr lang="zh-TW" altLang="en-US" b="1" dirty="0">
                <a:solidFill>
                  <a:srgbClr val="C00000"/>
                </a:solidFill>
              </a:rPr>
              <a:t>：</a:t>
            </a:r>
            <a:r>
              <a:rPr lang="zh-TW" altLang="en-US" b="1" dirty="0"/>
              <a:t>未予併計</a:t>
            </a:r>
            <a:r>
              <a:rPr lang="zh-TW" altLang="en-US" b="1" dirty="0" smtClean="0"/>
              <a:t>退休</a:t>
            </a:r>
            <a:r>
              <a:rPr lang="zh-TW" altLang="en-US" b="1" dirty="0" smtClean="0">
                <a:latin typeface="新細明體"/>
                <a:ea typeface="新細明體"/>
              </a:rPr>
              <a:t>、</a:t>
            </a:r>
            <a:r>
              <a:rPr lang="zh-TW" altLang="en-US" b="1" dirty="0"/>
              <a:t>資遣或撫卹</a:t>
            </a:r>
            <a:r>
              <a:rPr lang="zh-TW" altLang="en-US" b="1" dirty="0" smtClean="0"/>
              <a:t>之</a:t>
            </a:r>
            <a:r>
              <a:rPr lang="zh-TW" altLang="en-US" b="1" dirty="0"/>
              <a:t>年資</a:t>
            </a:r>
            <a:r>
              <a:rPr lang="zh-TW" altLang="en-US" b="1" dirty="0" smtClean="0"/>
              <a:t>。</a:t>
            </a:r>
            <a:endParaRPr lang="en-US" altLang="zh-TW" b="1" dirty="0" smtClean="0"/>
          </a:p>
          <a:p>
            <a:pPr marL="177800" lvl="1" indent="0" eaLnBrk="1" hangingPunct="1">
              <a:lnSpc>
                <a:spcPts val="3000"/>
              </a:lnSpc>
              <a:spcBef>
                <a:spcPct val="50000"/>
              </a:spcBef>
              <a:buClr>
                <a:srgbClr val="C00000"/>
              </a:buClr>
              <a:buSzPct val="80000"/>
              <a:buFont typeface="Wingdings" pitchFamily="2" charset="2"/>
              <a:buChar char="u"/>
              <a:tabLst/>
            </a:pPr>
            <a:r>
              <a:rPr lang="zh-TW" altLang="en-US" b="1" dirty="0" smtClean="0">
                <a:solidFill>
                  <a:srgbClr val="C00000"/>
                </a:solidFill>
              </a:rPr>
              <a:t>金額</a:t>
            </a:r>
            <a:r>
              <a:rPr lang="zh-TW" altLang="en-US" b="1" dirty="0">
                <a:solidFill>
                  <a:srgbClr val="C00000"/>
                </a:solidFill>
              </a:rPr>
              <a:t>：</a:t>
            </a:r>
            <a:r>
              <a:rPr lang="zh-TW" altLang="en-US" b="1" dirty="0"/>
              <a:t>按該年資占總繳費年資之比率計算</a:t>
            </a:r>
            <a:r>
              <a:rPr lang="zh-TW" altLang="en-US" b="1" u="sng" dirty="0" smtClean="0">
                <a:solidFill>
                  <a:srgbClr val="0000FF"/>
                </a:solidFill>
              </a:rPr>
              <a:t>個</a:t>
            </a:r>
            <a:r>
              <a:rPr lang="zh-TW" altLang="en-US" b="1" u="sng" dirty="0" smtClean="0"/>
              <a:t>人</a:t>
            </a:r>
            <a:r>
              <a:rPr lang="zh-TW" altLang="en-US" b="1" u="sng" dirty="0"/>
              <a:t>自繳</a:t>
            </a:r>
            <a:br>
              <a:rPr lang="zh-TW" altLang="en-US" b="1" u="sng" dirty="0"/>
            </a:br>
            <a:r>
              <a:rPr lang="zh-TW" altLang="en-US" b="1" dirty="0"/>
              <a:t>              本金＋利息</a:t>
            </a:r>
            <a:r>
              <a:rPr lang="zh-TW" altLang="en-US" b="1" dirty="0" smtClean="0"/>
              <a:t>。</a:t>
            </a:r>
            <a:endParaRPr lang="en-US" altLang="zh-TW" b="1" dirty="0" smtClean="0"/>
          </a:p>
          <a:p>
            <a:pPr marL="177800" lvl="1" indent="0" eaLnBrk="1" hangingPunct="1">
              <a:spcBef>
                <a:spcPct val="50000"/>
              </a:spcBef>
              <a:buClr>
                <a:srgbClr val="C00000"/>
              </a:buClr>
              <a:buSzPct val="80000"/>
              <a:buFont typeface="Wingdings" pitchFamily="2" charset="2"/>
              <a:buChar char="u"/>
            </a:pPr>
            <a:r>
              <a:rPr lang="zh-TW" altLang="en-US" b="1" dirty="0" smtClean="0">
                <a:solidFill>
                  <a:srgbClr val="C00000"/>
                </a:solidFill>
              </a:rPr>
              <a:t>利息</a:t>
            </a:r>
            <a:r>
              <a:rPr lang="zh-TW" altLang="en-US" b="1" dirty="0">
                <a:solidFill>
                  <a:srgbClr val="C00000"/>
                </a:solidFill>
              </a:rPr>
              <a:t>：</a:t>
            </a:r>
            <a:r>
              <a:rPr lang="zh-TW" altLang="en-US" b="1" dirty="0"/>
              <a:t>依基金管理運用收益之</a:t>
            </a:r>
            <a:r>
              <a:rPr lang="zh-TW" altLang="en-US" b="1" dirty="0" smtClean="0"/>
              <a:t>孳息</a:t>
            </a:r>
            <a:r>
              <a:rPr lang="zh-TW" altLang="en-US" b="1" dirty="0"/>
              <a:t>收入計算。</a:t>
            </a:r>
            <a:r>
              <a:rPr lang="zh-TW" altLang="en-US" b="1" dirty="0">
                <a:solidFill>
                  <a:srgbClr val="FF0000"/>
                </a:solidFill>
              </a:rPr>
              <a:t> </a:t>
            </a:r>
            <a:endParaRPr lang="en-US" altLang="zh-TW" b="1" dirty="0">
              <a:solidFill>
                <a:srgbClr val="FF0000"/>
              </a:solidFill>
            </a:endParaRPr>
          </a:p>
          <a:p>
            <a:pPr lvl="1" indent="-271463" eaLnBrk="1" hangingPunct="1">
              <a:lnSpc>
                <a:spcPts val="3000"/>
              </a:lnSpc>
              <a:spcBef>
                <a:spcPct val="50000"/>
              </a:spcBef>
              <a:buClr>
                <a:srgbClr val="C00000"/>
              </a:buClr>
              <a:buSzPct val="80000"/>
              <a:buFont typeface="Wingdings" pitchFamily="2" charset="2"/>
              <a:buChar char="u"/>
              <a:tabLst/>
            </a:pPr>
            <a:r>
              <a:rPr lang="zh-TW" altLang="en-US" b="1" dirty="0" smtClean="0">
                <a:solidFill>
                  <a:srgbClr val="C00000"/>
                </a:solidFill>
              </a:rPr>
              <a:t>程序：</a:t>
            </a:r>
            <a:r>
              <a:rPr lang="zh-TW" altLang="en-US" b="1" dirty="0" smtClean="0"/>
              <a:t>退休</a:t>
            </a:r>
            <a:r>
              <a:rPr lang="zh-TW" altLang="en-US" b="1" dirty="0"/>
              <a:t>、資遣</a:t>
            </a:r>
            <a:r>
              <a:rPr lang="zh-TW" altLang="en-US" b="1" dirty="0" smtClean="0"/>
              <a:t>或辦理撫</a:t>
            </a:r>
            <a:r>
              <a:rPr lang="zh-TW" altLang="en-US" b="1" dirty="0"/>
              <a:t>卹時由基管會</a:t>
            </a:r>
            <a:r>
              <a:rPr lang="zh-TW" altLang="en-US" b="1" dirty="0" smtClean="0"/>
              <a:t>逕行</a:t>
            </a:r>
            <a:r>
              <a:rPr lang="en-US" altLang="zh-TW" b="1" dirty="0"/>
              <a:t/>
            </a:r>
            <a:br>
              <a:rPr lang="en-US" altLang="zh-TW" b="1" dirty="0"/>
            </a:br>
            <a:r>
              <a:rPr lang="zh-TW" altLang="en-US" b="1" dirty="0" smtClean="0"/>
              <a:t>           計算</a:t>
            </a:r>
            <a:r>
              <a:rPr lang="zh-TW" altLang="en-US" b="1" dirty="0"/>
              <a:t>一次發還</a:t>
            </a:r>
            <a:r>
              <a:rPr lang="zh-TW" altLang="en-US" b="1" dirty="0" smtClean="0">
                <a:solidFill>
                  <a:srgbClr val="0000FF"/>
                </a:solidFill>
              </a:rPr>
              <a:t>。</a:t>
            </a:r>
            <a:endParaRPr lang="en-US" altLang="zh-TW" b="1" dirty="0" smtClean="0">
              <a:solidFill>
                <a:srgbClr val="0000FF"/>
              </a:solidFill>
            </a:endParaRPr>
          </a:p>
          <a:p>
            <a:pPr marL="177800" lvl="1" indent="0" eaLnBrk="1" hangingPunct="1">
              <a:spcBef>
                <a:spcPct val="50000"/>
              </a:spcBef>
              <a:buClr>
                <a:srgbClr val="C00000"/>
              </a:buClr>
              <a:buSzPct val="80000"/>
              <a:buFont typeface="Wingdings" pitchFamily="2" charset="2"/>
              <a:buChar char="u"/>
            </a:pPr>
            <a:r>
              <a:rPr lang="zh-TW" altLang="en-US" b="1" dirty="0" smtClean="0">
                <a:solidFill>
                  <a:srgbClr val="C00000"/>
                </a:solidFill>
              </a:rPr>
              <a:t>時效</a:t>
            </a:r>
            <a:r>
              <a:rPr lang="zh-TW" altLang="en-US" b="1" dirty="0">
                <a:solidFill>
                  <a:srgbClr val="C00000"/>
                </a:solidFill>
              </a:rPr>
              <a:t>：</a:t>
            </a:r>
            <a:r>
              <a:rPr lang="zh-TW" altLang="en-US" b="1" dirty="0"/>
              <a:t>退休生效之日</a:t>
            </a:r>
            <a:r>
              <a:rPr lang="zh-TW" altLang="en-US" b="1" dirty="0" smtClean="0"/>
              <a:t>起</a:t>
            </a:r>
            <a:r>
              <a:rPr lang="en-US" altLang="zh-TW" b="1" dirty="0" smtClean="0"/>
              <a:t>10</a:t>
            </a:r>
            <a:r>
              <a:rPr lang="zh-TW" altLang="en-US" b="1" dirty="0" smtClean="0"/>
              <a:t>年內</a:t>
            </a:r>
            <a:r>
              <a:rPr lang="zh-TW" altLang="en-US" b="1" dirty="0">
                <a:solidFill>
                  <a:srgbClr val="0000FF"/>
                </a:solidFill>
              </a:rPr>
              <a:t>。</a:t>
            </a:r>
            <a:r>
              <a:rPr lang="zh-TW" altLang="en-US" b="1" dirty="0">
                <a:solidFill>
                  <a:srgbClr val="FF0000"/>
                </a:solidFill>
              </a:rPr>
              <a:t> </a:t>
            </a:r>
          </a:p>
        </p:txBody>
      </p:sp>
      <p:sp>
        <p:nvSpPr>
          <p:cNvPr id="2" name="矩形 1"/>
          <p:cNvSpPr/>
          <p:nvPr/>
        </p:nvSpPr>
        <p:spPr>
          <a:xfrm>
            <a:off x="643042" y="1988840"/>
            <a:ext cx="5346335" cy="461665"/>
          </a:xfrm>
          <a:prstGeom prst="rect">
            <a:avLst/>
          </a:prstGeom>
        </p:spPr>
        <p:txBody>
          <a:bodyPr wrap="none">
            <a:spAutoFit/>
          </a:bodyPr>
          <a:lstStyle/>
          <a:p>
            <a:pPr>
              <a:spcBef>
                <a:spcPct val="50000"/>
              </a:spcBef>
              <a:buClr>
                <a:schemeClr val="accent2"/>
              </a:buClr>
              <a:buSzPct val="80000"/>
            </a:pPr>
            <a:r>
              <a:rPr lang="en-US" altLang="zh-TW" sz="2400" b="1" dirty="0"/>
              <a:t>1.</a:t>
            </a:r>
            <a:r>
              <a:rPr lang="zh-TW" altLang="en-US" sz="2400" b="1" dirty="0"/>
              <a:t>未併計退休、資遣或撫卹年資之退費</a:t>
            </a:r>
            <a:endParaRPr lang="en-US" altLang="zh-TW" sz="2400" b="1" dirty="0"/>
          </a:p>
        </p:txBody>
      </p:sp>
    </p:spTree>
    <p:extLst>
      <p:ext uri="{BB962C8B-B14F-4D97-AF65-F5344CB8AC3E}">
        <p14:creationId xmlns:p14="http://schemas.microsoft.com/office/powerpoint/2010/main" val="3118509140"/>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55</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3" name="內容版面配置區 3"/>
          <p:cNvSpPr txBox="1">
            <a:spLocks/>
          </p:cNvSpPr>
          <p:nvPr/>
        </p:nvSpPr>
        <p:spPr bwMode="auto">
          <a:xfrm>
            <a:off x="559470" y="692696"/>
            <a:ext cx="7935043" cy="533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七、退撫基金撥繳及退費</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4" name="文字方塊 13"/>
          <p:cNvSpPr txBox="1"/>
          <p:nvPr/>
        </p:nvSpPr>
        <p:spPr>
          <a:xfrm>
            <a:off x="662192" y="1205003"/>
            <a:ext cx="2973704"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200" b="1" dirty="0" smtClean="0"/>
              <a:t>(</a:t>
            </a:r>
            <a:r>
              <a:rPr lang="zh-TW" altLang="en-US" sz="2200" b="1" dirty="0" smtClean="0"/>
              <a:t>三</a:t>
            </a:r>
            <a:r>
              <a:rPr lang="en-US" altLang="zh-TW" sz="2200" b="1" dirty="0" smtClean="0"/>
              <a:t>)</a:t>
            </a:r>
            <a:r>
              <a:rPr lang="zh-TW" altLang="en-US" sz="2200" b="1" dirty="0" smtClean="0"/>
              <a:t>退撫基金之退費</a:t>
            </a:r>
            <a:r>
              <a:rPr lang="en-US" altLang="zh-TW" sz="2200" b="1" dirty="0" smtClean="0"/>
              <a:t>(2)</a:t>
            </a:r>
            <a:endParaRPr lang="zh-TW" altLang="en-US" sz="2200" b="1" dirty="0"/>
          </a:p>
        </p:txBody>
      </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graphicFrame>
        <p:nvGraphicFramePr>
          <p:cNvPr id="8" name="Group 165"/>
          <p:cNvGraphicFramePr>
            <a:graphicFrameLocks noGrp="1"/>
          </p:cNvGraphicFramePr>
          <p:nvPr>
            <p:ph/>
            <p:extLst>
              <p:ext uri="{D42A27DB-BD31-4B8C-83A1-F6EECF244321}">
                <p14:modId xmlns:p14="http://schemas.microsoft.com/office/powerpoint/2010/main" val="474531400"/>
              </p:ext>
            </p:extLst>
          </p:nvPr>
        </p:nvGraphicFramePr>
        <p:xfrm>
          <a:off x="517822" y="2137216"/>
          <a:ext cx="8230643" cy="4511316"/>
        </p:xfrm>
        <a:graphic>
          <a:graphicData uri="http://schemas.openxmlformats.org/drawingml/2006/table">
            <a:tbl>
              <a:tblPr/>
              <a:tblGrid>
                <a:gridCol w="1389882"/>
                <a:gridCol w="1512168"/>
                <a:gridCol w="1485035"/>
                <a:gridCol w="3843558"/>
              </a:tblGrid>
              <a:tr h="432048">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Arial" charset="0"/>
                          <a:ea typeface="標楷體" pitchFamily="65" charset="-120"/>
                        </a:rPr>
                        <a:t>金額</a:t>
                      </a: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Arial" charset="0"/>
                          <a:ea typeface="標楷體" pitchFamily="65" charset="-120"/>
                        </a:rPr>
                        <a:t>利息</a:t>
                      </a:r>
                    </a:p>
                  </a:txBody>
                  <a:tcPr marT="45727" marB="4572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Arial" charset="0"/>
                          <a:ea typeface="標楷體" pitchFamily="65" charset="-120"/>
                        </a:rPr>
                        <a:t>程序</a:t>
                      </a:r>
                    </a:p>
                  </a:txBody>
                  <a:tcPr marT="45727" marB="45727" anchor="ctr" horzOverflow="overflow">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chemeClr val="tx1"/>
                          </a:solidFill>
                          <a:effectLst/>
                          <a:latin typeface="Arial" charset="0"/>
                          <a:ea typeface="標楷體" pitchFamily="65" charset="-120"/>
                        </a:rPr>
                        <a:t>時效</a:t>
                      </a:r>
                    </a:p>
                  </a:txBody>
                  <a:tcPr marT="45727" marB="45727" anchor="ctr" horzOverflow="overflow">
                    <a:lnL w="635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r>
              <a:tr h="2672972">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ts val="2800"/>
                        </a:lnSpc>
                        <a:spcBef>
                          <a:spcPct val="20000"/>
                        </a:spcBef>
                        <a:spcAft>
                          <a:spcPct val="0"/>
                        </a:spcAft>
                        <a:buClrTx/>
                        <a:buSzTx/>
                        <a:buFont typeface="Wingdings" pitchFamily="2" charset="2"/>
                        <a:buNone/>
                        <a:tabLst/>
                      </a:pPr>
                      <a:r>
                        <a:rPr kumimoji="1" lang="zh-TW" altLang="en-US" sz="2200" b="1" i="0" u="sng" strike="noStrike" cap="none" normalizeH="0" baseline="0" dirty="0" smtClean="0">
                          <a:ln>
                            <a:noFill/>
                          </a:ln>
                          <a:solidFill>
                            <a:srgbClr val="C00000"/>
                          </a:solidFill>
                          <a:effectLst/>
                          <a:latin typeface="+mn-ea"/>
                          <a:ea typeface="+mn-ea"/>
                        </a:rPr>
                        <a:t>個人</a:t>
                      </a:r>
                      <a:r>
                        <a:rPr kumimoji="1" lang="zh-TW" altLang="en-US" sz="2200" b="1" i="0" u="none" strike="noStrike" cap="none" normalizeH="0" baseline="0" dirty="0" smtClean="0">
                          <a:ln>
                            <a:noFill/>
                          </a:ln>
                          <a:solidFill>
                            <a:srgbClr val="0000CC"/>
                          </a:solidFill>
                          <a:effectLst/>
                          <a:latin typeface="+mn-ea"/>
                          <a:ea typeface="+mn-ea"/>
                        </a:rPr>
                        <a:t>繳付費用本息</a:t>
                      </a:r>
                      <a:r>
                        <a:rPr kumimoji="1" lang="en-US" altLang="zh-TW" sz="2000" b="1" i="0" u="none" strike="noStrike" cap="none" normalizeH="0" baseline="0" dirty="0" smtClean="0">
                          <a:ln>
                            <a:noFill/>
                          </a:ln>
                          <a:solidFill>
                            <a:srgbClr val="C00000"/>
                          </a:solidFill>
                          <a:effectLst/>
                          <a:latin typeface="+mn-ea"/>
                          <a:ea typeface="+mn-ea"/>
                        </a:rPr>
                        <a:t>(</a:t>
                      </a:r>
                      <a:r>
                        <a:rPr kumimoji="1" lang="zh-TW" altLang="en-US" sz="2000" b="1" i="0" u="none" strike="noStrike" cap="none" normalizeH="0" baseline="0" dirty="0" smtClean="0">
                          <a:ln>
                            <a:noFill/>
                          </a:ln>
                          <a:solidFill>
                            <a:srgbClr val="C00000"/>
                          </a:solidFill>
                          <a:effectLst/>
                          <a:latin typeface="+mn-ea"/>
                          <a:ea typeface="+mn-ea"/>
                        </a:rPr>
                        <a:t>不含政府撥付部分</a:t>
                      </a:r>
                      <a:r>
                        <a:rPr kumimoji="1" lang="en-US" altLang="zh-TW" sz="2000" b="1" i="0" u="none" strike="noStrike" cap="none" normalizeH="0" baseline="0" dirty="0" smtClean="0">
                          <a:ln>
                            <a:noFill/>
                          </a:ln>
                          <a:solidFill>
                            <a:srgbClr val="C00000"/>
                          </a:solidFill>
                          <a:effectLst/>
                          <a:latin typeface="+mn-ea"/>
                          <a:ea typeface="+mn-ea"/>
                        </a:rPr>
                        <a:t>)</a:t>
                      </a:r>
                    </a:p>
                  </a:txBody>
                  <a:tcPr marT="45727" marB="457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marL="1223963" indent="-508000" algn="l">
                        <a:defRPr kumimoji="1" sz="2000">
                          <a:solidFill>
                            <a:srgbClr val="0000CC"/>
                          </a:solidFill>
                          <a:latin typeface="Arial" charset="0"/>
                          <a:ea typeface="標楷體" pitchFamily="65" charset="-120"/>
                        </a:defRPr>
                      </a:lvl2pPr>
                      <a:lvl3pPr marL="1911350" indent="-508000" algn="l">
                        <a:defRPr kumimoji="1" sz="2000">
                          <a:solidFill>
                            <a:srgbClr val="0000CC"/>
                          </a:solidFill>
                          <a:latin typeface="Arial" charset="0"/>
                          <a:ea typeface="標楷體" pitchFamily="65" charset="-120"/>
                        </a:defRPr>
                      </a:lvl3pPr>
                      <a:lvl4pPr marL="2598738" indent="-508000" algn="l">
                        <a:defRPr kumimoji="1" sz="2000">
                          <a:solidFill>
                            <a:srgbClr val="0000CC"/>
                          </a:solidFill>
                          <a:latin typeface="Arial" charset="0"/>
                          <a:ea typeface="標楷體" pitchFamily="65" charset="-120"/>
                        </a:defRPr>
                      </a:lvl4pPr>
                      <a:lvl5pPr marL="3286125" indent="-508000" algn="l">
                        <a:defRPr kumimoji="1" sz="2000">
                          <a:solidFill>
                            <a:srgbClr val="0000CC"/>
                          </a:solidFill>
                          <a:latin typeface="Arial" charset="0"/>
                          <a:ea typeface="標楷體" pitchFamily="65" charset="-120"/>
                        </a:defRPr>
                      </a:lvl5pPr>
                      <a:lvl6pPr marL="3743325" indent="-508000" fontAlgn="base">
                        <a:spcBef>
                          <a:spcPct val="20000"/>
                        </a:spcBef>
                        <a:spcAft>
                          <a:spcPct val="0"/>
                        </a:spcAft>
                        <a:defRPr kumimoji="1" sz="2000">
                          <a:solidFill>
                            <a:srgbClr val="0000CC"/>
                          </a:solidFill>
                          <a:latin typeface="Arial" charset="0"/>
                          <a:ea typeface="標楷體" pitchFamily="65" charset="-120"/>
                        </a:defRPr>
                      </a:lvl6pPr>
                      <a:lvl7pPr marL="4200525" indent="-508000" fontAlgn="base">
                        <a:spcBef>
                          <a:spcPct val="20000"/>
                        </a:spcBef>
                        <a:spcAft>
                          <a:spcPct val="0"/>
                        </a:spcAft>
                        <a:defRPr kumimoji="1" sz="2000">
                          <a:solidFill>
                            <a:srgbClr val="0000CC"/>
                          </a:solidFill>
                          <a:latin typeface="Arial" charset="0"/>
                          <a:ea typeface="標楷體" pitchFamily="65" charset="-120"/>
                        </a:defRPr>
                      </a:lvl7pPr>
                      <a:lvl8pPr marL="4657725" indent="-508000" fontAlgn="base">
                        <a:spcBef>
                          <a:spcPct val="20000"/>
                        </a:spcBef>
                        <a:spcAft>
                          <a:spcPct val="0"/>
                        </a:spcAft>
                        <a:defRPr kumimoji="1" sz="2000">
                          <a:solidFill>
                            <a:srgbClr val="0000CC"/>
                          </a:solidFill>
                          <a:latin typeface="Arial" charset="0"/>
                          <a:ea typeface="標楷體" pitchFamily="65" charset="-120"/>
                        </a:defRPr>
                      </a:lvl8pPr>
                      <a:lvl9pPr marL="5114925" indent="-508000"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just" defTabSz="914400" rtl="0" eaLnBrk="1" fontAlgn="base" latinLnBrk="0" hangingPunct="1">
                        <a:lnSpc>
                          <a:spcPts val="28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0000CC"/>
                          </a:solidFill>
                          <a:effectLst/>
                          <a:latin typeface="+mn-ea"/>
                          <a:ea typeface="+mn-ea"/>
                        </a:rPr>
                        <a:t>以</a:t>
                      </a:r>
                      <a:r>
                        <a:rPr kumimoji="1" lang="zh-TW" altLang="en-US" sz="2000" b="1" i="0" u="none" strike="noStrike" cap="none" normalizeH="0" baseline="0" dirty="0" smtClean="0">
                          <a:ln>
                            <a:noFill/>
                          </a:ln>
                          <a:solidFill>
                            <a:srgbClr val="C00000"/>
                          </a:solidFill>
                          <a:effectLst/>
                          <a:latin typeface="+mn-ea"/>
                          <a:ea typeface="+mn-ea"/>
                        </a:rPr>
                        <a:t>臺銀</a:t>
                      </a:r>
                      <a:r>
                        <a:rPr kumimoji="1" lang="en-US" altLang="zh-TW" sz="2000" b="1" i="0" u="none" strike="noStrike" cap="none" normalizeH="0" baseline="0" dirty="0" smtClean="0">
                          <a:ln>
                            <a:noFill/>
                          </a:ln>
                          <a:solidFill>
                            <a:srgbClr val="C00000"/>
                          </a:solidFill>
                          <a:effectLst/>
                          <a:latin typeface="+mn-ea"/>
                          <a:ea typeface="+mn-ea"/>
                        </a:rPr>
                        <a:t>1</a:t>
                      </a:r>
                      <a:r>
                        <a:rPr kumimoji="1" lang="zh-TW" altLang="en-US" sz="2000" b="1" i="0" u="none" strike="noStrike" cap="none" normalizeH="0" baseline="0" dirty="0" smtClean="0">
                          <a:ln>
                            <a:noFill/>
                          </a:ln>
                          <a:solidFill>
                            <a:srgbClr val="C00000"/>
                          </a:solidFill>
                          <a:effectLst/>
                          <a:latin typeface="+mn-ea"/>
                          <a:ea typeface="+mn-ea"/>
                        </a:rPr>
                        <a:t>年期</a:t>
                      </a:r>
                      <a:r>
                        <a:rPr kumimoji="1" lang="zh-TW" altLang="en-US" sz="2000" b="1" i="0" u="none" strike="noStrike" cap="none" normalizeH="0" baseline="0" dirty="0" smtClean="0">
                          <a:ln>
                            <a:noFill/>
                          </a:ln>
                          <a:solidFill>
                            <a:srgbClr val="0000CC"/>
                          </a:solidFill>
                          <a:effectLst/>
                          <a:latin typeface="+mn-ea"/>
                          <a:ea typeface="+mn-ea"/>
                        </a:rPr>
                        <a:t>定期存款利率加計利息並計算至離職之前</a:t>
                      </a:r>
                      <a:r>
                        <a:rPr kumimoji="1" lang="en-US" altLang="zh-TW" sz="2000" b="1" i="0" u="none" strike="noStrike" cap="none" normalizeH="0" baseline="0" dirty="0" smtClean="0">
                          <a:ln>
                            <a:noFill/>
                          </a:ln>
                          <a:solidFill>
                            <a:srgbClr val="0000CC"/>
                          </a:solidFill>
                          <a:effectLst/>
                          <a:latin typeface="+mn-ea"/>
                          <a:ea typeface="+mn-ea"/>
                        </a:rPr>
                        <a:t>1</a:t>
                      </a:r>
                      <a:r>
                        <a:rPr kumimoji="1" lang="zh-TW" altLang="en-US" sz="2000" b="1" i="0" u="none" strike="noStrike" cap="none" normalizeH="0" baseline="0" dirty="0" smtClean="0">
                          <a:ln>
                            <a:noFill/>
                          </a:ln>
                          <a:solidFill>
                            <a:srgbClr val="0000CC"/>
                          </a:solidFill>
                          <a:effectLst/>
                          <a:latin typeface="+mn-ea"/>
                          <a:ea typeface="+mn-ea"/>
                        </a:rPr>
                        <a:t>日止。</a:t>
                      </a:r>
                    </a:p>
                  </a:txBody>
                  <a:tcPr marT="45727" marB="457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just" defTabSz="914400" rtl="0" eaLnBrk="1" fontAlgn="base" latinLnBrk="0" hangingPunct="1">
                        <a:lnSpc>
                          <a:spcPts val="28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C00000"/>
                          </a:solidFill>
                          <a:effectLst/>
                          <a:latin typeface="+mn-ea"/>
                          <a:ea typeface="+mn-ea"/>
                        </a:rPr>
                        <a:t>須提出申請</a:t>
                      </a:r>
                      <a:r>
                        <a:rPr kumimoji="1" lang="zh-TW" altLang="en-US" sz="2000" b="1" i="0" u="none" strike="noStrike" cap="none" normalizeH="0" baseline="0" dirty="0" smtClean="0">
                          <a:ln>
                            <a:noFill/>
                          </a:ln>
                          <a:solidFill>
                            <a:srgbClr val="0000CC"/>
                          </a:solidFill>
                          <a:effectLst/>
                          <a:latin typeface="+mn-ea"/>
                          <a:ea typeface="+mn-ea"/>
                        </a:rPr>
                        <a:t>並經服務機關轉基管會辦理 </a:t>
                      </a:r>
                    </a:p>
                  </a:txBody>
                  <a:tcPr marT="45727" marB="457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ts val="28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C00000"/>
                          </a:solidFill>
                          <a:effectLst/>
                          <a:latin typeface="+mn-ea"/>
                          <a:ea typeface="+mn-ea"/>
                        </a:rPr>
                        <a:t>原則：</a:t>
                      </a:r>
                      <a:r>
                        <a:rPr kumimoji="1" lang="zh-TW" altLang="en-US" sz="2000" b="1" i="0" u="none" strike="noStrike" cap="none" normalizeH="0" baseline="0" dirty="0" smtClean="0">
                          <a:ln>
                            <a:noFill/>
                          </a:ln>
                          <a:solidFill>
                            <a:srgbClr val="0000CC"/>
                          </a:solidFill>
                          <a:effectLst/>
                          <a:latin typeface="+mn-ea"/>
                          <a:ea typeface="+mn-ea"/>
                        </a:rPr>
                        <a:t>為離職生效之日起</a:t>
                      </a:r>
                      <a:r>
                        <a:rPr kumimoji="1" lang="en-US" altLang="zh-TW" sz="2000" b="1" i="0" u="none" strike="noStrike" cap="none" normalizeH="0" baseline="0" dirty="0" smtClean="0">
                          <a:ln>
                            <a:noFill/>
                          </a:ln>
                          <a:solidFill>
                            <a:srgbClr val="0000CC"/>
                          </a:solidFill>
                          <a:effectLst/>
                          <a:latin typeface="+mn-ea"/>
                          <a:ea typeface="+mn-ea"/>
                        </a:rPr>
                        <a:t>10</a:t>
                      </a:r>
                      <a:r>
                        <a:rPr kumimoji="1" lang="zh-TW" altLang="en-US" sz="2000" b="1" i="0" u="none" strike="noStrike" cap="none" normalizeH="0" baseline="0" dirty="0" smtClean="0">
                          <a:ln>
                            <a:noFill/>
                          </a:ln>
                          <a:solidFill>
                            <a:srgbClr val="0000CC"/>
                          </a:solidFill>
                          <a:effectLst/>
                          <a:latin typeface="+mn-ea"/>
                          <a:ea typeface="+mn-ea"/>
                        </a:rPr>
                        <a:t>年內。</a:t>
                      </a:r>
                    </a:p>
                    <a:p>
                      <a:pPr marL="714375" marR="0" lvl="0" indent="-714375" algn="l" defTabSz="914400" rtl="0" eaLnBrk="1" fontAlgn="base" latinLnBrk="0" hangingPunct="1">
                        <a:lnSpc>
                          <a:spcPts val="2800"/>
                        </a:lnSpc>
                        <a:spcBef>
                          <a:spcPct val="20000"/>
                        </a:spcBef>
                        <a:spcAft>
                          <a:spcPct val="0"/>
                        </a:spcAft>
                        <a:buClrTx/>
                        <a:buSzTx/>
                        <a:buFont typeface="Wingdings" pitchFamily="2" charset="2"/>
                        <a:buNone/>
                        <a:tabLst/>
                      </a:pPr>
                      <a:r>
                        <a:rPr kumimoji="1" lang="zh-TW" altLang="en-US" sz="2000" b="1" i="0" u="none" strike="noStrike" cap="none" normalizeH="0" baseline="0" dirty="0" smtClean="0">
                          <a:ln>
                            <a:noFill/>
                          </a:ln>
                          <a:solidFill>
                            <a:srgbClr val="C00000"/>
                          </a:solidFill>
                          <a:effectLst/>
                          <a:latin typeface="+mn-ea"/>
                          <a:ea typeface="+mn-ea"/>
                        </a:rPr>
                        <a:t>例外：</a:t>
                      </a:r>
                      <a:r>
                        <a:rPr kumimoji="1" lang="zh-TW" altLang="en-US" sz="2000" b="1" i="0" u="none" strike="noStrike" cap="none" normalizeH="0" baseline="0" dirty="0" smtClean="0">
                          <a:ln>
                            <a:noFill/>
                          </a:ln>
                          <a:solidFill>
                            <a:srgbClr val="0000CC"/>
                          </a:solidFill>
                          <a:effectLst/>
                          <a:latin typeface="+mn-ea"/>
                          <a:ea typeface="+mn-ea"/>
                        </a:rPr>
                        <a:t>離職退費人員如轉任民營單位或私立學校服務，依勞動基準法、勞工退休金條例或私立學校教職員退休法令辦理退休者 ，得至遲於年滿</a:t>
                      </a:r>
                      <a:r>
                        <a:rPr kumimoji="1" lang="en-US" altLang="zh-TW" sz="2000" b="1" i="0" u="none" strike="noStrike" cap="none" normalizeH="0" baseline="0" dirty="0" smtClean="0">
                          <a:ln>
                            <a:noFill/>
                          </a:ln>
                          <a:solidFill>
                            <a:srgbClr val="C00000"/>
                          </a:solidFill>
                          <a:effectLst/>
                          <a:latin typeface="+mn-ea"/>
                          <a:ea typeface="+mn-ea"/>
                        </a:rPr>
                        <a:t>65</a:t>
                      </a:r>
                      <a:r>
                        <a:rPr kumimoji="1" lang="zh-TW" altLang="en-US" sz="2000" b="1" i="0" u="none" strike="noStrike" cap="none" normalizeH="0" baseline="0" dirty="0" smtClean="0">
                          <a:ln>
                            <a:noFill/>
                          </a:ln>
                          <a:solidFill>
                            <a:srgbClr val="C00000"/>
                          </a:solidFill>
                          <a:effectLst/>
                          <a:latin typeface="+mn-ea"/>
                          <a:ea typeface="+mn-ea"/>
                        </a:rPr>
                        <a:t>歲</a:t>
                      </a:r>
                      <a:r>
                        <a:rPr kumimoji="1" lang="zh-TW" altLang="en-US" sz="2000" b="1" i="0" u="none" strike="noStrike" cap="none" normalizeH="0" baseline="0" dirty="0" smtClean="0">
                          <a:ln>
                            <a:noFill/>
                          </a:ln>
                          <a:solidFill>
                            <a:srgbClr val="0000CC"/>
                          </a:solidFill>
                          <a:effectLst/>
                          <a:latin typeface="+mn-ea"/>
                          <a:ea typeface="+mn-ea"/>
                        </a:rPr>
                        <a:t>之日起</a:t>
                      </a:r>
                      <a:r>
                        <a:rPr kumimoji="1" lang="en-US" altLang="zh-TW" sz="2000" b="1" i="0" u="sng" strike="noStrike" cap="none" normalizeH="0" baseline="0" dirty="0" smtClean="0">
                          <a:ln>
                            <a:noFill/>
                          </a:ln>
                          <a:solidFill>
                            <a:srgbClr val="C00000"/>
                          </a:solidFill>
                          <a:effectLst/>
                          <a:latin typeface="+mn-ea"/>
                          <a:ea typeface="+mn-ea"/>
                        </a:rPr>
                        <a:t>6</a:t>
                      </a:r>
                      <a:r>
                        <a:rPr kumimoji="1" lang="zh-TW" altLang="en-US" sz="2000" b="1" i="0" u="sng" strike="noStrike" cap="none" normalizeH="0" baseline="0" dirty="0" smtClean="0">
                          <a:ln>
                            <a:noFill/>
                          </a:ln>
                          <a:solidFill>
                            <a:srgbClr val="C00000"/>
                          </a:solidFill>
                          <a:effectLst/>
                          <a:latin typeface="+mn-ea"/>
                          <a:ea typeface="+mn-ea"/>
                        </a:rPr>
                        <a:t>個月</a:t>
                      </a:r>
                      <a:r>
                        <a:rPr kumimoji="1" lang="zh-TW" altLang="en-US" sz="2000" b="1" i="0" u="none" strike="noStrike" cap="none" normalizeH="0" baseline="0" dirty="0" smtClean="0">
                          <a:ln>
                            <a:noFill/>
                          </a:ln>
                          <a:solidFill>
                            <a:srgbClr val="0000CC"/>
                          </a:solidFill>
                          <a:effectLst/>
                          <a:latin typeface="+mn-ea"/>
                          <a:ea typeface="+mn-ea"/>
                        </a:rPr>
                        <a:t>內提出申請。 </a:t>
                      </a:r>
                    </a:p>
                  </a:txBody>
                  <a:tcPr marT="45727" marB="457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991991">
                <a:tc gridSpan="4">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266700" marR="0" lvl="0" indent="-266700" algn="just" defTabSz="914400" rtl="0" eaLnBrk="1" fontAlgn="base" latinLnBrk="0" hangingPunct="1">
                        <a:lnSpc>
                          <a:spcPts val="2600"/>
                        </a:lnSpc>
                        <a:spcBef>
                          <a:spcPct val="20000"/>
                        </a:spcBef>
                        <a:spcAft>
                          <a:spcPct val="0"/>
                        </a:spcAft>
                        <a:buClrTx/>
                        <a:buSzTx/>
                        <a:buFont typeface="+mj-lt"/>
                        <a:buAutoNum type="arabicParenR"/>
                        <a:tabLst/>
                      </a:pPr>
                      <a:r>
                        <a:rPr kumimoji="1" lang="zh-TW" altLang="en-US" sz="2000" b="1" i="0" u="none" strike="noStrike" cap="none" normalizeH="0" baseline="0" dirty="0" smtClean="0">
                          <a:ln>
                            <a:noFill/>
                          </a:ln>
                          <a:solidFill>
                            <a:srgbClr val="0000CC"/>
                          </a:solidFill>
                          <a:effectLst/>
                          <a:latin typeface="Arial" charset="0"/>
                          <a:ea typeface="標楷體" pitchFamily="65" charset="-120"/>
                        </a:rPr>
                        <a:t>已按其他退休（職）、資遣法令辦理年資結算、退休（職）或資遣</a:t>
                      </a:r>
                      <a:r>
                        <a:rPr kumimoji="1" lang="zh-TW" altLang="en-US" sz="2000" b="1" i="0" u="none" strike="noStrike" cap="none" normalizeH="0" baseline="0" dirty="0" smtClean="0">
                          <a:ln>
                            <a:noFill/>
                          </a:ln>
                          <a:solidFill>
                            <a:srgbClr val="C00000"/>
                          </a:solidFill>
                          <a:effectLst/>
                          <a:latin typeface="Arial" charset="0"/>
                          <a:ea typeface="標楷體" pitchFamily="65" charset="-120"/>
                        </a:rPr>
                        <a:t>領取退離給與者</a:t>
                      </a:r>
                      <a:r>
                        <a:rPr kumimoji="1" lang="zh-TW" altLang="en-US" sz="2000" b="1" i="0" u="none" strike="noStrike" cap="none" normalizeH="0" baseline="0" dirty="0" smtClean="0">
                          <a:ln>
                            <a:noFill/>
                          </a:ln>
                          <a:solidFill>
                            <a:srgbClr val="C00000"/>
                          </a:solidFill>
                          <a:effectLst/>
                          <a:latin typeface="標楷體"/>
                          <a:ea typeface="標楷體"/>
                        </a:rPr>
                        <a:t>，</a:t>
                      </a:r>
                      <a:r>
                        <a:rPr kumimoji="1" lang="zh-TW" altLang="en-US" sz="2000" b="1" i="0" u="none" strike="noStrike" cap="none" normalizeH="0" baseline="0" dirty="0" smtClean="0">
                          <a:ln>
                            <a:noFill/>
                          </a:ln>
                          <a:solidFill>
                            <a:srgbClr val="C00000"/>
                          </a:solidFill>
                          <a:effectLst/>
                          <a:latin typeface="Arial" charset="0"/>
                          <a:ea typeface="標楷體" pitchFamily="65" charset="-120"/>
                        </a:rPr>
                        <a:t>不得再申請退費</a:t>
                      </a:r>
                      <a:r>
                        <a:rPr kumimoji="1" lang="en-US" altLang="zh-TW" sz="2000" b="1" i="0" u="none" strike="noStrike" cap="none" normalizeH="0" baseline="0" dirty="0" smtClean="0">
                          <a:ln>
                            <a:noFill/>
                          </a:ln>
                          <a:solidFill>
                            <a:srgbClr val="C00000"/>
                          </a:solidFill>
                          <a:effectLst/>
                          <a:latin typeface="Arial" charset="0"/>
                          <a:ea typeface="標楷體" pitchFamily="65" charset="-120"/>
                        </a:rPr>
                        <a:t>(</a:t>
                      </a:r>
                      <a:r>
                        <a:rPr kumimoji="1" lang="zh-TW" altLang="en-US" sz="2000" b="1" i="0" u="none" strike="noStrike" cap="none" normalizeH="0" baseline="0" dirty="0" smtClean="0">
                          <a:ln>
                            <a:noFill/>
                          </a:ln>
                          <a:solidFill>
                            <a:srgbClr val="C00000"/>
                          </a:solidFill>
                          <a:effectLst/>
                          <a:latin typeface="Arial" charset="0"/>
                          <a:ea typeface="標楷體" pitchFamily="65" charset="-120"/>
                        </a:rPr>
                        <a:t>含政府及本人繳付本息</a:t>
                      </a:r>
                      <a:r>
                        <a:rPr kumimoji="1" lang="en-US" altLang="zh-TW" sz="2000" b="1" i="0" u="none" strike="noStrike" cap="none" normalizeH="0" baseline="0" dirty="0" smtClean="0">
                          <a:ln>
                            <a:noFill/>
                          </a:ln>
                          <a:solidFill>
                            <a:srgbClr val="C00000"/>
                          </a:solidFill>
                          <a:effectLst/>
                          <a:latin typeface="Arial" charset="0"/>
                          <a:ea typeface="標楷體" pitchFamily="65" charset="-120"/>
                        </a:rPr>
                        <a:t>)</a:t>
                      </a:r>
                      <a:r>
                        <a:rPr kumimoji="1" lang="zh-TW" altLang="en-US" sz="2000" b="1" i="0" u="none" strike="noStrike" cap="none" normalizeH="0" baseline="0" dirty="0" smtClean="0">
                          <a:ln>
                            <a:noFill/>
                          </a:ln>
                          <a:solidFill>
                            <a:srgbClr val="C00000"/>
                          </a:solidFill>
                          <a:effectLst/>
                          <a:latin typeface="Arial" charset="0"/>
                          <a:ea typeface="標楷體" pitchFamily="65" charset="-120"/>
                        </a:rPr>
                        <a:t>。</a:t>
                      </a:r>
                      <a:endParaRPr kumimoji="1" lang="en-US" altLang="zh-TW" sz="2000" b="1" i="0" u="none" strike="noStrike" cap="none" normalizeH="0" baseline="0" dirty="0" smtClean="0">
                        <a:ln>
                          <a:noFill/>
                        </a:ln>
                        <a:solidFill>
                          <a:srgbClr val="C00000"/>
                        </a:solidFill>
                        <a:effectLst/>
                        <a:latin typeface="Arial" charset="0"/>
                        <a:ea typeface="標楷體" pitchFamily="65" charset="-120"/>
                      </a:endParaRPr>
                    </a:p>
                    <a:p>
                      <a:pPr marL="266700" marR="0" lvl="0" indent="-266700" algn="just" defTabSz="914400" rtl="0" eaLnBrk="1" fontAlgn="base" latinLnBrk="0" hangingPunct="1">
                        <a:lnSpc>
                          <a:spcPts val="2600"/>
                        </a:lnSpc>
                        <a:spcBef>
                          <a:spcPts val="0"/>
                        </a:spcBef>
                        <a:spcAft>
                          <a:spcPct val="0"/>
                        </a:spcAft>
                        <a:buClr>
                          <a:srgbClr val="0000FF"/>
                        </a:buClr>
                        <a:buSzTx/>
                        <a:buFont typeface="+mj-lt"/>
                        <a:buAutoNum type="arabicParenR"/>
                        <a:tabLst/>
                      </a:pPr>
                      <a:r>
                        <a:rPr kumimoji="1" lang="zh-TW" altLang="en-US" sz="2000" b="1" i="0" u="none" strike="noStrike" cap="none" normalizeH="0" baseline="0" dirty="0" smtClean="0">
                          <a:ln>
                            <a:noFill/>
                          </a:ln>
                          <a:solidFill>
                            <a:srgbClr val="0000FF"/>
                          </a:solidFill>
                          <a:effectLst/>
                          <a:latin typeface="Arial" charset="0"/>
                          <a:ea typeface="標楷體" pitchFamily="65" charset="-120"/>
                        </a:rPr>
                        <a:t>已發還退費之年資</a:t>
                      </a:r>
                      <a:r>
                        <a:rPr kumimoji="1" lang="zh-TW" altLang="en-US" sz="2000" b="1" i="0" u="none" strike="noStrike" cap="none" normalizeH="0" baseline="0" dirty="0" smtClean="0">
                          <a:ln>
                            <a:noFill/>
                          </a:ln>
                          <a:solidFill>
                            <a:srgbClr val="0000FF"/>
                          </a:solidFill>
                          <a:effectLst/>
                          <a:latin typeface="標楷體"/>
                          <a:ea typeface="標楷體"/>
                        </a:rPr>
                        <a:t>，</a:t>
                      </a:r>
                      <a:r>
                        <a:rPr kumimoji="1" lang="zh-TW" altLang="en-US" sz="2000" b="1" i="0" u="none" strike="noStrike" cap="none" normalizeH="0" baseline="0" dirty="0" smtClean="0">
                          <a:ln>
                            <a:noFill/>
                          </a:ln>
                          <a:solidFill>
                            <a:srgbClr val="C00000"/>
                          </a:solidFill>
                          <a:effectLst/>
                          <a:latin typeface="Arial" charset="0"/>
                          <a:ea typeface="標楷體" pitchFamily="65" charset="-120"/>
                        </a:rPr>
                        <a:t>不得再採計為退撫年資</a:t>
                      </a:r>
                      <a:r>
                        <a:rPr kumimoji="1" lang="zh-TW" altLang="en-US" sz="2000" b="1" i="0" u="none" strike="noStrike" cap="none" normalizeH="0" baseline="0" dirty="0" smtClean="0">
                          <a:ln>
                            <a:noFill/>
                          </a:ln>
                          <a:solidFill>
                            <a:srgbClr val="C00000"/>
                          </a:solidFill>
                          <a:effectLst/>
                          <a:latin typeface="標楷體"/>
                          <a:ea typeface="標楷體"/>
                        </a:rPr>
                        <a:t>。</a:t>
                      </a:r>
                      <a:endParaRPr kumimoji="1" lang="zh-TW" altLang="en-US" sz="2000" b="1" i="0" u="none" strike="noStrike" cap="none" normalizeH="0" baseline="0" dirty="0" smtClean="0">
                        <a:ln>
                          <a:noFill/>
                        </a:ln>
                        <a:solidFill>
                          <a:srgbClr val="C00000"/>
                        </a:solidFill>
                        <a:effectLst/>
                        <a:latin typeface="Arial" charset="0"/>
                        <a:ea typeface="標楷體" pitchFamily="65" charset="-120"/>
                      </a:endParaRPr>
                    </a:p>
                  </a:txBody>
                  <a:tcPr marT="45727" marB="45727"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r>
            </a:tbl>
          </a:graphicData>
        </a:graphic>
      </p:graphicFrame>
      <p:sp>
        <p:nvSpPr>
          <p:cNvPr id="2" name="矩形 1"/>
          <p:cNvSpPr/>
          <p:nvPr/>
        </p:nvSpPr>
        <p:spPr>
          <a:xfrm>
            <a:off x="662192" y="1685450"/>
            <a:ext cx="4370107" cy="430887"/>
          </a:xfrm>
          <a:prstGeom prst="rect">
            <a:avLst/>
          </a:prstGeom>
        </p:spPr>
        <p:txBody>
          <a:bodyPr wrap="none">
            <a:spAutoFit/>
          </a:bodyPr>
          <a:lstStyle/>
          <a:p>
            <a:pPr marL="180975" lvl="0" indent="-180975" algn="just" fontAlgn="base">
              <a:spcBef>
                <a:spcPct val="20000"/>
              </a:spcBef>
              <a:spcAft>
                <a:spcPct val="0"/>
              </a:spcAft>
              <a:buSzPct val="80000"/>
            </a:pPr>
            <a:r>
              <a:rPr kumimoji="1" lang="en-US" altLang="zh-TW" sz="2200" b="1" dirty="0">
                <a:latin typeface="Arial" charset="0"/>
                <a:ea typeface="標楷體" pitchFamily="65" charset="-120"/>
              </a:rPr>
              <a:t>2.</a:t>
            </a:r>
            <a:r>
              <a:rPr kumimoji="1" lang="zh-TW" altLang="en-US" sz="2200" b="1" dirty="0">
                <a:latin typeface="Arial" charset="0"/>
                <a:ea typeface="標楷體" pitchFamily="65" charset="-120"/>
              </a:rPr>
              <a:t>不合退休、資遣中途離職之退費</a:t>
            </a:r>
            <a:endParaRPr kumimoji="1" lang="en-US" altLang="zh-TW" sz="2200" b="1" dirty="0">
              <a:latin typeface="Arial" charset="0"/>
              <a:ea typeface="標楷體" pitchFamily="65" charset="-120"/>
            </a:endParaRPr>
          </a:p>
        </p:txBody>
      </p:sp>
    </p:spTree>
    <p:extLst>
      <p:ext uri="{BB962C8B-B14F-4D97-AF65-F5344CB8AC3E}">
        <p14:creationId xmlns:p14="http://schemas.microsoft.com/office/powerpoint/2010/main" val="2848129610"/>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56</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grpSp>
        <p:nvGrpSpPr>
          <p:cNvPr id="9" name="群組 8"/>
          <p:cNvGrpSpPr/>
          <p:nvPr/>
        </p:nvGrpSpPr>
        <p:grpSpPr>
          <a:xfrm>
            <a:off x="415699" y="1919324"/>
            <a:ext cx="8088084" cy="4389996"/>
            <a:chOff x="783202" y="2639461"/>
            <a:chExt cx="8046474" cy="3975277"/>
          </a:xfrm>
        </p:grpSpPr>
        <p:sp>
          <p:nvSpPr>
            <p:cNvPr id="10" name="直線接點 9"/>
            <p:cNvSpPr/>
            <p:nvPr/>
          </p:nvSpPr>
          <p:spPr>
            <a:xfrm>
              <a:off x="926522" y="2639461"/>
              <a:ext cx="7464086"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lt1"/>
            </a:fontRef>
          </p:style>
        </p:sp>
        <p:sp>
          <p:nvSpPr>
            <p:cNvPr id="11" name="手繪多邊形 10"/>
            <p:cNvSpPr/>
            <p:nvPr/>
          </p:nvSpPr>
          <p:spPr>
            <a:xfrm>
              <a:off x="783202" y="2639462"/>
              <a:ext cx="783745" cy="2177853"/>
            </a:xfrm>
            <a:custGeom>
              <a:avLst/>
              <a:gdLst>
                <a:gd name="connsiteX0" fmla="*/ 0 w 783745"/>
                <a:gd name="connsiteY0" fmla="*/ 0 h 4060031"/>
                <a:gd name="connsiteX1" fmla="*/ 783745 w 783745"/>
                <a:gd name="connsiteY1" fmla="*/ 0 h 4060031"/>
                <a:gd name="connsiteX2" fmla="*/ 783745 w 783745"/>
                <a:gd name="connsiteY2" fmla="*/ 4060031 h 4060031"/>
                <a:gd name="connsiteX3" fmla="*/ 0 w 783745"/>
                <a:gd name="connsiteY3" fmla="*/ 4060031 h 4060031"/>
                <a:gd name="connsiteX4" fmla="*/ 0 w 783745"/>
                <a:gd name="connsiteY4" fmla="*/ 0 h 406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745" h="4060031">
                  <a:moveTo>
                    <a:pt x="0" y="0"/>
                  </a:moveTo>
                  <a:lnTo>
                    <a:pt x="783745" y="0"/>
                  </a:lnTo>
                  <a:lnTo>
                    <a:pt x="783745" y="4060031"/>
                  </a:lnTo>
                  <a:lnTo>
                    <a:pt x="0" y="406003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4780" tIns="144780" rIns="144780" bIns="144780" numCol="1" spcCol="1270" anchor="t"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l" defTabSz="1689100">
                <a:lnSpc>
                  <a:spcPct val="90000"/>
                </a:lnSpc>
                <a:spcBef>
                  <a:spcPct val="0"/>
                </a:spcBef>
                <a:spcAft>
                  <a:spcPct val="35000"/>
                </a:spcAft>
              </a:pPr>
              <a:r>
                <a:rPr lang="zh-TW" altLang="en-US" sz="5000" b="1" kern="1200" cap="none" spc="50" dirty="0" smtClean="0">
                  <a:ln w="11430"/>
                  <a:solidFill>
                    <a:schemeClr val="tx1"/>
                  </a:solidFill>
                  <a:effectLst>
                    <a:outerShdw blurRad="76200" dist="50800" dir="5400000" algn="tl" rotWithShape="0">
                      <a:srgbClr val="000000">
                        <a:alpha val="65000"/>
                      </a:srgbClr>
                    </a:outerShdw>
                  </a:effectLst>
                </a:rPr>
                <a:t>解析</a:t>
              </a:r>
              <a:endParaRPr lang="zh-TW" altLang="en-US" sz="5000" b="1" kern="1200" cap="none" spc="50" dirty="0">
                <a:ln w="11430"/>
                <a:solidFill>
                  <a:schemeClr val="tx1"/>
                </a:solidFill>
                <a:effectLst>
                  <a:outerShdw blurRad="76200" dist="50800" dir="5400000" algn="tl" rotWithShape="0">
                    <a:srgbClr val="000000">
                      <a:alpha val="65000"/>
                    </a:srgbClr>
                  </a:outerShdw>
                </a:effectLst>
              </a:endParaRPr>
            </a:p>
          </p:txBody>
        </p:sp>
        <p:sp>
          <p:nvSpPr>
            <p:cNvPr id="12" name="手繪多邊形 11"/>
            <p:cNvSpPr/>
            <p:nvPr/>
          </p:nvSpPr>
          <p:spPr>
            <a:xfrm>
              <a:off x="1685776" y="2784240"/>
              <a:ext cx="7143900" cy="817367"/>
            </a:xfrm>
            <a:custGeom>
              <a:avLst/>
              <a:gdLst>
                <a:gd name="connsiteX0" fmla="*/ 0 w 6407270"/>
                <a:gd name="connsiteY0" fmla="*/ 0 h 1492725"/>
                <a:gd name="connsiteX1" fmla="*/ 6407270 w 6407270"/>
                <a:gd name="connsiteY1" fmla="*/ 0 h 1492725"/>
                <a:gd name="connsiteX2" fmla="*/ 6407270 w 6407270"/>
                <a:gd name="connsiteY2" fmla="*/ 1492725 h 1492725"/>
                <a:gd name="connsiteX3" fmla="*/ 0 w 6407270"/>
                <a:gd name="connsiteY3" fmla="*/ 1492725 h 1492725"/>
                <a:gd name="connsiteX4" fmla="*/ 0 w 6407270"/>
                <a:gd name="connsiteY4" fmla="*/ 0 h 1492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7270" h="1492725">
                  <a:moveTo>
                    <a:pt x="0" y="0"/>
                  </a:moveTo>
                  <a:lnTo>
                    <a:pt x="6407270" y="0"/>
                  </a:lnTo>
                  <a:lnTo>
                    <a:pt x="6407270" y="1492725"/>
                  </a:lnTo>
                  <a:lnTo>
                    <a:pt x="0" y="149272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66700" lvl="0" indent="-266700" defTabSz="1066800">
                <a:lnSpc>
                  <a:spcPts val="3000"/>
                </a:lnSpc>
                <a:spcBef>
                  <a:spcPct val="0"/>
                </a:spcBef>
              </a:pP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◎仍照原適用退休法第</a:t>
              </a:r>
              <a:r>
                <a:rPr lang="en-US" altLang="zh-TW" sz="2200" b="1" dirty="0" smtClean="0">
                  <a:ln w="1905"/>
                  <a:solidFill>
                    <a:srgbClr val="0000FF"/>
                  </a:solidFill>
                  <a:effectLst>
                    <a:innerShdw blurRad="69850" dist="43180" dir="5400000">
                      <a:srgbClr val="000000">
                        <a:alpha val="65000"/>
                      </a:srgbClr>
                    </a:innerShdw>
                  </a:effectLst>
                  <a:latin typeface="標楷體"/>
                  <a:ea typeface="標楷體"/>
                </a:rPr>
                <a:t>14</a:t>
              </a:r>
              <a:r>
                <a:rPr lang="zh-TW" altLang="en-US" sz="2200" b="1" dirty="0" smtClean="0">
                  <a:ln w="1905"/>
                  <a:solidFill>
                    <a:srgbClr val="0000FF"/>
                  </a:solidFill>
                  <a:effectLst>
                    <a:innerShdw blurRad="69850" dist="43180" dir="5400000">
                      <a:srgbClr val="000000">
                        <a:alpha val="65000"/>
                      </a:srgbClr>
                    </a:innerShdw>
                  </a:effectLst>
                  <a:latin typeface="標楷體"/>
                  <a:ea typeface="標楷體"/>
                </a:rPr>
                <a:t>條第</a:t>
              </a:r>
              <a:r>
                <a:rPr lang="en-US" altLang="zh-TW" sz="2200" b="1" dirty="0" smtClean="0">
                  <a:ln w="1905"/>
                  <a:solidFill>
                    <a:srgbClr val="0000FF"/>
                  </a:solidFill>
                  <a:effectLst>
                    <a:innerShdw blurRad="69850" dist="43180" dir="5400000">
                      <a:srgbClr val="000000">
                        <a:alpha val="65000"/>
                      </a:srgbClr>
                    </a:innerShdw>
                  </a:effectLst>
                  <a:latin typeface="標楷體"/>
                  <a:ea typeface="標楷體"/>
                </a:rPr>
                <a:t>6</a:t>
              </a:r>
              <a:r>
                <a:rPr lang="zh-TW" altLang="en-US" sz="2200" b="1" dirty="0">
                  <a:ln w="1905"/>
                  <a:solidFill>
                    <a:srgbClr val="0000FF"/>
                  </a:solidFill>
                  <a:effectLst>
                    <a:innerShdw blurRad="69850" dist="43180" dir="5400000">
                      <a:srgbClr val="000000">
                        <a:alpha val="65000"/>
                      </a:srgbClr>
                    </a:innerShdw>
                  </a:effectLst>
                  <a:latin typeface="標楷體"/>
                </a:rPr>
                <a:t>條規定計算發還退撫基金費用本息退費</a:t>
              </a:r>
              <a:r>
                <a:rPr lang="zh-TW" altLang="en-US" sz="2200" b="1" dirty="0" smtClean="0">
                  <a:ln w="1905"/>
                  <a:solidFill>
                    <a:srgbClr val="0000FF"/>
                  </a:solidFill>
                  <a:effectLst>
                    <a:innerShdw blurRad="69850" dist="43180" dir="5400000">
                      <a:srgbClr val="000000">
                        <a:alpha val="65000"/>
                      </a:srgbClr>
                    </a:innerShdw>
                  </a:effectLst>
                  <a:latin typeface="標楷體"/>
                  <a:ea typeface="標楷體"/>
                </a:rPr>
                <a:t>。</a:t>
              </a:r>
              <a:endPar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endParaRPr>
            </a:p>
            <a:p>
              <a:pPr marL="271463" lvl="0" indent="-271463" algn="l" defTabSz="1066800">
                <a:lnSpc>
                  <a:spcPts val="3000"/>
                </a:lnSpc>
                <a:spcBef>
                  <a:spcPct val="0"/>
                </a:spcBef>
              </a:pP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p:txBody>
        </p:sp>
        <p:sp>
          <p:nvSpPr>
            <p:cNvPr id="15" name="直線接點 14"/>
            <p:cNvSpPr/>
            <p:nvPr/>
          </p:nvSpPr>
          <p:spPr>
            <a:xfrm>
              <a:off x="1710266" y="3735797"/>
              <a:ext cx="6680343" cy="0"/>
            </a:xfrm>
            <a:prstGeom prst="line">
              <a:avLst/>
            </a:prstGeom>
          </p:spPr>
          <p:style>
            <a:lnRef idx="2">
              <a:schemeClr val="accent2">
                <a:tint val="50000"/>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tx1">
                <a:hueOff val="0"/>
                <a:satOff val="0"/>
                <a:lumOff val="0"/>
                <a:alphaOff val="0"/>
              </a:schemeClr>
            </a:fontRef>
          </p:style>
        </p:sp>
        <p:sp>
          <p:nvSpPr>
            <p:cNvPr id="16" name="手繪多邊形 15"/>
            <p:cNvSpPr/>
            <p:nvPr/>
          </p:nvSpPr>
          <p:spPr>
            <a:xfrm>
              <a:off x="1651974" y="3735795"/>
              <a:ext cx="7009508" cy="2878943"/>
            </a:xfrm>
            <a:custGeom>
              <a:avLst/>
              <a:gdLst>
                <a:gd name="connsiteX0" fmla="*/ 0 w 6551276"/>
                <a:gd name="connsiteY0" fmla="*/ 0 h 1165673"/>
                <a:gd name="connsiteX1" fmla="*/ 6551276 w 6551276"/>
                <a:gd name="connsiteY1" fmla="*/ 0 h 1165673"/>
                <a:gd name="connsiteX2" fmla="*/ 6551276 w 6551276"/>
                <a:gd name="connsiteY2" fmla="*/ 1165673 h 1165673"/>
                <a:gd name="connsiteX3" fmla="*/ 0 w 6551276"/>
                <a:gd name="connsiteY3" fmla="*/ 1165673 h 1165673"/>
                <a:gd name="connsiteX4" fmla="*/ 0 w 6551276"/>
                <a:gd name="connsiteY4" fmla="*/ 0 h 11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1276" h="1165673">
                  <a:moveTo>
                    <a:pt x="0" y="0"/>
                  </a:moveTo>
                  <a:lnTo>
                    <a:pt x="6551276" y="0"/>
                  </a:lnTo>
                  <a:lnTo>
                    <a:pt x="6551276" y="1165673"/>
                  </a:lnTo>
                  <a:lnTo>
                    <a:pt x="0" y="116567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algn="just" defTabSz="1066800">
                <a:lnSpc>
                  <a:spcPts val="3000"/>
                </a:lnSpc>
                <a:spcBef>
                  <a:spcPct val="0"/>
                </a:spcBef>
              </a:pPr>
              <a:r>
                <a:rPr lang="zh-TW" altLang="en-US" sz="2200" b="1" kern="1200" cap="none" spc="0" dirty="0" smtClean="0">
                  <a:ln w="1905"/>
                  <a:solidFill>
                    <a:schemeClr val="tx2"/>
                  </a:solidFill>
                  <a:effectLst>
                    <a:innerShdw blurRad="69850" dist="43180" dir="5400000">
                      <a:srgbClr val="000000">
                        <a:alpha val="65000"/>
                      </a:srgbClr>
                    </a:innerShdw>
                  </a:effectLst>
                  <a:latin typeface="+mn-ea"/>
                </a:rPr>
                <a:t>◎時效之計算</a:t>
              </a:r>
              <a:r>
                <a:rPr lang="zh-TW" altLang="en-US" sz="2200" b="1" kern="1200" cap="none" spc="0" dirty="0" smtClean="0">
                  <a:ln w="1905"/>
                  <a:solidFill>
                    <a:schemeClr val="tx2"/>
                  </a:solidFill>
                  <a:effectLst>
                    <a:innerShdw blurRad="69850" dist="43180" dir="5400000">
                      <a:srgbClr val="000000">
                        <a:alpha val="65000"/>
                      </a:srgbClr>
                    </a:innerShdw>
                  </a:effectLst>
                  <a:latin typeface="標楷體"/>
                  <a:ea typeface="標楷體"/>
                </a:rPr>
                <a:t>：</a:t>
              </a:r>
              <a:endPar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endParaRPr>
            </a:p>
            <a:p>
              <a:pPr marL="266700" lvl="0" algn="just" defTabSz="1066800">
                <a:lnSpc>
                  <a:spcPts val="3200"/>
                </a:lnSpc>
                <a:spcBef>
                  <a:spcPct val="0"/>
                </a:spcBef>
              </a:pPr>
              <a:r>
                <a:rPr lang="zh-TW" altLang="en-US" sz="2200" b="1" u="sng" dirty="0" smtClean="0">
                  <a:ln w="1905"/>
                  <a:solidFill>
                    <a:schemeClr val="tx2"/>
                  </a:solidFill>
                  <a:effectLst>
                    <a:innerShdw blurRad="69850" dist="43180" dir="5400000">
                      <a:srgbClr val="000000">
                        <a:alpha val="65000"/>
                      </a:srgbClr>
                    </a:innerShdw>
                  </a:effectLst>
                  <a:latin typeface="標楷體"/>
                </a:rPr>
                <a:t>銓敘</a:t>
              </a:r>
              <a:r>
                <a:rPr lang="zh-TW" altLang="en-US" sz="2200" b="1" u="sng" dirty="0">
                  <a:ln w="1905"/>
                  <a:solidFill>
                    <a:schemeClr val="tx2"/>
                  </a:solidFill>
                  <a:effectLst>
                    <a:innerShdw blurRad="69850" dist="43180" dir="5400000">
                      <a:srgbClr val="000000">
                        <a:alpha val="65000"/>
                      </a:srgbClr>
                    </a:innerShdw>
                  </a:effectLst>
                  <a:latin typeface="標楷體"/>
                </a:rPr>
                <a:t>部</a:t>
              </a:r>
              <a:r>
                <a:rPr lang="en-US" altLang="zh-TW" sz="2200" b="1" u="sng" dirty="0">
                  <a:ln w="1905"/>
                  <a:solidFill>
                    <a:srgbClr val="C00000"/>
                  </a:solidFill>
                  <a:effectLst>
                    <a:innerShdw blurRad="69850" dist="43180" dir="5400000">
                      <a:srgbClr val="000000">
                        <a:alpha val="65000"/>
                      </a:srgbClr>
                    </a:innerShdw>
                  </a:effectLst>
                  <a:latin typeface="標楷體"/>
                </a:rPr>
                <a:t>106</a:t>
              </a:r>
              <a:r>
                <a:rPr lang="zh-TW" altLang="en-US" sz="2200" b="1" u="sng" dirty="0">
                  <a:ln w="1905"/>
                  <a:solidFill>
                    <a:srgbClr val="C00000"/>
                  </a:solidFill>
                  <a:effectLst>
                    <a:innerShdw blurRad="69850" dist="43180" dir="5400000">
                      <a:srgbClr val="000000">
                        <a:alpha val="65000"/>
                      </a:srgbClr>
                    </a:innerShdw>
                  </a:effectLst>
                  <a:latin typeface="標楷體"/>
                </a:rPr>
                <a:t>年</a:t>
              </a:r>
              <a:r>
                <a:rPr lang="en-US" altLang="zh-TW" sz="2200" b="1" u="sng" dirty="0">
                  <a:ln w="1905"/>
                  <a:solidFill>
                    <a:srgbClr val="C00000"/>
                  </a:solidFill>
                  <a:effectLst>
                    <a:innerShdw blurRad="69850" dist="43180" dir="5400000">
                      <a:srgbClr val="000000">
                        <a:alpha val="65000"/>
                      </a:srgbClr>
                    </a:innerShdw>
                  </a:effectLst>
                  <a:latin typeface="標楷體"/>
                </a:rPr>
                <a:t>9</a:t>
              </a:r>
              <a:r>
                <a:rPr lang="zh-TW" altLang="en-US" sz="2200" b="1" u="sng" dirty="0">
                  <a:ln w="1905"/>
                  <a:solidFill>
                    <a:srgbClr val="C00000"/>
                  </a:solidFill>
                  <a:effectLst>
                    <a:innerShdw blurRad="69850" dist="43180" dir="5400000">
                      <a:srgbClr val="000000">
                        <a:alpha val="65000"/>
                      </a:srgbClr>
                    </a:innerShdw>
                  </a:effectLst>
                  <a:latin typeface="標楷體"/>
                </a:rPr>
                <a:t>月</a:t>
              </a:r>
              <a:r>
                <a:rPr lang="en-US" altLang="zh-TW" sz="2200" b="1" u="sng" dirty="0">
                  <a:ln w="1905"/>
                  <a:solidFill>
                    <a:srgbClr val="C00000"/>
                  </a:solidFill>
                  <a:effectLst>
                    <a:innerShdw blurRad="69850" dist="43180" dir="5400000">
                      <a:srgbClr val="000000">
                        <a:alpha val="65000"/>
                      </a:srgbClr>
                    </a:innerShdw>
                  </a:effectLst>
                  <a:latin typeface="標楷體"/>
                </a:rPr>
                <a:t>13</a:t>
              </a:r>
              <a:r>
                <a:rPr lang="zh-TW" altLang="en-US" sz="2200" b="1" u="sng" dirty="0">
                  <a:ln w="1905"/>
                  <a:solidFill>
                    <a:srgbClr val="C00000"/>
                  </a:solidFill>
                  <a:effectLst>
                    <a:innerShdw blurRad="69850" dist="43180" dir="5400000">
                      <a:srgbClr val="000000">
                        <a:alpha val="65000"/>
                      </a:srgbClr>
                    </a:innerShdw>
                  </a:effectLst>
                  <a:latin typeface="標楷體"/>
                </a:rPr>
                <a:t>日</a:t>
              </a:r>
              <a:r>
                <a:rPr lang="zh-TW" altLang="en-US" sz="2200" b="1" u="sng" dirty="0">
                  <a:ln w="1905"/>
                  <a:solidFill>
                    <a:schemeClr val="tx2"/>
                  </a:solidFill>
                  <a:effectLst>
                    <a:innerShdw blurRad="69850" dist="43180" dir="5400000">
                      <a:srgbClr val="000000">
                        <a:alpha val="65000"/>
                      </a:srgbClr>
                    </a:innerShdw>
                  </a:effectLst>
                  <a:latin typeface="標楷體"/>
                </a:rPr>
                <a:t>部退四字第</a:t>
              </a:r>
              <a:r>
                <a:rPr lang="en-US" altLang="zh-TW" sz="2200" b="1" u="sng" dirty="0">
                  <a:ln w="1905"/>
                  <a:solidFill>
                    <a:schemeClr val="tx2"/>
                  </a:solidFill>
                  <a:effectLst>
                    <a:innerShdw blurRad="69850" dist="43180" dir="5400000">
                      <a:srgbClr val="000000">
                        <a:alpha val="65000"/>
                      </a:srgbClr>
                    </a:innerShdw>
                  </a:effectLst>
                  <a:latin typeface="標楷體"/>
                </a:rPr>
                <a:t>10642551001</a:t>
              </a:r>
              <a:r>
                <a:rPr lang="zh-TW" altLang="en-US" sz="2200" b="1" u="sng" dirty="0">
                  <a:ln w="1905"/>
                  <a:solidFill>
                    <a:schemeClr val="tx2"/>
                  </a:solidFill>
                  <a:effectLst>
                    <a:innerShdw blurRad="69850" dist="43180" dir="5400000">
                      <a:srgbClr val="000000">
                        <a:alpha val="65000"/>
                      </a:srgbClr>
                    </a:innerShdw>
                  </a:effectLst>
                  <a:latin typeface="標楷體"/>
                </a:rPr>
                <a:t>號</a:t>
              </a:r>
              <a:r>
                <a:rPr lang="zh-TW" altLang="en-US" sz="2200" b="1" u="sng" dirty="0" smtClean="0">
                  <a:ln w="1905"/>
                  <a:solidFill>
                    <a:schemeClr val="tx2"/>
                  </a:solidFill>
                  <a:effectLst>
                    <a:innerShdw blurRad="69850" dist="43180" dir="5400000">
                      <a:srgbClr val="000000">
                        <a:alpha val="65000"/>
                      </a:srgbClr>
                    </a:innerShdw>
                  </a:effectLst>
                  <a:latin typeface="標楷體"/>
                </a:rPr>
                <a:t>函</a:t>
              </a:r>
              <a:r>
                <a:rPr lang="zh-TW" altLang="en-US" sz="2200" b="1" dirty="0" smtClean="0">
                  <a:ln w="1905"/>
                  <a:solidFill>
                    <a:schemeClr val="tx2"/>
                  </a:solidFill>
                  <a:effectLst>
                    <a:innerShdw blurRad="69850" dist="43180" dir="5400000">
                      <a:srgbClr val="000000">
                        <a:alpha val="65000"/>
                      </a:srgbClr>
                    </a:innerShdw>
                  </a:effectLst>
                  <a:latin typeface="標楷體"/>
                </a:rPr>
                <a:t>規定</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a:t>
              </a:r>
              <a:endPar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endParaRPr>
            </a:p>
            <a:p>
              <a:pPr marL="271463" lvl="0" indent="-271463" algn="just" defTabSz="1066800">
                <a:lnSpc>
                  <a:spcPts val="3200"/>
                </a:lnSpc>
                <a:spcBef>
                  <a:spcPct val="0"/>
                </a:spcBef>
              </a:pP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1.</a:t>
              </a:r>
              <a:r>
                <a:rPr lang="zh-TW" altLang="en-US" sz="2200" b="1" dirty="0" smtClean="0">
                  <a:ln w="1905"/>
                  <a:solidFill>
                    <a:schemeClr val="tx2"/>
                  </a:solidFill>
                  <a:effectLst>
                    <a:innerShdw blurRad="69850" dist="43180" dir="5400000">
                      <a:srgbClr val="000000">
                        <a:alpha val="65000"/>
                      </a:srgbClr>
                    </a:innerShdw>
                  </a:effectLst>
                  <a:latin typeface="標楷體"/>
                </a:rPr>
                <a:t>於</a:t>
              </a:r>
              <a:r>
                <a:rPr lang="en-US" altLang="zh-TW" sz="2200" b="1" dirty="0">
                  <a:ln w="1905"/>
                  <a:solidFill>
                    <a:schemeClr val="tx2"/>
                  </a:solidFill>
                  <a:effectLst>
                    <a:innerShdw blurRad="69850" dist="43180" dir="5400000">
                      <a:srgbClr val="000000">
                        <a:alpha val="65000"/>
                      </a:srgbClr>
                    </a:innerShdw>
                  </a:effectLst>
                  <a:latin typeface="標楷體"/>
                </a:rPr>
                <a:t>107</a:t>
              </a:r>
              <a:r>
                <a:rPr lang="zh-TW" altLang="en-US" sz="2200" b="1" dirty="0">
                  <a:ln w="1905"/>
                  <a:solidFill>
                    <a:schemeClr val="tx2"/>
                  </a:solidFill>
                  <a:effectLst>
                    <a:innerShdw blurRad="69850" dist="43180" dir="5400000">
                      <a:srgbClr val="000000">
                        <a:alpha val="65000"/>
                      </a:srgbClr>
                    </a:innerShdw>
                  </a:effectLst>
                  <a:latin typeface="標楷體"/>
                </a:rPr>
                <a:t>年</a:t>
              </a:r>
              <a:r>
                <a:rPr lang="en-US" altLang="zh-TW" sz="2200" b="1" dirty="0">
                  <a:ln w="1905"/>
                  <a:solidFill>
                    <a:schemeClr val="tx2"/>
                  </a:solidFill>
                  <a:effectLst>
                    <a:innerShdw blurRad="69850" dist="43180" dir="5400000">
                      <a:srgbClr val="000000">
                        <a:alpha val="65000"/>
                      </a:srgbClr>
                    </a:innerShdw>
                  </a:effectLst>
                  <a:latin typeface="標楷體"/>
                </a:rPr>
                <a:t>6</a:t>
              </a:r>
              <a:r>
                <a:rPr lang="zh-TW" altLang="en-US" sz="2200" b="1" dirty="0">
                  <a:ln w="1905"/>
                  <a:solidFill>
                    <a:schemeClr val="tx2"/>
                  </a:solidFill>
                  <a:effectLst>
                    <a:innerShdw blurRad="69850" dist="43180" dir="5400000">
                      <a:srgbClr val="000000">
                        <a:alpha val="65000"/>
                      </a:srgbClr>
                    </a:innerShdw>
                  </a:effectLst>
                  <a:latin typeface="標楷體"/>
                </a:rPr>
                <a:t>月</a:t>
              </a:r>
              <a:r>
                <a:rPr lang="en-US" altLang="zh-TW" sz="2200" b="1" dirty="0">
                  <a:ln w="1905"/>
                  <a:solidFill>
                    <a:schemeClr val="tx2"/>
                  </a:solidFill>
                  <a:effectLst>
                    <a:innerShdw blurRad="69850" dist="43180" dir="5400000">
                      <a:srgbClr val="000000">
                        <a:alpha val="65000"/>
                      </a:srgbClr>
                    </a:innerShdw>
                  </a:effectLst>
                  <a:latin typeface="標楷體"/>
                </a:rPr>
                <a:t>30</a:t>
              </a:r>
              <a:r>
                <a:rPr lang="zh-TW" altLang="en-US" sz="2200" b="1" dirty="0">
                  <a:ln w="1905"/>
                  <a:solidFill>
                    <a:schemeClr val="tx2"/>
                  </a:solidFill>
                  <a:effectLst>
                    <a:innerShdw blurRad="69850" dist="43180" dir="5400000">
                      <a:srgbClr val="000000">
                        <a:alpha val="65000"/>
                      </a:srgbClr>
                    </a:innerShdw>
                  </a:effectLst>
                  <a:latin typeface="標楷體"/>
                </a:rPr>
                <a:t>日以前已離職者，且其</a:t>
              </a:r>
              <a:r>
                <a:rPr lang="en-US" altLang="zh-TW" sz="2200" b="1" dirty="0">
                  <a:ln w="1905"/>
                  <a:solidFill>
                    <a:schemeClr val="tx2"/>
                  </a:solidFill>
                  <a:effectLst>
                    <a:innerShdw blurRad="69850" dist="43180" dir="5400000">
                      <a:srgbClr val="000000">
                        <a:alpha val="65000"/>
                      </a:srgbClr>
                    </a:innerShdw>
                  </a:effectLst>
                  <a:latin typeface="標楷體"/>
                </a:rPr>
                <a:t>5</a:t>
              </a:r>
              <a:r>
                <a:rPr lang="zh-TW" altLang="en-US" sz="2200" b="1" dirty="0">
                  <a:ln w="1905"/>
                  <a:solidFill>
                    <a:schemeClr val="tx2"/>
                  </a:solidFill>
                  <a:effectLst>
                    <a:innerShdw blurRad="69850" dist="43180" dir="5400000">
                      <a:srgbClr val="000000">
                        <a:alpha val="65000"/>
                      </a:srgbClr>
                    </a:innerShdw>
                  </a:effectLst>
                  <a:latin typeface="標楷體"/>
                </a:rPr>
                <a:t>年請求權時效已於</a:t>
              </a:r>
              <a:r>
                <a:rPr lang="en-US" altLang="zh-TW" sz="2200" b="1" dirty="0">
                  <a:ln w="1905"/>
                  <a:solidFill>
                    <a:srgbClr val="C00000"/>
                  </a:solidFill>
                  <a:effectLst>
                    <a:innerShdw blurRad="69850" dist="43180" dir="5400000">
                      <a:srgbClr val="000000">
                        <a:alpha val="65000"/>
                      </a:srgbClr>
                    </a:innerShdw>
                  </a:effectLst>
                  <a:latin typeface="標楷體"/>
                </a:rPr>
                <a:t>107</a:t>
              </a:r>
              <a:r>
                <a:rPr lang="zh-TW" altLang="en-US" sz="2200" b="1" dirty="0">
                  <a:ln w="1905"/>
                  <a:solidFill>
                    <a:srgbClr val="C00000"/>
                  </a:solidFill>
                  <a:effectLst>
                    <a:innerShdw blurRad="69850" dist="43180" dir="5400000">
                      <a:srgbClr val="000000">
                        <a:alpha val="65000"/>
                      </a:srgbClr>
                    </a:innerShdw>
                  </a:effectLst>
                  <a:latin typeface="標楷體"/>
                </a:rPr>
                <a:t>年</a:t>
              </a:r>
              <a:r>
                <a:rPr lang="en-US" altLang="zh-TW" sz="2200" b="1" dirty="0">
                  <a:ln w="1905"/>
                  <a:solidFill>
                    <a:srgbClr val="C00000"/>
                  </a:solidFill>
                  <a:effectLst>
                    <a:innerShdw blurRad="69850" dist="43180" dir="5400000">
                      <a:srgbClr val="000000">
                        <a:alpha val="65000"/>
                      </a:srgbClr>
                    </a:innerShdw>
                  </a:effectLst>
                  <a:latin typeface="標楷體"/>
                </a:rPr>
                <a:t>6</a:t>
              </a:r>
              <a:r>
                <a:rPr lang="zh-TW" altLang="en-US" sz="2200" b="1" dirty="0">
                  <a:ln w="1905"/>
                  <a:solidFill>
                    <a:srgbClr val="C00000"/>
                  </a:solidFill>
                  <a:effectLst>
                    <a:innerShdw blurRad="69850" dist="43180" dir="5400000">
                      <a:srgbClr val="000000">
                        <a:alpha val="65000"/>
                      </a:srgbClr>
                    </a:innerShdw>
                  </a:effectLst>
                  <a:latin typeface="標楷體"/>
                </a:rPr>
                <a:t>月</a:t>
              </a:r>
              <a:r>
                <a:rPr lang="en-US" altLang="zh-TW" sz="2200" b="1" dirty="0">
                  <a:ln w="1905"/>
                  <a:solidFill>
                    <a:srgbClr val="C00000"/>
                  </a:solidFill>
                  <a:effectLst>
                    <a:innerShdw blurRad="69850" dist="43180" dir="5400000">
                      <a:srgbClr val="000000">
                        <a:alpha val="65000"/>
                      </a:srgbClr>
                    </a:innerShdw>
                  </a:effectLst>
                  <a:latin typeface="標楷體"/>
                </a:rPr>
                <a:t>30</a:t>
              </a:r>
              <a:r>
                <a:rPr lang="zh-TW" altLang="en-US" sz="2200" b="1" dirty="0">
                  <a:ln w="1905"/>
                  <a:solidFill>
                    <a:srgbClr val="C00000"/>
                  </a:solidFill>
                  <a:effectLst>
                    <a:innerShdw blurRad="69850" dist="43180" dir="5400000">
                      <a:srgbClr val="000000">
                        <a:alpha val="65000"/>
                      </a:srgbClr>
                    </a:innerShdw>
                  </a:effectLst>
                  <a:latin typeface="標楷體"/>
                </a:rPr>
                <a:t>日以前完成者</a:t>
              </a:r>
              <a:r>
                <a:rPr lang="zh-TW" altLang="en-US" sz="2200" b="1" dirty="0" smtClean="0">
                  <a:ln w="1905"/>
                  <a:solidFill>
                    <a:schemeClr val="tx2"/>
                  </a:solidFill>
                  <a:effectLst>
                    <a:innerShdw blurRad="69850" dist="43180" dir="5400000">
                      <a:srgbClr val="000000">
                        <a:alpha val="65000"/>
                      </a:srgbClr>
                    </a:innerShdw>
                  </a:effectLst>
                  <a:latin typeface="標楷體"/>
                </a:rPr>
                <a:t>，請求</a:t>
              </a:r>
              <a:r>
                <a:rPr lang="zh-TW" altLang="en-US" sz="2200" b="1" dirty="0">
                  <a:ln w="1905"/>
                  <a:solidFill>
                    <a:schemeClr val="tx2"/>
                  </a:solidFill>
                  <a:effectLst>
                    <a:innerShdw blurRad="69850" dist="43180" dir="5400000">
                      <a:srgbClr val="000000">
                        <a:alpha val="65000"/>
                      </a:srgbClr>
                    </a:innerShdw>
                  </a:effectLst>
                  <a:latin typeface="標楷體"/>
                </a:rPr>
                <a:t>權即已消滅</a:t>
              </a:r>
              <a:r>
                <a:rPr lang="zh-TW" altLang="en-US" sz="2200" b="1" dirty="0" smtClean="0">
                  <a:ln w="1905"/>
                  <a:solidFill>
                    <a:schemeClr val="tx2"/>
                  </a:solidFill>
                  <a:effectLst>
                    <a:innerShdw blurRad="69850" dist="43180" dir="5400000">
                      <a:srgbClr val="000000">
                        <a:alpha val="65000"/>
                      </a:srgbClr>
                    </a:innerShdw>
                  </a:effectLst>
                  <a:latin typeface="標楷體"/>
                </a:rPr>
                <a:t>。</a:t>
              </a:r>
              <a:endParaRPr lang="en-US" altLang="zh-TW" sz="2200" b="1" dirty="0" smtClean="0">
                <a:ln w="1905"/>
                <a:solidFill>
                  <a:schemeClr val="tx2"/>
                </a:solidFill>
                <a:effectLst>
                  <a:innerShdw blurRad="69850" dist="43180" dir="5400000">
                    <a:srgbClr val="000000">
                      <a:alpha val="65000"/>
                    </a:srgbClr>
                  </a:innerShdw>
                </a:effectLst>
                <a:latin typeface="標楷體"/>
                <a:ea typeface="標楷體"/>
              </a:endParaRPr>
            </a:p>
            <a:p>
              <a:pPr marL="271463" lvl="0" indent="-271463" algn="just" defTabSz="1066800">
                <a:lnSpc>
                  <a:spcPts val="3200"/>
                </a:lnSpc>
                <a:spcBef>
                  <a:spcPct val="0"/>
                </a:spcBef>
              </a:pPr>
              <a:r>
                <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rPr>
                <a:t>2.</a:t>
              </a:r>
              <a:r>
                <a:rPr lang="zh-TW" altLang="en-US" sz="2200" b="1" dirty="0" smtClean="0">
                  <a:ln w="1905"/>
                  <a:solidFill>
                    <a:schemeClr val="tx2"/>
                  </a:solidFill>
                  <a:effectLst>
                    <a:innerShdw blurRad="69850" dist="43180" dir="5400000">
                      <a:srgbClr val="000000">
                        <a:alpha val="65000"/>
                      </a:srgbClr>
                    </a:innerShdw>
                  </a:effectLst>
                  <a:latin typeface="標楷體"/>
                </a:rPr>
                <a:t>於</a:t>
              </a:r>
              <a:r>
                <a:rPr lang="en-US" altLang="zh-TW" sz="2200" b="1" dirty="0">
                  <a:ln w="1905"/>
                  <a:solidFill>
                    <a:schemeClr val="tx2"/>
                  </a:solidFill>
                  <a:effectLst>
                    <a:innerShdw blurRad="69850" dist="43180" dir="5400000">
                      <a:srgbClr val="000000">
                        <a:alpha val="65000"/>
                      </a:srgbClr>
                    </a:innerShdw>
                  </a:effectLst>
                  <a:latin typeface="標楷體"/>
                </a:rPr>
                <a:t>107</a:t>
              </a:r>
              <a:r>
                <a:rPr lang="zh-TW" altLang="en-US" sz="2200" b="1" dirty="0">
                  <a:ln w="1905"/>
                  <a:solidFill>
                    <a:schemeClr val="tx2"/>
                  </a:solidFill>
                  <a:effectLst>
                    <a:innerShdw blurRad="69850" dist="43180" dir="5400000">
                      <a:srgbClr val="000000">
                        <a:alpha val="65000"/>
                      </a:srgbClr>
                    </a:innerShdw>
                  </a:effectLst>
                  <a:latin typeface="標楷體"/>
                </a:rPr>
                <a:t>年</a:t>
              </a:r>
              <a:r>
                <a:rPr lang="en-US" altLang="zh-TW" sz="2200" b="1" dirty="0">
                  <a:ln w="1905"/>
                  <a:solidFill>
                    <a:schemeClr val="tx2"/>
                  </a:solidFill>
                  <a:effectLst>
                    <a:innerShdw blurRad="69850" dist="43180" dir="5400000">
                      <a:srgbClr val="000000">
                        <a:alpha val="65000"/>
                      </a:srgbClr>
                    </a:innerShdw>
                  </a:effectLst>
                  <a:latin typeface="標楷體"/>
                </a:rPr>
                <a:t>6</a:t>
              </a:r>
              <a:r>
                <a:rPr lang="zh-TW" altLang="en-US" sz="2200" b="1" dirty="0">
                  <a:ln w="1905"/>
                  <a:solidFill>
                    <a:schemeClr val="tx2"/>
                  </a:solidFill>
                  <a:effectLst>
                    <a:innerShdw blurRad="69850" dist="43180" dir="5400000">
                      <a:srgbClr val="000000">
                        <a:alpha val="65000"/>
                      </a:srgbClr>
                    </a:innerShdw>
                  </a:effectLst>
                  <a:latin typeface="標楷體"/>
                </a:rPr>
                <a:t>月</a:t>
              </a:r>
              <a:r>
                <a:rPr lang="en-US" altLang="zh-TW" sz="2200" b="1" dirty="0">
                  <a:ln w="1905"/>
                  <a:solidFill>
                    <a:schemeClr val="tx2"/>
                  </a:solidFill>
                  <a:effectLst>
                    <a:innerShdw blurRad="69850" dist="43180" dir="5400000">
                      <a:srgbClr val="000000">
                        <a:alpha val="65000"/>
                      </a:srgbClr>
                    </a:innerShdw>
                  </a:effectLst>
                  <a:latin typeface="標楷體"/>
                </a:rPr>
                <a:t>30</a:t>
              </a:r>
              <a:r>
                <a:rPr lang="zh-TW" altLang="en-US" sz="2200" b="1" dirty="0">
                  <a:ln w="1905"/>
                  <a:solidFill>
                    <a:schemeClr val="tx2"/>
                  </a:solidFill>
                  <a:effectLst>
                    <a:innerShdw blurRad="69850" dist="43180" dir="5400000">
                      <a:srgbClr val="000000">
                        <a:alpha val="65000"/>
                      </a:srgbClr>
                    </a:innerShdw>
                  </a:effectLst>
                  <a:latin typeface="標楷體"/>
                </a:rPr>
                <a:t>日以前已離職者，惟其</a:t>
              </a:r>
              <a:r>
                <a:rPr lang="en-US" altLang="zh-TW" sz="2200" b="1" dirty="0">
                  <a:ln w="1905"/>
                  <a:solidFill>
                    <a:schemeClr val="tx2"/>
                  </a:solidFill>
                  <a:effectLst>
                    <a:innerShdw blurRad="69850" dist="43180" dir="5400000">
                      <a:srgbClr val="000000">
                        <a:alpha val="65000"/>
                      </a:srgbClr>
                    </a:innerShdw>
                  </a:effectLst>
                  <a:latin typeface="標楷體"/>
                </a:rPr>
                <a:t>5</a:t>
              </a:r>
              <a:r>
                <a:rPr lang="zh-TW" altLang="en-US" sz="2200" b="1" dirty="0">
                  <a:ln w="1905"/>
                  <a:solidFill>
                    <a:schemeClr val="tx2"/>
                  </a:solidFill>
                  <a:effectLst>
                    <a:innerShdw blurRad="69850" dist="43180" dir="5400000">
                      <a:srgbClr val="000000">
                        <a:alpha val="65000"/>
                      </a:srgbClr>
                    </a:innerShdw>
                  </a:effectLst>
                  <a:latin typeface="標楷體"/>
                </a:rPr>
                <a:t>年時效於</a:t>
              </a:r>
              <a:r>
                <a:rPr lang="en-US" altLang="zh-TW" sz="2200" b="1" dirty="0">
                  <a:ln w="1905"/>
                  <a:solidFill>
                    <a:srgbClr val="C00000"/>
                  </a:solidFill>
                  <a:effectLst>
                    <a:innerShdw blurRad="69850" dist="43180" dir="5400000">
                      <a:srgbClr val="000000">
                        <a:alpha val="65000"/>
                      </a:srgbClr>
                    </a:innerShdw>
                  </a:effectLst>
                  <a:latin typeface="標楷體"/>
                </a:rPr>
                <a:t>107</a:t>
              </a:r>
              <a:r>
                <a:rPr lang="zh-TW" altLang="en-US" sz="2200" b="1" dirty="0">
                  <a:ln w="1905"/>
                  <a:solidFill>
                    <a:srgbClr val="C00000"/>
                  </a:solidFill>
                  <a:effectLst>
                    <a:innerShdw blurRad="69850" dist="43180" dir="5400000">
                      <a:srgbClr val="000000">
                        <a:alpha val="65000"/>
                      </a:srgbClr>
                    </a:innerShdw>
                  </a:effectLst>
                  <a:latin typeface="標楷體"/>
                </a:rPr>
                <a:t>年</a:t>
              </a:r>
              <a:r>
                <a:rPr lang="en-US" altLang="zh-TW" sz="2200" b="1" dirty="0">
                  <a:ln w="1905"/>
                  <a:solidFill>
                    <a:srgbClr val="C00000"/>
                  </a:solidFill>
                  <a:effectLst>
                    <a:innerShdw blurRad="69850" dist="43180" dir="5400000">
                      <a:srgbClr val="000000">
                        <a:alpha val="65000"/>
                      </a:srgbClr>
                    </a:innerShdw>
                  </a:effectLst>
                  <a:latin typeface="標楷體"/>
                </a:rPr>
                <a:t>6</a:t>
              </a:r>
              <a:r>
                <a:rPr lang="zh-TW" altLang="en-US" sz="2200" b="1" dirty="0">
                  <a:ln w="1905"/>
                  <a:solidFill>
                    <a:srgbClr val="C00000"/>
                  </a:solidFill>
                  <a:effectLst>
                    <a:innerShdw blurRad="69850" dist="43180" dir="5400000">
                      <a:srgbClr val="000000">
                        <a:alpha val="65000"/>
                      </a:srgbClr>
                    </a:innerShdw>
                  </a:effectLst>
                  <a:latin typeface="標楷體"/>
                </a:rPr>
                <a:t>月</a:t>
              </a:r>
              <a:r>
                <a:rPr lang="en-US" altLang="zh-TW" sz="2200" b="1" dirty="0">
                  <a:ln w="1905"/>
                  <a:solidFill>
                    <a:srgbClr val="C00000"/>
                  </a:solidFill>
                  <a:effectLst>
                    <a:innerShdw blurRad="69850" dist="43180" dir="5400000">
                      <a:srgbClr val="000000">
                        <a:alpha val="65000"/>
                      </a:srgbClr>
                    </a:innerShdw>
                  </a:effectLst>
                  <a:latin typeface="標楷體"/>
                </a:rPr>
                <a:t>30</a:t>
              </a:r>
              <a:r>
                <a:rPr lang="zh-TW" altLang="en-US" sz="2200" b="1" dirty="0">
                  <a:ln w="1905"/>
                  <a:solidFill>
                    <a:srgbClr val="C00000"/>
                  </a:solidFill>
                  <a:effectLst>
                    <a:innerShdw blurRad="69850" dist="43180" dir="5400000">
                      <a:srgbClr val="000000">
                        <a:alpha val="65000"/>
                      </a:srgbClr>
                    </a:innerShdw>
                  </a:effectLst>
                  <a:latin typeface="標楷體"/>
                </a:rPr>
                <a:t>日以前尚未完成者</a:t>
              </a:r>
              <a:r>
                <a:rPr lang="zh-TW" altLang="en-US" sz="2200" b="1" dirty="0">
                  <a:ln w="1905"/>
                  <a:solidFill>
                    <a:schemeClr val="tx2"/>
                  </a:solidFill>
                  <a:effectLst>
                    <a:innerShdw blurRad="69850" dist="43180" dir="5400000">
                      <a:srgbClr val="000000">
                        <a:alpha val="65000"/>
                      </a:srgbClr>
                    </a:innerShdw>
                  </a:effectLst>
                  <a:latin typeface="標楷體"/>
                </a:rPr>
                <a:t>，自</a:t>
              </a:r>
              <a:r>
                <a:rPr lang="en-US" altLang="zh-TW" sz="2200" b="1" dirty="0">
                  <a:ln w="1905"/>
                  <a:solidFill>
                    <a:schemeClr val="tx2"/>
                  </a:solidFill>
                  <a:effectLst>
                    <a:innerShdw blurRad="69850" dist="43180" dir="5400000">
                      <a:srgbClr val="000000">
                        <a:alpha val="65000"/>
                      </a:srgbClr>
                    </a:innerShdw>
                  </a:effectLst>
                  <a:latin typeface="標楷體"/>
                </a:rPr>
                <a:t>107</a:t>
              </a:r>
              <a:r>
                <a:rPr lang="zh-TW" altLang="en-US" sz="2200" b="1" dirty="0">
                  <a:ln w="1905"/>
                  <a:solidFill>
                    <a:schemeClr val="tx2"/>
                  </a:solidFill>
                  <a:effectLst>
                    <a:innerShdw blurRad="69850" dist="43180" dir="5400000">
                      <a:srgbClr val="000000">
                        <a:alpha val="65000"/>
                      </a:srgbClr>
                    </a:innerShdw>
                  </a:effectLst>
                  <a:latin typeface="標楷體"/>
                </a:rPr>
                <a:t>年</a:t>
              </a:r>
              <a:r>
                <a:rPr lang="en-US" altLang="zh-TW" sz="2200" b="1" dirty="0">
                  <a:ln w="1905"/>
                  <a:solidFill>
                    <a:schemeClr val="tx2"/>
                  </a:solidFill>
                  <a:effectLst>
                    <a:innerShdw blurRad="69850" dist="43180" dir="5400000">
                      <a:srgbClr val="000000">
                        <a:alpha val="65000"/>
                      </a:srgbClr>
                    </a:innerShdw>
                  </a:effectLst>
                  <a:latin typeface="標楷體"/>
                </a:rPr>
                <a:t>7</a:t>
              </a:r>
              <a:r>
                <a:rPr lang="zh-TW" altLang="en-US" sz="2200" b="1" dirty="0">
                  <a:ln w="1905"/>
                  <a:solidFill>
                    <a:schemeClr val="tx2"/>
                  </a:solidFill>
                  <a:effectLst>
                    <a:innerShdw blurRad="69850" dist="43180" dir="5400000">
                      <a:srgbClr val="000000">
                        <a:alpha val="65000"/>
                      </a:srgbClr>
                    </a:innerShdw>
                  </a:effectLst>
                  <a:latin typeface="標楷體"/>
                </a:rPr>
                <a:t>月</a:t>
              </a:r>
              <a:r>
                <a:rPr lang="en-US" altLang="zh-TW" sz="2200" b="1" dirty="0">
                  <a:ln w="1905"/>
                  <a:solidFill>
                    <a:schemeClr val="tx2"/>
                  </a:solidFill>
                  <a:effectLst>
                    <a:innerShdw blurRad="69850" dist="43180" dir="5400000">
                      <a:srgbClr val="000000">
                        <a:alpha val="65000"/>
                      </a:srgbClr>
                    </a:innerShdw>
                  </a:effectLst>
                  <a:latin typeface="標楷體"/>
                </a:rPr>
                <a:t>1</a:t>
              </a:r>
              <a:r>
                <a:rPr lang="zh-TW" altLang="en-US" sz="2200" b="1" dirty="0">
                  <a:ln w="1905"/>
                  <a:solidFill>
                    <a:schemeClr val="tx2"/>
                  </a:solidFill>
                  <a:effectLst>
                    <a:innerShdw blurRad="69850" dist="43180" dir="5400000">
                      <a:srgbClr val="000000">
                        <a:alpha val="65000"/>
                      </a:srgbClr>
                    </a:innerShdw>
                  </a:effectLst>
                  <a:latin typeface="標楷體"/>
                </a:rPr>
                <a:t>日起，</a:t>
              </a:r>
              <a:r>
                <a:rPr lang="zh-TW" altLang="en-US" sz="2200" b="1" dirty="0" smtClean="0">
                  <a:ln w="1905"/>
                  <a:solidFill>
                    <a:schemeClr val="tx2"/>
                  </a:solidFill>
                  <a:effectLst>
                    <a:innerShdw blurRad="69850" dist="43180" dir="5400000">
                      <a:srgbClr val="000000">
                        <a:alpha val="65000"/>
                      </a:srgbClr>
                    </a:innerShdw>
                  </a:effectLst>
                  <a:latin typeface="標楷體"/>
                </a:rPr>
                <a:t>適用新法</a:t>
              </a:r>
              <a:r>
                <a:rPr lang="zh-TW" altLang="en-US" sz="2200" b="1" dirty="0">
                  <a:ln w="1905"/>
                  <a:solidFill>
                    <a:schemeClr val="tx2"/>
                  </a:solidFill>
                  <a:effectLst>
                    <a:innerShdw blurRad="69850" dist="43180" dir="5400000">
                      <a:srgbClr val="000000">
                        <a:alpha val="65000"/>
                      </a:srgbClr>
                    </a:innerShdw>
                  </a:effectLst>
                  <a:latin typeface="標楷體"/>
                </a:rPr>
                <a:t>第</a:t>
              </a:r>
              <a:r>
                <a:rPr lang="en-US" altLang="zh-TW" sz="2200" b="1" dirty="0">
                  <a:ln w="1905"/>
                  <a:solidFill>
                    <a:schemeClr val="tx2"/>
                  </a:solidFill>
                  <a:effectLst>
                    <a:innerShdw blurRad="69850" dist="43180" dir="5400000">
                      <a:srgbClr val="000000">
                        <a:alpha val="65000"/>
                      </a:srgbClr>
                    </a:innerShdw>
                  </a:effectLst>
                  <a:latin typeface="標楷體"/>
                </a:rPr>
                <a:t>73</a:t>
              </a:r>
              <a:r>
                <a:rPr lang="zh-TW" altLang="en-US" sz="2200" b="1" dirty="0">
                  <a:ln w="1905"/>
                  <a:solidFill>
                    <a:schemeClr val="tx2"/>
                  </a:solidFill>
                  <a:effectLst>
                    <a:innerShdw blurRad="69850" dist="43180" dir="5400000">
                      <a:srgbClr val="000000">
                        <a:alpha val="65000"/>
                      </a:srgbClr>
                    </a:innerShdw>
                  </a:effectLst>
                  <a:latin typeface="標楷體"/>
                </a:rPr>
                <a:t>條規定；其已進行之時效期間應接續計算合計為</a:t>
              </a:r>
              <a:r>
                <a:rPr lang="en-US" altLang="zh-TW" sz="2200" b="1" dirty="0">
                  <a:ln w="1905"/>
                  <a:solidFill>
                    <a:schemeClr val="tx2"/>
                  </a:solidFill>
                  <a:effectLst>
                    <a:innerShdw blurRad="69850" dist="43180" dir="5400000">
                      <a:srgbClr val="000000">
                        <a:alpha val="65000"/>
                      </a:srgbClr>
                    </a:innerShdw>
                  </a:effectLst>
                  <a:latin typeface="標楷體"/>
                </a:rPr>
                <a:t>10</a:t>
              </a:r>
              <a:r>
                <a:rPr lang="zh-TW" altLang="en-US" sz="2200" b="1" dirty="0">
                  <a:ln w="1905"/>
                  <a:solidFill>
                    <a:schemeClr val="tx2"/>
                  </a:solidFill>
                  <a:effectLst>
                    <a:innerShdw blurRad="69850" dist="43180" dir="5400000">
                      <a:srgbClr val="000000">
                        <a:alpha val="65000"/>
                      </a:srgbClr>
                    </a:innerShdw>
                  </a:effectLst>
                  <a:latin typeface="標楷體"/>
                </a:rPr>
                <a:t>年</a:t>
              </a:r>
              <a:r>
                <a:rPr lang="zh-TW" altLang="en-US" sz="2200" b="1" dirty="0" smtClean="0">
                  <a:ln w="1905"/>
                  <a:solidFill>
                    <a:schemeClr val="tx2"/>
                  </a:solidFill>
                  <a:effectLst>
                    <a:innerShdw blurRad="69850" dist="43180" dir="5400000">
                      <a:srgbClr val="000000">
                        <a:alpha val="65000"/>
                      </a:srgbClr>
                    </a:innerShdw>
                  </a:effectLst>
                  <a:latin typeface="標楷體"/>
                </a:rPr>
                <a:t>。</a:t>
              </a:r>
              <a:endParaRPr lang="en-US" altLang="zh-TW" sz="2200" b="1" kern="1200" cap="none" spc="0" dirty="0" smtClean="0">
                <a:ln w="1905"/>
                <a:solidFill>
                  <a:schemeClr val="tx2"/>
                </a:solidFill>
                <a:effectLst>
                  <a:innerShdw blurRad="69850" dist="43180" dir="5400000">
                    <a:srgbClr val="000000">
                      <a:alpha val="65000"/>
                    </a:srgbClr>
                  </a:innerShdw>
                </a:effectLst>
                <a:latin typeface="標楷體"/>
                <a:ea typeface="標楷體"/>
              </a:endParaRPr>
            </a:p>
            <a:p>
              <a:pPr marL="271463" lvl="0" indent="-271463" algn="just" defTabSz="1066800">
                <a:lnSpc>
                  <a:spcPts val="3000"/>
                </a:lnSpc>
                <a:spcBef>
                  <a:spcPct val="0"/>
                </a:spcBef>
              </a:pPr>
              <a:endParaRPr lang="zh-TW" altLang="en-US" sz="2200" b="1" kern="1200" cap="none" spc="0" dirty="0" smtClean="0">
                <a:ln w="1905"/>
                <a:solidFill>
                  <a:schemeClr val="tx2"/>
                </a:solidFill>
                <a:effectLst>
                  <a:innerShdw blurRad="69850" dist="43180" dir="5400000">
                    <a:srgbClr val="000000">
                      <a:alpha val="65000"/>
                    </a:srgbClr>
                  </a:innerShdw>
                </a:effectLst>
                <a:latin typeface="+mn-ea"/>
              </a:endParaRPr>
            </a:p>
          </p:txBody>
        </p:sp>
      </p:grpSp>
      <p:grpSp>
        <p:nvGrpSpPr>
          <p:cNvPr id="17" name="群組 16"/>
          <p:cNvGrpSpPr/>
          <p:nvPr/>
        </p:nvGrpSpPr>
        <p:grpSpPr>
          <a:xfrm>
            <a:off x="338264" y="986155"/>
            <a:ext cx="8008288" cy="830006"/>
            <a:chOff x="462118" y="5448203"/>
            <a:chExt cx="8008288" cy="830006"/>
          </a:xfrm>
        </p:grpSpPr>
        <p:sp>
          <p:nvSpPr>
            <p:cNvPr id="18" name="手繪多邊形 17"/>
            <p:cNvSpPr/>
            <p:nvPr/>
          </p:nvSpPr>
          <p:spPr>
            <a:xfrm>
              <a:off x="539553" y="5461683"/>
              <a:ext cx="648071" cy="816526"/>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20" name="手繪多邊形 19"/>
            <p:cNvSpPr/>
            <p:nvPr/>
          </p:nvSpPr>
          <p:spPr>
            <a:xfrm>
              <a:off x="1220341" y="5524376"/>
              <a:ext cx="7250065" cy="596997"/>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85725" lvl="0">
                <a:spcBef>
                  <a:spcPts val="1800"/>
                </a:spcBef>
                <a:defRPr/>
              </a:pPr>
              <a:r>
                <a:rPr lang="en-US" altLang="zh-TW" sz="2400" b="1" dirty="0" smtClean="0">
                  <a:solidFill>
                    <a:srgbClr val="660066"/>
                  </a:solidFill>
                  <a:latin typeface="標楷體" pitchFamily="65" charset="-120"/>
                </a:rPr>
                <a:t>107.6.30</a:t>
              </a:r>
              <a:r>
                <a:rPr lang="zh-TW" altLang="en-US" sz="2400" b="1" dirty="0" smtClean="0">
                  <a:solidFill>
                    <a:srgbClr val="660066"/>
                  </a:solidFill>
                  <a:latin typeface="標楷體" pitchFamily="65" charset="-120"/>
                </a:rPr>
                <a:t>以前已離職者</a:t>
              </a:r>
              <a:r>
                <a:rPr lang="zh-TW" altLang="en-US" sz="2400" b="1" dirty="0">
                  <a:solidFill>
                    <a:srgbClr val="660066"/>
                  </a:solidFill>
                  <a:latin typeface="標楷體"/>
                  <a:ea typeface="標楷體"/>
                </a:rPr>
                <a:t>之</a:t>
              </a:r>
              <a:r>
                <a:rPr lang="zh-TW" altLang="en-US" sz="2400" b="1" dirty="0" smtClean="0">
                  <a:solidFill>
                    <a:srgbClr val="660066"/>
                  </a:solidFill>
                  <a:latin typeface="標楷體" pitchFamily="65" charset="-120"/>
                </a:rPr>
                <a:t>退費規定</a:t>
              </a:r>
              <a:endParaRPr lang="zh-TW" altLang="en-US" sz="2400" b="1" dirty="0">
                <a:solidFill>
                  <a:srgbClr val="660066"/>
                </a:solidFill>
                <a:latin typeface="標楷體" pitchFamily="65" charset="-120"/>
              </a:endParaRPr>
            </a:p>
            <a:p>
              <a:pPr>
                <a:lnSpc>
                  <a:spcPts val="2500"/>
                </a:lnSpc>
                <a:spcBef>
                  <a:spcPct val="0"/>
                </a:spcBef>
                <a:buFontTx/>
                <a:buNone/>
                <a:defRPr/>
              </a:pPr>
              <a:endParaRPr lang="zh-TW" altLang="en-US" sz="2200" b="1" kern="1200" dirty="0"/>
            </a:p>
          </p:txBody>
        </p:sp>
        <p:pic>
          <p:nvPicPr>
            <p:cNvPr id="21"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118" y="5448203"/>
              <a:ext cx="802940" cy="757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135522245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57</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4" name="內容版面配置區 3"/>
          <p:cNvSpPr txBox="1">
            <a:spLocks/>
          </p:cNvSpPr>
          <p:nvPr/>
        </p:nvSpPr>
        <p:spPr bwMode="auto">
          <a:xfrm>
            <a:off x="559470" y="651967"/>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八</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、年資採計</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2" name="文字方塊 21"/>
          <p:cNvSpPr txBox="1"/>
          <p:nvPr/>
        </p:nvSpPr>
        <p:spPr>
          <a:xfrm>
            <a:off x="559470" y="1124744"/>
            <a:ext cx="2860402" cy="461831"/>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200" b="1" dirty="0" smtClean="0"/>
              <a:t>(</a:t>
            </a:r>
            <a:r>
              <a:rPr lang="zh-TW" altLang="en-US" sz="2200" b="1" dirty="0"/>
              <a:t>一</a:t>
            </a:r>
            <a:r>
              <a:rPr lang="en-US" altLang="zh-TW" sz="2200" b="1" dirty="0" smtClean="0"/>
              <a:t>)</a:t>
            </a:r>
            <a:r>
              <a:rPr lang="zh-TW" altLang="en-US" sz="2200" b="1" dirty="0" smtClean="0"/>
              <a:t>退撫新制施行前</a:t>
            </a:r>
            <a:r>
              <a:rPr lang="en-US" altLang="zh-TW" sz="2200" b="1" dirty="0" smtClean="0"/>
              <a:t>(1)</a:t>
            </a:r>
            <a:endParaRPr lang="zh-TW" altLang="en-US" sz="2200" b="1" dirty="0"/>
          </a:p>
        </p:txBody>
      </p:sp>
      <p:sp>
        <p:nvSpPr>
          <p:cNvPr id="23" name="Rectangle 4"/>
          <p:cNvSpPr>
            <a:spLocks noChangeArrowheads="1"/>
          </p:cNvSpPr>
          <p:nvPr/>
        </p:nvSpPr>
        <p:spPr bwMode="auto">
          <a:xfrm>
            <a:off x="559470" y="1700808"/>
            <a:ext cx="8044978" cy="4862870"/>
          </a:xfrm>
          <a:prstGeom prst="rect">
            <a:avLst/>
          </a:prstGeom>
          <a:noFill/>
          <a:ln w="12700" cap="rnd" algn="ctr">
            <a:solidFill>
              <a:srgbClr val="0000FF"/>
            </a:solidFill>
            <a:prstDash val="sysDot"/>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74625" indent="-174625" algn="l" eaLnBrk="0" hangingPunct="0">
              <a:buChar char="v"/>
              <a:tabLst>
                <a:tab pos="174625" algn="l"/>
              </a:tabLst>
              <a:defRPr kumimoji="1" sz="2400">
                <a:solidFill>
                  <a:srgbClr val="0000CC"/>
                </a:solidFill>
                <a:latin typeface="Arial" charset="0"/>
                <a:ea typeface="標楷體" pitchFamily="65" charset="-120"/>
              </a:defRPr>
            </a:lvl1pPr>
            <a:lvl2pPr marL="622300" indent="-268288" algn="l" eaLnBrk="0" hangingPunct="0">
              <a:buChar char="–"/>
              <a:tabLst>
                <a:tab pos="174625" algn="l"/>
              </a:tabLst>
              <a:defRPr kumimoji="1" sz="2400">
                <a:solidFill>
                  <a:srgbClr val="0000CC"/>
                </a:solidFill>
                <a:latin typeface="Arial" charset="0"/>
                <a:ea typeface="標楷體" pitchFamily="65" charset="-120"/>
              </a:defRPr>
            </a:lvl2pPr>
            <a:lvl3pPr marL="1143000" indent="-228600" algn="l" eaLnBrk="0" hangingPunct="0">
              <a:buChar char="•"/>
              <a:tabLst>
                <a:tab pos="174625" algn="l"/>
              </a:tabLst>
              <a:defRPr kumimoji="1" sz="2400">
                <a:solidFill>
                  <a:srgbClr val="0000CC"/>
                </a:solidFill>
                <a:latin typeface="Arial" charset="0"/>
                <a:ea typeface="標楷體" pitchFamily="65" charset="-120"/>
              </a:defRPr>
            </a:lvl3pPr>
            <a:lvl4pPr marL="1600200" indent="-228600" algn="l" eaLnBrk="0" hangingPunct="0">
              <a:buChar char="–"/>
              <a:tabLst>
                <a:tab pos="174625" algn="l"/>
              </a:tabLst>
              <a:defRPr kumimoji="1" sz="2400">
                <a:solidFill>
                  <a:srgbClr val="0000CC"/>
                </a:solidFill>
                <a:latin typeface="Arial" charset="0"/>
                <a:ea typeface="標楷體" pitchFamily="65" charset="-120"/>
              </a:defRPr>
            </a:lvl4pPr>
            <a:lvl5pPr marL="2057400" indent="-228600" algn="l" eaLnBrk="0" hangingPunct="0">
              <a:buChar char="»"/>
              <a:tabLst>
                <a:tab pos="174625" algn="l"/>
              </a:tabLst>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9pPr>
          </a:lstStyle>
          <a:p>
            <a:pPr marL="0" lvl="1" indent="0" algn="just" eaLnBrk="1" hangingPunct="1">
              <a:lnSpc>
                <a:spcPts val="3000"/>
              </a:lnSpc>
              <a:spcBef>
                <a:spcPts val="1200"/>
              </a:spcBef>
              <a:buClr>
                <a:schemeClr val="accent2"/>
              </a:buClr>
              <a:buSzPct val="90000"/>
              <a:buNone/>
              <a:tabLst/>
            </a:pPr>
            <a:r>
              <a:rPr kumimoji="0" lang="en-US" altLang="zh-TW" sz="2200" b="1" dirty="0" smtClean="0">
                <a:solidFill>
                  <a:schemeClr val="tx1"/>
                </a:solidFill>
              </a:rPr>
              <a:t>1.</a:t>
            </a:r>
            <a:r>
              <a:rPr kumimoji="0" lang="zh-TW" altLang="en-US" sz="2200" b="1" dirty="0" smtClean="0">
                <a:solidFill>
                  <a:schemeClr val="tx1"/>
                </a:solidFill>
              </a:rPr>
              <a:t>下列未曾領取退離給與之年資</a:t>
            </a:r>
            <a:r>
              <a:rPr kumimoji="0" lang="zh-TW" altLang="en-US" sz="2200" b="1" dirty="0" smtClean="0">
                <a:solidFill>
                  <a:schemeClr val="tx1"/>
                </a:solidFill>
                <a:latin typeface="標楷體"/>
                <a:ea typeface="標楷體"/>
              </a:rPr>
              <a:t>：</a:t>
            </a:r>
            <a:endParaRPr kumimoji="0" lang="en-US" altLang="zh-TW" sz="2200" b="1" dirty="0" smtClean="0">
              <a:solidFill>
                <a:schemeClr val="tx1"/>
              </a:solidFill>
            </a:endParaRPr>
          </a:p>
          <a:p>
            <a:pPr marL="542925" lvl="1" indent="-285750" algn="just" eaLnBrk="1" hangingPunct="1">
              <a:lnSpc>
                <a:spcPts val="3000"/>
              </a:lnSpc>
              <a:spcBef>
                <a:spcPts val="1200"/>
              </a:spcBef>
              <a:buClr>
                <a:srgbClr val="C00000"/>
              </a:buClr>
              <a:buSzPct val="90000"/>
              <a:buFont typeface="Wingdings" pitchFamily="2" charset="2"/>
              <a:buChar char="u"/>
              <a:tabLst/>
            </a:pPr>
            <a:r>
              <a:rPr kumimoji="0" lang="zh-TW" altLang="en-US" sz="2200" b="1" dirty="0" smtClean="0">
                <a:solidFill>
                  <a:srgbClr val="0000FF"/>
                </a:solidFill>
              </a:rPr>
              <a:t>編制內有</a:t>
            </a:r>
            <a:r>
              <a:rPr kumimoji="0" lang="zh-TW" altLang="en-US" sz="2200" b="1" dirty="0">
                <a:solidFill>
                  <a:srgbClr val="0000FF"/>
                </a:solidFill>
              </a:rPr>
              <a:t>給專任之公務人員具有合法證件者（</a:t>
            </a:r>
            <a:r>
              <a:rPr kumimoji="0" lang="zh-TW" altLang="en-US" sz="2200" b="1" dirty="0">
                <a:solidFill>
                  <a:srgbClr val="C00000"/>
                </a:solidFill>
              </a:rPr>
              <a:t>銓敘審定</a:t>
            </a:r>
            <a:r>
              <a:rPr kumimoji="0" lang="zh-TW" altLang="en-US" sz="2200" b="1" dirty="0">
                <a:solidFill>
                  <a:srgbClr val="0000FF"/>
                </a:solidFill>
              </a:rPr>
              <a:t>）</a:t>
            </a:r>
            <a:r>
              <a:rPr kumimoji="0" lang="zh-TW" altLang="en-US" sz="2200" b="1" dirty="0" smtClean="0">
                <a:solidFill>
                  <a:srgbClr val="0000FF"/>
                </a:solidFill>
              </a:rPr>
              <a:t>。</a:t>
            </a:r>
            <a:endParaRPr kumimoji="0" lang="en-US" altLang="zh-TW" sz="2200" b="1" dirty="0" smtClean="0">
              <a:solidFill>
                <a:srgbClr val="0000FF"/>
              </a:solidFill>
            </a:endParaRPr>
          </a:p>
          <a:p>
            <a:pPr marL="542925" lvl="1" indent="-285750" algn="just" eaLnBrk="1" hangingPunct="1">
              <a:lnSpc>
                <a:spcPts val="3000"/>
              </a:lnSpc>
              <a:spcBef>
                <a:spcPts val="1200"/>
              </a:spcBef>
              <a:buClr>
                <a:srgbClr val="C00000"/>
              </a:buClr>
              <a:buSzPct val="90000"/>
              <a:buFont typeface="Wingdings" pitchFamily="2" charset="2"/>
              <a:buChar char="u"/>
              <a:tabLst/>
            </a:pPr>
            <a:r>
              <a:rPr kumimoji="0" lang="zh-TW" altLang="en-US" sz="2200" b="1" dirty="0" smtClean="0">
                <a:solidFill>
                  <a:srgbClr val="C00000"/>
                </a:solidFill>
              </a:rPr>
              <a:t>軍用</a:t>
            </a:r>
            <a:r>
              <a:rPr kumimoji="0" lang="zh-TW" altLang="en-US" sz="2200" b="1" dirty="0">
                <a:solidFill>
                  <a:srgbClr val="C00000"/>
                </a:solidFill>
              </a:rPr>
              <a:t>文職</a:t>
            </a:r>
            <a:r>
              <a:rPr kumimoji="0" lang="zh-TW" altLang="en-US" sz="2200" b="1" dirty="0">
                <a:solidFill>
                  <a:srgbClr val="0000FF"/>
                </a:solidFill>
              </a:rPr>
              <a:t>、</a:t>
            </a:r>
            <a:r>
              <a:rPr kumimoji="0" lang="zh-TW" altLang="en-US" sz="2200" b="1" dirty="0">
                <a:solidFill>
                  <a:srgbClr val="C00000"/>
                </a:solidFill>
              </a:rPr>
              <a:t>志願役軍職年資</a:t>
            </a:r>
            <a:r>
              <a:rPr kumimoji="0" lang="zh-TW" altLang="en-US" sz="2200" b="1" dirty="0">
                <a:solidFill>
                  <a:srgbClr val="0000FF"/>
                </a:solidFill>
              </a:rPr>
              <a:t>（含基礎教育折抵役期），未併計核給退休俸，經國防部或相關權責單位覈實出具證明者</a:t>
            </a:r>
            <a:r>
              <a:rPr kumimoji="0" lang="zh-TW" altLang="en-US" sz="2200" b="1" dirty="0" smtClean="0">
                <a:solidFill>
                  <a:srgbClr val="0000FF"/>
                </a:solidFill>
              </a:rPr>
              <a:t>。</a:t>
            </a:r>
            <a:endParaRPr kumimoji="0" lang="en-US" altLang="zh-TW" sz="2200" b="1" dirty="0" smtClean="0">
              <a:solidFill>
                <a:srgbClr val="0000FF"/>
              </a:solidFill>
            </a:endParaRPr>
          </a:p>
          <a:p>
            <a:pPr marL="542925" lvl="1" indent="-285750" algn="just" eaLnBrk="1" hangingPunct="1">
              <a:lnSpc>
                <a:spcPts val="3000"/>
              </a:lnSpc>
              <a:spcBef>
                <a:spcPts val="1200"/>
              </a:spcBef>
              <a:buClr>
                <a:srgbClr val="C00000"/>
              </a:buClr>
              <a:buSzPct val="90000"/>
              <a:buFont typeface="Wingdings" pitchFamily="2" charset="2"/>
              <a:buChar char="u"/>
              <a:tabLst/>
            </a:pPr>
            <a:r>
              <a:rPr kumimoji="0" lang="zh-TW" altLang="en-US" sz="2200" b="1" dirty="0" smtClean="0">
                <a:solidFill>
                  <a:srgbClr val="0000FF"/>
                </a:solidFill>
              </a:rPr>
              <a:t>曾</a:t>
            </a:r>
            <a:r>
              <a:rPr kumimoji="0" lang="zh-TW" altLang="en-US" sz="2200" b="1" dirty="0">
                <a:solidFill>
                  <a:srgbClr val="0000FF"/>
                </a:solidFill>
              </a:rPr>
              <a:t>任</a:t>
            </a:r>
            <a:r>
              <a:rPr kumimoji="0" lang="zh-TW" altLang="en-US" sz="2200" b="1" dirty="0">
                <a:solidFill>
                  <a:srgbClr val="C00000"/>
                </a:solidFill>
              </a:rPr>
              <a:t>雇員或同委任及委任待遇警察人員</a:t>
            </a:r>
            <a:r>
              <a:rPr kumimoji="0" lang="zh-TW" altLang="en-US" sz="2200" b="1" dirty="0">
                <a:solidFill>
                  <a:srgbClr val="0000FF"/>
                </a:solidFill>
              </a:rPr>
              <a:t>年資，未領退職金或退休金，經原服務機關覈實出具證明者</a:t>
            </a:r>
            <a:r>
              <a:rPr kumimoji="0" lang="zh-TW" altLang="en-US" sz="2200" b="1" dirty="0" smtClean="0">
                <a:solidFill>
                  <a:srgbClr val="0000FF"/>
                </a:solidFill>
              </a:rPr>
              <a:t>。</a:t>
            </a:r>
            <a:endParaRPr kumimoji="0" lang="en-US" altLang="zh-TW" sz="2200" b="1" dirty="0" smtClean="0">
              <a:solidFill>
                <a:srgbClr val="0000FF"/>
              </a:solidFill>
            </a:endParaRPr>
          </a:p>
          <a:p>
            <a:pPr marL="542925" lvl="1" indent="-285750" algn="just" eaLnBrk="1" hangingPunct="1">
              <a:lnSpc>
                <a:spcPts val="3000"/>
              </a:lnSpc>
              <a:spcBef>
                <a:spcPts val="1200"/>
              </a:spcBef>
              <a:buClr>
                <a:srgbClr val="C00000"/>
              </a:buClr>
              <a:buSzPct val="90000"/>
              <a:buFont typeface="Wingdings" pitchFamily="2" charset="2"/>
              <a:buChar char="u"/>
              <a:tabLst/>
            </a:pPr>
            <a:r>
              <a:rPr kumimoji="0" lang="zh-TW" altLang="en-US" sz="2200" b="1" dirty="0" smtClean="0">
                <a:solidFill>
                  <a:srgbClr val="0000FF"/>
                </a:solidFill>
              </a:rPr>
              <a:t>曾</a:t>
            </a:r>
            <a:r>
              <a:rPr kumimoji="0" lang="zh-TW" altLang="en-US" sz="2200" b="1" dirty="0">
                <a:solidFill>
                  <a:srgbClr val="0000FF"/>
                </a:solidFill>
              </a:rPr>
              <a:t>任</a:t>
            </a:r>
            <a:r>
              <a:rPr kumimoji="0" lang="zh-TW" altLang="en-US" sz="2200" b="1" dirty="0">
                <a:solidFill>
                  <a:srgbClr val="C00000"/>
                </a:solidFill>
              </a:rPr>
              <a:t>公立學校教職員</a:t>
            </a:r>
            <a:r>
              <a:rPr kumimoji="0" lang="zh-TW" altLang="en-US" sz="2200" b="1" dirty="0">
                <a:solidFill>
                  <a:srgbClr val="0000FF"/>
                </a:solidFill>
              </a:rPr>
              <a:t>（有給專任且符合教育人員任用條例</a:t>
            </a:r>
            <a:r>
              <a:rPr kumimoji="0" lang="zh-TW" altLang="en-US" sz="2200" b="1" dirty="0" smtClean="0">
                <a:solidFill>
                  <a:srgbClr val="0000FF"/>
                </a:solidFill>
              </a:rPr>
              <a:t>）</a:t>
            </a:r>
            <a:endParaRPr kumimoji="0" lang="en-US" altLang="zh-TW" sz="2200" b="1" dirty="0" smtClean="0">
              <a:solidFill>
                <a:srgbClr val="0000FF"/>
              </a:solidFill>
            </a:endParaRPr>
          </a:p>
          <a:p>
            <a:pPr marL="542925" lvl="1" indent="-285750" algn="just" eaLnBrk="1" hangingPunct="1">
              <a:lnSpc>
                <a:spcPts val="3000"/>
              </a:lnSpc>
              <a:spcBef>
                <a:spcPts val="1200"/>
              </a:spcBef>
              <a:buClr>
                <a:srgbClr val="C00000"/>
              </a:buClr>
              <a:buSzPct val="90000"/>
              <a:buFont typeface="Wingdings" pitchFamily="2" charset="2"/>
              <a:buChar char="u"/>
              <a:tabLst/>
            </a:pPr>
            <a:r>
              <a:rPr kumimoji="0" lang="zh-TW" altLang="en-US" sz="2200" b="1" dirty="0" smtClean="0">
                <a:solidFill>
                  <a:srgbClr val="0000FF"/>
                </a:solidFill>
              </a:rPr>
              <a:t>曾任</a:t>
            </a:r>
            <a:r>
              <a:rPr kumimoji="0" lang="zh-TW" altLang="en-US" sz="2200" b="1" dirty="0" smtClean="0">
                <a:solidFill>
                  <a:srgbClr val="C00000"/>
                </a:solidFill>
              </a:rPr>
              <a:t>公營事業</a:t>
            </a:r>
            <a:r>
              <a:rPr kumimoji="0" lang="zh-TW" altLang="en-US" sz="2200" b="1" dirty="0">
                <a:solidFill>
                  <a:srgbClr val="C00000"/>
                </a:solidFill>
              </a:rPr>
              <a:t>人員（職員以上）</a:t>
            </a:r>
            <a:r>
              <a:rPr kumimoji="0" lang="zh-TW" altLang="en-US" sz="2200" b="1" dirty="0">
                <a:solidFill>
                  <a:srgbClr val="0000FF"/>
                </a:solidFill>
              </a:rPr>
              <a:t>之年資，未依各該規定核給</a:t>
            </a:r>
            <a:r>
              <a:rPr kumimoji="0" lang="zh-TW" altLang="en-US" sz="2200" b="1" dirty="0" smtClean="0">
                <a:solidFill>
                  <a:srgbClr val="0000FF"/>
                </a:solidFill>
              </a:rPr>
              <a:t>退休金</a:t>
            </a:r>
            <a:r>
              <a:rPr kumimoji="0" lang="zh-TW" altLang="en-US" sz="2200" b="1" dirty="0">
                <a:solidFill>
                  <a:srgbClr val="0000FF"/>
                </a:solidFill>
              </a:rPr>
              <a:t>，經原服務機關覈實出具證明書</a:t>
            </a:r>
            <a:r>
              <a:rPr kumimoji="0" lang="zh-TW" altLang="en-US" sz="2200" b="1" dirty="0" smtClean="0">
                <a:solidFill>
                  <a:srgbClr val="0000FF"/>
                </a:solidFill>
              </a:rPr>
              <a:t>。</a:t>
            </a:r>
            <a:endParaRPr kumimoji="0" lang="en-US" altLang="zh-TW" sz="2200" b="1" dirty="0" smtClean="0">
              <a:solidFill>
                <a:srgbClr val="0000FF"/>
              </a:solidFill>
            </a:endParaRPr>
          </a:p>
          <a:p>
            <a:pPr marL="542925" lvl="1" indent="-285750" algn="just" eaLnBrk="1" hangingPunct="1">
              <a:lnSpc>
                <a:spcPts val="3000"/>
              </a:lnSpc>
              <a:spcBef>
                <a:spcPts val="1200"/>
              </a:spcBef>
              <a:buClr>
                <a:srgbClr val="C00000"/>
              </a:buClr>
              <a:buSzPct val="90000"/>
              <a:buFont typeface="Wingdings" pitchFamily="2" charset="2"/>
              <a:buChar char="u"/>
              <a:tabLst/>
            </a:pPr>
            <a:r>
              <a:rPr kumimoji="0" lang="zh-TW" altLang="en-US" sz="2200" b="1" dirty="0" smtClean="0">
                <a:solidFill>
                  <a:srgbClr val="0000FF"/>
                </a:solidFill>
              </a:rPr>
              <a:t>其他</a:t>
            </a:r>
            <a:r>
              <a:rPr kumimoji="0" lang="zh-TW" altLang="en-US" sz="2200" b="1" dirty="0">
                <a:solidFill>
                  <a:srgbClr val="C00000"/>
                </a:solidFill>
              </a:rPr>
              <a:t>經銓敘部核定</a:t>
            </a:r>
            <a:r>
              <a:rPr kumimoji="0" lang="zh-TW" altLang="en-US" sz="2200" b="1" dirty="0">
                <a:solidFill>
                  <a:srgbClr val="0000FF"/>
                </a:solidFill>
              </a:rPr>
              <a:t>得以併計之年資</a:t>
            </a:r>
            <a:r>
              <a:rPr kumimoji="0" lang="zh-TW" altLang="en-US" sz="2200" b="1" dirty="0" smtClean="0">
                <a:solidFill>
                  <a:srgbClr val="0000FF"/>
                </a:solidFill>
              </a:rPr>
              <a:t>。</a:t>
            </a:r>
            <a:endParaRPr kumimoji="0" lang="zh-TW" altLang="en-US" sz="2200" b="1" dirty="0">
              <a:solidFill>
                <a:srgbClr val="0000FF"/>
              </a:solidFill>
            </a:endParaRPr>
          </a:p>
        </p:txBody>
      </p:sp>
    </p:spTree>
    <p:extLst>
      <p:ext uri="{BB962C8B-B14F-4D97-AF65-F5344CB8AC3E}">
        <p14:creationId xmlns:p14="http://schemas.microsoft.com/office/powerpoint/2010/main" val="2585348577"/>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58</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4" name="內容版面配置區 3"/>
          <p:cNvSpPr txBox="1">
            <a:spLocks/>
          </p:cNvSpPr>
          <p:nvPr/>
        </p:nvSpPr>
        <p:spPr bwMode="auto">
          <a:xfrm>
            <a:off x="559470" y="651967"/>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八</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、年資採計</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2" name="文字方塊 21"/>
          <p:cNvSpPr txBox="1"/>
          <p:nvPr/>
        </p:nvSpPr>
        <p:spPr>
          <a:xfrm>
            <a:off x="559470" y="1094961"/>
            <a:ext cx="2860402" cy="461831"/>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200" b="1" dirty="0" smtClean="0"/>
              <a:t>(</a:t>
            </a:r>
            <a:r>
              <a:rPr lang="zh-TW" altLang="en-US" sz="2200" b="1" dirty="0"/>
              <a:t>一</a:t>
            </a:r>
            <a:r>
              <a:rPr lang="en-US" altLang="zh-TW" sz="2200" b="1" dirty="0" smtClean="0"/>
              <a:t>)</a:t>
            </a:r>
            <a:r>
              <a:rPr lang="zh-TW" altLang="en-US" sz="2200" b="1" dirty="0" smtClean="0"/>
              <a:t>退撫新制施行前</a:t>
            </a:r>
            <a:r>
              <a:rPr lang="en-US" altLang="zh-TW" sz="2200" b="1" dirty="0" smtClean="0"/>
              <a:t>(2)</a:t>
            </a:r>
            <a:endParaRPr lang="zh-TW" altLang="en-US" sz="2200" b="1" dirty="0"/>
          </a:p>
        </p:txBody>
      </p:sp>
      <p:sp>
        <p:nvSpPr>
          <p:cNvPr id="23" name="Rectangle 4"/>
          <p:cNvSpPr>
            <a:spLocks noChangeArrowheads="1"/>
          </p:cNvSpPr>
          <p:nvPr/>
        </p:nvSpPr>
        <p:spPr bwMode="auto">
          <a:xfrm>
            <a:off x="559470" y="1700808"/>
            <a:ext cx="8261002" cy="4555093"/>
          </a:xfrm>
          <a:prstGeom prst="rect">
            <a:avLst/>
          </a:prstGeom>
          <a:noFill/>
          <a:ln w="12700" cap="rnd" algn="ctr">
            <a:solidFill>
              <a:srgbClr val="0000FF"/>
            </a:solidFill>
            <a:prstDash val="sysDot"/>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74625" indent="-174625" algn="l" eaLnBrk="0" hangingPunct="0">
              <a:buChar char="v"/>
              <a:tabLst>
                <a:tab pos="174625" algn="l"/>
              </a:tabLst>
              <a:defRPr kumimoji="1" sz="2400">
                <a:solidFill>
                  <a:srgbClr val="0000CC"/>
                </a:solidFill>
                <a:latin typeface="Arial" charset="0"/>
                <a:ea typeface="標楷體" pitchFamily="65" charset="-120"/>
              </a:defRPr>
            </a:lvl1pPr>
            <a:lvl2pPr marL="622300" indent="-268288" algn="l" eaLnBrk="0" hangingPunct="0">
              <a:buChar char="–"/>
              <a:tabLst>
                <a:tab pos="174625" algn="l"/>
              </a:tabLst>
              <a:defRPr kumimoji="1" sz="2400">
                <a:solidFill>
                  <a:srgbClr val="0000CC"/>
                </a:solidFill>
                <a:latin typeface="Arial" charset="0"/>
                <a:ea typeface="標楷體" pitchFamily="65" charset="-120"/>
              </a:defRPr>
            </a:lvl2pPr>
            <a:lvl3pPr marL="1143000" indent="-228600" algn="l" eaLnBrk="0" hangingPunct="0">
              <a:buChar char="•"/>
              <a:tabLst>
                <a:tab pos="174625" algn="l"/>
              </a:tabLst>
              <a:defRPr kumimoji="1" sz="2400">
                <a:solidFill>
                  <a:srgbClr val="0000CC"/>
                </a:solidFill>
                <a:latin typeface="Arial" charset="0"/>
                <a:ea typeface="標楷體" pitchFamily="65" charset="-120"/>
              </a:defRPr>
            </a:lvl3pPr>
            <a:lvl4pPr marL="1600200" indent="-228600" algn="l" eaLnBrk="0" hangingPunct="0">
              <a:buChar char="–"/>
              <a:tabLst>
                <a:tab pos="174625" algn="l"/>
              </a:tabLst>
              <a:defRPr kumimoji="1" sz="2400">
                <a:solidFill>
                  <a:srgbClr val="0000CC"/>
                </a:solidFill>
                <a:latin typeface="Arial" charset="0"/>
                <a:ea typeface="標楷體" pitchFamily="65" charset="-120"/>
              </a:defRPr>
            </a:lvl4pPr>
            <a:lvl5pPr marL="2057400" indent="-228600" algn="l" eaLnBrk="0" hangingPunct="0">
              <a:buChar char="»"/>
              <a:tabLst>
                <a:tab pos="174625" algn="l"/>
              </a:tabLst>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tabLst>
                <a:tab pos="174625" algn="l"/>
              </a:tabLst>
              <a:defRPr kumimoji="1" sz="2400">
                <a:solidFill>
                  <a:srgbClr val="0000CC"/>
                </a:solidFill>
                <a:latin typeface="Arial" charset="0"/>
                <a:ea typeface="標楷體" pitchFamily="65" charset="-120"/>
              </a:defRPr>
            </a:lvl9pPr>
          </a:lstStyle>
          <a:p>
            <a:pPr marL="271463" indent="-271463" eaLnBrk="1" hangingPunct="1">
              <a:lnSpc>
                <a:spcPts val="3000"/>
              </a:lnSpc>
              <a:spcBef>
                <a:spcPts val="1200"/>
              </a:spcBef>
              <a:buClr>
                <a:schemeClr val="accent2"/>
              </a:buClr>
              <a:buNone/>
              <a:tabLst/>
            </a:pPr>
            <a:r>
              <a:rPr lang="en-US" altLang="zh-TW" sz="2200" b="1" dirty="0" smtClean="0">
                <a:solidFill>
                  <a:schemeClr val="tx1"/>
                </a:solidFill>
                <a:latin typeface="+mn-ea"/>
                <a:ea typeface="+mn-ea"/>
              </a:rPr>
              <a:t>2.</a:t>
            </a:r>
            <a:r>
              <a:rPr lang="zh-TW" altLang="en-US" sz="2200" b="1" dirty="0">
                <a:solidFill>
                  <a:schemeClr val="tx1"/>
                </a:solidFill>
                <a:latin typeface="+mn-ea"/>
                <a:ea typeface="+mn-ea"/>
              </a:rPr>
              <a:t>義務役</a:t>
            </a:r>
            <a:r>
              <a:rPr lang="zh-TW" altLang="en-US" sz="2200" b="1" dirty="0" smtClean="0">
                <a:solidFill>
                  <a:schemeClr val="tx1"/>
                </a:solidFill>
                <a:latin typeface="+mn-ea"/>
                <a:ea typeface="+mn-ea"/>
              </a:rPr>
              <a:t>年資：</a:t>
            </a:r>
            <a:r>
              <a:rPr lang="en-US" altLang="zh-TW" sz="2200" b="1" dirty="0" smtClean="0">
                <a:solidFill>
                  <a:schemeClr val="tx1"/>
                </a:solidFill>
                <a:latin typeface="+mn-ea"/>
                <a:ea typeface="+mn-ea"/>
              </a:rPr>
              <a:t/>
            </a:r>
            <a:br>
              <a:rPr lang="en-US" altLang="zh-TW" sz="2200" b="1" dirty="0" smtClean="0">
                <a:solidFill>
                  <a:schemeClr val="tx1"/>
                </a:solidFill>
                <a:latin typeface="+mn-ea"/>
                <a:ea typeface="+mn-ea"/>
              </a:rPr>
            </a:br>
            <a:r>
              <a:rPr lang="en-US" altLang="zh-TW" sz="2200" b="1" dirty="0" smtClean="0">
                <a:solidFill>
                  <a:srgbClr val="C00000"/>
                </a:solidFill>
                <a:latin typeface="+mn-ea"/>
                <a:ea typeface="+mn-ea"/>
              </a:rPr>
              <a:t>87.6.5</a:t>
            </a:r>
            <a:r>
              <a:rPr lang="zh-TW" altLang="en-US" sz="2200" b="1" dirty="0">
                <a:solidFill>
                  <a:srgbClr val="C00000"/>
                </a:solidFill>
                <a:latin typeface="+mn-ea"/>
                <a:ea typeface="+mn-ea"/>
              </a:rPr>
              <a:t>以後</a:t>
            </a:r>
            <a:r>
              <a:rPr lang="zh-TW" altLang="en-US" sz="2200" b="1" dirty="0">
                <a:solidFill>
                  <a:srgbClr val="0000FF"/>
                </a:solidFill>
                <a:latin typeface="+mn-ea"/>
                <a:ea typeface="+mn-ea"/>
              </a:rPr>
              <a:t>退休、資遣生效者，其退撫新制實施前曾任義務</a:t>
            </a:r>
            <a:r>
              <a:rPr lang="zh-TW" altLang="en-US" sz="2200" b="1" dirty="0" smtClean="0">
                <a:solidFill>
                  <a:srgbClr val="0000FF"/>
                </a:solidFill>
                <a:latin typeface="+mn-ea"/>
                <a:ea typeface="+mn-ea"/>
              </a:rPr>
              <a:t>役年資</a:t>
            </a:r>
            <a:r>
              <a:rPr lang="zh-TW" altLang="en-US" sz="2200" b="1" dirty="0">
                <a:solidFill>
                  <a:srgbClr val="0000FF"/>
                </a:solidFill>
                <a:latin typeface="+mn-ea"/>
                <a:ea typeface="+mn-ea"/>
              </a:rPr>
              <a:t>（含大專集訓、點召、教召、臨召），未併計核給退除給與者，得採計為退休、資遣</a:t>
            </a:r>
            <a:r>
              <a:rPr lang="zh-TW" altLang="en-US" sz="2200" b="1" dirty="0" smtClean="0">
                <a:solidFill>
                  <a:srgbClr val="0000FF"/>
                </a:solidFill>
                <a:latin typeface="+mn-ea"/>
                <a:ea typeface="+mn-ea"/>
              </a:rPr>
              <a:t>年資。</a:t>
            </a:r>
            <a:endParaRPr lang="en-US" altLang="zh-TW" sz="2200" b="1" dirty="0" smtClean="0">
              <a:solidFill>
                <a:srgbClr val="0000FF"/>
              </a:solidFill>
              <a:latin typeface="+mn-ea"/>
              <a:ea typeface="+mn-ea"/>
            </a:endParaRPr>
          </a:p>
          <a:p>
            <a:pPr marL="271463" indent="-271463" eaLnBrk="1" hangingPunct="1">
              <a:lnSpc>
                <a:spcPts val="3000"/>
              </a:lnSpc>
              <a:spcBef>
                <a:spcPts val="1200"/>
              </a:spcBef>
              <a:buClr>
                <a:schemeClr val="accent2"/>
              </a:buClr>
              <a:buNone/>
              <a:tabLst/>
            </a:pPr>
            <a:r>
              <a:rPr lang="en-US" altLang="zh-TW" sz="2200" b="1" dirty="0" smtClean="0">
                <a:solidFill>
                  <a:schemeClr val="tx1"/>
                </a:solidFill>
                <a:latin typeface="+mn-ea"/>
                <a:ea typeface="+mn-ea"/>
              </a:rPr>
              <a:t>3.107.6.30</a:t>
            </a:r>
            <a:r>
              <a:rPr lang="zh-TW" altLang="en-US" sz="2200" b="1" dirty="0" smtClean="0">
                <a:solidFill>
                  <a:schemeClr val="tx1"/>
                </a:solidFill>
                <a:latin typeface="+mn-ea"/>
                <a:ea typeface="+mn-ea"/>
              </a:rPr>
              <a:t>以前</a:t>
            </a:r>
            <a:r>
              <a:rPr lang="zh-TW" altLang="en-US" sz="2200" b="1" dirty="0">
                <a:solidFill>
                  <a:schemeClr val="tx1"/>
                </a:solidFill>
                <a:latin typeface="+mn-ea"/>
                <a:ea typeface="+mn-ea"/>
              </a:rPr>
              <a:t>，經銓敘部核准採計</a:t>
            </a:r>
            <a:r>
              <a:rPr lang="zh-TW" altLang="en-US" sz="2200" b="1" dirty="0" smtClean="0">
                <a:solidFill>
                  <a:schemeClr val="tx1"/>
                </a:solidFill>
                <a:latin typeface="+mn-ea"/>
                <a:ea typeface="+mn-ea"/>
              </a:rPr>
              <a:t>者：</a:t>
            </a:r>
            <a:r>
              <a:rPr lang="en-US" altLang="zh-TW" sz="2200" b="1" dirty="0" smtClean="0">
                <a:solidFill>
                  <a:schemeClr val="tx1"/>
                </a:solidFill>
                <a:latin typeface="+mn-ea"/>
                <a:ea typeface="+mn-ea"/>
              </a:rPr>
              <a:t/>
            </a:r>
            <a:br>
              <a:rPr lang="en-US" altLang="zh-TW" sz="2200" b="1" dirty="0" smtClean="0">
                <a:solidFill>
                  <a:schemeClr val="tx1"/>
                </a:solidFill>
                <a:latin typeface="+mn-ea"/>
                <a:ea typeface="+mn-ea"/>
              </a:rPr>
            </a:br>
            <a:r>
              <a:rPr lang="zh-TW" altLang="en-US" sz="2200" b="1" dirty="0" smtClean="0">
                <a:solidFill>
                  <a:srgbClr val="0000FF"/>
                </a:solidFill>
                <a:latin typeface="+mn-ea"/>
                <a:ea typeface="+mn-ea"/>
              </a:rPr>
              <a:t>於</a:t>
            </a:r>
            <a:r>
              <a:rPr lang="zh-TW" altLang="en-US" sz="2200" b="1" dirty="0">
                <a:solidFill>
                  <a:srgbClr val="0000FF"/>
                </a:solidFill>
                <a:latin typeface="+mn-ea"/>
                <a:ea typeface="+mn-ea"/>
              </a:rPr>
              <a:t>未重行檢討停止適用前，</a:t>
            </a:r>
            <a:r>
              <a:rPr lang="zh-TW" altLang="en-US" sz="2200" b="1" dirty="0">
                <a:solidFill>
                  <a:srgbClr val="C00000"/>
                </a:solidFill>
                <a:latin typeface="+mn-ea"/>
                <a:ea typeface="+mn-ea"/>
              </a:rPr>
              <a:t>仍得依原核准規定辦理</a:t>
            </a:r>
            <a:r>
              <a:rPr lang="zh-TW" altLang="en-US" sz="2200" b="1" dirty="0" smtClean="0">
                <a:solidFill>
                  <a:srgbClr val="0000FF"/>
                </a:solidFill>
                <a:latin typeface="+mn-ea"/>
                <a:ea typeface="+mn-ea"/>
              </a:rPr>
              <a:t>。</a:t>
            </a:r>
            <a:endParaRPr lang="en-US" altLang="zh-TW" sz="2200" b="1" dirty="0" smtClean="0">
              <a:solidFill>
                <a:srgbClr val="0000FF"/>
              </a:solidFill>
              <a:latin typeface="+mn-ea"/>
              <a:ea typeface="+mn-ea"/>
            </a:endParaRPr>
          </a:p>
          <a:p>
            <a:pPr marL="250825" indent="-501650" eaLnBrk="1" hangingPunct="1">
              <a:lnSpc>
                <a:spcPts val="3000"/>
              </a:lnSpc>
              <a:spcBef>
                <a:spcPts val="1200"/>
              </a:spcBef>
              <a:buClr>
                <a:schemeClr val="accent2"/>
              </a:buClr>
              <a:buNone/>
              <a:tabLst/>
            </a:pPr>
            <a:r>
              <a:rPr lang="en-US" altLang="zh-TW" sz="2200" b="1" dirty="0">
                <a:solidFill>
                  <a:schemeClr val="tx1"/>
                </a:solidFill>
                <a:latin typeface="+mn-ea"/>
                <a:ea typeface="+mn-ea"/>
              </a:rPr>
              <a:t>4.</a:t>
            </a:r>
            <a:r>
              <a:rPr lang="zh-TW" altLang="en-US" sz="2200" b="1" dirty="0" smtClean="0">
                <a:solidFill>
                  <a:srgbClr val="0000FF"/>
                </a:solidFill>
                <a:latin typeface="+mn-ea"/>
                <a:ea typeface="+mn-ea"/>
              </a:rPr>
              <a:t>曾</a:t>
            </a:r>
            <a:r>
              <a:rPr lang="zh-TW" altLang="en-US" sz="2200" b="1" dirty="0">
                <a:solidFill>
                  <a:srgbClr val="0000FF"/>
                </a:solidFill>
                <a:latin typeface="+mn-ea"/>
                <a:ea typeface="+mn-ea"/>
              </a:rPr>
              <a:t>任</a:t>
            </a:r>
            <a:r>
              <a:rPr lang="zh-TW" altLang="en-US" sz="2200" b="1" dirty="0">
                <a:solidFill>
                  <a:srgbClr val="C00000"/>
                </a:solidFill>
                <a:latin typeface="+mn-ea"/>
                <a:ea typeface="+mn-ea"/>
              </a:rPr>
              <a:t>工友</a:t>
            </a:r>
            <a:r>
              <a:rPr lang="zh-TW" altLang="en-US" sz="2200" b="1" dirty="0">
                <a:solidFill>
                  <a:srgbClr val="0000FF"/>
                </a:solidFill>
                <a:latin typeface="+mn-ea"/>
                <a:ea typeface="+mn-ea"/>
              </a:rPr>
              <a:t>、</a:t>
            </a:r>
            <a:r>
              <a:rPr lang="zh-TW" altLang="en-US" sz="2200" b="1" dirty="0">
                <a:solidFill>
                  <a:srgbClr val="C00000"/>
                </a:solidFill>
                <a:latin typeface="+mn-ea"/>
                <a:ea typeface="+mn-ea"/>
              </a:rPr>
              <a:t>駐衛警察</a:t>
            </a:r>
            <a:r>
              <a:rPr lang="zh-TW" altLang="en-US" sz="2200" b="1" dirty="0">
                <a:solidFill>
                  <a:srgbClr val="0000FF"/>
                </a:solidFill>
                <a:latin typeface="+mn-ea"/>
                <a:ea typeface="+mn-ea"/>
              </a:rPr>
              <a:t>、</a:t>
            </a:r>
            <a:r>
              <a:rPr lang="zh-TW" altLang="en-US" sz="2200" b="1" dirty="0">
                <a:solidFill>
                  <a:srgbClr val="C00000"/>
                </a:solidFill>
                <a:latin typeface="+mn-ea"/>
                <a:ea typeface="+mn-ea"/>
              </a:rPr>
              <a:t>職務</a:t>
            </a:r>
            <a:r>
              <a:rPr lang="zh-TW" altLang="en-US" sz="2200" b="1" dirty="0" smtClean="0">
                <a:solidFill>
                  <a:srgbClr val="C00000"/>
                </a:solidFill>
                <a:latin typeface="+mn-ea"/>
                <a:ea typeface="+mn-ea"/>
              </a:rPr>
              <a:t>代理人</a:t>
            </a:r>
            <a:r>
              <a:rPr lang="zh-TW" altLang="en-US" sz="2200" b="1" dirty="0" smtClean="0">
                <a:solidFill>
                  <a:srgbClr val="0000FF"/>
                </a:solidFill>
                <a:latin typeface="+mn-ea"/>
                <a:ea typeface="+mn-ea"/>
              </a:rPr>
              <a:t>或</a:t>
            </a:r>
            <a:r>
              <a:rPr lang="zh-TW" altLang="en-US" sz="2200" b="1" dirty="0">
                <a:solidFill>
                  <a:srgbClr val="0000FF"/>
                </a:solidFill>
                <a:latin typeface="+mn-ea"/>
                <a:ea typeface="+mn-ea"/>
              </a:rPr>
              <a:t>其他非經銓敘審定之年資，均不得採</a:t>
            </a:r>
            <a:r>
              <a:rPr lang="zh-TW" altLang="en-US" sz="2200" b="1" dirty="0" smtClean="0">
                <a:solidFill>
                  <a:srgbClr val="0000FF"/>
                </a:solidFill>
                <a:latin typeface="+mn-ea"/>
                <a:ea typeface="+mn-ea"/>
              </a:rPr>
              <a:t>計。</a:t>
            </a:r>
            <a:endParaRPr lang="en-US" altLang="zh-TW" sz="2200" b="1" dirty="0" smtClean="0">
              <a:solidFill>
                <a:srgbClr val="0000FF"/>
              </a:solidFill>
              <a:latin typeface="+mn-ea"/>
              <a:ea typeface="+mn-ea"/>
            </a:endParaRPr>
          </a:p>
          <a:p>
            <a:pPr marL="180975" indent="-180975" eaLnBrk="1" hangingPunct="1">
              <a:lnSpc>
                <a:spcPts val="3000"/>
              </a:lnSpc>
              <a:spcBef>
                <a:spcPts val="1200"/>
              </a:spcBef>
              <a:buClr>
                <a:schemeClr val="accent2"/>
              </a:buClr>
              <a:buNone/>
              <a:tabLst/>
            </a:pPr>
            <a:r>
              <a:rPr lang="en-US" altLang="zh-TW" sz="2200" b="1" dirty="0" smtClean="0">
                <a:solidFill>
                  <a:schemeClr val="tx1"/>
                </a:solidFill>
                <a:latin typeface="+mn-ea"/>
                <a:ea typeface="+mn-ea"/>
              </a:rPr>
              <a:t>5.</a:t>
            </a:r>
            <a:r>
              <a:rPr lang="zh-TW" altLang="en-US" sz="2200" b="1" dirty="0" smtClean="0">
                <a:solidFill>
                  <a:schemeClr val="tx1"/>
                </a:solidFill>
                <a:latin typeface="+mn-ea"/>
                <a:ea typeface="+mn-ea"/>
              </a:rPr>
              <a:t>代理</a:t>
            </a:r>
            <a:r>
              <a:rPr lang="zh-TW" altLang="en-US" sz="2200" b="1" dirty="0">
                <a:solidFill>
                  <a:schemeClr val="tx1"/>
                </a:solidFill>
                <a:latin typeface="+mn-ea"/>
                <a:ea typeface="+mn-ea"/>
              </a:rPr>
              <a:t>（課）</a:t>
            </a:r>
            <a:r>
              <a:rPr lang="zh-TW" altLang="en-US" sz="2200" b="1" dirty="0" smtClean="0">
                <a:solidFill>
                  <a:schemeClr val="tx1"/>
                </a:solidFill>
                <a:latin typeface="+mn-ea"/>
                <a:ea typeface="+mn-ea"/>
              </a:rPr>
              <a:t>教師：</a:t>
            </a:r>
            <a:r>
              <a:rPr lang="zh-TW" altLang="en-US" sz="2200" b="1" dirty="0" smtClean="0">
                <a:solidFill>
                  <a:srgbClr val="C00000"/>
                </a:solidFill>
                <a:latin typeface="+mn-ea"/>
                <a:ea typeface="+mn-ea"/>
              </a:rPr>
              <a:t>占實缺代課</a:t>
            </a:r>
            <a:r>
              <a:rPr lang="zh-TW" altLang="en-US" sz="2200" b="1" dirty="0">
                <a:solidFill>
                  <a:srgbClr val="C00000"/>
                </a:solidFill>
                <a:latin typeface="+mn-ea"/>
                <a:ea typeface="+mn-ea"/>
              </a:rPr>
              <a:t>得予採計</a:t>
            </a:r>
            <a:r>
              <a:rPr lang="zh-TW" altLang="en-US" sz="2200" b="1" dirty="0">
                <a:solidFill>
                  <a:srgbClr val="0000FF"/>
                </a:solidFill>
                <a:latin typeface="+mn-ea"/>
                <a:ea typeface="+mn-ea"/>
              </a:rPr>
              <a:t>；</a:t>
            </a:r>
            <a:r>
              <a:rPr lang="zh-TW" altLang="en-US" sz="2200" b="1" dirty="0" smtClean="0">
                <a:solidFill>
                  <a:srgbClr val="0000FF"/>
                </a:solidFill>
                <a:latin typeface="+mn-ea"/>
                <a:ea typeface="+mn-ea"/>
              </a:rPr>
              <a:t>兵缺</a:t>
            </a:r>
            <a:r>
              <a:rPr lang="zh-TW" altLang="en-US" sz="2200" b="1" dirty="0">
                <a:solidFill>
                  <a:srgbClr val="0000FF"/>
                </a:solidFill>
                <a:latin typeface="+mn-ea"/>
                <a:ea typeface="+mn-ea"/>
              </a:rPr>
              <a:t>代課</a:t>
            </a:r>
            <a:r>
              <a:rPr lang="zh-TW" altLang="en-US" sz="2200" b="1" dirty="0" smtClean="0">
                <a:solidFill>
                  <a:srgbClr val="0000FF"/>
                </a:solidFill>
                <a:latin typeface="+mn-ea"/>
                <a:ea typeface="+mn-ea"/>
              </a:rPr>
              <a:t>不得</a:t>
            </a:r>
            <a:r>
              <a:rPr lang="zh-TW" altLang="en-US" sz="2200" b="1" dirty="0">
                <a:solidFill>
                  <a:srgbClr val="0000FF"/>
                </a:solidFill>
                <a:latin typeface="+mn-ea"/>
                <a:ea typeface="+mn-ea"/>
              </a:rPr>
              <a:t>採</a:t>
            </a:r>
            <a:r>
              <a:rPr lang="zh-TW" altLang="en-US" sz="2200" b="1" dirty="0" smtClean="0">
                <a:solidFill>
                  <a:srgbClr val="0000FF"/>
                </a:solidFill>
                <a:latin typeface="+mn-ea"/>
                <a:ea typeface="+mn-ea"/>
              </a:rPr>
              <a:t>計。</a:t>
            </a:r>
            <a:endParaRPr lang="en-US" altLang="zh-TW" sz="2200" b="1" dirty="0" smtClean="0">
              <a:solidFill>
                <a:srgbClr val="0000FF"/>
              </a:solidFill>
              <a:latin typeface="+mn-ea"/>
              <a:ea typeface="+mn-ea"/>
            </a:endParaRPr>
          </a:p>
          <a:p>
            <a:pPr marL="180975" indent="-180975" eaLnBrk="1" hangingPunct="1">
              <a:lnSpc>
                <a:spcPts val="3000"/>
              </a:lnSpc>
              <a:spcBef>
                <a:spcPts val="1200"/>
              </a:spcBef>
              <a:buClr>
                <a:schemeClr val="accent2"/>
              </a:buClr>
              <a:buNone/>
              <a:tabLst/>
            </a:pPr>
            <a:r>
              <a:rPr lang="en-US" altLang="zh-TW" sz="2200" b="1" dirty="0" smtClean="0">
                <a:solidFill>
                  <a:schemeClr val="tx1"/>
                </a:solidFill>
                <a:latin typeface="+mn-ea"/>
                <a:ea typeface="+mn-ea"/>
              </a:rPr>
              <a:t>6.</a:t>
            </a:r>
            <a:r>
              <a:rPr lang="zh-TW" altLang="en-US" sz="2200" b="1" dirty="0" smtClean="0">
                <a:solidFill>
                  <a:srgbClr val="C00000"/>
                </a:solidFill>
                <a:latin typeface="+mn-ea"/>
                <a:ea typeface="+mn-ea"/>
              </a:rPr>
              <a:t>約僱人員</a:t>
            </a:r>
            <a:r>
              <a:rPr lang="zh-TW" altLang="en-US" sz="2200" b="1" dirty="0" smtClean="0">
                <a:solidFill>
                  <a:schemeClr val="tx1"/>
                </a:solidFill>
                <a:latin typeface="標楷體"/>
                <a:ea typeface="標楷體"/>
              </a:rPr>
              <a:t>：</a:t>
            </a:r>
            <a:r>
              <a:rPr lang="zh-TW" altLang="en-US" sz="2200" b="1" dirty="0" smtClean="0">
                <a:solidFill>
                  <a:srgbClr val="0000FF"/>
                </a:solidFill>
                <a:latin typeface="+mn-ea"/>
                <a:ea typeface="+mn-ea"/>
              </a:rPr>
              <a:t>不得採</a:t>
            </a:r>
            <a:r>
              <a:rPr lang="zh-TW" altLang="en-US" sz="2200" b="1" dirty="0">
                <a:solidFill>
                  <a:srgbClr val="0000FF"/>
                </a:solidFill>
                <a:latin typeface="+mn-ea"/>
                <a:ea typeface="+mn-ea"/>
              </a:rPr>
              <a:t>計；</a:t>
            </a:r>
            <a:r>
              <a:rPr lang="zh-TW" altLang="en-US" sz="2200" b="1" dirty="0">
                <a:solidFill>
                  <a:srgbClr val="C00000"/>
                </a:solidFill>
                <a:latin typeface="+mn-ea"/>
                <a:ea typeface="+mn-ea"/>
              </a:rPr>
              <a:t>聘用</a:t>
            </a:r>
            <a:r>
              <a:rPr lang="zh-TW" altLang="en-US" sz="2200" b="1" dirty="0" smtClean="0">
                <a:solidFill>
                  <a:srgbClr val="C00000"/>
                </a:solidFill>
                <a:latin typeface="+mn-ea"/>
                <a:ea typeface="+mn-ea"/>
              </a:rPr>
              <a:t>人員</a:t>
            </a:r>
            <a:r>
              <a:rPr lang="zh-TW" altLang="en-US" sz="2200" b="1" dirty="0" smtClean="0">
                <a:solidFill>
                  <a:schemeClr val="tx1"/>
                </a:solidFill>
                <a:latin typeface="標楷體"/>
                <a:ea typeface="標楷體"/>
              </a:rPr>
              <a:t>：</a:t>
            </a:r>
            <a:r>
              <a:rPr lang="zh-TW" altLang="en-US" sz="2200" b="1" dirty="0" smtClean="0">
                <a:solidFill>
                  <a:srgbClr val="0000FF"/>
                </a:solidFill>
                <a:latin typeface="+mn-ea"/>
                <a:ea typeface="+mn-ea"/>
              </a:rPr>
              <a:t>經登記備查者</a:t>
            </a:r>
            <a:r>
              <a:rPr lang="zh-TW" altLang="en-US" sz="2200" b="1" dirty="0" smtClean="0">
                <a:solidFill>
                  <a:srgbClr val="0000FF"/>
                </a:solidFill>
                <a:latin typeface="標楷體"/>
                <a:ea typeface="標楷體"/>
              </a:rPr>
              <a:t>，</a:t>
            </a:r>
            <a:r>
              <a:rPr lang="zh-TW" altLang="en-US" sz="2200" b="1" dirty="0" smtClean="0">
                <a:solidFill>
                  <a:srgbClr val="0000FF"/>
                </a:solidFill>
                <a:latin typeface="+mn-ea"/>
                <a:ea typeface="+mn-ea"/>
              </a:rPr>
              <a:t>得予採計。</a:t>
            </a:r>
            <a:endParaRPr lang="en-US" altLang="zh-TW" sz="2200" b="1" dirty="0" smtClean="0">
              <a:solidFill>
                <a:srgbClr val="0000FF"/>
              </a:solidFill>
              <a:latin typeface="+mn-ea"/>
              <a:ea typeface="+mn-ea"/>
            </a:endParaRPr>
          </a:p>
        </p:txBody>
      </p:sp>
    </p:spTree>
    <p:extLst>
      <p:ext uri="{BB962C8B-B14F-4D97-AF65-F5344CB8AC3E}">
        <p14:creationId xmlns:p14="http://schemas.microsoft.com/office/powerpoint/2010/main" val="1075278898"/>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內容版面配置區 3"/>
          <p:cNvSpPr txBox="1">
            <a:spLocks noGrp="1"/>
          </p:cNvSpPr>
          <p:nvPr>
            <p:ph idx="1"/>
          </p:nvPr>
        </p:nvSpPr>
        <p:spPr>
          <a:xfrm>
            <a:off x="697416" y="764704"/>
            <a:ext cx="7935043"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二、現職人員維持</a:t>
            </a: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rPr>
              <a:t>二層年金架構</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3"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a:t>
            </a:fld>
            <a:endParaRPr lang="en-US" altLang="zh-TW" sz="1200" dirty="0">
              <a:solidFill>
                <a:prstClr val="black"/>
              </a:solidFill>
              <a:latin typeface="Arial" panose="020B0604020202020204" pitchFamily="34" charset="0"/>
              <a:cs typeface="Arial" panose="020B0604020202020204" pitchFamily="34" charset="0"/>
            </a:endParaRPr>
          </a:p>
        </p:txBody>
      </p:sp>
      <p:grpSp>
        <p:nvGrpSpPr>
          <p:cNvPr id="21" name="群組 20"/>
          <p:cNvGrpSpPr/>
          <p:nvPr/>
        </p:nvGrpSpPr>
        <p:grpSpPr>
          <a:xfrm>
            <a:off x="697416" y="1556792"/>
            <a:ext cx="7560840" cy="4774851"/>
            <a:chOff x="611560" y="1525183"/>
            <a:chExt cx="4680519" cy="4774851"/>
          </a:xfrm>
        </p:grpSpPr>
        <p:sp>
          <p:nvSpPr>
            <p:cNvPr id="6" name="AutoShape 15"/>
            <p:cNvSpPr>
              <a:spLocks noChangeArrowheads="1"/>
            </p:cNvSpPr>
            <p:nvPr/>
          </p:nvSpPr>
          <p:spPr bwMode="auto">
            <a:xfrm>
              <a:off x="3356844" y="4563930"/>
              <a:ext cx="1935235" cy="1736104"/>
            </a:xfrm>
            <a:prstGeom prst="can">
              <a:avLst>
                <a:gd name="adj" fmla="val 20542"/>
              </a:avLst>
            </a:prstGeom>
            <a:gradFill rotWithShape="1">
              <a:gsLst>
                <a:gs pos="0">
                  <a:schemeClr val="folHlink"/>
                </a:gs>
                <a:gs pos="100000">
                  <a:schemeClr val="folHlink">
                    <a:gamma/>
                    <a:shade val="46275"/>
                    <a:invGamma/>
                  </a:schemeClr>
                </a:gs>
              </a:gsLst>
              <a:lin ang="2700000" scaled="1"/>
            </a:gradFill>
            <a:ln w="9525">
              <a:noFill/>
              <a:round/>
              <a:headEnd/>
              <a:tailEnd/>
            </a:ln>
            <a:effectLst/>
          </p:spPr>
          <p:txBody>
            <a:bodyPr wrap="none" anchor="ctr"/>
            <a:lstStyle/>
            <a:p>
              <a:pPr algn="ctr">
                <a:defRPr/>
              </a:pPr>
              <a:endParaRPr lang="en-US" altLang="zh-TW" sz="1800" dirty="0">
                <a:solidFill>
                  <a:schemeClr val="tx1"/>
                </a:solidFill>
                <a:latin typeface="Arial" charset="0"/>
                <a:ea typeface="新細明體" pitchFamily="18" charset="-120"/>
              </a:endParaRPr>
            </a:p>
            <a:p>
              <a:pPr algn="ctr">
                <a:defRPr/>
              </a:pPr>
              <a:r>
                <a:rPr lang="zh-TW" altLang="en-US" sz="2000" b="1" dirty="0">
                  <a:solidFill>
                    <a:schemeClr val="bg1"/>
                  </a:solidFill>
                  <a:latin typeface="標楷體" pitchFamily="65" charset="-120"/>
                  <a:ea typeface="標楷體" panose="03000509000000000000" pitchFamily="65" charset="-120"/>
                </a:rPr>
                <a:t>屬於</a:t>
              </a:r>
              <a:r>
                <a:rPr lang="en-US" altLang="zh-TW" sz="2000" b="1" dirty="0">
                  <a:solidFill>
                    <a:schemeClr val="bg1"/>
                  </a:solidFill>
                  <a:latin typeface="標楷體" pitchFamily="65" charset="-120"/>
                  <a:ea typeface="標楷體" panose="03000509000000000000" pitchFamily="65" charset="-120"/>
                </a:rPr>
                <a:t>DB</a:t>
              </a:r>
              <a:endParaRPr lang="zh-TW" altLang="en-US" sz="2000" b="1" dirty="0">
                <a:solidFill>
                  <a:schemeClr val="bg1"/>
                </a:solidFill>
                <a:latin typeface="標楷體" pitchFamily="65" charset="-120"/>
                <a:ea typeface="標楷體" panose="03000509000000000000" pitchFamily="65" charset="-120"/>
              </a:endParaRPr>
            </a:p>
            <a:p>
              <a:pPr algn="ctr">
                <a:defRPr/>
              </a:pPr>
              <a:r>
                <a:rPr lang="zh-TW" altLang="en-US" sz="2000" b="1" dirty="0" smtClean="0">
                  <a:solidFill>
                    <a:schemeClr val="bg1"/>
                  </a:solidFill>
                  <a:latin typeface="標楷體" pitchFamily="65" charset="-120"/>
                  <a:ea typeface="標楷體" panose="03000509000000000000" pitchFamily="65" charset="-120"/>
                </a:rPr>
                <a:t>公保養老</a:t>
              </a:r>
              <a:endParaRPr lang="en-US" altLang="zh-TW" sz="2000" b="1" dirty="0">
                <a:solidFill>
                  <a:schemeClr val="bg1"/>
                </a:solidFill>
                <a:latin typeface="標楷體" pitchFamily="65" charset="-120"/>
                <a:ea typeface="標楷體" panose="03000509000000000000" pitchFamily="65" charset="-120"/>
              </a:endParaRPr>
            </a:p>
            <a:p>
              <a:pPr algn="ctr">
                <a:defRPr/>
              </a:pPr>
              <a:r>
                <a:rPr lang="zh-TW" altLang="en-US" sz="2000" b="1" dirty="0" smtClean="0">
                  <a:solidFill>
                    <a:schemeClr val="bg1"/>
                  </a:solidFill>
                  <a:latin typeface="標楷體" pitchFamily="65" charset="-120"/>
                  <a:ea typeface="標楷體" panose="03000509000000000000" pitchFamily="65" charset="-120"/>
                </a:rPr>
                <a:t>一次</a:t>
              </a:r>
              <a:r>
                <a:rPr lang="en-US" altLang="zh-TW" sz="2000" b="1" dirty="0" smtClean="0">
                  <a:solidFill>
                    <a:schemeClr val="bg1"/>
                  </a:solidFill>
                  <a:latin typeface="標楷體" pitchFamily="65" charset="-120"/>
                  <a:ea typeface="標楷體" panose="03000509000000000000" pitchFamily="65" charset="-120"/>
                </a:rPr>
                <a:t>/</a:t>
              </a:r>
              <a:r>
                <a:rPr lang="zh-TW" altLang="en-US" sz="2000" b="1" dirty="0" smtClean="0">
                  <a:solidFill>
                    <a:schemeClr val="bg1"/>
                  </a:solidFill>
                  <a:latin typeface="標楷體" pitchFamily="65" charset="-120"/>
                  <a:ea typeface="標楷體" panose="03000509000000000000" pitchFamily="65" charset="-120"/>
                </a:rPr>
                <a:t>年金</a:t>
              </a:r>
              <a:endParaRPr lang="zh-TW" altLang="en-US" sz="2000" b="1" dirty="0">
                <a:solidFill>
                  <a:schemeClr val="bg1"/>
                </a:solidFill>
                <a:latin typeface="標楷體" pitchFamily="65" charset="-120"/>
                <a:ea typeface="標楷體" panose="03000509000000000000" pitchFamily="65" charset="-120"/>
              </a:endParaRPr>
            </a:p>
          </p:txBody>
        </p:sp>
        <p:sp>
          <p:nvSpPr>
            <p:cNvPr id="8" name="AutoShape 38"/>
            <p:cNvSpPr>
              <a:spLocks noChangeArrowheads="1"/>
            </p:cNvSpPr>
            <p:nvPr/>
          </p:nvSpPr>
          <p:spPr bwMode="auto">
            <a:xfrm>
              <a:off x="2627784" y="4075119"/>
              <a:ext cx="576064" cy="762431"/>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11796480 60000 65536"/>
                <a:gd name="T10" fmla="*/ 5898240 60000 65536"/>
                <a:gd name="T11" fmla="*/ 0 60000 65536"/>
                <a:gd name="T12" fmla="*/ 3373 w 21600"/>
                <a:gd name="T13" fmla="*/ 5417 h 21600"/>
                <a:gd name="T14" fmla="*/ 18880 w 21600"/>
                <a:gd name="T15" fmla="*/ 16183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2"/>
            </a:solidFill>
            <a:ln w="9525">
              <a:solidFill>
                <a:schemeClr val="tx1"/>
              </a:solidFill>
              <a:miter lim="800000"/>
              <a:headEnd/>
              <a:tailEnd/>
            </a:ln>
          </p:spPr>
          <p:txBody>
            <a:bodyPr wrap="none" anchor="ctr"/>
            <a:lstStyle/>
            <a:p>
              <a:pPr eaLnBrk="0" hangingPunct="0">
                <a:spcBef>
                  <a:spcPct val="20000"/>
                </a:spcBef>
                <a:buClr>
                  <a:schemeClr val="folHlink"/>
                </a:buClr>
                <a:buSzPct val="60000"/>
                <a:buFont typeface="Wingdings" pitchFamily="2" charset="2"/>
                <a:buNone/>
              </a:pPr>
              <a:endParaRPr lang="zh-TW" altLang="en-US"/>
            </a:p>
          </p:txBody>
        </p:sp>
        <p:sp>
          <p:nvSpPr>
            <p:cNvPr id="5" name="AutoShape 29"/>
            <p:cNvSpPr>
              <a:spLocks noChangeArrowheads="1"/>
            </p:cNvSpPr>
            <p:nvPr/>
          </p:nvSpPr>
          <p:spPr bwMode="auto">
            <a:xfrm>
              <a:off x="3356844" y="2864699"/>
              <a:ext cx="1935235" cy="2136009"/>
            </a:xfrm>
            <a:prstGeom prst="can">
              <a:avLst>
                <a:gd name="adj" fmla="val 18194"/>
              </a:avLst>
            </a:prstGeom>
            <a:solidFill>
              <a:srgbClr val="0000CC"/>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r>
                <a:rPr lang="zh-TW" altLang="en-US" sz="2000" b="1" dirty="0">
                  <a:solidFill>
                    <a:schemeClr val="bg1"/>
                  </a:solidFill>
                  <a:latin typeface="標楷體" pitchFamily="65" charset="-120"/>
                  <a:ea typeface="標楷體" panose="03000509000000000000" pitchFamily="65" charset="-120"/>
                </a:rPr>
                <a:t>屬於</a:t>
              </a:r>
              <a:r>
                <a:rPr lang="en-US" altLang="zh-TW" sz="2000" b="1" dirty="0">
                  <a:solidFill>
                    <a:schemeClr val="bg1"/>
                  </a:solidFill>
                  <a:latin typeface="標楷體" pitchFamily="65" charset="-120"/>
                  <a:ea typeface="標楷體" panose="03000509000000000000" pitchFamily="65" charset="-120"/>
                </a:rPr>
                <a:t>DB</a:t>
              </a:r>
              <a:endParaRPr lang="zh-TW" altLang="en-US" sz="2000" b="1" dirty="0">
                <a:solidFill>
                  <a:schemeClr val="bg1"/>
                </a:solidFill>
                <a:latin typeface="標楷體" pitchFamily="65" charset="-120"/>
                <a:ea typeface="標楷體" panose="03000509000000000000" pitchFamily="65" charset="-120"/>
              </a:endParaRPr>
            </a:p>
            <a:p>
              <a:pPr algn="ctr"/>
              <a:r>
                <a:rPr lang="zh-TW" altLang="en-US" sz="2000" b="1" dirty="0">
                  <a:solidFill>
                    <a:schemeClr val="bg1"/>
                  </a:solidFill>
                  <a:latin typeface="標楷體" pitchFamily="65" charset="-120"/>
                  <a:ea typeface="標楷體" panose="03000509000000000000" pitchFamily="65" charset="-120"/>
                </a:rPr>
                <a:t>退休年金</a:t>
              </a:r>
              <a:endParaRPr lang="en-US" altLang="zh-TW" sz="2000" b="1" dirty="0">
                <a:solidFill>
                  <a:schemeClr val="bg1"/>
                </a:solidFill>
                <a:latin typeface="標楷體" pitchFamily="65" charset="-120"/>
                <a:ea typeface="標楷體" panose="03000509000000000000" pitchFamily="65" charset="-120"/>
              </a:endParaRPr>
            </a:p>
            <a:p>
              <a:pPr algn="ctr"/>
              <a:r>
                <a:rPr lang="zh-TW" altLang="en-US" sz="2000" b="1" dirty="0">
                  <a:solidFill>
                    <a:schemeClr val="bg1"/>
                  </a:solidFill>
                  <a:latin typeface="標楷體" pitchFamily="65" charset="-120"/>
                  <a:ea typeface="標楷體" panose="03000509000000000000" pitchFamily="65" charset="-120"/>
                </a:rPr>
                <a:t>（職業年金</a:t>
              </a:r>
              <a:r>
                <a:rPr lang="zh-TW" altLang="en-US" sz="2000" b="1" dirty="0">
                  <a:solidFill>
                    <a:schemeClr val="bg1"/>
                  </a:solidFill>
                  <a:latin typeface="標楷體" pitchFamily="65" charset="-120"/>
                </a:rPr>
                <a:t>）</a:t>
              </a:r>
            </a:p>
          </p:txBody>
        </p:sp>
        <p:sp>
          <p:nvSpPr>
            <p:cNvPr id="14" name="文字方塊 13"/>
            <p:cNvSpPr txBox="1"/>
            <p:nvPr/>
          </p:nvSpPr>
          <p:spPr>
            <a:xfrm>
              <a:off x="2442576" y="1525183"/>
              <a:ext cx="876430" cy="461665"/>
            </a:xfrm>
            <a:prstGeom prst="rect">
              <a:avLst/>
            </a:prstGeom>
          </p:spPr>
          <p:style>
            <a:lnRef idx="0">
              <a:schemeClr val="accent4"/>
            </a:lnRef>
            <a:fillRef idx="3">
              <a:schemeClr val="accent4"/>
            </a:fillRef>
            <a:effectRef idx="3">
              <a:schemeClr val="accent4"/>
            </a:effectRef>
            <a:fontRef idx="minor">
              <a:schemeClr val="lt1"/>
            </a:fontRef>
          </p:style>
          <p:txBody>
            <a:bodyPr wrap="none" rtlCol="0">
              <a:spAutoFit/>
            </a:bodyPr>
            <a:lstStyle/>
            <a:p>
              <a:pPr algn="ctr"/>
              <a:r>
                <a:rPr lang="zh-TW" altLang="en-US" sz="2400" b="1" dirty="0" smtClean="0"/>
                <a:t>現職人員</a:t>
              </a:r>
              <a:endParaRPr lang="zh-TW" altLang="en-US" sz="2400" b="1" dirty="0"/>
            </a:p>
          </p:txBody>
        </p:sp>
        <p:sp>
          <p:nvSpPr>
            <p:cNvPr id="16" name="AutoShape 15"/>
            <p:cNvSpPr>
              <a:spLocks noChangeArrowheads="1"/>
            </p:cNvSpPr>
            <p:nvPr/>
          </p:nvSpPr>
          <p:spPr bwMode="auto">
            <a:xfrm>
              <a:off x="611560" y="4563930"/>
              <a:ext cx="1846812" cy="1736104"/>
            </a:xfrm>
            <a:prstGeom prst="can">
              <a:avLst>
                <a:gd name="adj" fmla="val 22084"/>
              </a:avLst>
            </a:prstGeom>
            <a:gradFill rotWithShape="1">
              <a:gsLst>
                <a:gs pos="0">
                  <a:schemeClr val="folHlink"/>
                </a:gs>
                <a:gs pos="100000">
                  <a:schemeClr val="folHlink">
                    <a:gamma/>
                    <a:shade val="46275"/>
                    <a:invGamma/>
                  </a:schemeClr>
                </a:gs>
              </a:gsLst>
              <a:lin ang="2700000" scaled="1"/>
            </a:gradFill>
            <a:ln w="9525">
              <a:noFill/>
              <a:round/>
              <a:headEnd/>
              <a:tailEnd/>
            </a:ln>
            <a:effectLst/>
          </p:spPr>
          <p:txBody>
            <a:bodyPr wrap="none" anchor="ctr"/>
            <a:lstStyle/>
            <a:p>
              <a:pPr algn="ctr">
                <a:defRPr/>
              </a:pPr>
              <a:endParaRPr lang="en-US" altLang="zh-TW" sz="1800" dirty="0">
                <a:solidFill>
                  <a:schemeClr val="tx1"/>
                </a:solidFill>
                <a:latin typeface="Arial" charset="0"/>
                <a:ea typeface="新細明體" pitchFamily="18" charset="-120"/>
              </a:endParaRPr>
            </a:p>
            <a:p>
              <a:pPr algn="ctr">
                <a:defRPr/>
              </a:pPr>
              <a:r>
                <a:rPr lang="zh-TW" altLang="en-US" sz="2000" b="1" dirty="0">
                  <a:solidFill>
                    <a:schemeClr val="bg1"/>
                  </a:solidFill>
                  <a:latin typeface="標楷體" pitchFamily="65" charset="-120"/>
                  <a:ea typeface="標楷體" panose="03000509000000000000" pitchFamily="65" charset="-120"/>
                </a:rPr>
                <a:t>屬於</a:t>
              </a:r>
              <a:r>
                <a:rPr lang="en-US" altLang="zh-TW" sz="2000" b="1" dirty="0">
                  <a:solidFill>
                    <a:schemeClr val="bg1"/>
                  </a:solidFill>
                  <a:latin typeface="標楷體" pitchFamily="65" charset="-120"/>
                  <a:ea typeface="標楷體" panose="03000509000000000000" pitchFamily="65" charset="-120"/>
                </a:rPr>
                <a:t>DB</a:t>
              </a:r>
              <a:endParaRPr lang="zh-TW" altLang="en-US" sz="2000" b="1" dirty="0">
                <a:solidFill>
                  <a:schemeClr val="bg1"/>
                </a:solidFill>
                <a:latin typeface="標楷體" pitchFamily="65" charset="-120"/>
                <a:ea typeface="標楷體" panose="03000509000000000000" pitchFamily="65" charset="-120"/>
              </a:endParaRPr>
            </a:p>
            <a:p>
              <a:pPr algn="ctr">
                <a:defRPr/>
              </a:pPr>
              <a:r>
                <a:rPr lang="zh-TW" altLang="en-US" sz="2000" b="1" dirty="0" smtClean="0">
                  <a:solidFill>
                    <a:schemeClr val="bg1"/>
                  </a:solidFill>
                  <a:latin typeface="標楷體" pitchFamily="65" charset="-120"/>
                  <a:ea typeface="標楷體" panose="03000509000000000000" pitchFamily="65" charset="-120"/>
                </a:rPr>
                <a:t>公保養老</a:t>
              </a:r>
              <a:endParaRPr lang="en-US" altLang="zh-TW" sz="2000" b="1" dirty="0" smtClean="0">
                <a:solidFill>
                  <a:schemeClr val="bg1"/>
                </a:solidFill>
                <a:latin typeface="標楷體" pitchFamily="65" charset="-120"/>
                <a:ea typeface="標楷體" panose="03000509000000000000" pitchFamily="65" charset="-120"/>
              </a:endParaRPr>
            </a:p>
            <a:p>
              <a:pPr algn="ctr">
                <a:defRPr/>
              </a:pPr>
              <a:r>
                <a:rPr lang="zh-TW" altLang="en-US" sz="2000" b="1" dirty="0" smtClean="0">
                  <a:solidFill>
                    <a:schemeClr val="bg1"/>
                  </a:solidFill>
                  <a:latin typeface="標楷體" pitchFamily="65" charset="-120"/>
                  <a:ea typeface="標楷體" panose="03000509000000000000" pitchFamily="65" charset="-120"/>
                </a:rPr>
                <a:t>一次性給付</a:t>
              </a:r>
              <a:r>
                <a:rPr lang="en-US" altLang="zh-TW" sz="2000" b="1" dirty="0" smtClean="0">
                  <a:solidFill>
                    <a:schemeClr val="bg1"/>
                  </a:solidFill>
                  <a:latin typeface="標楷體" pitchFamily="65" charset="-120"/>
                  <a:ea typeface="標楷體" panose="03000509000000000000" pitchFamily="65" charset="-120"/>
                </a:rPr>
                <a:t>(18%)</a:t>
              </a:r>
              <a:endParaRPr lang="en-US" altLang="zh-TW" sz="2000" b="1" dirty="0">
                <a:solidFill>
                  <a:schemeClr val="bg1"/>
                </a:solidFill>
                <a:latin typeface="標楷體" pitchFamily="65" charset="-120"/>
                <a:ea typeface="標楷體" panose="03000509000000000000" pitchFamily="65" charset="-120"/>
              </a:endParaRPr>
            </a:p>
          </p:txBody>
        </p:sp>
        <p:sp>
          <p:nvSpPr>
            <p:cNvPr id="17" name="AutoShape 29"/>
            <p:cNvSpPr>
              <a:spLocks noChangeArrowheads="1"/>
            </p:cNvSpPr>
            <p:nvPr/>
          </p:nvSpPr>
          <p:spPr bwMode="auto">
            <a:xfrm>
              <a:off x="611560" y="2852935"/>
              <a:ext cx="1846812" cy="2203464"/>
            </a:xfrm>
            <a:prstGeom prst="can">
              <a:avLst>
                <a:gd name="adj" fmla="val 18194"/>
              </a:avLst>
            </a:prstGeom>
            <a:solidFill>
              <a:srgbClr val="0000CC"/>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r>
                <a:rPr lang="zh-TW" altLang="en-US" sz="2000" b="1" dirty="0">
                  <a:solidFill>
                    <a:schemeClr val="bg1"/>
                  </a:solidFill>
                  <a:latin typeface="標楷體" pitchFamily="65" charset="-120"/>
                  <a:ea typeface="標楷體" panose="03000509000000000000" pitchFamily="65" charset="-120"/>
                </a:rPr>
                <a:t>屬於</a:t>
              </a:r>
              <a:r>
                <a:rPr lang="en-US" altLang="zh-TW" sz="2000" b="1" dirty="0">
                  <a:solidFill>
                    <a:schemeClr val="bg1"/>
                  </a:solidFill>
                  <a:latin typeface="標楷體" pitchFamily="65" charset="-120"/>
                  <a:ea typeface="標楷體" panose="03000509000000000000" pitchFamily="65" charset="-120"/>
                </a:rPr>
                <a:t>DB</a:t>
              </a:r>
              <a:endParaRPr lang="zh-TW" altLang="en-US" sz="2000" b="1" dirty="0">
                <a:solidFill>
                  <a:schemeClr val="bg1"/>
                </a:solidFill>
                <a:latin typeface="標楷體" pitchFamily="65" charset="-120"/>
                <a:ea typeface="標楷體" panose="03000509000000000000" pitchFamily="65" charset="-120"/>
              </a:endParaRPr>
            </a:p>
            <a:p>
              <a:pPr algn="ctr"/>
              <a:r>
                <a:rPr lang="zh-TW" altLang="en-US" sz="2000" b="1" dirty="0">
                  <a:solidFill>
                    <a:schemeClr val="bg1"/>
                  </a:solidFill>
                  <a:latin typeface="標楷體" pitchFamily="65" charset="-120"/>
                  <a:ea typeface="標楷體" panose="03000509000000000000" pitchFamily="65" charset="-120"/>
                </a:rPr>
                <a:t>退休年金</a:t>
              </a:r>
              <a:endParaRPr lang="en-US" altLang="zh-TW" sz="2000" b="1" dirty="0">
                <a:solidFill>
                  <a:schemeClr val="bg1"/>
                </a:solidFill>
                <a:latin typeface="標楷體" pitchFamily="65" charset="-120"/>
                <a:ea typeface="標楷體" panose="03000509000000000000" pitchFamily="65" charset="-120"/>
              </a:endParaRPr>
            </a:p>
            <a:p>
              <a:pPr algn="ctr"/>
              <a:r>
                <a:rPr lang="zh-TW" altLang="en-US" sz="2000" b="1" dirty="0">
                  <a:solidFill>
                    <a:schemeClr val="bg1"/>
                  </a:solidFill>
                  <a:latin typeface="標楷體" pitchFamily="65" charset="-120"/>
                  <a:ea typeface="標楷體" panose="03000509000000000000" pitchFamily="65" charset="-120"/>
                </a:rPr>
                <a:t>（職業年金</a:t>
              </a:r>
              <a:r>
                <a:rPr lang="zh-TW" altLang="en-US" sz="2000" b="1" dirty="0" smtClean="0">
                  <a:solidFill>
                    <a:schemeClr val="bg1"/>
                  </a:solidFill>
                  <a:latin typeface="標楷體" pitchFamily="65" charset="-120"/>
                </a:rPr>
                <a:t>）</a:t>
              </a:r>
              <a:endParaRPr lang="en-US" altLang="zh-TW" sz="2000" b="1" dirty="0" smtClean="0">
                <a:solidFill>
                  <a:schemeClr val="bg1"/>
                </a:solidFill>
                <a:latin typeface="標楷體" pitchFamily="65" charset="-120"/>
              </a:endParaRPr>
            </a:p>
          </p:txBody>
        </p:sp>
        <p:sp>
          <p:nvSpPr>
            <p:cNvPr id="18" name="文字方塊 17"/>
            <p:cNvSpPr txBox="1"/>
            <p:nvPr/>
          </p:nvSpPr>
          <p:spPr>
            <a:xfrm>
              <a:off x="1120567" y="2154111"/>
              <a:ext cx="828798" cy="553998"/>
            </a:xfrm>
            <a:prstGeom prst="rect">
              <a:avLst/>
            </a:prstGeom>
          </p:spPr>
          <p:style>
            <a:lnRef idx="2">
              <a:schemeClr val="accent2"/>
            </a:lnRef>
            <a:fillRef idx="1">
              <a:schemeClr val="lt1"/>
            </a:fillRef>
            <a:effectRef idx="0">
              <a:schemeClr val="accent2"/>
            </a:effectRef>
            <a:fontRef idx="minor">
              <a:schemeClr val="dk1"/>
            </a:fontRef>
          </p:style>
          <p:txBody>
            <a:bodyPr wrap="none" rtlCol="0">
              <a:spAutoFit/>
            </a:bodyPr>
            <a:lstStyle/>
            <a:p>
              <a:pPr algn="ctr"/>
              <a:r>
                <a:rPr lang="zh-TW" altLang="en-US" sz="3000" b="1" dirty="0" smtClean="0">
                  <a:ln w="1905"/>
                  <a:solidFill>
                    <a:srgbClr val="660033"/>
                  </a:solidFill>
                  <a:effectLst>
                    <a:innerShdw blurRad="69850" dist="43180" dir="5400000">
                      <a:srgbClr val="000000">
                        <a:alpha val="65000"/>
                      </a:srgbClr>
                    </a:innerShdw>
                  </a:effectLst>
                </a:rPr>
                <a:t>改革前</a:t>
              </a:r>
              <a:endParaRPr lang="zh-TW" altLang="en-US" sz="3000" b="1" dirty="0">
                <a:ln w="1905"/>
                <a:solidFill>
                  <a:srgbClr val="660033"/>
                </a:solidFill>
                <a:effectLst>
                  <a:innerShdw blurRad="69850" dist="43180" dir="5400000">
                    <a:srgbClr val="000000">
                      <a:alpha val="65000"/>
                    </a:srgbClr>
                  </a:innerShdw>
                </a:effectLst>
              </a:endParaRPr>
            </a:p>
          </p:txBody>
        </p:sp>
        <p:sp>
          <p:nvSpPr>
            <p:cNvPr id="19" name="文字方塊 18"/>
            <p:cNvSpPr txBox="1"/>
            <p:nvPr/>
          </p:nvSpPr>
          <p:spPr>
            <a:xfrm>
              <a:off x="3910062" y="2154111"/>
              <a:ext cx="828798" cy="553998"/>
            </a:xfrm>
            <a:prstGeom prst="rect">
              <a:avLst/>
            </a:prstGeom>
          </p:spPr>
          <p:style>
            <a:lnRef idx="2">
              <a:schemeClr val="accent2"/>
            </a:lnRef>
            <a:fillRef idx="1">
              <a:schemeClr val="lt1"/>
            </a:fillRef>
            <a:effectRef idx="0">
              <a:schemeClr val="accent2"/>
            </a:effectRef>
            <a:fontRef idx="minor">
              <a:schemeClr val="dk1"/>
            </a:fontRef>
          </p:style>
          <p:txBody>
            <a:bodyPr wrap="none" rtlCol="0">
              <a:spAutoFit/>
            </a:bodyPr>
            <a:lstStyle/>
            <a:p>
              <a:pPr algn="ctr"/>
              <a:r>
                <a:rPr lang="zh-TW" altLang="en-US" sz="3000" b="1" dirty="0" smtClean="0">
                  <a:ln w="1905"/>
                  <a:solidFill>
                    <a:srgbClr val="660033"/>
                  </a:solidFill>
                  <a:effectLst>
                    <a:innerShdw blurRad="69850" dist="43180" dir="5400000">
                      <a:srgbClr val="000000">
                        <a:alpha val="65000"/>
                      </a:srgbClr>
                    </a:innerShdw>
                  </a:effectLst>
                </a:rPr>
                <a:t>改革後</a:t>
              </a:r>
              <a:endParaRPr lang="zh-TW" altLang="en-US" sz="3000" b="1" dirty="0">
                <a:ln w="1905"/>
                <a:solidFill>
                  <a:srgbClr val="660033"/>
                </a:solidFill>
                <a:effectLst>
                  <a:innerShdw blurRad="69850" dist="43180" dir="5400000">
                    <a:srgbClr val="000000">
                      <a:alpha val="65000"/>
                    </a:srgbClr>
                  </a:innerShdw>
                </a:effectLst>
              </a:endParaRPr>
            </a:p>
          </p:txBody>
        </p:sp>
      </p:grpSp>
      <p:sp>
        <p:nvSpPr>
          <p:cNvPr id="22" name="標題 1"/>
          <p:cNvSpPr>
            <a:spLocks noGrp="1"/>
          </p:cNvSpPr>
          <p:nvPr>
            <p:ph type="title"/>
          </p:nvPr>
        </p:nvSpPr>
        <p:spPr>
          <a:xfrm>
            <a:off x="971600" y="31373"/>
            <a:ext cx="7858076" cy="652934"/>
          </a:xfrm>
        </p:spPr>
        <p:txBody>
          <a:bodyPr/>
          <a:lstStyle/>
          <a:p>
            <a:pPr algn="l"/>
            <a:r>
              <a:rPr lang="zh-TW" altLang="en-US" sz="4000" b="1" dirty="0" smtClean="0">
                <a:solidFill>
                  <a:srgbClr val="002060"/>
                </a:solidFill>
                <a:latin typeface="標楷體" pitchFamily="65" charset="-120"/>
                <a:ea typeface="標楷體" pitchFamily="65" charset="-120"/>
              </a:rPr>
              <a:t>壹、前言</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796618672"/>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59</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9"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4" name="內容版面配置區 3"/>
          <p:cNvSpPr txBox="1">
            <a:spLocks/>
          </p:cNvSpPr>
          <p:nvPr/>
        </p:nvSpPr>
        <p:spPr bwMode="auto">
          <a:xfrm>
            <a:off x="559470" y="651967"/>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八</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、年資採計</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2" name="文字方塊 21"/>
          <p:cNvSpPr txBox="1"/>
          <p:nvPr/>
        </p:nvSpPr>
        <p:spPr>
          <a:xfrm>
            <a:off x="559470" y="1109844"/>
            <a:ext cx="2644378" cy="461831"/>
          </a:xfrm>
          <a:prstGeom prst="rect">
            <a:avLst/>
          </a:prstGeom>
        </p:spPr>
        <p:style>
          <a:lnRef idx="0">
            <a:schemeClr val="accent4"/>
          </a:lnRef>
          <a:fillRef idx="3">
            <a:schemeClr val="accent4"/>
          </a:fillRef>
          <a:effectRef idx="3">
            <a:schemeClr val="accent4"/>
          </a:effectRef>
          <a:fontRef idx="minor">
            <a:schemeClr val="lt1"/>
          </a:fontRef>
        </p:style>
        <p:txBody>
          <a:bodyPr wrap="none" rtlCol="0">
            <a:noAutofit/>
          </a:bodyPr>
          <a:lstStyle/>
          <a:p>
            <a:pPr algn="ctr"/>
            <a:r>
              <a:rPr lang="en-US" altLang="zh-TW" sz="2200" b="1" dirty="0" smtClean="0"/>
              <a:t>(</a:t>
            </a:r>
            <a:r>
              <a:rPr lang="zh-TW" altLang="en-US" sz="2200" b="1" dirty="0" smtClean="0"/>
              <a:t>二</a:t>
            </a:r>
            <a:r>
              <a:rPr lang="en-US" altLang="zh-TW" sz="2200" b="1" dirty="0" smtClean="0"/>
              <a:t>)</a:t>
            </a:r>
            <a:r>
              <a:rPr lang="zh-TW" altLang="en-US" sz="2200" b="1" dirty="0" smtClean="0"/>
              <a:t>退撫新制施行後</a:t>
            </a:r>
            <a:endParaRPr lang="zh-TW" altLang="en-US" sz="2200" b="1" dirty="0"/>
          </a:p>
        </p:txBody>
      </p:sp>
      <p:graphicFrame>
        <p:nvGraphicFramePr>
          <p:cNvPr id="8" name="Group 5"/>
          <p:cNvGraphicFramePr>
            <a:graphicFrameLocks noGrp="1"/>
          </p:cNvGraphicFramePr>
          <p:nvPr>
            <p:ph sz="half" idx="1"/>
            <p:extLst>
              <p:ext uri="{D42A27DB-BD31-4B8C-83A1-F6EECF244321}">
                <p14:modId xmlns:p14="http://schemas.microsoft.com/office/powerpoint/2010/main" val="427783828"/>
              </p:ext>
            </p:extLst>
          </p:nvPr>
        </p:nvGraphicFramePr>
        <p:xfrm>
          <a:off x="524735" y="1700808"/>
          <a:ext cx="8280400" cy="4206240"/>
        </p:xfrm>
        <a:graphic>
          <a:graphicData uri="http://schemas.openxmlformats.org/drawingml/2006/table">
            <a:tbl>
              <a:tblPr/>
              <a:tblGrid>
                <a:gridCol w="2164805"/>
                <a:gridCol w="3240360"/>
                <a:gridCol w="2875235"/>
              </a:tblGrid>
              <a:tr h="4062903">
                <a:tc>
                  <a:txBody>
                    <a:bodyPr/>
                    <a:lstStyle>
                      <a:lvl1pPr algn="l">
                        <a:tabLst>
                          <a:tab pos="174625" algn="l"/>
                        </a:tabLst>
                        <a:defRPr kumimoji="1" sz="2000">
                          <a:solidFill>
                            <a:srgbClr val="0000CC"/>
                          </a:solidFill>
                          <a:latin typeface="Arial" charset="0"/>
                          <a:ea typeface="標楷體" pitchFamily="65" charset="-120"/>
                        </a:defRPr>
                      </a:lvl1pPr>
                      <a:lvl2pPr marL="363538" indent="-184150" algn="l">
                        <a:tabLst>
                          <a:tab pos="174625" algn="l"/>
                        </a:tabLst>
                        <a:defRPr kumimoji="1" sz="2000">
                          <a:solidFill>
                            <a:srgbClr val="0000CC"/>
                          </a:solidFill>
                          <a:latin typeface="Arial" charset="0"/>
                          <a:ea typeface="標楷體" pitchFamily="65" charset="-120"/>
                        </a:defRPr>
                      </a:lvl2pPr>
                      <a:lvl3pPr algn="l">
                        <a:tabLst>
                          <a:tab pos="174625" algn="l"/>
                        </a:tabLst>
                        <a:defRPr kumimoji="1" sz="2000">
                          <a:solidFill>
                            <a:srgbClr val="0000CC"/>
                          </a:solidFill>
                          <a:latin typeface="Arial" charset="0"/>
                          <a:ea typeface="標楷體" pitchFamily="65" charset="-120"/>
                        </a:defRPr>
                      </a:lvl3pPr>
                      <a:lvl4pPr algn="l">
                        <a:tabLst>
                          <a:tab pos="174625" algn="l"/>
                        </a:tabLst>
                        <a:defRPr kumimoji="1" sz="2000">
                          <a:solidFill>
                            <a:srgbClr val="0000CC"/>
                          </a:solidFill>
                          <a:latin typeface="Arial" charset="0"/>
                          <a:ea typeface="標楷體" pitchFamily="65" charset="-120"/>
                        </a:defRPr>
                      </a:lvl4pPr>
                      <a:lvl5pPr algn="l">
                        <a:tabLst>
                          <a:tab pos="174625" algn="l"/>
                        </a:tabLst>
                        <a:defRPr kumimoji="1" sz="2000">
                          <a:solidFill>
                            <a:srgbClr val="0000CC"/>
                          </a:solidFill>
                          <a:latin typeface="Arial" charset="0"/>
                          <a:ea typeface="標楷體" pitchFamily="65" charset="-120"/>
                        </a:defRPr>
                      </a:lvl5pPr>
                      <a:lvl6pPr fontAlgn="base">
                        <a:spcBef>
                          <a:spcPct val="20000"/>
                        </a:spcBef>
                        <a:spcAft>
                          <a:spcPct val="0"/>
                        </a:spcAft>
                        <a:tabLst>
                          <a:tab pos="174625" algn="l"/>
                        </a:tabLst>
                        <a:defRPr kumimoji="1" sz="2000">
                          <a:solidFill>
                            <a:srgbClr val="0000CC"/>
                          </a:solidFill>
                          <a:latin typeface="Arial" charset="0"/>
                          <a:ea typeface="標楷體" pitchFamily="65" charset="-120"/>
                        </a:defRPr>
                      </a:lvl6pPr>
                      <a:lvl7pPr fontAlgn="base">
                        <a:spcBef>
                          <a:spcPct val="20000"/>
                        </a:spcBef>
                        <a:spcAft>
                          <a:spcPct val="0"/>
                        </a:spcAft>
                        <a:tabLst>
                          <a:tab pos="174625" algn="l"/>
                        </a:tabLst>
                        <a:defRPr kumimoji="1" sz="2000">
                          <a:solidFill>
                            <a:srgbClr val="0000CC"/>
                          </a:solidFill>
                          <a:latin typeface="Arial" charset="0"/>
                          <a:ea typeface="標楷體" pitchFamily="65" charset="-120"/>
                        </a:defRPr>
                      </a:lvl7pPr>
                      <a:lvl8pPr fontAlgn="base">
                        <a:spcBef>
                          <a:spcPct val="20000"/>
                        </a:spcBef>
                        <a:spcAft>
                          <a:spcPct val="0"/>
                        </a:spcAft>
                        <a:tabLst>
                          <a:tab pos="174625" algn="l"/>
                        </a:tabLst>
                        <a:defRPr kumimoji="1" sz="2000">
                          <a:solidFill>
                            <a:srgbClr val="0000CC"/>
                          </a:solidFill>
                          <a:latin typeface="Arial" charset="0"/>
                          <a:ea typeface="標楷體" pitchFamily="65" charset="-120"/>
                        </a:defRPr>
                      </a:lvl8pPr>
                      <a:lvl9pPr fontAlgn="base">
                        <a:spcBef>
                          <a:spcPct val="20000"/>
                        </a:spcBef>
                        <a:spcAft>
                          <a:spcPct val="0"/>
                        </a:spcAft>
                        <a:tabLst>
                          <a:tab pos="174625" algn="l"/>
                        </a:tabLs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ts val="2700"/>
                        </a:lnSpc>
                        <a:spcBef>
                          <a:spcPts val="0"/>
                        </a:spcBef>
                        <a:spcAft>
                          <a:spcPct val="0"/>
                        </a:spcAft>
                        <a:buClr>
                          <a:srgbClr val="C00000"/>
                        </a:buClr>
                        <a:buSzPct val="90000"/>
                        <a:buFont typeface="Wingdings" pitchFamily="2" charset="2"/>
                        <a:buChar char="l"/>
                        <a:tabLst>
                          <a:tab pos="174625" algn="l"/>
                        </a:tabLst>
                      </a:pPr>
                      <a:r>
                        <a:rPr kumimoji="1" lang="zh-TW" altLang="en-US" sz="2000" b="1" i="0" u="sng" strike="noStrike" cap="none" normalizeH="0" baseline="0" dirty="0" smtClean="0">
                          <a:ln>
                            <a:noFill/>
                          </a:ln>
                          <a:solidFill>
                            <a:srgbClr val="C00000"/>
                          </a:solidFill>
                          <a:effectLst/>
                          <a:latin typeface="+mn-ea"/>
                          <a:ea typeface="+mn-ea"/>
                        </a:rPr>
                        <a:t>採移撥</a:t>
                      </a:r>
                      <a:r>
                        <a:rPr kumimoji="1" lang="en-US" altLang="zh-TW" sz="2000" b="1" i="0" u="none" strike="noStrike" cap="none" normalizeH="0" baseline="0" dirty="0" smtClean="0">
                          <a:ln>
                            <a:noFill/>
                          </a:ln>
                          <a:solidFill>
                            <a:srgbClr val="FF3300"/>
                          </a:solidFill>
                          <a:effectLst/>
                          <a:latin typeface="+mn-ea"/>
                          <a:ea typeface="+mn-ea"/>
                        </a:rPr>
                        <a:t/>
                      </a:r>
                      <a:br>
                        <a:rPr kumimoji="1" lang="en-US" altLang="zh-TW" sz="2000" b="1" i="0" u="none" strike="noStrike" cap="none" normalizeH="0" baseline="0" dirty="0" smtClean="0">
                          <a:ln>
                            <a:noFill/>
                          </a:ln>
                          <a:solidFill>
                            <a:srgbClr val="FF3300"/>
                          </a:solidFill>
                          <a:effectLst/>
                          <a:latin typeface="+mn-ea"/>
                          <a:ea typeface="+mn-ea"/>
                        </a:rPr>
                      </a:br>
                      <a:r>
                        <a:rPr kumimoji="1" lang="en-US" altLang="zh-TW" sz="2000" b="1" i="0" u="none" strike="noStrike" cap="none" normalizeH="0" baseline="0" dirty="0" smtClean="0">
                          <a:ln>
                            <a:noFill/>
                          </a:ln>
                          <a:solidFill>
                            <a:srgbClr val="FF3300"/>
                          </a:solidFill>
                          <a:effectLst/>
                          <a:latin typeface="+mn-ea"/>
                          <a:ea typeface="+mn-ea"/>
                        </a:rPr>
                        <a:t>   </a:t>
                      </a:r>
                      <a:r>
                        <a:rPr kumimoji="1" lang="en-US" altLang="zh-TW" sz="2000" b="1" i="0" u="none" strike="noStrike" cap="none" normalizeH="0" baseline="0" dirty="0" smtClean="0">
                          <a:ln>
                            <a:noFill/>
                          </a:ln>
                          <a:solidFill>
                            <a:srgbClr val="0000FF"/>
                          </a:solidFill>
                          <a:effectLst/>
                          <a:latin typeface="+mn-ea"/>
                          <a:ea typeface="+mn-ea"/>
                        </a:rPr>
                        <a:t>→</a:t>
                      </a:r>
                      <a:r>
                        <a:rPr kumimoji="1" lang="zh-TW" altLang="en-US" sz="2000" b="1" i="0" u="none" strike="noStrike" cap="none" normalizeH="0" baseline="0" dirty="0" smtClean="0">
                          <a:ln>
                            <a:noFill/>
                          </a:ln>
                          <a:solidFill>
                            <a:srgbClr val="0000FF"/>
                          </a:solidFill>
                          <a:effectLst/>
                          <a:latin typeface="+mn-ea"/>
                          <a:ea typeface="+mn-ea"/>
                        </a:rPr>
                        <a:t>無須申請</a:t>
                      </a:r>
                    </a:p>
                    <a:p>
                      <a:pPr marL="268288" marR="0" lvl="1" indent="-184150" algn="just" defTabSz="914400" rtl="0" eaLnBrk="1" fontAlgn="base" latinLnBrk="0" hangingPunct="1">
                        <a:lnSpc>
                          <a:spcPts val="2700"/>
                        </a:lnSpc>
                        <a:spcBef>
                          <a:spcPts val="0"/>
                        </a:spcBef>
                        <a:spcAft>
                          <a:spcPct val="0"/>
                        </a:spcAft>
                        <a:buClr>
                          <a:srgbClr val="C00000"/>
                        </a:buClr>
                        <a:buSzPct val="80000"/>
                        <a:buFont typeface="Wingdings" pitchFamily="2" charset="2"/>
                        <a:buChar char="u"/>
                        <a:tabLst>
                          <a:tab pos="174625" algn="l"/>
                        </a:tabLst>
                      </a:pPr>
                      <a:r>
                        <a:rPr kumimoji="1" lang="zh-TW" altLang="en-US" sz="2000" b="1" i="0" u="none" strike="noStrike" cap="none" normalizeH="0" baseline="0" dirty="0" smtClean="0">
                          <a:ln>
                            <a:noFill/>
                          </a:ln>
                          <a:solidFill>
                            <a:srgbClr val="C00000"/>
                          </a:solidFill>
                          <a:effectLst/>
                          <a:latin typeface="+mn-ea"/>
                          <a:ea typeface="+mn-ea"/>
                        </a:rPr>
                        <a:t>對象：</a:t>
                      </a:r>
                      <a:r>
                        <a:rPr kumimoji="1" lang="zh-TW" altLang="en-US" sz="2000" b="1" i="0" u="none" strike="noStrike" cap="none" normalizeH="0" baseline="0" dirty="0" smtClean="0">
                          <a:ln>
                            <a:noFill/>
                          </a:ln>
                          <a:solidFill>
                            <a:srgbClr val="0000FF"/>
                          </a:solidFill>
                          <a:effectLst/>
                          <a:latin typeface="+mn-ea"/>
                          <a:ea typeface="+mn-ea"/>
                        </a:rPr>
                        <a:t>曾參加軍人</a:t>
                      </a:r>
                      <a:r>
                        <a:rPr kumimoji="1" lang="zh-TW" altLang="en-US" sz="2000" b="1" i="0" u="none" strike="noStrike" cap="none" normalizeH="0" baseline="0" dirty="0" smtClean="0">
                          <a:ln>
                            <a:noFill/>
                          </a:ln>
                          <a:solidFill>
                            <a:srgbClr val="0000CC"/>
                          </a:solidFill>
                          <a:effectLst/>
                          <a:latin typeface="+mn-ea"/>
                          <a:ea typeface="+mn-ea"/>
                        </a:rPr>
                        <a:t>、教育及政務人員退撫基金者。</a:t>
                      </a:r>
                      <a:endParaRPr kumimoji="1" lang="en-US" altLang="zh-TW" sz="2000" b="1" i="0" u="none" strike="noStrike" cap="none" normalizeH="0" baseline="0" dirty="0" smtClean="0">
                        <a:ln>
                          <a:noFill/>
                        </a:ln>
                        <a:solidFill>
                          <a:srgbClr val="0000CC"/>
                        </a:solidFill>
                        <a:effectLst/>
                        <a:latin typeface="+mn-ea"/>
                        <a:ea typeface="+mn-ea"/>
                      </a:endParaRPr>
                    </a:p>
                    <a:p>
                      <a:pPr marL="268288" marR="0" lvl="1" indent="-184150" algn="just" defTabSz="914400" rtl="0" eaLnBrk="1" fontAlgn="base" latinLnBrk="0" hangingPunct="1">
                        <a:lnSpc>
                          <a:spcPts val="2700"/>
                        </a:lnSpc>
                        <a:spcBef>
                          <a:spcPts val="0"/>
                        </a:spcBef>
                        <a:spcAft>
                          <a:spcPct val="0"/>
                        </a:spcAft>
                        <a:buClr>
                          <a:srgbClr val="C00000"/>
                        </a:buClr>
                        <a:buSzPct val="80000"/>
                        <a:buFont typeface="Wingdings" pitchFamily="2" charset="2"/>
                        <a:buChar char="u"/>
                        <a:tabLst>
                          <a:tab pos="174625" algn="l"/>
                        </a:tabLst>
                      </a:pPr>
                      <a:r>
                        <a:rPr kumimoji="1" lang="zh-TW" altLang="en-US" sz="2000" b="1" i="0" u="none" strike="noStrike" cap="none" normalizeH="0" baseline="0" dirty="0" smtClean="0">
                          <a:ln>
                            <a:noFill/>
                          </a:ln>
                          <a:solidFill>
                            <a:srgbClr val="C00000"/>
                          </a:solidFill>
                          <a:effectLst/>
                          <a:latin typeface="+mn-ea"/>
                          <a:ea typeface="+mn-ea"/>
                        </a:rPr>
                        <a:t>程序：</a:t>
                      </a:r>
                      <a:r>
                        <a:rPr kumimoji="1" lang="zh-TW" altLang="en-US" sz="2000" b="1" i="0" u="none" strike="noStrike" cap="none" normalizeH="0" baseline="0" dirty="0" smtClean="0">
                          <a:ln>
                            <a:noFill/>
                          </a:ln>
                          <a:solidFill>
                            <a:srgbClr val="0000CC"/>
                          </a:solidFill>
                          <a:effectLst/>
                          <a:latin typeface="+mn-ea"/>
                          <a:ea typeface="+mn-ea"/>
                        </a:rPr>
                        <a:t>於轉任時，基管會自動將其未曾領取之基金費用本息移撥公務人員帳戶。 </a:t>
                      </a:r>
                    </a:p>
                  </a:txBody>
                  <a:tcPr horzOverflow="overflow">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marL="363538" indent="-184150" algn="l">
                        <a:defRPr kumimoji="1" sz="2000">
                          <a:solidFill>
                            <a:srgbClr val="0000CC"/>
                          </a:solidFill>
                          <a:latin typeface="Arial" charset="0"/>
                          <a:ea typeface="標楷體" pitchFamily="65" charset="-120"/>
                        </a:defRPr>
                      </a:lvl2pPr>
                      <a:lvl3pPr marL="1911350" indent="-508000" algn="l">
                        <a:defRPr kumimoji="1" sz="2000">
                          <a:solidFill>
                            <a:srgbClr val="0000CC"/>
                          </a:solidFill>
                          <a:latin typeface="Arial" charset="0"/>
                          <a:ea typeface="標楷體" pitchFamily="65" charset="-120"/>
                        </a:defRPr>
                      </a:lvl3pPr>
                      <a:lvl4pPr marL="2598738" indent="-508000" algn="l">
                        <a:defRPr kumimoji="1" sz="2000">
                          <a:solidFill>
                            <a:srgbClr val="0000CC"/>
                          </a:solidFill>
                          <a:latin typeface="Arial" charset="0"/>
                          <a:ea typeface="標楷體" pitchFamily="65" charset="-120"/>
                        </a:defRPr>
                      </a:lvl4pPr>
                      <a:lvl5pPr marL="3286125" indent="-508000" algn="l">
                        <a:defRPr kumimoji="1" sz="2000">
                          <a:solidFill>
                            <a:srgbClr val="0000CC"/>
                          </a:solidFill>
                          <a:latin typeface="Arial" charset="0"/>
                          <a:ea typeface="標楷體" pitchFamily="65" charset="-120"/>
                        </a:defRPr>
                      </a:lvl5pPr>
                      <a:lvl6pPr marL="3743325" indent="-508000" fontAlgn="base">
                        <a:spcBef>
                          <a:spcPct val="20000"/>
                        </a:spcBef>
                        <a:spcAft>
                          <a:spcPct val="0"/>
                        </a:spcAft>
                        <a:defRPr kumimoji="1" sz="2000">
                          <a:solidFill>
                            <a:srgbClr val="0000CC"/>
                          </a:solidFill>
                          <a:latin typeface="Arial" charset="0"/>
                          <a:ea typeface="標楷體" pitchFamily="65" charset="-120"/>
                        </a:defRPr>
                      </a:lvl6pPr>
                      <a:lvl7pPr marL="4200525" indent="-508000" fontAlgn="base">
                        <a:spcBef>
                          <a:spcPct val="20000"/>
                        </a:spcBef>
                        <a:spcAft>
                          <a:spcPct val="0"/>
                        </a:spcAft>
                        <a:defRPr kumimoji="1" sz="2000">
                          <a:solidFill>
                            <a:srgbClr val="0000CC"/>
                          </a:solidFill>
                          <a:latin typeface="Arial" charset="0"/>
                          <a:ea typeface="標楷體" pitchFamily="65" charset="-120"/>
                        </a:defRPr>
                      </a:lvl7pPr>
                      <a:lvl8pPr marL="4657725" indent="-508000" fontAlgn="base">
                        <a:spcBef>
                          <a:spcPct val="20000"/>
                        </a:spcBef>
                        <a:spcAft>
                          <a:spcPct val="0"/>
                        </a:spcAft>
                        <a:defRPr kumimoji="1" sz="2000">
                          <a:solidFill>
                            <a:srgbClr val="0000CC"/>
                          </a:solidFill>
                          <a:latin typeface="Arial" charset="0"/>
                          <a:ea typeface="標楷體" pitchFamily="65" charset="-120"/>
                        </a:defRPr>
                      </a:lvl8pPr>
                      <a:lvl9pPr marL="5114925" indent="-508000"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ts val="2700"/>
                        </a:lnSpc>
                        <a:spcBef>
                          <a:spcPts val="0"/>
                        </a:spcBef>
                        <a:spcAft>
                          <a:spcPct val="0"/>
                        </a:spcAft>
                        <a:buClr>
                          <a:srgbClr val="C00000"/>
                        </a:buClr>
                        <a:buSzPct val="90000"/>
                        <a:buFont typeface="Wingdings" pitchFamily="2" charset="2"/>
                        <a:buChar char="l"/>
                        <a:tabLst/>
                      </a:pPr>
                      <a:r>
                        <a:rPr kumimoji="1" lang="zh-TW" altLang="en-US" sz="2000" b="1" i="0" u="sng" strike="noStrike" cap="none" normalizeH="0" baseline="0" dirty="0" smtClean="0">
                          <a:ln>
                            <a:noFill/>
                          </a:ln>
                          <a:solidFill>
                            <a:srgbClr val="C00000"/>
                          </a:solidFill>
                          <a:effectLst/>
                          <a:latin typeface="+mn-ea"/>
                          <a:ea typeface="+mn-ea"/>
                        </a:rPr>
                        <a:t>採全額負擔補繳</a:t>
                      </a:r>
                      <a:r>
                        <a:rPr kumimoji="1" lang="en-US" altLang="zh-TW" sz="2000" b="1" i="0" u="none" strike="noStrike" cap="none" normalizeH="0" baseline="0" dirty="0" smtClean="0">
                          <a:ln>
                            <a:noFill/>
                          </a:ln>
                          <a:solidFill>
                            <a:srgbClr val="C00000"/>
                          </a:solidFill>
                          <a:effectLst/>
                          <a:latin typeface="+mn-ea"/>
                          <a:ea typeface="+mn-ea"/>
                        </a:rPr>
                        <a:t> </a:t>
                      </a:r>
                      <a:r>
                        <a:rPr kumimoji="1" lang="en-US" altLang="zh-TW" sz="2000" b="1" i="0" u="none" strike="noStrike" cap="none" normalizeH="0" baseline="0" dirty="0" smtClean="0">
                          <a:ln>
                            <a:noFill/>
                          </a:ln>
                          <a:solidFill>
                            <a:srgbClr val="FF3300"/>
                          </a:solidFill>
                          <a:effectLst/>
                          <a:latin typeface="+mn-ea"/>
                          <a:ea typeface="+mn-ea"/>
                        </a:rPr>
                        <a:t/>
                      </a:r>
                      <a:br>
                        <a:rPr kumimoji="1" lang="en-US" altLang="zh-TW" sz="2000" b="1" i="0" u="none" strike="noStrike" cap="none" normalizeH="0" baseline="0" dirty="0" smtClean="0">
                          <a:ln>
                            <a:noFill/>
                          </a:ln>
                          <a:solidFill>
                            <a:srgbClr val="FF3300"/>
                          </a:solidFill>
                          <a:effectLst/>
                          <a:latin typeface="+mn-ea"/>
                          <a:ea typeface="+mn-ea"/>
                        </a:rPr>
                      </a:br>
                      <a:r>
                        <a:rPr kumimoji="1" lang="en-US" altLang="zh-TW" sz="2000" b="1" i="0" u="none" strike="noStrike" cap="none" normalizeH="0" baseline="0" dirty="0" smtClean="0">
                          <a:ln>
                            <a:noFill/>
                          </a:ln>
                          <a:solidFill>
                            <a:srgbClr val="FF3300"/>
                          </a:solidFill>
                          <a:effectLst/>
                          <a:latin typeface="+mn-ea"/>
                          <a:ea typeface="+mn-ea"/>
                        </a:rPr>
                        <a:t>   </a:t>
                      </a:r>
                      <a:r>
                        <a:rPr kumimoji="1" lang="en-US" altLang="zh-TW" sz="2000" b="1" i="0" u="none" strike="noStrike" cap="none" normalizeH="0" baseline="0" dirty="0" smtClean="0">
                          <a:ln>
                            <a:noFill/>
                          </a:ln>
                          <a:solidFill>
                            <a:srgbClr val="0000FF"/>
                          </a:solidFill>
                          <a:effectLst/>
                          <a:latin typeface="+mn-ea"/>
                          <a:ea typeface="+mn-ea"/>
                        </a:rPr>
                        <a:t>→</a:t>
                      </a:r>
                      <a:r>
                        <a:rPr kumimoji="1" lang="zh-TW" altLang="en-US" sz="2000" b="1" i="0" u="none" strike="noStrike" cap="none" normalizeH="0" baseline="0" dirty="0" smtClean="0">
                          <a:ln>
                            <a:noFill/>
                          </a:ln>
                          <a:solidFill>
                            <a:srgbClr val="0000FF"/>
                          </a:solidFill>
                          <a:effectLst/>
                          <a:latin typeface="+mn-ea"/>
                          <a:ea typeface="+mn-ea"/>
                        </a:rPr>
                        <a:t>須申請</a:t>
                      </a:r>
                    </a:p>
                    <a:p>
                      <a:pPr marL="268288" marR="0" lvl="1" indent="-184150" algn="just" defTabSz="914400" rtl="0" eaLnBrk="1" fontAlgn="base" latinLnBrk="0" hangingPunct="1">
                        <a:lnSpc>
                          <a:spcPts val="2700"/>
                        </a:lnSpc>
                        <a:spcBef>
                          <a:spcPts val="0"/>
                        </a:spcBef>
                        <a:spcAft>
                          <a:spcPct val="0"/>
                        </a:spcAft>
                        <a:buClr>
                          <a:srgbClr val="C00000"/>
                        </a:buClr>
                        <a:buSzPct val="80000"/>
                        <a:buFont typeface="Wingdings" pitchFamily="2" charset="2"/>
                        <a:buChar char="u"/>
                        <a:tabLst/>
                      </a:pPr>
                      <a:r>
                        <a:rPr kumimoji="1" lang="zh-TW" altLang="en-US" sz="2000" b="1" i="0" u="none" strike="noStrike" cap="none" normalizeH="0" baseline="0" dirty="0" smtClean="0">
                          <a:ln>
                            <a:noFill/>
                          </a:ln>
                          <a:solidFill>
                            <a:srgbClr val="C00000"/>
                          </a:solidFill>
                          <a:effectLst/>
                          <a:latin typeface="+mn-ea"/>
                          <a:ea typeface="+mn-ea"/>
                        </a:rPr>
                        <a:t>對象：</a:t>
                      </a:r>
                      <a:r>
                        <a:rPr kumimoji="1" lang="zh-TW" altLang="en-US" sz="2000" b="1" i="0" u="none" strike="noStrike" cap="none" normalizeH="0" baseline="0" dirty="0" smtClean="0">
                          <a:ln>
                            <a:noFill/>
                          </a:ln>
                          <a:solidFill>
                            <a:srgbClr val="0000CC"/>
                          </a:solidFill>
                          <a:effectLst/>
                          <a:latin typeface="+mn-ea"/>
                          <a:ea typeface="+mn-ea"/>
                        </a:rPr>
                        <a:t>曾任依其他法律得予併計之年資及因公留停並辦理考績年資，且未曾領取相當退休、資遣或離職給與者。</a:t>
                      </a:r>
                      <a:endParaRPr kumimoji="1" lang="en-US" altLang="zh-TW" sz="2000" b="1" i="0" u="none" strike="noStrike" cap="none" normalizeH="0" baseline="0" dirty="0" smtClean="0">
                        <a:ln>
                          <a:noFill/>
                        </a:ln>
                        <a:solidFill>
                          <a:srgbClr val="0000CC"/>
                        </a:solidFill>
                        <a:effectLst/>
                        <a:latin typeface="+mn-ea"/>
                        <a:ea typeface="+mn-ea"/>
                      </a:endParaRPr>
                    </a:p>
                    <a:p>
                      <a:pPr marL="268288" marR="0" lvl="1" indent="-184150" algn="just" defTabSz="914400" rtl="0" eaLnBrk="1" fontAlgn="base" latinLnBrk="0" hangingPunct="1">
                        <a:lnSpc>
                          <a:spcPts val="2700"/>
                        </a:lnSpc>
                        <a:spcBef>
                          <a:spcPts val="0"/>
                        </a:spcBef>
                        <a:spcAft>
                          <a:spcPct val="0"/>
                        </a:spcAft>
                        <a:buClr>
                          <a:srgbClr val="C00000"/>
                        </a:buClr>
                        <a:buSzPct val="80000"/>
                        <a:buFont typeface="Wingdings" pitchFamily="2" charset="2"/>
                        <a:buChar char="u"/>
                        <a:tabLst/>
                      </a:pPr>
                      <a:r>
                        <a:rPr kumimoji="1" lang="zh-TW" altLang="en-US" sz="2000" b="1" i="0" u="none" strike="noStrike" cap="none" normalizeH="0" baseline="0" dirty="0" smtClean="0">
                          <a:ln>
                            <a:noFill/>
                          </a:ln>
                          <a:solidFill>
                            <a:srgbClr val="C00000"/>
                          </a:solidFill>
                          <a:effectLst/>
                          <a:latin typeface="+mn-ea"/>
                          <a:ea typeface="+mn-ea"/>
                        </a:rPr>
                        <a:t>程序：</a:t>
                      </a:r>
                      <a:r>
                        <a:rPr kumimoji="1" lang="zh-TW" altLang="en-US" sz="2000" b="1" i="0" u="none" strike="noStrike" cap="none" normalizeH="0" baseline="0" dirty="0" smtClean="0">
                          <a:ln>
                            <a:noFill/>
                          </a:ln>
                          <a:solidFill>
                            <a:srgbClr val="0000CC"/>
                          </a:solidFill>
                          <a:effectLst/>
                          <a:latin typeface="+mn-ea"/>
                          <a:ea typeface="+mn-ea"/>
                        </a:rPr>
                        <a:t>轉任到職支薪之日起</a:t>
                      </a:r>
                      <a:r>
                        <a:rPr kumimoji="1" lang="en-US" altLang="zh-TW" sz="2000" b="1" i="0" u="none" strike="noStrike" cap="none" normalizeH="0" baseline="0" dirty="0" smtClean="0">
                          <a:ln>
                            <a:noFill/>
                          </a:ln>
                          <a:solidFill>
                            <a:srgbClr val="0000CC"/>
                          </a:solidFill>
                          <a:effectLst/>
                          <a:latin typeface="+mn-ea"/>
                          <a:ea typeface="+mn-ea"/>
                        </a:rPr>
                        <a:t>10</a:t>
                      </a:r>
                      <a:r>
                        <a:rPr kumimoji="1" lang="zh-TW" altLang="en-US" sz="2000" b="1" i="0" u="none" strike="noStrike" cap="none" normalizeH="0" baseline="0" dirty="0" smtClean="0">
                          <a:ln>
                            <a:noFill/>
                          </a:ln>
                          <a:solidFill>
                            <a:srgbClr val="0000CC"/>
                          </a:solidFill>
                          <a:effectLst/>
                          <a:latin typeface="+mn-ea"/>
                          <a:ea typeface="+mn-ea"/>
                        </a:rPr>
                        <a:t>年內，由服務機關向基管會申請補繳並一次</a:t>
                      </a:r>
                      <a:r>
                        <a:rPr kumimoji="1" lang="zh-TW" altLang="en-US" sz="2000" b="1" i="0" u="none" strike="noStrike" cap="none" normalizeH="0" baseline="0" dirty="0" smtClean="0">
                          <a:ln>
                            <a:noFill/>
                          </a:ln>
                          <a:solidFill>
                            <a:srgbClr val="0000FF"/>
                          </a:solidFill>
                          <a:effectLst/>
                          <a:latin typeface="+mn-ea"/>
                          <a:ea typeface="+mn-ea"/>
                        </a:rPr>
                        <a:t>全額負擔一次繳入本息。</a:t>
                      </a:r>
                    </a:p>
                  </a:txBody>
                  <a:tcPr horzOverflow="overflow">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marL="363538" indent="-182563"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l" defTabSz="914400" rtl="0" eaLnBrk="1" fontAlgn="base" latinLnBrk="0" hangingPunct="1">
                        <a:lnSpc>
                          <a:spcPts val="2700"/>
                        </a:lnSpc>
                        <a:spcBef>
                          <a:spcPts val="0"/>
                        </a:spcBef>
                        <a:spcAft>
                          <a:spcPct val="0"/>
                        </a:spcAft>
                        <a:buClr>
                          <a:srgbClr val="C00000"/>
                        </a:buClr>
                        <a:buSzPct val="90000"/>
                        <a:buFont typeface="Wingdings" pitchFamily="2" charset="2"/>
                        <a:buChar char="l"/>
                        <a:tabLst/>
                      </a:pPr>
                      <a:r>
                        <a:rPr kumimoji="1" lang="zh-TW" altLang="en-US" sz="2000" b="1" i="0" u="sng" strike="noStrike" cap="none" normalizeH="0" baseline="0" dirty="0" smtClean="0">
                          <a:ln>
                            <a:noFill/>
                          </a:ln>
                          <a:solidFill>
                            <a:srgbClr val="C00000"/>
                          </a:solidFill>
                          <a:effectLst/>
                          <a:latin typeface="+mn-ea"/>
                          <a:ea typeface="+mn-ea"/>
                        </a:rPr>
                        <a:t>採部分負擔補繳</a:t>
                      </a:r>
                      <a:r>
                        <a:rPr kumimoji="1" lang="zh-TW" altLang="en-US" sz="2000" b="1" i="0" u="none" strike="noStrike" cap="none" normalizeH="0" baseline="0" dirty="0" smtClean="0">
                          <a:ln>
                            <a:noFill/>
                          </a:ln>
                          <a:solidFill>
                            <a:srgbClr val="C00000"/>
                          </a:solidFill>
                          <a:effectLst/>
                          <a:latin typeface="+mn-ea"/>
                          <a:ea typeface="+mn-ea"/>
                        </a:rPr>
                        <a:t/>
                      </a:r>
                      <a:br>
                        <a:rPr kumimoji="1" lang="zh-TW" altLang="en-US" sz="2000" b="1" i="0" u="none" strike="noStrike" cap="none" normalizeH="0" baseline="0" dirty="0" smtClean="0">
                          <a:ln>
                            <a:noFill/>
                          </a:ln>
                          <a:solidFill>
                            <a:srgbClr val="C00000"/>
                          </a:solidFill>
                          <a:effectLst/>
                          <a:latin typeface="+mn-ea"/>
                          <a:ea typeface="+mn-ea"/>
                        </a:rPr>
                      </a:br>
                      <a:r>
                        <a:rPr kumimoji="1" lang="zh-TW" altLang="en-US" sz="2000" b="1" i="0" u="none" strike="noStrike" cap="none" normalizeH="0" baseline="0" dirty="0" smtClean="0">
                          <a:ln>
                            <a:noFill/>
                          </a:ln>
                          <a:solidFill>
                            <a:srgbClr val="FF3300"/>
                          </a:solidFill>
                          <a:effectLst/>
                          <a:latin typeface="+mn-ea"/>
                          <a:ea typeface="+mn-ea"/>
                        </a:rPr>
                        <a:t>  </a:t>
                      </a:r>
                      <a:r>
                        <a:rPr kumimoji="1" lang="en-US" altLang="zh-TW" sz="2000" b="1" i="0" u="none" strike="noStrike" cap="none" normalizeH="0" baseline="0" dirty="0" smtClean="0">
                          <a:ln>
                            <a:noFill/>
                          </a:ln>
                          <a:solidFill>
                            <a:srgbClr val="FF3300"/>
                          </a:solidFill>
                          <a:effectLst/>
                          <a:latin typeface="+mn-ea"/>
                          <a:ea typeface="+mn-ea"/>
                        </a:rPr>
                        <a:t> </a:t>
                      </a:r>
                      <a:r>
                        <a:rPr kumimoji="1" lang="en-US" altLang="zh-TW" sz="2000" b="1" i="0" u="none" strike="noStrike" cap="none" normalizeH="0" baseline="0" dirty="0" smtClean="0">
                          <a:ln>
                            <a:noFill/>
                          </a:ln>
                          <a:solidFill>
                            <a:srgbClr val="0000FF"/>
                          </a:solidFill>
                          <a:effectLst/>
                          <a:latin typeface="+mn-ea"/>
                          <a:ea typeface="+mn-ea"/>
                        </a:rPr>
                        <a:t>→</a:t>
                      </a:r>
                      <a:r>
                        <a:rPr kumimoji="1" lang="zh-TW" altLang="en-US" sz="2000" b="1" i="0" u="none" strike="noStrike" cap="none" normalizeH="0" baseline="0" dirty="0" smtClean="0">
                          <a:ln>
                            <a:noFill/>
                          </a:ln>
                          <a:solidFill>
                            <a:srgbClr val="0000FF"/>
                          </a:solidFill>
                          <a:effectLst/>
                          <a:latin typeface="+mn-ea"/>
                          <a:ea typeface="+mn-ea"/>
                        </a:rPr>
                        <a:t>須申請</a:t>
                      </a:r>
                    </a:p>
                    <a:p>
                      <a:pPr marL="268288" marR="0" lvl="1" indent="-182563" algn="just" defTabSz="914400" rtl="0" eaLnBrk="1" fontAlgn="base" latinLnBrk="0" hangingPunct="1">
                        <a:lnSpc>
                          <a:spcPts val="2700"/>
                        </a:lnSpc>
                        <a:spcBef>
                          <a:spcPts val="0"/>
                        </a:spcBef>
                        <a:spcAft>
                          <a:spcPct val="0"/>
                        </a:spcAft>
                        <a:buClr>
                          <a:srgbClr val="C00000"/>
                        </a:buClr>
                        <a:buSzPct val="80000"/>
                        <a:buFont typeface="Wingdings" pitchFamily="2" charset="2"/>
                        <a:buChar char="u"/>
                        <a:tabLst/>
                      </a:pPr>
                      <a:r>
                        <a:rPr kumimoji="1" lang="zh-TW" altLang="en-US" sz="2000" b="1" i="0" u="none" strike="noStrike" cap="none" normalizeH="0" baseline="0" dirty="0" smtClean="0">
                          <a:ln>
                            <a:noFill/>
                          </a:ln>
                          <a:solidFill>
                            <a:srgbClr val="C00000"/>
                          </a:solidFill>
                          <a:effectLst/>
                          <a:latin typeface="+mn-ea"/>
                          <a:ea typeface="+mn-ea"/>
                        </a:rPr>
                        <a:t>對象：</a:t>
                      </a:r>
                      <a:r>
                        <a:rPr kumimoji="1" lang="zh-TW" altLang="en-US" sz="2000" b="1" i="0" u="none" strike="noStrike" cap="none" normalizeH="0" baseline="0" dirty="0" smtClean="0">
                          <a:ln>
                            <a:noFill/>
                          </a:ln>
                          <a:solidFill>
                            <a:srgbClr val="0000CC"/>
                          </a:solidFill>
                          <a:effectLst/>
                          <a:latin typeface="+mn-ea"/>
                          <a:ea typeface="+mn-ea"/>
                        </a:rPr>
                        <a:t>義務役軍職年資，且未核給退除給與或相當退休、資遣或離職給與者。</a:t>
                      </a:r>
                      <a:endParaRPr kumimoji="1" lang="en-US" altLang="zh-TW" sz="2000" b="1" i="0" u="none" strike="noStrike" cap="none" normalizeH="0" baseline="0" dirty="0" smtClean="0">
                        <a:ln>
                          <a:noFill/>
                        </a:ln>
                        <a:solidFill>
                          <a:srgbClr val="0000CC"/>
                        </a:solidFill>
                        <a:effectLst/>
                        <a:latin typeface="+mn-ea"/>
                        <a:ea typeface="+mn-ea"/>
                      </a:endParaRPr>
                    </a:p>
                    <a:p>
                      <a:pPr marL="268288" marR="0" lvl="1" indent="-182563" algn="just" defTabSz="914400" rtl="0" eaLnBrk="1" fontAlgn="base" latinLnBrk="0" hangingPunct="1">
                        <a:lnSpc>
                          <a:spcPts val="2700"/>
                        </a:lnSpc>
                        <a:spcBef>
                          <a:spcPts val="0"/>
                        </a:spcBef>
                        <a:spcAft>
                          <a:spcPct val="0"/>
                        </a:spcAft>
                        <a:buClr>
                          <a:srgbClr val="C00000"/>
                        </a:buClr>
                        <a:buSzPct val="80000"/>
                        <a:buFont typeface="Wingdings" pitchFamily="2" charset="2"/>
                        <a:buChar char="u"/>
                        <a:tabLst/>
                      </a:pPr>
                      <a:r>
                        <a:rPr kumimoji="1" lang="zh-TW" altLang="en-US" sz="2000" b="1" i="0" u="none" strike="noStrike" cap="none" normalizeH="0" baseline="0" dirty="0" smtClean="0">
                          <a:ln>
                            <a:noFill/>
                          </a:ln>
                          <a:solidFill>
                            <a:srgbClr val="C00000"/>
                          </a:solidFill>
                          <a:effectLst/>
                          <a:latin typeface="+mn-ea"/>
                          <a:ea typeface="+mn-ea"/>
                        </a:rPr>
                        <a:t>程序：</a:t>
                      </a:r>
                      <a:r>
                        <a:rPr kumimoji="1" lang="zh-TW" altLang="en-US" sz="2000" b="1" i="0" u="none" strike="noStrike" cap="none" normalizeH="0" baseline="0" dirty="0" smtClean="0">
                          <a:ln>
                            <a:noFill/>
                          </a:ln>
                          <a:solidFill>
                            <a:srgbClr val="0000CC"/>
                          </a:solidFill>
                          <a:effectLst/>
                          <a:latin typeface="+mn-ea"/>
                          <a:ea typeface="+mn-ea"/>
                        </a:rPr>
                        <a:t>初任到職支薪或復職復薪時，按</a:t>
                      </a:r>
                      <a:r>
                        <a:rPr kumimoji="1" lang="zh-TW" altLang="en-US" sz="2000" b="1" i="0" u="none" strike="noStrike" cap="none" normalizeH="0" baseline="0" dirty="0" smtClean="0">
                          <a:ln>
                            <a:noFill/>
                          </a:ln>
                          <a:solidFill>
                            <a:srgbClr val="0000FF"/>
                          </a:solidFill>
                          <a:effectLst/>
                          <a:latin typeface="+mn-ea"/>
                          <a:ea typeface="+mn-ea"/>
                        </a:rPr>
                        <a:t>政府</a:t>
                      </a:r>
                      <a:r>
                        <a:rPr kumimoji="1" lang="en-US" altLang="zh-TW" sz="2000" b="1" i="0" u="none" strike="noStrike" cap="none" normalizeH="0" baseline="0" dirty="0" smtClean="0">
                          <a:ln>
                            <a:noFill/>
                          </a:ln>
                          <a:solidFill>
                            <a:srgbClr val="0000FF"/>
                          </a:solidFill>
                          <a:effectLst/>
                          <a:latin typeface="+mn-ea"/>
                          <a:ea typeface="+mn-ea"/>
                        </a:rPr>
                        <a:t>65</a:t>
                      </a:r>
                      <a:r>
                        <a:rPr kumimoji="1" lang="zh-TW" altLang="en-US" sz="2000" b="1" i="0" u="none" strike="noStrike" cap="none" normalizeH="0" baseline="0" dirty="0" smtClean="0">
                          <a:ln>
                            <a:noFill/>
                          </a:ln>
                          <a:solidFill>
                            <a:srgbClr val="0000FF"/>
                          </a:solidFill>
                          <a:effectLst/>
                          <a:latin typeface="+mn-ea"/>
                          <a:ea typeface="+mn-ea"/>
                        </a:rPr>
                        <a:t>％、公務人員</a:t>
                      </a:r>
                      <a:r>
                        <a:rPr kumimoji="1" lang="en-US" altLang="zh-TW" sz="2000" b="1" i="0" u="none" strike="noStrike" cap="none" normalizeH="0" baseline="0" dirty="0" smtClean="0">
                          <a:ln>
                            <a:noFill/>
                          </a:ln>
                          <a:solidFill>
                            <a:srgbClr val="0000FF"/>
                          </a:solidFill>
                          <a:effectLst/>
                          <a:latin typeface="+mn-ea"/>
                          <a:ea typeface="+mn-ea"/>
                        </a:rPr>
                        <a:t>35</a:t>
                      </a:r>
                      <a:r>
                        <a:rPr kumimoji="1" lang="zh-TW" altLang="en-US" sz="2000" b="1" i="0" u="none" strike="noStrike" cap="none" normalizeH="0" baseline="0" dirty="0" smtClean="0">
                          <a:ln>
                            <a:noFill/>
                          </a:ln>
                          <a:solidFill>
                            <a:srgbClr val="0000FF"/>
                          </a:solidFill>
                          <a:effectLst/>
                          <a:latin typeface="+mn-ea"/>
                          <a:ea typeface="+mn-ea"/>
                        </a:rPr>
                        <a:t>％之比率補繳本</a:t>
                      </a:r>
                      <a:r>
                        <a:rPr kumimoji="1" lang="zh-TW" altLang="en-US" sz="2000" b="1" i="0" u="none" strike="noStrike" cap="none" normalizeH="0" baseline="0" dirty="0" smtClean="0">
                          <a:ln>
                            <a:noFill/>
                          </a:ln>
                          <a:solidFill>
                            <a:srgbClr val="0000CC"/>
                          </a:solidFill>
                          <a:effectLst/>
                          <a:latin typeface="+mn-ea"/>
                          <a:ea typeface="+mn-ea"/>
                        </a:rPr>
                        <a:t>息</a:t>
                      </a:r>
                      <a:r>
                        <a:rPr kumimoji="1" lang="en-US" altLang="zh-TW" sz="2000" b="1" i="0" u="none" strike="noStrike" cap="none" normalizeH="0" baseline="0" dirty="0" smtClean="0">
                          <a:ln>
                            <a:noFill/>
                          </a:ln>
                          <a:solidFill>
                            <a:srgbClr val="0000CC"/>
                          </a:solidFill>
                          <a:effectLst/>
                          <a:latin typeface="+mn-ea"/>
                          <a:ea typeface="+mn-ea"/>
                        </a:rPr>
                        <a:t> </a:t>
                      </a:r>
                      <a:r>
                        <a:rPr kumimoji="1" lang="zh-TW" altLang="en-US" sz="2000" b="1" i="0" u="none" strike="noStrike" cap="none" normalizeH="0" baseline="0" dirty="0" smtClean="0">
                          <a:ln>
                            <a:noFill/>
                          </a:ln>
                          <a:solidFill>
                            <a:srgbClr val="0000CC"/>
                          </a:solidFill>
                          <a:effectLst/>
                          <a:latin typeface="+mn-ea"/>
                          <a:ea typeface="+mn-ea"/>
                        </a:rPr>
                        <a:t>。</a:t>
                      </a:r>
                    </a:p>
                  </a:txBody>
                  <a:tcPr horzOverflow="overflow">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2" name="矩形 1"/>
          <p:cNvSpPr/>
          <p:nvPr/>
        </p:nvSpPr>
        <p:spPr>
          <a:xfrm>
            <a:off x="3229000" y="1125315"/>
            <a:ext cx="4134465" cy="430887"/>
          </a:xfrm>
          <a:prstGeom prst="rect">
            <a:avLst/>
          </a:prstGeom>
        </p:spPr>
        <p:txBody>
          <a:bodyPr wrap="none">
            <a:spAutoFit/>
          </a:bodyPr>
          <a:lstStyle/>
          <a:p>
            <a:r>
              <a:rPr lang="zh-TW" altLang="en-US" sz="2200" b="1" dirty="0" smtClean="0">
                <a:latin typeface="+mn-ea"/>
              </a:rPr>
              <a:t>以實際繳付退撫基金之日數計算</a:t>
            </a:r>
            <a:endParaRPr lang="zh-TW" altLang="en-US" sz="2200" dirty="0"/>
          </a:p>
        </p:txBody>
      </p:sp>
      <p:grpSp>
        <p:nvGrpSpPr>
          <p:cNvPr id="13" name="群組 12"/>
          <p:cNvGrpSpPr/>
          <p:nvPr/>
        </p:nvGrpSpPr>
        <p:grpSpPr>
          <a:xfrm>
            <a:off x="179512" y="5799309"/>
            <a:ext cx="8640960" cy="798042"/>
            <a:chOff x="462118" y="5448203"/>
            <a:chExt cx="8216431" cy="798042"/>
          </a:xfrm>
        </p:grpSpPr>
        <p:sp>
          <p:nvSpPr>
            <p:cNvPr id="15" name="手繪多邊形 14"/>
            <p:cNvSpPr/>
            <p:nvPr/>
          </p:nvSpPr>
          <p:spPr>
            <a:xfrm>
              <a:off x="539553" y="5461682"/>
              <a:ext cx="570637" cy="784563"/>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6" name="手繪多邊形 15"/>
            <p:cNvSpPr/>
            <p:nvPr/>
          </p:nvSpPr>
          <p:spPr>
            <a:xfrm>
              <a:off x="1110190" y="5651039"/>
              <a:ext cx="7568359" cy="470334"/>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spcBef>
                  <a:spcPts val="1800"/>
                </a:spcBef>
                <a:defRPr/>
              </a:pPr>
              <a:r>
                <a:rPr lang="zh-TW" altLang="en-US" sz="1900" b="1" dirty="0" smtClean="0">
                  <a:solidFill>
                    <a:srgbClr val="660066"/>
                  </a:solidFill>
                  <a:latin typeface="標楷體" pitchFamily="65" charset="-120"/>
                </a:rPr>
                <a:t>新法刪除公營事業及民選首長等其他年資得予補繳費用併計年資之規定</a:t>
              </a:r>
              <a:r>
                <a:rPr lang="zh-TW" altLang="en-US" sz="1900" b="1" dirty="0" smtClean="0">
                  <a:solidFill>
                    <a:srgbClr val="660066"/>
                  </a:solidFill>
                  <a:latin typeface="標楷體"/>
                  <a:ea typeface="標楷體"/>
                </a:rPr>
                <a:t>。</a:t>
              </a:r>
              <a:endParaRPr lang="zh-TW" altLang="en-US" sz="1900" b="1" dirty="0">
                <a:solidFill>
                  <a:srgbClr val="660066"/>
                </a:solidFill>
                <a:latin typeface="標楷體" pitchFamily="65" charset="-120"/>
              </a:endParaRPr>
            </a:p>
            <a:p>
              <a:pPr>
                <a:lnSpc>
                  <a:spcPts val="2500"/>
                </a:lnSpc>
                <a:spcBef>
                  <a:spcPct val="0"/>
                </a:spcBef>
                <a:buFontTx/>
                <a:buNone/>
                <a:defRPr/>
              </a:pPr>
              <a:endParaRPr lang="zh-TW" altLang="en-US" sz="1900" b="1" kern="1200" dirty="0"/>
            </a:p>
          </p:txBody>
        </p:sp>
        <p:pic>
          <p:nvPicPr>
            <p:cNvPr id="17"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118" y="5448203"/>
              <a:ext cx="725506" cy="6731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682935913"/>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60</a:t>
            </a:fld>
            <a:endParaRPr lang="en-US" altLang="zh-TW" sz="1200" dirty="0"/>
          </a:p>
        </p:txBody>
      </p:sp>
      <p:sp>
        <p:nvSpPr>
          <p:cNvPr id="18" name="Text Box 14"/>
          <p:cNvSpPr txBox="1">
            <a:spLocks noChangeArrowheads="1"/>
          </p:cNvSpPr>
          <p:nvPr/>
        </p:nvSpPr>
        <p:spPr bwMode="gray">
          <a:xfrm>
            <a:off x="473116" y="3817935"/>
            <a:ext cx="1909497"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標楷體" panose="03000509000000000000" pitchFamily="65" charset="-120"/>
              </a:rPr>
              <a:t>(</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標楷體" panose="03000509000000000000" pitchFamily="65" charset="-120"/>
              </a:rPr>
              <a:t>二</a:t>
            </a:r>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標楷體" panose="03000509000000000000" pitchFamily="65" charset="-120"/>
              </a:rPr>
              <a:t>)</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anose="03000509000000000000" pitchFamily="65" charset="-120"/>
                <a:ea typeface="標楷體" panose="03000509000000000000" pitchFamily="65" charset="-120"/>
              </a:rPr>
              <a:t>退撫</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anose="03000509000000000000" pitchFamily="65" charset="-120"/>
                <a:ea typeface="標楷體" panose="03000509000000000000" pitchFamily="65" charset="-120"/>
              </a:rPr>
              <a:t>新制</a:t>
            </a:r>
          </a:p>
        </p:txBody>
      </p:sp>
      <p:grpSp>
        <p:nvGrpSpPr>
          <p:cNvPr id="19" name="Group 15"/>
          <p:cNvGrpSpPr>
            <a:grpSpLocks/>
          </p:cNvGrpSpPr>
          <p:nvPr/>
        </p:nvGrpSpPr>
        <p:grpSpPr bwMode="auto">
          <a:xfrm>
            <a:off x="1337179" y="4766468"/>
            <a:ext cx="228600" cy="228600"/>
            <a:chOff x="2016" y="1920"/>
            <a:chExt cx="1680" cy="1680"/>
          </a:xfrm>
        </p:grpSpPr>
        <p:sp>
          <p:nvSpPr>
            <p:cNvPr id="40" name="Oval 16"/>
            <p:cNvSpPr>
              <a:spLocks noChangeArrowheads="1"/>
            </p:cNvSpPr>
            <p:nvPr/>
          </p:nvSpPr>
          <p:spPr bwMode="gray">
            <a:xfrm>
              <a:off x="2016" y="1920"/>
              <a:ext cx="1680" cy="1680"/>
            </a:xfrm>
            <a:prstGeom prst="ellipse">
              <a:avLst/>
            </a:prstGeom>
            <a:gradFill rotWithShape="1">
              <a:gsLst>
                <a:gs pos="0">
                  <a:srgbClr val="92D365"/>
                </a:gs>
                <a:gs pos="100000">
                  <a:srgbClr val="44622F"/>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41" name="Freeform 17"/>
            <p:cNvSpPr>
              <a:spLocks/>
            </p:cNvSpPr>
            <p:nvPr/>
          </p:nvSpPr>
          <p:spPr bwMode="gray">
            <a:xfrm>
              <a:off x="2208" y="1948"/>
              <a:ext cx="1296" cy="634"/>
            </a:xfrm>
            <a:custGeom>
              <a:avLst/>
              <a:gdLst>
                <a:gd name="T0" fmla="*/ 922 w 1321"/>
                <a:gd name="T1" fmla="*/ 49 h 712"/>
                <a:gd name="T2" fmla="*/ 934 w 1321"/>
                <a:gd name="T3" fmla="*/ 54 h 712"/>
                <a:gd name="T4" fmla="*/ 937 w 1321"/>
                <a:gd name="T5" fmla="*/ 60 h 712"/>
                <a:gd name="T6" fmla="*/ 932 w 1321"/>
                <a:gd name="T7" fmla="*/ 64 h 712"/>
                <a:gd name="T8" fmla="*/ 920 w 1321"/>
                <a:gd name="T9" fmla="*/ 68 h 712"/>
                <a:gd name="T10" fmla="*/ 902 w 1321"/>
                <a:gd name="T11" fmla="*/ 72 h 712"/>
                <a:gd name="T12" fmla="*/ 878 w 1321"/>
                <a:gd name="T13" fmla="*/ 75 h 712"/>
                <a:gd name="T14" fmla="*/ 848 w 1321"/>
                <a:gd name="T15" fmla="*/ 77 h 712"/>
                <a:gd name="T16" fmla="*/ 813 w 1321"/>
                <a:gd name="T17" fmla="*/ 81 h 712"/>
                <a:gd name="T18" fmla="*/ 774 w 1321"/>
                <a:gd name="T19" fmla="*/ 83 h 712"/>
                <a:gd name="T20" fmla="*/ 731 w 1321"/>
                <a:gd name="T21" fmla="*/ 84 h 712"/>
                <a:gd name="T22" fmla="*/ 686 w 1321"/>
                <a:gd name="T23" fmla="*/ 85 h 712"/>
                <a:gd name="T24" fmla="*/ 636 w 1321"/>
                <a:gd name="T25" fmla="*/ 87 h 712"/>
                <a:gd name="T26" fmla="*/ 585 w 1321"/>
                <a:gd name="T27" fmla="*/ 88 h 712"/>
                <a:gd name="T28" fmla="*/ 564 w 1321"/>
                <a:gd name="T29" fmla="*/ 89 h 712"/>
                <a:gd name="T30" fmla="*/ 337 w 1321"/>
                <a:gd name="T31" fmla="*/ 89 h 712"/>
                <a:gd name="T32" fmla="*/ 334 w 1321"/>
                <a:gd name="T33" fmla="*/ 89 h 712"/>
                <a:gd name="T34" fmla="*/ 289 w 1321"/>
                <a:gd name="T35" fmla="*/ 88 h 712"/>
                <a:gd name="T36" fmla="*/ 247 w 1321"/>
                <a:gd name="T37" fmla="*/ 87 h 712"/>
                <a:gd name="T38" fmla="*/ 207 w 1321"/>
                <a:gd name="T39" fmla="*/ 86 h 712"/>
                <a:gd name="T40" fmla="*/ 168 w 1321"/>
                <a:gd name="T41" fmla="*/ 84 h 712"/>
                <a:gd name="T42" fmla="*/ 131 w 1321"/>
                <a:gd name="T43" fmla="*/ 84 h 712"/>
                <a:gd name="T44" fmla="*/ 102 w 1321"/>
                <a:gd name="T45" fmla="*/ 82 h 712"/>
                <a:gd name="T46" fmla="*/ 72 w 1321"/>
                <a:gd name="T47" fmla="*/ 80 h 712"/>
                <a:gd name="T48" fmla="*/ 49 w 1321"/>
                <a:gd name="T49" fmla="*/ 78 h 712"/>
                <a:gd name="T50" fmla="*/ 26 w 1321"/>
                <a:gd name="T51" fmla="*/ 75 h 712"/>
                <a:gd name="T52" fmla="*/ 18 w 1321"/>
                <a:gd name="T53" fmla="*/ 72 h 712"/>
                <a:gd name="T54" fmla="*/ 6 w 1321"/>
                <a:gd name="T55" fmla="*/ 69 h 712"/>
                <a:gd name="T56" fmla="*/ 0 w 1321"/>
                <a:gd name="T57" fmla="*/ 65 h 712"/>
                <a:gd name="T58" fmla="*/ 0 w 1321"/>
                <a:gd name="T59" fmla="*/ 64 h 712"/>
                <a:gd name="T60" fmla="*/ 4 w 1321"/>
                <a:gd name="T61" fmla="*/ 60 h 712"/>
                <a:gd name="T62" fmla="*/ 16 w 1321"/>
                <a:gd name="T63" fmla="*/ 54 h 712"/>
                <a:gd name="T64" fmla="*/ 33 w 1321"/>
                <a:gd name="T65" fmla="*/ 46 h 712"/>
                <a:gd name="T66" fmla="*/ 68 w 1321"/>
                <a:gd name="T67" fmla="*/ 37 h 712"/>
                <a:gd name="T68" fmla="*/ 106 w 1321"/>
                <a:gd name="T69" fmla="*/ 29 h 712"/>
                <a:gd name="T70" fmla="*/ 145 w 1321"/>
                <a:gd name="T71" fmla="*/ 21 h 712"/>
                <a:gd name="T72" fmla="*/ 191 w 1321"/>
                <a:gd name="T73" fmla="*/ 15 h 712"/>
                <a:gd name="T74" fmla="*/ 242 w 1321"/>
                <a:gd name="T75" fmla="*/ 10 h 712"/>
                <a:gd name="T76" fmla="*/ 294 w 1321"/>
                <a:gd name="T77" fmla="*/ 5 h 712"/>
                <a:gd name="T78" fmla="*/ 353 w 1321"/>
                <a:gd name="T79" fmla="*/ 4 h 712"/>
                <a:gd name="T80" fmla="*/ 412 w 1321"/>
                <a:gd name="T81" fmla="*/ 4 h 712"/>
                <a:gd name="T82" fmla="*/ 474 w 1321"/>
                <a:gd name="T83" fmla="*/ 0 h 712"/>
                <a:gd name="T84" fmla="*/ 474 w 1321"/>
                <a:gd name="T85" fmla="*/ 0 h 712"/>
                <a:gd name="T86" fmla="*/ 538 w 1321"/>
                <a:gd name="T87" fmla="*/ 4 h 712"/>
                <a:gd name="T88" fmla="*/ 600 w 1321"/>
                <a:gd name="T89" fmla="*/ 4 h 712"/>
                <a:gd name="T90" fmla="*/ 661 w 1321"/>
                <a:gd name="T91" fmla="*/ 6 h 712"/>
                <a:gd name="T92" fmla="*/ 717 w 1321"/>
                <a:gd name="T93" fmla="*/ 11 h 712"/>
                <a:gd name="T94" fmla="*/ 767 w 1321"/>
                <a:gd name="T95" fmla="*/ 17 h 712"/>
                <a:gd name="T96" fmla="*/ 814 w 1321"/>
                <a:gd name="T97" fmla="*/ 24 h 712"/>
                <a:gd name="T98" fmla="*/ 856 w 1321"/>
                <a:gd name="T99" fmla="*/ 32 h 712"/>
                <a:gd name="T100" fmla="*/ 892 w 1321"/>
                <a:gd name="T101" fmla="*/ 40 h 712"/>
                <a:gd name="T102" fmla="*/ 922 w 1321"/>
                <a:gd name="T103" fmla="*/ 49 h 712"/>
                <a:gd name="T104" fmla="*/ 922 w 1321"/>
                <a:gd name="T105" fmla="*/ 49 h 7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759" y="6"/>
                  </a:lnTo>
                  <a:lnTo>
                    <a:pt x="847" y="23"/>
                  </a:lnTo>
                  <a:lnTo>
                    <a:pt x="932" y="53"/>
                  </a:lnTo>
                  <a:lnTo>
                    <a:pt x="1010" y="90"/>
                  </a:lnTo>
                  <a:lnTo>
                    <a:pt x="1082" y="137"/>
                  </a:lnTo>
                  <a:lnTo>
                    <a:pt x="1149" y="194"/>
                  </a:lnTo>
                  <a:lnTo>
                    <a:pt x="1208" y="256"/>
                  </a:lnTo>
                  <a:lnTo>
                    <a:pt x="1258" y="325"/>
                  </a:lnTo>
                  <a:lnTo>
                    <a:pt x="1301" y="401"/>
                  </a:lnTo>
                  <a:close/>
                </a:path>
              </a:pathLst>
            </a:custGeom>
            <a:gradFill rotWithShape="1">
              <a:gsLst>
                <a:gs pos="0">
                  <a:srgbClr val="FFFFFF"/>
                </a:gs>
                <a:gs pos="100000">
                  <a:srgbClr val="92D365"/>
                </a:gs>
              </a:gsLst>
              <a:lin ang="5400000" scaled="1"/>
            </a:gradFill>
            <a:ln>
              <a:noFill/>
            </a:ln>
            <a:extLst>
              <a:ext uri="{91240B29-F687-4F45-9708-019B960494DF}">
                <a14:hiddenLine xmlns:a14="http://schemas.microsoft.com/office/drawing/2010/main" w="0">
                  <a:solidFill>
                    <a:srgbClr val="BBF6EE"/>
                  </a:solidFill>
                  <a:prstDash val="solid"/>
                  <a:round/>
                  <a:headEnd/>
                  <a:tailEnd/>
                </a14:hiddenLine>
              </a:ext>
            </a:extLst>
          </p:spPr>
          <p:txBody>
            <a:bodyPr/>
            <a:lstStyle/>
            <a:p>
              <a:endParaRPr lang="zh-TW" altLang="en-US" b="1"/>
            </a:p>
          </p:txBody>
        </p:sp>
      </p:grpSp>
      <p:cxnSp>
        <p:nvCxnSpPr>
          <p:cNvPr id="20" name="AutoShape 18"/>
          <p:cNvCxnSpPr>
            <a:cxnSpLocks noChangeShapeType="1"/>
            <a:stCxn id="18" idx="2"/>
            <a:endCxn id="40" idx="0"/>
          </p:cNvCxnSpPr>
          <p:nvPr/>
        </p:nvCxnSpPr>
        <p:spPr bwMode="gray">
          <a:xfrm>
            <a:off x="1427865" y="4279600"/>
            <a:ext cx="23614" cy="486868"/>
          </a:xfrm>
          <a:prstGeom prst="straightConnector1">
            <a:avLst/>
          </a:prstGeom>
          <a:noFill/>
          <a:ln w="38100" cap="rnd">
            <a:solidFill>
              <a:srgbClr val="92D365"/>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 name="AutoShape 19"/>
          <p:cNvSpPr>
            <a:spLocks noChangeArrowheads="1"/>
          </p:cNvSpPr>
          <p:nvPr/>
        </p:nvSpPr>
        <p:spPr bwMode="gray">
          <a:xfrm flipH="1">
            <a:off x="1565779" y="4212432"/>
            <a:ext cx="6992433" cy="1857622"/>
          </a:xfrm>
          <a:prstGeom prst="homePlate">
            <a:avLst>
              <a:gd name="adj" fmla="val 44955"/>
            </a:avLst>
          </a:prstGeom>
          <a:gradFill rotWithShape="1">
            <a:gsLst>
              <a:gs pos="0">
                <a:srgbClr val="92D365"/>
              </a:gs>
              <a:gs pos="100000">
                <a:srgbClr val="CCFF99"/>
              </a:gs>
            </a:gsLst>
            <a:lin ang="0" scaled="1"/>
          </a:gradFill>
          <a:ln w="9525">
            <a:miter lim="800000"/>
            <a:headEnd/>
            <a:tailEnd/>
          </a:ln>
          <a:effectLst/>
          <a:scene3d>
            <a:camera prst="legacyObliqueTopRight"/>
            <a:lightRig rig="legacyFlat3" dir="b"/>
          </a:scene3d>
          <a:sp3d extrusionH="430200" prstMaterial="legacyMatte">
            <a:bevelT w="13500" h="13500" prst="angle"/>
            <a:bevelB w="13500" h="13500" prst="angle"/>
            <a:extrusionClr>
              <a:srgbClr val="92D365"/>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22" name="Text Box 20"/>
          <p:cNvSpPr txBox="1">
            <a:spLocks noChangeArrowheads="1"/>
          </p:cNvSpPr>
          <p:nvPr/>
        </p:nvSpPr>
        <p:spPr bwMode="gray">
          <a:xfrm>
            <a:off x="2339752" y="4223544"/>
            <a:ext cx="6408712" cy="18620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nSpc>
                <a:spcPts val="3000"/>
              </a:lnSpc>
              <a:spcBef>
                <a:spcPts val="600"/>
              </a:spcBef>
              <a:buNone/>
            </a:pPr>
            <a:r>
              <a:rPr kumimoji="0" lang="en-US" altLang="zh-TW" b="1" u="sng" dirty="0" smtClean="0">
                <a:solidFill>
                  <a:srgbClr val="000000"/>
                </a:solidFill>
                <a:latin typeface="標楷體" pitchFamily="65" charset="-120"/>
              </a:rPr>
              <a:t>1.107.6.30</a:t>
            </a:r>
            <a:r>
              <a:rPr kumimoji="0" lang="zh-TW" altLang="en-US" b="1" u="sng" dirty="0" smtClean="0">
                <a:solidFill>
                  <a:srgbClr val="000000"/>
                </a:solidFill>
                <a:latin typeface="標楷體" pitchFamily="65" charset="-120"/>
              </a:rPr>
              <a:t>以前退休</a:t>
            </a:r>
            <a:r>
              <a:rPr kumimoji="0" lang="zh-TW" altLang="en-US" b="1" dirty="0" smtClean="0">
                <a:solidFill>
                  <a:srgbClr val="000000"/>
                </a:solidFill>
                <a:latin typeface="標楷體"/>
                <a:ea typeface="標楷體"/>
              </a:rPr>
              <a:t>：</a:t>
            </a:r>
            <a:r>
              <a:rPr kumimoji="0" lang="zh-TW" altLang="en-US" b="1" dirty="0" smtClean="0">
                <a:solidFill>
                  <a:srgbClr val="0000FF"/>
                </a:solidFill>
                <a:latin typeface="標楷體" pitchFamily="65" charset="-120"/>
              </a:rPr>
              <a:t>新</a:t>
            </a:r>
            <a:r>
              <a:rPr kumimoji="0" lang="zh-TW" altLang="en-US" b="1" dirty="0">
                <a:solidFill>
                  <a:srgbClr val="0000FF"/>
                </a:solidFill>
                <a:latin typeface="新細明體" charset="-120"/>
                <a:ea typeface="新細明體" charset="-120"/>
              </a:rPr>
              <a:t>、</a:t>
            </a:r>
            <a:r>
              <a:rPr kumimoji="0" lang="zh-TW" altLang="en-US" b="1" dirty="0">
                <a:solidFill>
                  <a:srgbClr val="0000FF"/>
                </a:solidFill>
                <a:latin typeface="標楷體" pitchFamily="65" charset="-120"/>
              </a:rPr>
              <a:t>舊制合計最高</a:t>
            </a:r>
            <a:r>
              <a:rPr kumimoji="0" lang="en-US" altLang="zh-TW" b="1" dirty="0">
                <a:solidFill>
                  <a:srgbClr val="C00000"/>
                </a:solidFill>
                <a:latin typeface="標楷體" pitchFamily="65" charset="-120"/>
              </a:rPr>
              <a:t>35</a:t>
            </a:r>
            <a:r>
              <a:rPr kumimoji="0" lang="zh-TW" altLang="en-US" b="1" dirty="0" smtClean="0">
                <a:solidFill>
                  <a:srgbClr val="C00000"/>
                </a:solidFill>
                <a:latin typeface="標楷體" pitchFamily="65" charset="-120"/>
              </a:rPr>
              <a:t>年</a:t>
            </a:r>
            <a:endParaRPr kumimoji="0" lang="en-US" altLang="zh-TW" b="1" dirty="0" smtClean="0">
              <a:solidFill>
                <a:srgbClr val="C00000"/>
              </a:solidFill>
              <a:latin typeface="標楷體" pitchFamily="65" charset="-120"/>
            </a:endParaRPr>
          </a:p>
          <a:p>
            <a:pPr>
              <a:lnSpc>
                <a:spcPts val="3000"/>
              </a:lnSpc>
              <a:spcBef>
                <a:spcPts val="600"/>
              </a:spcBef>
              <a:buNone/>
            </a:pPr>
            <a:r>
              <a:rPr kumimoji="0" lang="en-US" altLang="zh-TW" b="1" u="sng" dirty="0" smtClean="0">
                <a:solidFill>
                  <a:srgbClr val="000000"/>
                </a:solidFill>
                <a:latin typeface="標楷體" pitchFamily="65" charset="-120"/>
              </a:rPr>
              <a:t>2.107.7.1</a:t>
            </a:r>
            <a:r>
              <a:rPr kumimoji="0" lang="zh-TW" altLang="en-US" b="1" u="sng" dirty="0" smtClean="0">
                <a:solidFill>
                  <a:srgbClr val="000000"/>
                </a:solidFill>
                <a:latin typeface="標楷體" pitchFamily="65" charset="-120"/>
              </a:rPr>
              <a:t>以後退休</a:t>
            </a:r>
            <a:r>
              <a:rPr kumimoji="0" lang="zh-TW" altLang="en-US" b="1" dirty="0" smtClean="0">
                <a:solidFill>
                  <a:srgbClr val="000000"/>
                </a:solidFill>
                <a:latin typeface="標楷體"/>
                <a:ea typeface="標楷體"/>
              </a:rPr>
              <a:t>：</a:t>
            </a:r>
            <a:endParaRPr kumimoji="0" lang="en-US" altLang="zh-TW" b="1" dirty="0" smtClean="0">
              <a:solidFill>
                <a:srgbClr val="000000"/>
              </a:solidFill>
              <a:latin typeface="標楷體"/>
              <a:ea typeface="標楷體"/>
            </a:endParaRPr>
          </a:p>
          <a:p>
            <a:pPr marL="542925" lvl="1" indent="-361950">
              <a:lnSpc>
                <a:spcPts val="3000"/>
              </a:lnSpc>
              <a:spcBef>
                <a:spcPts val="600"/>
              </a:spcBef>
              <a:buFont typeface="+mj-lt"/>
              <a:buAutoNum type="arabicParenR"/>
            </a:pPr>
            <a:r>
              <a:rPr kumimoji="0" lang="zh-TW" altLang="en-US" b="1" dirty="0" smtClean="0">
                <a:solidFill>
                  <a:srgbClr val="000000"/>
                </a:solidFill>
                <a:latin typeface="標楷體"/>
                <a:ea typeface="標楷體"/>
              </a:rPr>
              <a:t>一次退休金者：</a:t>
            </a:r>
            <a:r>
              <a:rPr kumimoji="0" lang="zh-TW" altLang="en-US" b="1" dirty="0" smtClean="0">
                <a:solidFill>
                  <a:srgbClr val="0000FF"/>
                </a:solidFill>
                <a:latin typeface="標楷體" pitchFamily="65" charset="-120"/>
              </a:rPr>
              <a:t>新</a:t>
            </a:r>
            <a:r>
              <a:rPr kumimoji="0" lang="zh-TW" altLang="en-US" b="1" dirty="0">
                <a:solidFill>
                  <a:srgbClr val="0000FF"/>
                </a:solidFill>
                <a:latin typeface="標楷體" pitchFamily="65" charset="-120"/>
              </a:rPr>
              <a:t>、舊制合計</a:t>
            </a:r>
            <a:r>
              <a:rPr kumimoji="0" lang="zh-TW" altLang="en-US" b="1" dirty="0" smtClean="0">
                <a:solidFill>
                  <a:srgbClr val="0000FF"/>
                </a:solidFill>
                <a:latin typeface="標楷體" pitchFamily="65" charset="-120"/>
              </a:rPr>
              <a:t>最高</a:t>
            </a:r>
            <a:r>
              <a:rPr kumimoji="0" lang="en-US" altLang="zh-TW" b="1" dirty="0" smtClean="0">
                <a:solidFill>
                  <a:srgbClr val="C00000"/>
                </a:solidFill>
                <a:latin typeface="標楷體" pitchFamily="65" charset="-120"/>
              </a:rPr>
              <a:t>42</a:t>
            </a:r>
            <a:r>
              <a:rPr kumimoji="0" lang="zh-TW" altLang="en-US" b="1" dirty="0" smtClean="0">
                <a:solidFill>
                  <a:srgbClr val="C00000"/>
                </a:solidFill>
                <a:latin typeface="標楷體" pitchFamily="65" charset="-120"/>
              </a:rPr>
              <a:t>年</a:t>
            </a:r>
            <a:endParaRPr kumimoji="0" lang="en-US" altLang="zh-TW" b="1" dirty="0" smtClean="0">
              <a:solidFill>
                <a:srgbClr val="C00000"/>
              </a:solidFill>
              <a:latin typeface="標楷體" pitchFamily="65" charset="-120"/>
            </a:endParaRPr>
          </a:p>
          <a:p>
            <a:pPr marL="542925" lvl="1" indent="-361950">
              <a:lnSpc>
                <a:spcPts val="3000"/>
              </a:lnSpc>
              <a:spcBef>
                <a:spcPts val="600"/>
              </a:spcBef>
              <a:buFont typeface="+mj-lt"/>
              <a:buAutoNum type="arabicParenR"/>
            </a:pPr>
            <a:r>
              <a:rPr kumimoji="0" lang="zh-TW" altLang="en-US" b="1" dirty="0" smtClean="0">
                <a:solidFill>
                  <a:srgbClr val="000000"/>
                </a:solidFill>
                <a:latin typeface="標楷體" pitchFamily="65" charset="-120"/>
              </a:rPr>
              <a:t>月退休金者</a:t>
            </a:r>
            <a:r>
              <a:rPr kumimoji="0" lang="zh-TW" altLang="en-US" b="1" dirty="0">
                <a:solidFill>
                  <a:srgbClr val="000000"/>
                </a:solidFill>
                <a:latin typeface="標楷體"/>
                <a:ea typeface="標楷體"/>
              </a:rPr>
              <a:t>：</a:t>
            </a:r>
            <a:r>
              <a:rPr kumimoji="0" lang="zh-TW" altLang="en-US" b="1" dirty="0">
                <a:solidFill>
                  <a:srgbClr val="0000FF"/>
                </a:solidFill>
                <a:latin typeface="標楷體"/>
                <a:ea typeface="標楷體"/>
              </a:rPr>
              <a:t>新、舊制合計最高</a:t>
            </a:r>
            <a:r>
              <a:rPr kumimoji="0" lang="en-US" altLang="zh-TW" b="1" dirty="0" smtClean="0">
                <a:solidFill>
                  <a:srgbClr val="C00000"/>
                </a:solidFill>
                <a:latin typeface="標楷體"/>
                <a:ea typeface="標楷體"/>
              </a:rPr>
              <a:t>40</a:t>
            </a:r>
            <a:r>
              <a:rPr kumimoji="0" lang="zh-TW" altLang="en-US" b="1" dirty="0" smtClean="0">
                <a:solidFill>
                  <a:srgbClr val="C00000"/>
                </a:solidFill>
                <a:latin typeface="標楷體"/>
                <a:ea typeface="標楷體"/>
              </a:rPr>
              <a:t>年</a:t>
            </a:r>
            <a:endParaRPr kumimoji="0" lang="en-US" altLang="zh-TW" b="1" dirty="0" smtClean="0">
              <a:solidFill>
                <a:srgbClr val="C00000"/>
              </a:solidFill>
              <a:latin typeface="標楷體" pitchFamily="65" charset="-120"/>
            </a:endParaRPr>
          </a:p>
        </p:txBody>
      </p:sp>
      <p:grpSp>
        <p:nvGrpSpPr>
          <p:cNvPr id="23" name="Group 29"/>
          <p:cNvGrpSpPr>
            <a:grpSpLocks/>
          </p:cNvGrpSpPr>
          <p:nvPr/>
        </p:nvGrpSpPr>
        <p:grpSpPr bwMode="auto">
          <a:xfrm>
            <a:off x="3492501" y="2315369"/>
            <a:ext cx="228600" cy="228600"/>
            <a:chOff x="2016" y="1920"/>
            <a:chExt cx="1680" cy="1680"/>
          </a:xfrm>
        </p:grpSpPr>
        <p:sp>
          <p:nvSpPr>
            <p:cNvPr id="38" name="Oval 30"/>
            <p:cNvSpPr>
              <a:spLocks noChangeArrowheads="1"/>
            </p:cNvSpPr>
            <p:nvPr/>
          </p:nvSpPr>
          <p:spPr bwMode="gray">
            <a:xfrm>
              <a:off x="2016" y="1920"/>
              <a:ext cx="1680" cy="1680"/>
            </a:xfrm>
            <a:prstGeom prst="ellipse">
              <a:avLst/>
            </a:prstGeom>
            <a:gradFill rotWithShape="1">
              <a:gsLst>
                <a:gs pos="0">
                  <a:srgbClr val="FF6600"/>
                </a:gs>
                <a:gs pos="100000">
                  <a:srgbClr val="762F00"/>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39" name="Freeform 31"/>
            <p:cNvSpPr>
              <a:spLocks/>
            </p:cNvSpPr>
            <p:nvPr/>
          </p:nvSpPr>
          <p:spPr bwMode="gray">
            <a:xfrm>
              <a:off x="2208" y="1948"/>
              <a:ext cx="1296" cy="634"/>
            </a:xfrm>
            <a:custGeom>
              <a:avLst/>
              <a:gdLst>
                <a:gd name="T0" fmla="*/ 922 w 1321"/>
                <a:gd name="T1" fmla="*/ 49 h 712"/>
                <a:gd name="T2" fmla="*/ 934 w 1321"/>
                <a:gd name="T3" fmla="*/ 54 h 712"/>
                <a:gd name="T4" fmla="*/ 937 w 1321"/>
                <a:gd name="T5" fmla="*/ 60 h 712"/>
                <a:gd name="T6" fmla="*/ 932 w 1321"/>
                <a:gd name="T7" fmla="*/ 64 h 712"/>
                <a:gd name="T8" fmla="*/ 920 w 1321"/>
                <a:gd name="T9" fmla="*/ 68 h 712"/>
                <a:gd name="T10" fmla="*/ 902 w 1321"/>
                <a:gd name="T11" fmla="*/ 72 h 712"/>
                <a:gd name="T12" fmla="*/ 878 w 1321"/>
                <a:gd name="T13" fmla="*/ 75 h 712"/>
                <a:gd name="T14" fmla="*/ 848 w 1321"/>
                <a:gd name="T15" fmla="*/ 77 h 712"/>
                <a:gd name="T16" fmla="*/ 813 w 1321"/>
                <a:gd name="T17" fmla="*/ 81 h 712"/>
                <a:gd name="T18" fmla="*/ 774 w 1321"/>
                <a:gd name="T19" fmla="*/ 83 h 712"/>
                <a:gd name="T20" fmla="*/ 731 w 1321"/>
                <a:gd name="T21" fmla="*/ 84 h 712"/>
                <a:gd name="T22" fmla="*/ 686 w 1321"/>
                <a:gd name="T23" fmla="*/ 85 h 712"/>
                <a:gd name="T24" fmla="*/ 636 w 1321"/>
                <a:gd name="T25" fmla="*/ 87 h 712"/>
                <a:gd name="T26" fmla="*/ 585 w 1321"/>
                <a:gd name="T27" fmla="*/ 88 h 712"/>
                <a:gd name="T28" fmla="*/ 564 w 1321"/>
                <a:gd name="T29" fmla="*/ 89 h 712"/>
                <a:gd name="T30" fmla="*/ 337 w 1321"/>
                <a:gd name="T31" fmla="*/ 89 h 712"/>
                <a:gd name="T32" fmla="*/ 334 w 1321"/>
                <a:gd name="T33" fmla="*/ 89 h 712"/>
                <a:gd name="T34" fmla="*/ 289 w 1321"/>
                <a:gd name="T35" fmla="*/ 88 h 712"/>
                <a:gd name="T36" fmla="*/ 247 w 1321"/>
                <a:gd name="T37" fmla="*/ 87 h 712"/>
                <a:gd name="T38" fmla="*/ 207 w 1321"/>
                <a:gd name="T39" fmla="*/ 86 h 712"/>
                <a:gd name="T40" fmla="*/ 168 w 1321"/>
                <a:gd name="T41" fmla="*/ 84 h 712"/>
                <a:gd name="T42" fmla="*/ 131 w 1321"/>
                <a:gd name="T43" fmla="*/ 84 h 712"/>
                <a:gd name="T44" fmla="*/ 102 w 1321"/>
                <a:gd name="T45" fmla="*/ 82 h 712"/>
                <a:gd name="T46" fmla="*/ 72 w 1321"/>
                <a:gd name="T47" fmla="*/ 80 h 712"/>
                <a:gd name="T48" fmla="*/ 49 w 1321"/>
                <a:gd name="T49" fmla="*/ 78 h 712"/>
                <a:gd name="T50" fmla="*/ 26 w 1321"/>
                <a:gd name="T51" fmla="*/ 75 h 712"/>
                <a:gd name="T52" fmla="*/ 18 w 1321"/>
                <a:gd name="T53" fmla="*/ 72 h 712"/>
                <a:gd name="T54" fmla="*/ 6 w 1321"/>
                <a:gd name="T55" fmla="*/ 69 h 712"/>
                <a:gd name="T56" fmla="*/ 0 w 1321"/>
                <a:gd name="T57" fmla="*/ 65 h 712"/>
                <a:gd name="T58" fmla="*/ 0 w 1321"/>
                <a:gd name="T59" fmla="*/ 64 h 712"/>
                <a:gd name="T60" fmla="*/ 4 w 1321"/>
                <a:gd name="T61" fmla="*/ 60 h 712"/>
                <a:gd name="T62" fmla="*/ 16 w 1321"/>
                <a:gd name="T63" fmla="*/ 54 h 712"/>
                <a:gd name="T64" fmla="*/ 33 w 1321"/>
                <a:gd name="T65" fmla="*/ 46 h 712"/>
                <a:gd name="T66" fmla="*/ 68 w 1321"/>
                <a:gd name="T67" fmla="*/ 37 h 712"/>
                <a:gd name="T68" fmla="*/ 106 w 1321"/>
                <a:gd name="T69" fmla="*/ 29 h 712"/>
                <a:gd name="T70" fmla="*/ 145 w 1321"/>
                <a:gd name="T71" fmla="*/ 21 h 712"/>
                <a:gd name="T72" fmla="*/ 191 w 1321"/>
                <a:gd name="T73" fmla="*/ 15 h 712"/>
                <a:gd name="T74" fmla="*/ 242 w 1321"/>
                <a:gd name="T75" fmla="*/ 10 h 712"/>
                <a:gd name="T76" fmla="*/ 294 w 1321"/>
                <a:gd name="T77" fmla="*/ 5 h 712"/>
                <a:gd name="T78" fmla="*/ 353 w 1321"/>
                <a:gd name="T79" fmla="*/ 4 h 712"/>
                <a:gd name="T80" fmla="*/ 412 w 1321"/>
                <a:gd name="T81" fmla="*/ 4 h 712"/>
                <a:gd name="T82" fmla="*/ 474 w 1321"/>
                <a:gd name="T83" fmla="*/ 0 h 712"/>
                <a:gd name="T84" fmla="*/ 474 w 1321"/>
                <a:gd name="T85" fmla="*/ 0 h 712"/>
                <a:gd name="T86" fmla="*/ 538 w 1321"/>
                <a:gd name="T87" fmla="*/ 4 h 712"/>
                <a:gd name="T88" fmla="*/ 600 w 1321"/>
                <a:gd name="T89" fmla="*/ 4 h 712"/>
                <a:gd name="T90" fmla="*/ 661 w 1321"/>
                <a:gd name="T91" fmla="*/ 6 h 712"/>
                <a:gd name="T92" fmla="*/ 717 w 1321"/>
                <a:gd name="T93" fmla="*/ 11 h 712"/>
                <a:gd name="T94" fmla="*/ 767 w 1321"/>
                <a:gd name="T95" fmla="*/ 17 h 712"/>
                <a:gd name="T96" fmla="*/ 814 w 1321"/>
                <a:gd name="T97" fmla="*/ 24 h 712"/>
                <a:gd name="T98" fmla="*/ 856 w 1321"/>
                <a:gd name="T99" fmla="*/ 32 h 712"/>
                <a:gd name="T100" fmla="*/ 892 w 1321"/>
                <a:gd name="T101" fmla="*/ 40 h 712"/>
                <a:gd name="T102" fmla="*/ 922 w 1321"/>
                <a:gd name="T103" fmla="*/ 49 h 712"/>
                <a:gd name="T104" fmla="*/ 922 w 1321"/>
                <a:gd name="T105" fmla="*/ 49 h 7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759" y="6"/>
                  </a:lnTo>
                  <a:lnTo>
                    <a:pt x="847" y="23"/>
                  </a:lnTo>
                  <a:lnTo>
                    <a:pt x="932" y="53"/>
                  </a:lnTo>
                  <a:lnTo>
                    <a:pt x="1010" y="90"/>
                  </a:lnTo>
                  <a:lnTo>
                    <a:pt x="1082" y="137"/>
                  </a:lnTo>
                  <a:lnTo>
                    <a:pt x="1149" y="194"/>
                  </a:lnTo>
                  <a:lnTo>
                    <a:pt x="1208" y="256"/>
                  </a:lnTo>
                  <a:lnTo>
                    <a:pt x="1258" y="325"/>
                  </a:lnTo>
                  <a:lnTo>
                    <a:pt x="1301" y="401"/>
                  </a:lnTo>
                  <a:close/>
                </a:path>
              </a:pathLst>
            </a:custGeom>
            <a:gradFill rotWithShape="1">
              <a:gsLst>
                <a:gs pos="0">
                  <a:srgbClr val="FFFFFF"/>
                </a:gs>
                <a:gs pos="100000">
                  <a:srgbClr val="FF6600"/>
                </a:gs>
              </a:gsLst>
              <a:lin ang="5400000" scaled="1"/>
            </a:gradFill>
            <a:ln>
              <a:noFill/>
            </a:ln>
            <a:extLst>
              <a:ext uri="{91240B29-F687-4F45-9708-019B960494DF}">
                <a14:hiddenLine xmlns:a14="http://schemas.microsoft.com/office/drawing/2010/main" w="0">
                  <a:solidFill>
                    <a:srgbClr val="BBF6EE"/>
                  </a:solidFill>
                  <a:prstDash val="solid"/>
                  <a:round/>
                  <a:headEnd/>
                  <a:tailEnd/>
                </a14:hiddenLine>
              </a:ext>
            </a:extLst>
          </p:spPr>
          <p:txBody>
            <a:bodyPr/>
            <a:lstStyle/>
            <a:p>
              <a:endParaRPr lang="zh-TW" altLang="en-US" b="1"/>
            </a:p>
          </p:txBody>
        </p:sp>
      </p:grpSp>
      <p:cxnSp>
        <p:nvCxnSpPr>
          <p:cNvPr id="24" name="AutoShape 32"/>
          <p:cNvCxnSpPr>
            <a:cxnSpLocks noChangeShapeType="1"/>
            <a:stCxn id="35" idx="2"/>
            <a:endCxn id="38" idx="0"/>
          </p:cNvCxnSpPr>
          <p:nvPr/>
        </p:nvCxnSpPr>
        <p:spPr bwMode="gray">
          <a:xfrm>
            <a:off x="3348231" y="1846759"/>
            <a:ext cx="258570" cy="468610"/>
          </a:xfrm>
          <a:prstGeom prst="straightConnector1">
            <a:avLst/>
          </a:prstGeom>
          <a:noFill/>
          <a:ln w="38100" cap="rnd">
            <a:solidFill>
              <a:srgbClr val="B67FF3"/>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2" name="AutoShape 33"/>
          <p:cNvSpPr>
            <a:spLocks noChangeArrowheads="1"/>
          </p:cNvSpPr>
          <p:nvPr/>
        </p:nvSpPr>
        <p:spPr bwMode="gray">
          <a:xfrm flipH="1">
            <a:off x="3851275" y="1877219"/>
            <a:ext cx="4727575" cy="1066800"/>
          </a:xfrm>
          <a:prstGeom prst="homePlate">
            <a:avLst>
              <a:gd name="adj" fmla="val 37730"/>
            </a:avLst>
          </a:prstGeom>
          <a:gradFill rotWithShape="1">
            <a:gsLst>
              <a:gs pos="0">
                <a:srgbClr val="FF9933"/>
              </a:gs>
              <a:gs pos="100000">
                <a:srgbClr val="FFCC66"/>
              </a:gs>
            </a:gsLst>
            <a:lin ang="0" scaled="1"/>
          </a:gradFill>
          <a:ln w="9525">
            <a:miter lim="800000"/>
            <a:headEnd/>
            <a:tailEnd/>
          </a:ln>
          <a:effectLst/>
          <a:scene3d>
            <a:camera prst="legacyObliqueTopRight"/>
            <a:lightRig rig="legacyFlat3" dir="b"/>
          </a:scene3d>
          <a:sp3d extrusionH="430200" prstMaterial="legacyMatte">
            <a:bevelT w="13500" h="13500" prst="angle"/>
            <a:bevelB w="13500" h="13500" prst="angle"/>
            <a:extrusionClr>
              <a:srgbClr val="FF9933"/>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33" name="Text Box 34"/>
          <p:cNvSpPr txBox="1">
            <a:spLocks noChangeArrowheads="1"/>
          </p:cNvSpPr>
          <p:nvPr/>
        </p:nvSpPr>
        <p:spPr bwMode="gray">
          <a:xfrm>
            <a:off x="4932363" y="2093119"/>
            <a:ext cx="170815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spcBef>
                <a:spcPct val="0"/>
              </a:spcBef>
              <a:buFontTx/>
              <a:buNone/>
            </a:pPr>
            <a:r>
              <a:rPr kumimoji="0" lang="zh-TW" altLang="en-US" sz="3000" b="1" dirty="0">
                <a:solidFill>
                  <a:srgbClr val="0000FF"/>
                </a:solidFill>
                <a:latin typeface="標楷體" pitchFamily="65" charset="-120"/>
              </a:rPr>
              <a:t>最高</a:t>
            </a:r>
            <a:r>
              <a:rPr kumimoji="0" lang="en-US" altLang="zh-TW" sz="3000" b="1" dirty="0">
                <a:solidFill>
                  <a:srgbClr val="C00000"/>
                </a:solidFill>
                <a:latin typeface="標楷體" pitchFamily="65" charset="-120"/>
              </a:rPr>
              <a:t>30</a:t>
            </a:r>
            <a:r>
              <a:rPr kumimoji="0" lang="zh-TW" altLang="en-US" sz="3000" b="1" dirty="0">
                <a:solidFill>
                  <a:srgbClr val="C00000"/>
                </a:solidFill>
                <a:latin typeface="標楷體" pitchFamily="65" charset="-120"/>
              </a:rPr>
              <a:t>年</a:t>
            </a:r>
          </a:p>
        </p:txBody>
      </p:sp>
      <p:sp>
        <p:nvSpPr>
          <p:cNvPr id="34" name="AutoShape 35"/>
          <p:cNvSpPr>
            <a:spLocks noChangeArrowheads="1"/>
          </p:cNvSpPr>
          <p:nvPr/>
        </p:nvSpPr>
        <p:spPr bwMode="auto">
          <a:xfrm>
            <a:off x="5772150" y="3144044"/>
            <a:ext cx="720725" cy="749300"/>
          </a:xfrm>
          <a:prstGeom prst="plus">
            <a:avLst>
              <a:gd name="adj" fmla="val 25000"/>
            </a:avLst>
          </a:prstGeom>
          <a:solidFill>
            <a:srgbClr val="FF3399"/>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a:solidFill>
                <a:srgbClr val="FF0000"/>
              </a:solidFill>
            </a:endParaRPr>
          </a:p>
        </p:txBody>
      </p:sp>
      <p:sp>
        <p:nvSpPr>
          <p:cNvPr id="35" name="Text Box 28"/>
          <p:cNvSpPr txBox="1">
            <a:spLocks noChangeArrowheads="1"/>
          </p:cNvSpPr>
          <p:nvPr/>
        </p:nvSpPr>
        <p:spPr bwMode="gray">
          <a:xfrm>
            <a:off x="2393482" y="1385094"/>
            <a:ext cx="1909497"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dirty="0" smtClean="0">
                <a:ln w="18415" cmpd="sng">
                  <a:solidFill>
                    <a:srgbClr val="FFFFFF"/>
                  </a:solidFill>
                  <a:prstDash val="solid"/>
                </a:ln>
                <a:solidFill>
                  <a:srgbClr val="FFFFFF"/>
                </a:solidFill>
              </a:rPr>
              <a:t>(</a:t>
            </a:r>
            <a:r>
              <a:rPr lang="zh-TW" altLang="en-US" sz="2400" dirty="0" smtClean="0">
                <a:ln w="18415" cmpd="sng">
                  <a:solidFill>
                    <a:srgbClr val="FFFFFF"/>
                  </a:solidFill>
                  <a:prstDash val="solid"/>
                </a:ln>
                <a:solidFill>
                  <a:srgbClr val="FFFFFF"/>
                </a:solidFill>
              </a:rPr>
              <a:t>一</a:t>
            </a:r>
            <a:r>
              <a:rPr lang="en-US" altLang="zh-TW" sz="2400" dirty="0">
                <a:ln w="18415" cmpd="sng">
                  <a:solidFill>
                    <a:srgbClr val="FFFFFF"/>
                  </a:solidFill>
                  <a:prstDash val="solid"/>
                </a:ln>
                <a:solidFill>
                  <a:srgbClr val="FFFFFF"/>
                </a:solidFill>
              </a:rPr>
              <a:t>)</a:t>
            </a:r>
            <a:r>
              <a:rPr lang="zh-TW" altLang="en-US" sz="2400" dirty="0" smtClean="0">
                <a:ln w="18415" cmpd="sng">
                  <a:solidFill>
                    <a:srgbClr val="FFFFFF"/>
                  </a:solidFill>
                  <a:prstDash val="solid"/>
                </a:ln>
                <a:solidFill>
                  <a:srgbClr val="FFFFFF"/>
                </a:solidFill>
                <a:latin typeface="Verdana" pitchFamily="34" charset="0"/>
              </a:rPr>
              <a:t>退撫</a:t>
            </a:r>
            <a:r>
              <a:rPr lang="zh-TW" altLang="en-US" sz="2400" dirty="0">
                <a:ln w="18415" cmpd="sng">
                  <a:solidFill>
                    <a:srgbClr val="FFFFFF"/>
                  </a:solidFill>
                  <a:prstDash val="solid"/>
                </a:ln>
                <a:solidFill>
                  <a:srgbClr val="FFFFFF"/>
                </a:solidFill>
                <a:latin typeface="Verdana" pitchFamily="34" charset="0"/>
              </a:rPr>
              <a:t>舊制</a:t>
            </a:r>
          </a:p>
        </p:txBody>
      </p:sp>
      <p:sp>
        <p:nvSpPr>
          <p:cNvPr id="36" name="Text Box 36"/>
          <p:cNvSpPr txBox="1">
            <a:spLocks noChangeArrowheads="1"/>
          </p:cNvSpPr>
          <p:nvPr/>
        </p:nvSpPr>
        <p:spPr bwMode="gray">
          <a:xfrm>
            <a:off x="240654" y="2497743"/>
            <a:ext cx="2881015" cy="892552"/>
          </a:xfrm>
          <a:prstGeom prst="rect">
            <a:avLst/>
          </a:prstGeom>
          <a:gradFill rotWithShape="1">
            <a:gsLst>
              <a:gs pos="0">
                <a:srgbClr val="FFFF99"/>
              </a:gs>
              <a:gs pos="100000">
                <a:schemeClr val="bg1"/>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kumimoji="0" lang="zh-TW" altLang="en-US" sz="2600" b="1" dirty="0">
                <a:solidFill>
                  <a:srgbClr val="080808"/>
                </a:solidFill>
                <a:latin typeface="Verdana" pitchFamily="34" charset="0"/>
              </a:rPr>
              <a:t>已領退離給與</a:t>
            </a:r>
            <a:r>
              <a:rPr kumimoji="0" lang="zh-TW" altLang="en-US" sz="2600" b="1" dirty="0" smtClean="0">
                <a:solidFill>
                  <a:srgbClr val="080808"/>
                </a:solidFill>
                <a:latin typeface="Verdana" pitchFamily="34" charset="0"/>
              </a:rPr>
              <a:t>年資需合併計算</a:t>
            </a:r>
            <a:endParaRPr kumimoji="0" lang="zh-TW" altLang="en-US" sz="2600" b="1" dirty="0">
              <a:solidFill>
                <a:srgbClr val="080808"/>
              </a:solidFill>
              <a:latin typeface="Verdana" pitchFamily="34" charset="0"/>
            </a:endParaRPr>
          </a:p>
        </p:txBody>
      </p:sp>
      <p:sp>
        <p:nvSpPr>
          <p:cNvPr id="37" name="Freeform 37"/>
          <p:cNvSpPr>
            <a:spLocks/>
          </p:cNvSpPr>
          <p:nvPr/>
        </p:nvSpPr>
        <p:spPr bwMode="gray">
          <a:xfrm>
            <a:off x="250825" y="2956719"/>
            <a:ext cx="4609207" cy="648517"/>
          </a:xfrm>
          <a:custGeom>
            <a:avLst/>
            <a:gdLst>
              <a:gd name="T0" fmla="*/ 0 w 2160"/>
              <a:gd name="T1" fmla="*/ 0 h 1008"/>
              <a:gd name="T2" fmla="*/ 7247 w 2160"/>
              <a:gd name="T3" fmla="*/ 0 h 1008"/>
              <a:gd name="T4" fmla="*/ 13050 w 2160"/>
              <a:gd name="T5" fmla="*/ 1008 h 1008"/>
              <a:gd name="T6" fmla="*/ 0 60000 65536"/>
              <a:gd name="T7" fmla="*/ 0 60000 65536"/>
              <a:gd name="T8" fmla="*/ 0 60000 65536"/>
            </a:gdLst>
            <a:ahLst/>
            <a:cxnLst>
              <a:cxn ang="T6">
                <a:pos x="T0" y="T1"/>
              </a:cxn>
              <a:cxn ang="T7">
                <a:pos x="T2" y="T3"/>
              </a:cxn>
              <a:cxn ang="T8">
                <a:pos x="T4" y="T5"/>
              </a:cxn>
            </a:cxnLst>
            <a:rect l="0" t="0" r="r" b="b"/>
            <a:pathLst>
              <a:path w="2160" h="1008">
                <a:moveTo>
                  <a:pt x="0" y="0"/>
                </a:moveTo>
                <a:lnTo>
                  <a:pt x="1200" y="0"/>
                </a:lnTo>
                <a:lnTo>
                  <a:pt x="2160" y="1008"/>
                </a:lnTo>
              </a:path>
            </a:pathLst>
          </a:custGeom>
          <a:ln>
            <a:headEnd/>
            <a:tailEnd type="triangle" w="med" len="med"/>
          </a:ln>
        </p:spPr>
        <p:style>
          <a:lnRef idx="3">
            <a:schemeClr val="accent2"/>
          </a:lnRef>
          <a:fillRef idx="0">
            <a:schemeClr val="accent2"/>
          </a:fillRef>
          <a:effectRef idx="2">
            <a:schemeClr val="accent2"/>
          </a:effectRef>
          <a:fontRef idx="minor">
            <a:schemeClr val="tx1"/>
          </a:fontRef>
        </p:style>
        <p:txBody>
          <a:bodyPr wrap="none" anchor="ctr"/>
          <a:lstStyle/>
          <a:p>
            <a:endParaRPr lang="zh-TW" altLang="en-US" b="1"/>
          </a:p>
        </p:txBody>
      </p:sp>
      <p:sp>
        <p:nvSpPr>
          <p:cNvPr id="25" name="文字方塊 24"/>
          <p:cNvSpPr txBox="1"/>
          <p:nvPr/>
        </p:nvSpPr>
        <p:spPr>
          <a:xfrm>
            <a:off x="1681161" y="4538730"/>
            <a:ext cx="768159" cy="784830"/>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zh-TW" altLang="en-US" sz="4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九、退休年資採計上限</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28" name="手繪多邊形 27"/>
          <p:cNvSpPr/>
          <p:nvPr/>
        </p:nvSpPr>
        <p:spPr>
          <a:xfrm>
            <a:off x="260948" y="5946536"/>
            <a:ext cx="600121" cy="784563"/>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29" name="手繪多邊形 28"/>
          <p:cNvSpPr/>
          <p:nvPr/>
        </p:nvSpPr>
        <p:spPr>
          <a:xfrm>
            <a:off x="861069" y="6135893"/>
            <a:ext cx="7887395" cy="470334"/>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spcBef>
                <a:spcPts val="1800"/>
              </a:spcBef>
              <a:defRPr/>
            </a:pPr>
            <a:r>
              <a:rPr lang="zh-TW" altLang="en-US" sz="1900" b="1" dirty="0" smtClean="0">
                <a:solidFill>
                  <a:srgbClr val="660066"/>
                </a:solidFill>
                <a:latin typeface="標楷體" pitchFamily="65" charset="-120"/>
              </a:rPr>
              <a:t>逾年資採計上限者</a:t>
            </a:r>
            <a:r>
              <a:rPr lang="zh-TW" altLang="en-US" sz="1900" b="1" dirty="0" smtClean="0">
                <a:solidFill>
                  <a:srgbClr val="660066"/>
                </a:solidFill>
                <a:latin typeface="標楷體"/>
                <a:ea typeface="標楷體"/>
              </a:rPr>
              <a:t>，其退撫新制實施前</a:t>
            </a:r>
            <a:r>
              <a:rPr lang="zh-TW" altLang="en-US" sz="1900" b="1" dirty="0">
                <a:solidFill>
                  <a:srgbClr val="660066"/>
                </a:solidFill>
                <a:latin typeface="標楷體"/>
                <a:ea typeface="標楷體"/>
              </a:rPr>
              <a:t>、</a:t>
            </a:r>
            <a:r>
              <a:rPr lang="zh-TW" altLang="en-US" sz="1900" b="1" dirty="0" smtClean="0">
                <a:solidFill>
                  <a:srgbClr val="660066"/>
                </a:solidFill>
                <a:latin typeface="標楷體"/>
                <a:ea typeface="標楷體"/>
              </a:rPr>
              <a:t>後年資，由當事人取</a:t>
            </a:r>
            <a:r>
              <a:rPr lang="zh-TW" altLang="en-US" sz="1900" b="1" dirty="0">
                <a:solidFill>
                  <a:srgbClr val="660066"/>
                </a:solidFill>
                <a:latin typeface="標楷體"/>
                <a:ea typeface="標楷體"/>
              </a:rPr>
              <a:t>捨</a:t>
            </a:r>
            <a:r>
              <a:rPr lang="zh-TW" altLang="en-US" sz="1900" b="1" dirty="0" smtClean="0">
                <a:solidFill>
                  <a:srgbClr val="660066"/>
                </a:solidFill>
                <a:latin typeface="標楷體"/>
                <a:ea typeface="標楷體"/>
              </a:rPr>
              <a:t>。</a:t>
            </a:r>
            <a:endParaRPr lang="zh-TW" altLang="en-US" sz="1900" b="1" dirty="0">
              <a:solidFill>
                <a:srgbClr val="660066"/>
              </a:solidFill>
              <a:latin typeface="標楷體" pitchFamily="65" charset="-120"/>
            </a:endParaRPr>
          </a:p>
          <a:p>
            <a:pPr>
              <a:lnSpc>
                <a:spcPts val="2500"/>
              </a:lnSpc>
              <a:spcBef>
                <a:spcPct val="0"/>
              </a:spcBef>
              <a:buFontTx/>
              <a:buNone/>
              <a:defRPr/>
            </a:pPr>
            <a:endParaRPr lang="zh-TW" altLang="en-US" sz="1900" b="1" kern="1200" dirty="0"/>
          </a:p>
        </p:txBody>
      </p:sp>
      <p:pic>
        <p:nvPicPr>
          <p:cNvPr id="30"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9512" y="5933057"/>
            <a:ext cx="762992" cy="6731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54354990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61</a:t>
            </a:fld>
            <a:endParaRPr lang="en-US" altLang="zh-TW" sz="1200" dirty="0"/>
          </a:p>
        </p:txBody>
      </p:sp>
      <p:sp>
        <p:nvSpPr>
          <p:cNvPr id="35" name="Text Box 28"/>
          <p:cNvSpPr txBox="1">
            <a:spLocks noChangeArrowheads="1"/>
          </p:cNvSpPr>
          <p:nvPr/>
        </p:nvSpPr>
        <p:spPr bwMode="gray">
          <a:xfrm>
            <a:off x="648204" y="1347485"/>
            <a:ext cx="2654894" cy="430887"/>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200" b="1" dirty="0" smtClean="0">
                <a:solidFill>
                  <a:schemeClr val="bg1"/>
                </a:solidFill>
              </a:rPr>
              <a:t>(</a:t>
            </a:r>
            <a:r>
              <a:rPr lang="zh-TW" altLang="en-US" sz="2200" b="1" dirty="0" smtClean="0">
                <a:solidFill>
                  <a:schemeClr val="bg1"/>
                </a:solidFill>
              </a:rPr>
              <a:t>三</a:t>
            </a:r>
            <a:r>
              <a:rPr lang="en-US" altLang="zh-TW" sz="2200" b="1" dirty="0" smtClean="0">
                <a:solidFill>
                  <a:schemeClr val="bg1"/>
                </a:solidFill>
              </a:rPr>
              <a:t>)</a:t>
            </a:r>
            <a:r>
              <a:rPr lang="zh-TW" altLang="en-US" sz="2200" b="1" dirty="0" smtClean="0">
                <a:solidFill>
                  <a:schemeClr val="bg1"/>
                </a:solidFill>
                <a:latin typeface="Verdana" pitchFamily="34" charset="0"/>
              </a:rPr>
              <a:t>再任重行退休</a:t>
            </a:r>
            <a:r>
              <a:rPr lang="en-US" altLang="zh-TW" sz="2200" b="1" dirty="0"/>
              <a:t>(1)</a:t>
            </a:r>
            <a:endParaRPr lang="zh-TW" altLang="en-US" sz="22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九、退休年資採計上限</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pSp>
        <p:nvGrpSpPr>
          <p:cNvPr id="28" name="Group 13"/>
          <p:cNvGrpSpPr>
            <a:grpSpLocks/>
          </p:cNvGrpSpPr>
          <p:nvPr/>
        </p:nvGrpSpPr>
        <p:grpSpPr bwMode="auto">
          <a:xfrm>
            <a:off x="525584" y="2072449"/>
            <a:ext cx="7968929" cy="4153445"/>
            <a:chOff x="1069" y="1217"/>
            <a:chExt cx="3399" cy="2620"/>
          </a:xfrm>
        </p:grpSpPr>
        <p:sp>
          <p:nvSpPr>
            <p:cNvPr id="29" name="AutoShape 5"/>
            <p:cNvSpPr>
              <a:spLocks noChangeArrowheads="1"/>
            </p:cNvSpPr>
            <p:nvPr/>
          </p:nvSpPr>
          <p:spPr bwMode="gray">
            <a:xfrm>
              <a:off x="1088" y="1552"/>
              <a:ext cx="3380" cy="2285"/>
            </a:xfrm>
            <a:prstGeom prst="roundRect">
              <a:avLst>
                <a:gd name="adj" fmla="val 10347"/>
              </a:avLst>
            </a:prstGeom>
            <a:gradFill rotWithShape="1">
              <a:gsLst>
                <a:gs pos="0">
                  <a:srgbClr val="FFFFFF"/>
                </a:gs>
                <a:gs pos="100000">
                  <a:srgbClr val="D8F4BE"/>
                </a:gs>
              </a:gsLst>
              <a:lin ang="2700000" scaled="1"/>
            </a:gradFill>
            <a:ln w="50800">
              <a:solidFill>
                <a:srgbClr val="44988C"/>
              </a:solidFill>
              <a:round/>
              <a:headEnd/>
              <a:tailEnd/>
            </a:ln>
            <a:effectLst>
              <a:outerShdw dist="107763" dir="2700000" algn="ctr" rotWithShape="0">
                <a:srgbClr val="C0C0C0">
                  <a:alpha val="50000"/>
                </a:srgbClr>
              </a:outerShdw>
            </a:effec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b="1" dirty="0">
                <a:solidFill>
                  <a:srgbClr val="FF0000"/>
                </a:solidFill>
              </a:endParaRPr>
            </a:p>
          </p:txBody>
        </p:sp>
        <p:sp>
          <p:nvSpPr>
            <p:cNvPr id="30" name="Text Box 6"/>
            <p:cNvSpPr txBox="1">
              <a:spLocks noChangeArrowheads="1"/>
            </p:cNvSpPr>
            <p:nvPr/>
          </p:nvSpPr>
          <p:spPr bwMode="gray">
            <a:xfrm>
              <a:off x="1395" y="1552"/>
              <a:ext cx="2997" cy="21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C0C0C0"/>
                    </a:outerShdw>
                  </a:effectLst>
                </a14:hiddenEffects>
              </a:ext>
            </a:extLst>
          </p:spPr>
          <p:txBody>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266700" indent="-266700" eaLnBrk="1" hangingPunct="1">
                <a:lnSpc>
                  <a:spcPct val="150000"/>
                </a:lnSpc>
                <a:spcBef>
                  <a:spcPct val="10000"/>
                </a:spcBef>
                <a:buClr>
                  <a:schemeClr val="accent2"/>
                </a:buClr>
                <a:buSzPct val="90000"/>
                <a:buFont typeface="Wingdings" pitchFamily="2" charset="2"/>
                <a:buChar char="l"/>
              </a:pPr>
              <a:r>
                <a:rPr kumimoji="0" lang="zh-TW" altLang="en-US" sz="2800" b="1" dirty="0">
                  <a:solidFill>
                    <a:schemeClr val="tx1"/>
                  </a:solidFill>
                </a:rPr>
                <a:t>無須繳回已領</a:t>
              </a:r>
              <a:r>
                <a:rPr kumimoji="0" lang="zh-TW" altLang="en-US" sz="2800" b="1" dirty="0" smtClean="0">
                  <a:solidFill>
                    <a:schemeClr val="tx1"/>
                  </a:solidFill>
                </a:rPr>
                <a:t>給與</a:t>
              </a:r>
              <a:r>
                <a:rPr kumimoji="0" lang="en-US" altLang="zh-TW" sz="2800" b="1" dirty="0" smtClean="0">
                  <a:solidFill>
                    <a:srgbClr val="660066"/>
                  </a:solidFill>
                </a:rPr>
                <a:t/>
              </a:r>
              <a:br>
                <a:rPr kumimoji="0" lang="en-US" altLang="zh-TW" sz="2800" b="1" dirty="0" smtClean="0">
                  <a:solidFill>
                    <a:srgbClr val="660066"/>
                  </a:solidFill>
                </a:rPr>
              </a:br>
              <a:r>
                <a:rPr kumimoji="0" lang="zh-TW" altLang="en-US" b="1" dirty="0" smtClean="0">
                  <a:solidFill>
                    <a:srgbClr val="0000FF"/>
                  </a:solidFill>
                </a:rPr>
                <a:t>曾</a:t>
              </a:r>
              <a:r>
                <a:rPr kumimoji="0" lang="zh-TW" altLang="en-US" b="1" dirty="0">
                  <a:solidFill>
                    <a:srgbClr val="0000FF"/>
                  </a:solidFill>
                </a:rPr>
                <a:t>退休、資遣</a:t>
              </a:r>
              <a:r>
                <a:rPr kumimoji="0" lang="zh-TW" altLang="en-US" b="1" dirty="0">
                  <a:solidFill>
                    <a:srgbClr val="0000FF"/>
                  </a:solidFill>
                  <a:latin typeface="新細明體" charset="-120"/>
                  <a:ea typeface="新細明體" charset="-120"/>
                </a:rPr>
                <a:t>、</a:t>
              </a:r>
              <a:r>
                <a:rPr kumimoji="0" lang="zh-TW" altLang="en-US" b="1" dirty="0">
                  <a:solidFill>
                    <a:srgbClr val="0000FF"/>
                  </a:solidFill>
                </a:rPr>
                <a:t>年資結算或離職者，如再任公務人員時，</a:t>
              </a:r>
              <a:r>
                <a:rPr kumimoji="0" lang="zh-TW" altLang="en-US" b="1" dirty="0">
                  <a:solidFill>
                    <a:srgbClr val="FF0000"/>
                  </a:solidFill>
                </a:rPr>
                <a:t>無須繳回</a:t>
              </a:r>
              <a:r>
                <a:rPr kumimoji="0" lang="zh-TW" altLang="en-US" b="1" dirty="0">
                  <a:solidFill>
                    <a:srgbClr val="0000FF"/>
                  </a:solidFill>
                </a:rPr>
                <a:t>已領之退休金、資遣給與</a:t>
              </a:r>
              <a:r>
                <a:rPr kumimoji="0" lang="zh-TW" altLang="en-US" b="1" dirty="0">
                  <a:solidFill>
                    <a:srgbClr val="0000FF"/>
                  </a:solidFill>
                  <a:latin typeface="新細明體" charset="-120"/>
                  <a:ea typeface="新細明體" charset="-120"/>
                </a:rPr>
                <a:t>、</a:t>
              </a:r>
              <a:r>
                <a:rPr kumimoji="0" lang="zh-TW" altLang="en-US" b="1" dirty="0">
                  <a:solidFill>
                    <a:srgbClr val="0000FF"/>
                  </a:solidFill>
                </a:rPr>
                <a:t>年資結算給與或離職退費。其退休、資遣</a:t>
              </a:r>
              <a:r>
                <a:rPr kumimoji="0" lang="zh-TW" altLang="en-US" b="1" dirty="0">
                  <a:solidFill>
                    <a:srgbClr val="0000FF"/>
                  </a:solidFill>
                  <a:latin typeface="新細明體" charset="-120"/>
                  <a:ea typeface="新細明體" charset="-120"/>
                </a:rPr>
                <a:t>、</a:t>
              </a:r>
              <a:r>
                <a:rPr kumimoji="0" lang="zh-TW" altLang="en-US" b="1" dirty="0">
                  <a:solidFill>
                    <a:srgbClr val="0000FF"/>
                  </a:solidFill>
                </a:rPr>
                <a:t>年資結算或離職前之任職年資，於重行退休時</a:t>
              </a:r>
              <a:r>
                <a:rPr kumimoji="0" lang="zh-TW" altLang="en-US" b="1" dirty="0">
                  <a:solidFill>
                    <a:srgbClr val="FF0000"/>
                  </a:solidFill>
                </a:rPr>
                <a:t>不予計算</a:t>
              </a:r>
              <a:r>
                <a:rPr kumimoji="0" lang="zh-TW" altLang="en-US" b="1" dirty="0">
                  <a:solidFill>
                    <a:srgbClr val="FF0000"/>
                  </a:solidFill>
                  <a:latin typeface="標楷體" pitchFamily="65" charset="-120"/>
                </a:rPr>
                <a:t>，亦不得成就退休條件</a:t>
              </a:r>
              <a:r>
                <a:rPr kumimoji="0" lang="zh-TW" altLang="en-US" b="1" dirty="0">
                  <a:solidFill>
                    <a:srgbClr val="0000FF"/>
                  </a:solidFill>
                </a:rPr>
                <a:t>。</a:t>
              </a:r>
            </a:p>
          </p:txBody>
        </p:sp>
        <p:grpSp>
          <p:nvGrpSpPr>
            <p:cNvPr id="31" name="Group 7"/>
            <p:cNvGrpSpPr>
              <a:grpSpLocks/>
            </p:cNvGrpSpPr>
            <p:nvPr/>
          </p:nvGrpSpPr>
          <p:grpSpPr bwMode="auto">
            <a:xfrm>
              <a:off x="1069" y="1217"/>
              <a:ext cx="326" cy="1305"/>
              <a:chOff x="2880" y="1354"/>
              <a:chExt cx="325" cy="1235"/>
            </a:xfrm>
          </p:grpSpPr>
          <p:sp>
            <p:nvSpPr>
              <p:cNvPr id="42" name="Freeform 8"/>
              <p:cNvSpPr>
                <a:spLocks/>
              </p:cNvSpPr>
              <p:nvPr/>
            </p:nvSpPr>
            <p:spPr bwMode="gray">
              <a:xfrm>
                <a:off x="2952" y="1354"/>
                <a:ext cx="181" cy="254"/>
              </a:xfrm>
              <a:custGeom>
                <a:avLst/>
                <a:gdLst>
                  <a:gd name="T0" fmla="*/ 11 w 267"/>
                  <a:gd name="T1" fmla="*/ 0 h 292"/>
                  <a:gd name="T2" fmla="*/ 14 w 267"/>
                  <a:gd name="T3" fmla="*/ 3 h 292"/>
                  <a:gd name="T4" fmla="*/ 16 w 267"/>
                  <a:gd name="T5" fmla="*/ 3 h 292"/>
                  <a:gd name="T6" fmla="*/ 18 w 267"/>
                  <a:gd name="T7" fmla="*/ 3 h 292"/>
                  <a:gd name="T8" fmla="*/ 20 w 267"/>
                  <a:gd name="T9" fmla="*/ 3 h 292"/>
                  <a:gd name="T10" fmla="*/ 21 w 267"/>
                  <a:gd name="T11" fmla="*/ 5 h 292"/>
                  <a:gd name="T12" fmla="*/ 22 w 267"/>
                  <a:gd name="T13" fmla="*/ 7 h 292"/>
                  <a:gd name="T14" fmla="*/ 23 w 267"/>
                  <a:gd name="T15" fmla="*/ 9 h 292"/>
                  <a:gd name="T16" fmla="*/ 23 w 267"/>
                  <a:gd name="T17" fmla="*/ 12 h 292"/>
                  <a:gd name="T18" fmla="*/ 23 w 267"/>
                  <a:gd name="T19" fmla="*/ 14 h 292"/>
                  <a:gd name="T20" fmla="*/ 22 w 267"/>
                  <a:gd name="T21" fmla="*/ 16 h 292"/>
                  <a:gd name="T22" fmla="*/ 21 w 267"/>
                  <a:gd name="T23" fmla="*/ 18 h 292"/>
                  <a:gd name="T24" fmla="*/ 20 w 267"/>
                  <a:gd name="T25" fmla="*/ 20 h 292"/>
                  <a:gd name="T26" fmla="*/ 18 w 267"/>
                  <a:gd name="T27" fmla="*/ 21 h 292"/>
                  <a:gd name="T28" fmla="*/ 16 w 267"/>
                  <a:gd name="T29" fmla="*/ 23 h 292"/>
                  <a:gd name="T30" fmla="*/ 14 w 267"/>
                  <a:gd name="T31" fmla="*/ 24 h 292"/>
                  <a:gd name="T32" fmla="*/ 11 w 267"/>
                  <a:gd name="T33" fmla="*/ 24 h 292"/>
                  <a:gd name="T34" fmla="*/ 9 w 267"/>
                  <a:gd name="T35" fmla="*/ 24 h 292"/>
                  <a:gd name="T36" fmla="*/ 7 w 267"/>
                  <a:gd name="T37" fmla="*/ 22 h 292"/>
                  <a:gd name="T38" fmla="*/ 4 w 267"/>
                  <a:gd name="T39" fmla="*/ 21 h 292"/>
                  <a:gd name="T40" fmla="*/ 3 w 267"/>
                  <a:gd name="T41" fmla="*/ 19 h 292"/>
                  <a:gd name="T42" fmla="*/ 3 w 267"/>
                  <a:gd name="T43" fmla="*/ 17 h 292"/>
                  <a:gd name="T44" fmla="*/ 3 w 267"/>
                  <a:gd name="T45" fmla="*/ 14 h 292"/>
                  <a:gd name="T46" fmla="*/ 0 w 267"/>
                  <a:gd name="T47" fmla="*/ 12 h 292"/>
                  <a:gd name="T48" fmla="*/ 3 w 267"/>
                  <a:gd name="T49" fmla="*/ 9 h 292"/>
                  <a:gd name="T50" fmla="*/ 3 w 267"/>
                  <a:gd name="T51" fmla="*/ 7 h 292"/>
                  <a:gd name="T52" fmla="*/ 3 w 267"/>
                  <a:gd name="T53" fmla="*/ 4 h 292"/>
                  <a:gd name="T54" fmla="*/ 4 w 267"/>
                  <a:gd name="T55" fmla="*/ 3 h 292"/>
                  <a:gd name="T56" fmla="*/ 7 w 267"/>
                  <a:gd name="T57" fmla="*/ 3 h 292"/>
                  <a:gd name="T58" fmla="*/ 9 w 267"/>
                  <a:gd name="T59" fmla="*/ 3 h 292"/>
                  <a:gd name="T60" fmla="*/ 11 w 267"/>
                  <a:gd name="T61" fmla="*/ 0 h 2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67" h="292">
                    <a:moveTo>
                      <a:pt x="133" y="0"/>
                    </a:moveTo>
                    <a:lnTo>
                      <a:pt x="161" y="3"/>
                    </a:lnTo>
                    <a:lnTo>
                      <a:pt x="186" y="12"/>
                    </a:lnTo>
                    <a:lnTo>
                      <a:pt x="209" y="25"/>
                    </a:lnTo>
                    <a:lnTo>
                      <a:pt x="228" y="42"/>
                    </a:lnTo>
                    <a:lnTo>
                      <a:pt x="245" y="64"/>
                    </a:lnTo>
                    <a:lnTo>
                      <a:pt x="257" y="88"/>
                    </a:lnTo>
                    <a:lnTo>
                      <a:pt x="265" y="116"/>
                    </a:lnTo>
                    <a:lnTo>
                      <a:pt x="267" y="146"/>
                    </a:lnTo>
                    <a:lnTo>
                      <a:pt x="265" y="175"/>
                    </a:lnTo>
                    <a:lnTo>
                      <a:pt x="257" y="203"/>
                    </a:lnTo>
                    <a:lnTo>
                      <a:pt x="245" y="227"/>
                    </a:lnTo>
                    <a:lnTo>
                      <a:pt x="228" y="249"/>
                    </a:lnTo>
                    <a:lnTo>
                      <a:pt x="209" y="267"/>
                    </a:lnTo>
                    <a:lnTo>
                      <a:pt x="186" y="281"/>
                    </a:lnTo>
                    <a:lnTo>
                      <a:pt x="161" y="289"/>
                    </a:lnTo>
                    <a:lnTo>
                      <a:pt x="133" y="292"/>
                    </a:lnTo>
                    <a:lnTo>
                      <a:pt x="103" y="288"/>
                    </a:lnTo>
                    <a:lnTo>
                      <a:pt x="75" y="277"/>
                    </a:lnTo>
                    <a:lnTo>
                      <a:pt x="51" y="260"/>
                    </a:lnTo>
                    <a:lnTo>
                      <a:pt x="29" y="237"/>
                    </a:lnTo>
                    <a:lnTo>
                      <a:pt x="13" y="210"/>
                    </a:lnTo>
                    <a:lnTo>
                      <a:pt x="4" y="178"/>
                    </a:lnTo>
                    <a:lnTo>
                      <a:pt x="0" y="146"/>
                    </a:lnTo>
                    <a:lnTo>
                      <a:pt x="4" y="113"/>
                    </a:lnTo>
                    <a:lnTo>
                      <a:pt x="13" y="81"/>
                    </a:lnTo>
                    <a:lnTo>
                      <a:pt x="29" y="54"/>
                    </a:lnTo>
                    <a:lnTo>
                      <a:pt x="51" y="32"/>
                    </a:lnTo>
                    <a:lnTo>
                      <a:pt x="75" y="14"/>
                    </a:lnTo>
                    <a:lnTo>
                      <a:pt x="103" y="3"/>
                    </a:lnTo>
                    <a:lnTo>
                      <a:pt x="133"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endParaRPr lang="zh-TW" altLang="en-US" b="1"/>
              </a:p>
            </p:txBody>
          </p:sp>
          <p:sp>
            <p:nvSpPr>
              <p:cNvPr id="43" name="Freeform 9"/>
              <p:cNvSpPr>
                <a:spLocks/>
              </p:cNvSpPr>
              <p:nvPr/>
            </p:nvSpPr>
            <p:spPr bwMode="gray">
              <a:xfrm>
                <a:off x="2880" y="1625"/>
                <a:ext cx="325" cy="964"/>
              </a:xfrm>
              <a:custGeom>
                <a:avLst/>
                <a:gdLst>
                  <a:gd name="T0" fmla="*/ 1 w 573"/>
                  <a:gd name="T1" fmla="*/ 3 h 1111"/>
                  <a:gd name="T2" fmla="*/ 1 w 573"/>
                  <a:gd name="T3" fmla="*/ 3 h 1111"/>
                  <a:gd name="T4" fmla="*/ 1 w 573"/>
                  <a:gd name="T5" fmla="*/ 6 h 1111"/>
                  <a:gd name="T6" fmla="*/ 0 w 573"/>
                  <a:gd name="T7" fmla="*/ 40 h 1111"/>
                  <a:gd name="T8" fmla="*/ 1 w 573"/>
                  <a:gd name="T9" fmla="*/ 41 h 1111"/>
                  <a:gd name="T10" fmla="*/ 1 w 573"/>
                  <a:gd name="T11" fmla="*/ 41 h 1111"/>
                  <a:gd name="T12" fmla="*/ 1 w 573"/>
                  <a:gd name="T13" fmla="*/ 43 h 1111"/>
                  <a:gd name="T14" fmla="*/ 1 w 573"/>
                  <a:gd name="T15" fmla="*/ 43 h 1111"/>
                  <a:gd name="T16" fmla="*/ 1 w 573"/>
                  <a:gd name="T17" fmla="*/ 43 h 1111"/>
                  <a:gd name="T18" fmla="*/ 1 w 573"/>
                  <a:gd name="T19" fmla="*/ 42 h 1111"/>
                  <a:gd name="T20" fmla="*/ 1 w 573"/>
                  <a:gd name="T21" fmla="*/ 41 h 1111"/>
                  <a:gd name="T22" fmla="*/ 1 w 573"/>
                  <a:gd name="T23" fmla="*/ 39 h 1111"/>
                  <a:gd name="T24" fmla="*/ 1 w 573"/>
                  <a:gd name="T25" fmla="*/ 13 h 1111"/>
                  <a:gd name="T26" fmla="*/ 1 w 573"/>
                  <a:gd name="T27" fmla="*/ 83 h 1111"/>
                  <a:gd name="T28" fmla="*/ 1 w 573"/>
                  <a:gd name="T29" fmla="*/ 83 h 1111"/>
                  <a:gd name="T30" fmla="*/ 1 w 573"/>
                  <a:gd name="T31" fmla="*/ 85 h 1111"/>
                  <a:gd name="T32" fmla="*/ 1 w 573"/>
                  <a:gd name="T33" fmla="*/ 86 h 1111"/>
                  <a:gd name="T34" fmla="*/ 1 w 573"/>
                  <a:gd name="T35" fmla="*/ 87 h 1111"/>
                  <a:gd name="T36" fmla="*/ 1 w 573"/>
                  <a:gd name="T37" fmla="*/ 87 h 1111"/>
                  <a:gd name="T38" fmla="*/ 1 w 573"/>
                  <a:gd name="T39" fmla="*/ 86 h 1111"/>
                  <a:gd name="T40" fmla="*/ 1 w 573"/>
                  <a:gd name="T41" fmla="*/ 83 h 1111"/>
                  <a:gd name="T42" fmla="*/ 1 w 573"/>
                  <a:gd name="T43" fmla="*/ 83 h 1111"/>
                  <a:gd name="T44" fmla="*/ 1 w 573"/>
                  <a:gd name="T45" fmla="*/ 39 h 1111"/>
                  <a:gd name="T46" fmla="*/ 1 w 573"/>
                  <a:gd name="T47" fmla="*/ 39 h 1111"/>
                  <a:gd name="T48" fmla="*/ 1 w 573"/>
                  <a:gd name="T49" fmla="*/ 42 h 1111"/>
                  <a:gd name="T50" fmla="*/ 1 w 573"/>
                  <a:gd name="T51" fmla="*/ 47 h 1111"/>
                  <a:gd name="T52" fmla="*/ 1 w 573"/>
                  <a:gd name="T53" fmla="*/ 52 h 1111"/>
                  <a:gd name="T54" fmla="*/ 1 w 573"/>
                  <a:gd name="T55" fmla="*/ 58 h 1111"/>
                  <a:gd name="T56" fmla="*/ 1 w 573"/>
                  <a:gd name="T57" fmla="*/ 65 h 1111"/>
                  <a:gd name="T58" fmla="*/ 1 w 573"/>
                  <a:gd name="T59" fmla="*/ 72 h 1111"/>
                  <a:gd name="T60" fmla="*/ 1 w 573"/>
                  <a:gd name="T61" fmla="*/ 78 h 1111"/>
                  <a:gd name="T62" fmla="*/ 1 w 573"/>
                  <a:gd name="T63" fmla="*/ 83 h 1111"/>
                  <a:gd name="T64" fmla="*/ 1 w 573"/>
                  <a:gd name="T65" fmla="*/ 83 h 1111"/>
                  <a:gd name="T66" fmla="*/ 1 w 573"/>
                  <a:gd name="T67" fmla="*/ 85 h 1111"/>
                  <a:gd name="T68" fmla="*/ 1 w 573"/>
                  <a:gd name="T69" fmla="*/ 86 h 1111"/>
                  <a:gd name="T70" fmla="*/ 1 w 573"/>
                  <a:gd name="T71" fmla="*/ 87 h 1111"/>
                  <a:gd name="T72" fmla="*/ 1 w 573"/>
                  <a:gd name="T73" fmla="*/ 86 h 1111"/>
                  <a:gd name="T74" fmla="*/ 1 w 573"/>
                  <a:gd name="T75" fmla="*/ 85 h 1111"/>
                  <a:gd name="T76" fmla="*/ 1 w 573"/>
                  <a:gd name="T77" fmla="*/ 83 h 1111"/>
                  <a:gd name="T78" fmla="*/ 1 w 573"/>
                  <a:gd name="T79" fmla="*/ 83 h 1111"/>
                  <a:gd name="T80" fmla="*/ 1 w 573"/>
                  <a:gd name="T81" fmla="*/ 13 h 1111"/>
                  <a:gd name="T82" fmla="*/ 1 w 573"/>
                  <a:gd name="T83" fmla="*/ 39 h 1111"/>
                  <a:gd name="T84" fmla="*/ 1 w 573"/>
                  <a:gd name="T85" fmla="*/ 41 h 1111"/>
                  <a:gd name="T86" fmla="*/ 1 w 573"/>
                  <a:gd name="T87" fmla="*/ 43 h 1111"/>
                  <a:gd name="T88" fmla="*/ 1 w 573"/>
                  <a:gd name="T89" fmla="*/ 43 h 1111"/>
                  <a:gd name="T90" fmla="*/ 2 w 573"/>
                  <a:gd name="T91" fmla="*/ 43 h 1111"/>
                  <a:gd name="T92" fmla="*/ 2 w 573"/>
                  <a:gd name="T93" fmla="*/ 43 h 1111"/>
                  <a:gd name="T94" fmla="*/ 2 w 573"/>
                  <a:gd name="T95" fmla="*/ 41 h 1111"/>
                  <a:gd name="T96" fmla="*/ 2 w 573"/>
                  <a:gd name="T97" fmla="*/ 39 h 1111"/>
                  <a:gd name="T98" fmla="*/ 2 w 573"/>
                  <a:gd name="T99" fmla="*/ 5 h 1111"/>
                  <a:gd name="T100" fmla="*/ 2 w 573"/>
                  <a:gd name="T101" fmla="*/ 3 h 1111"/>
                  <a:gd name="T102" fmla="*/ 1 w 573"/>
                  <a:gd name="T103" fmla="*/ 3 h 1111"/>
                  <a:gd name="T104" fmla="*/ 1 w 573"/>
                  <a:gd name="T105" fmla="*/ 0 h 111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3" h="1111">
                    <a:moveTo>
                      <a:pt x="94" y="0"/>
                    </a:moveTo>
                    <a:lnTo>
                      <a:pt x="72" y="5"/>
                    </a:lnTo>
                    <a:lnTo>
                      <a:pt x="50" y="16"/>
                    </a:lnTo>
                    <a:lnTo>
                      <a:pt x="30" y="32"/>
                    </a:lnTo>
                    <a:lnTo>
                      <a:pt x="15" y="53"/>
                    </a:lnTo>
                    <a:lnTo>
                      <a:pt x="4" y="75"/>
                    </a:lnTo>
                    <a:lnTo>
                      <a:pt x="0" y="99"/>
                    </a:lnTo>
                    <a:lnTo>
                      <a:pt x="0" y="509"/>
                    </a:lnTo>
                    <a:lnTo>
                      <a:pt x="0" y="511"/>
                    </a:lnTo>
                    <a:lnTo>
                      <a:pt x="1" y="516"/>
                    </a:lnTo>
                    <a:lnTo>
                      <a:pt x="4" y="525"/>
                    </a:lnTo>
                    <a:lnTo>
                      <a:pt x="9" y="533"/>
                    </a:lnTo>
                    <a:lnTo>
                      <a:pt x="16" y="543"/>
                    </a:lnTo>
                    <a:lnTo>
                      <a:pt x="26" y="550"/>
                    </a:lnTo>
                    <a:lnTo>
                      <a:pt x="39" y="556"/>
                    </a:lnTo>
                    <a:lnTo>
                      <a:pt x="56" y="557"/>
                    </a:lnTo>
                    <a:lnTo>
                      <a:pt x="72" y="556"/>
                    </a:lnTo>
                    <a:lnTo>
                      <a:pt x="84" y="551"/>
                    </a:lnTo>
                    <a:lnTo>
                      <a:pt x="92" y="543"/>
                    </a:lnTo>
                    <a:lnTo>
                      <a:pt x="100" y="534"/>
                    </a:lnTo>
                    <a:lnTo>
                      <a:pt x="103" y="525"/>
                    </a:lnTo>
                    <a:lnTo>
                      <a:pt x="106" y="516"/>
                    </a:lnTo>
                    <a:lnTo>
                      <a:pt x="107" y="508"/>
                    </a:lnTo>
                    <a:lnTo>
                      <a:pt x="108" y="503"/>
                    </a:lnTo>
                    <a:lnTo>
                      <a:pt x="108" y="500"/>
                    </a:lnTo>
                    <a:lnTo>
                      <a:pt x="108" y="166"/>
                    </a:lnTo>
                    <a:lnTo>
                      <a:pt x="134" y="167"/>
                    </a:lnTo>
                    <a:lnTo>
                      <a:pt x="135" y="1066"/>
                    </a:lnTo>
                    <a:lnTo>
                      <a:pt x="136" y="1068"/>
                    </a:lnTo>
                    <a:lnTo>
                      <a:pt x="138" y="1073"/>
                    </a:lnTo>
                    <a:lnTo>
                      <a:pt x="143" y="1080"/>
                    </a:lnTo>
                    <a:lnTo>
                      <a:pt x="151" y="1089"/>
                    </a:lnTo>
                    <a:lnTo>
                      <a:pt x="162" y="1097"/>
                    </a:lnTo>
                    <a:lnTo>
                      <a:pt x="174" y="1105"/>
                    </a:lnTo>
                    <a:lnTo>
                      <a:pt x="189" y="1110"/>
                    </a:lnTo>
                    <a:lnTo>
                      <a:pt x="199" y="1111"/>
                    </a:lnTo>
                    <a:lnTo>
                      <a:pt x="217" y="1111"/>
                    </a:lnTo>
                    <a:lnTo>
                      <a:pt x="227" y="1110"/>
                    </a:lnTo>
                    <a:lnTo>
                      <a:pt x="243" y="1105"/>
                    </a:lnTo>
                    <a:lnTo>
                      <a:pt x="255" y="1097"/>
                    </a:lnTo>
                    <a:lnTo>
                      <a:pt x="265" y="1089"/>
                    </a:lnTo>
                    <a:lnTo>
                      <a:pt x="272" y="1080"/>
                    </a:lnTo>
                    <a:lnTo>
                      <a:pt x="276" y="1073"/>
                    </a:lnTo>
                    <a:lnTo>
                      <a:pt x="278" y="1068"/>
                    </a:lnTo>
                    <a:lnTo>
                      <a:pt x="279" y="1066"/>
                    </a:lnTo>
                    <a:lnTo>
                      <a:pt x="279" y="499"/>
                    </a:lnTo>
                    <a:lnTo>
                      <a:pt x="302" y="499"/>
                    </a:lnTo>
                    <a:lnTo>
                      <a:pt x="302" y="503"/>
                    </a:lnTo>
                    <a:lnTo>
                      <a:pt x="302" y="515"/>
                    </a:lnTo>
                    <a:lnTo>
                      <a:pt x="302" y="534"/>
                    </a:lnTo>
                    <a:lnTo>
                      <a:pt x="302" y="560"/>
                    </a:lnTo>
                    <a:lnTo>
                      <a:pt x="304" y="590"/>
                    </a:lnTo>
                    <a:lnTo>
                      <a:pt x="304" y="626"/>
                    </a:lnTo>
                    <a:lnTo>
                      <a:pt x="304" y="664"/>
                    </a:lnTo>
                    <a:lnTo>
                      <a:pt x="304" y="706"/>
                    </a:lnTo>
                    <a:lnTo>
                      <a:pt x="304" y="750"/>
                    </a:lnTo>
                    <a:lnTo>
                      <a:pt x="304" y="793"/>
                    </a:lnTo>
                    <a:lnTo>
                      <a:pt x="304" y="838"/>
                    </a:lnTo>
                    <a:lnTo>
                      <a:pt x="305" y="882"/>
                    </a:lnTo>
                    <a:lnTo>
                      <a:pt x="305" y="926"/>
                    </a:lnTo>
                    <a:lnTo>
                      <a:pt x="305" y="966"/>
                    </a:lnTo>
                    <a:lnTo>
                      <a:pt x="305" y="1004"/>
                    </a:lnTo>
                    <a:lnTo>
                      <a:pt x="305" y="1037"/>
                    </a:lnTo>
                    <a:lnTo>
                      <a:pt x="305" y="1066"/>
                    </a:lnTo>
                    <a:lnTo>
                      <a:pt x="305" y="1067"/>
                    </a:lnTo>
                    <a:lnTo>
                      <a:pt x="306" y="1073"/>
                    </a:lnTo>
                    <a:lnTo>
                      <a:pt x="310" y="1079"/>
                    </a:lnTo>
                    <a:lnTo>
                      <a:pt x="315" y="1088"/>
                    </a:lnTo>
                    <a:lnTo>
                      <a:pt x="323" y="1096"/>
                    </a:lnTo>
                    <a:lnTo>
                      <a:pt x="335" y="1103"/>
                    </a:lnTo>
                    <a:lnTo>
                      <a:pt x="351" y="1108"/>
                    </a:lnTo>
                    <a:lnTo>
                      <a:pt x="372" y="1111"/>
                    </a:lnTo>
                    <a:lnTo>
                      <a:pt x="392" y="1108"/>
                    </a:lnTo>
                    <a:lnTo>
                      <a:pt x="408" y="1103"/>
                    </a:lnTo>
                    <a:lnTo>
                      <a:pt x="420" y="1096"/>
                    </a:lnTo>
                    <a:lnTo>
                      <a:pt x="429" y="1089"/>
                    </a:lnTo>
                    <a:lnTo>
                      <a:pt x="434" y="1080"/>
                    </a:lnTo>
                    <a:lnTo>
                      <a:pt x="437" y="1073"/>
                    </a:lnTo>
                    <a:lnTo>
                      <a:pt x="438" y="1068"/>
                    </a:lnTo>
                    <a:lnTo>
                      <a:pt x="438" y="1067"/>
                    </a:lnTo>
                    <a:lnTo>
                      <a:pt x="440" y="166"/>
                    </a:lnTo>
                    <a:lnTo>
                      <a:pt x="466" y="166"/>
                    </a:lnTo>
                    <a:lnTo>
                      <a:pt x="466" y="500"/>
                    </a:lnTo>
                    <a:lnTo>
                      <a:pt x="468" y="503"/>
                    </a:lnTo>
                    <a:lnTo>
                      <a:pt x="469" y="509"/>
                    </a:lnTo>
                    <a:lnTo>
                      <a:pt x="472" y="517"/>
                    </a:lnTo>
                    <a:lnTo>
                      <a:pt x="477" y="527"/>
                    </a:lnTo>
                    <a:lnTo>
                      <a:pt x="483" y="537"/>
                    </a:lnTo>
                    <a:lnTo>
                      <a:pt x="493" y="545"/>
                    </a:lnTo>
                    <a:lnTo>
                      <a:pt x="505" y="551"/>
                    </a:lnTo>
                    <a:lnTo>
                      <a:pt x="520" y="554"/>
                    </a:lnTo>
                    <a:lnTo>
                      <a:pt x="536" y="551"/>
                    </a:lnTo>
                    <a:lnTo>
                      <a:pt x="548" y="545"/>
                    </a:lnTo>
                    <a:lnTo>
                      <a:pt x="557" y="537"/>
                    </a:lnTo>
                    <a:lnTo>
                      <a:pt x="563" y="527"/>
                    </a:lnTo>
                    <a:lnTo>
                      <a:pt x="570" y="517"/>
                    </a:lnTo>
                    <a:lnTo>
                      <a:pt x="573" y="510"/>
                    </a:lnTo>
                    <a:lnTo>
                      <a:pt x="573" y="508"/>
                    </a:lnTo>
                    <a:lnTo>
                      <a:pt x="573" y="79"/>
                    </a:lnTo>
                    <a:lnTo>
                      <a:pt x="572" y="68"/>
                    </a:lnTo>
                    <a:lnTo>
                      <a:pt x="561" y="47"/>
                    </a:lnTo>
                    <a:lnTo>
                      <a:pt x="546" y="28"/>
                    </a:lnTo>
                    <a:lnTo>
                      <a:pt x="528" y="14"/>
                    </a:lnTo>
                    <a:lnTo>
                      <a:pt x="506" y="4"/>
                    </a:lnTo>
                    <a:lnTo>
                      <a:pt x="485" y="0"/>
                    </a:lnTo>
                    <a:lnTo>
                      <a:pt x="94" y="0"/>
                    </a:lnTo>
                    <a:close/>
                  </a:path>
                </a:pathLst>
              </a:custGeom>
              <a:solidFill>
                <a:srgbClr val="44988C"/>
              </a:solidFill>
              <a:ln>
                <a:noFill/>
              </a:ln>
              <a:effectLst>
                <a:outerShdw dist="91581" dir="3378596" algn="ctr" rotWithShape="0">
                  <a:srgbClr val="C0C0C0">
                    <a:alpha val="50000"/>
                  </a:srgbClr>
                </a:outerShdw>
              </a:effectLst>
              <a:extLst>
                <a:ext uri="{91240B29-F687-4F45-9708-019B960494DF}">
                  <a14:hiddenLine xmlns:a14="http://schemas.microsoft.com/office/drawing/2010/main" w="0">
                    <a:solidFill>
                      <a:srgbClr val="F7F161"/>
                    </a:solidFill>
                    <a:prstDash val="solid"/>
                    <a:round/>
                    <a:headEnd/>
                    <a:tailEnd/>
                  </a14:hiddenLine>
                </a:ext>
              </a:extLst>
            </p:spPr>
            <p:txBody>
              <a:bodyPr/>
              <a:lstStyle/>
              <a:p>
                <a:endParaRPr lang="zh-TW" altLang="en-US" b="1"/>
              </a:p>
            </p:txBody>
          </p:sp>
        </p:grpSp>
      </p:grpSp>
    </p:spTree>
    <p:extLst>
      <p:ext uri="{BB962C8B-B14F-4D97-AF65-F5344CB8AC3E}">
        <p14:creationId xmlns:p14="http://schemas.microsoft.com/office/powerpoint/2010/main" val="3892012965"/>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62</a:t>
            </a:fld>
            <a:endParaRPr lang="en-US" altLang="zh-TW" sz="1200" dirty="0"/>
          </a:p>
        </p:txBody>
      </p:sp>
      <p:sp>
        <p:nvSpPr>
          <p:cNvPr id="35" name="Text Box 28"/>
          <p:cNvSpPr txBox="1">
            <a:spLocks noChangeArrowheads="1"/>
          </p:cNvSpPr>
          <p:nvPr/>
        </p:nvSpPr>
        <p:spPr bwMode="gray">
          <a:xfrm>
            <a:off x="648204" y="1341929"/>
            <a:ext cx="2654894" cy="430887"/>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200" b="1" dirty="0" smtClean="0">
                <a:solidFill>
                  <a:schemeClr val="bg1"/>
                </a:solidFill>
              </a:rPr>
              <a:t>(</a:t>
            </a:r>
            <a:r>
              <a:rPr lang="zh-TW" altLang="en-US" sz="2200" b="1" dirty="0" smtClean="0">
                <a:solidFill>
                  <a:schemeClr val="bg1"/>
                </a:solidFill>
              </a:rPr>
              <a:t>三</a:t>
            </a:r>
            <a:r>
              <a:rPr lang="en-US" altLang="zh-TW" sz="2200" b="1" dirty="0" smtClean="0">
                <a:solidFill>
                  <a:schemeClr val="bg1"/>
                </a:solidFill>
              </a:rPr>
              <a:t>)</a:t>
            </a:r>
            <a:r>
              <a:rPr lang="zh-TW" altLang="en-US" sz="2200" b="1" dirty="0" smtClean="0">
                <a:solidFill>
                  <a:schemeClr val="bg1"/>
                </a:solidFill>
                <a:latin typeface="Verdana" pitchFamily="34" charset="0"/>
              </a:rPr>
              <a:t>再任重行退休</a:t>
            </a:r>
            <a:r>
              <a:rPr lang="en-US" altLang="zh-TW" sz="2200" b="1" dirty="0" smtClean="0"/>
              <a:t>(2)</a:t>
            </a:r>
            <a:endParaRPr lang="zh-TW" altLang="en-US" sz="22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九、退休年資採計上限</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2" name="Rectangle 2"/>
          <p:cNvSpPr>
            <a:spLocks noChangeArrowheads="1"/>
          </p:cNvSpPr>
          <p:nvPr/>
        </p:nvSpPr>
        <p:spPr bwMode="auto">
          <a:xfrm>
            <a:off x="417388" y="1844824"/>
            <a:ext cx="8532812" cy="461665"/>
          </a:xfrm>
          <a:prstGeom prst="rect">
            <a:avLst/>
          </a:prstGeom>
          <a:noFill/>
          <a:ln>
            <a:noFill/>
          </a:ln>
          <a:effectLst/>
          <a:extLst>
            <a:ext uri="{909E8E84-426E-40DD-AFC4-6F175D3DCCD1}">
              <a14:hiddenFill xmlns:a14="http://schemas.microsoft.com/office/drawing/2010/main">
                <a:gradFill rotWithShape="1">
                  <a:gsLst>
                    <a:gs pos="0">
                      <a:srgbClr val="FFFFCC"/>
                    </a:gs>
                    <a:gs pos="100000">
                      <a:schemeClr val="bg1"/>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261938" indent="-261938"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spcBef>
                <a:spcPct val="10000"/>
              </a:spcBef>
              <a:buClr>
                <a:srgbClr val="660066"/>
              </a:buClr>
              <a:buNone/>
            </a:pPr>
            <a:r>
              <a:rPr lang="en-US" altLang="zh-TW" b="1" dirty="0" smtClean="0">
                <a:solidFill>
                  <a:schemeClr val="tx1"/>
                </a:solidFill>
              </a:rPr>
              <a:t>1.</a:t>
            </a:r>
            <a:r>
              <a:rPr lang="zh-TW" altLang="en-US" b="1" dirty="0" smtClean="0">
                <a:solidFill>
                  <a:schemeClr val="tx1"/>
                </a:solidFill>
              </a:rPr>
              <a:t>再</a:t>
            </a:r>
            <a:r>
              <a:rPr lang="zh-TW" altLang="en-US" b="1" dirty="0">
                <a:solidFill>
                  <a:schemeClr val="tx1"/>
                </a:solidFill>
              </a:rPr>
              <a:t>任重行退休前</a:t>
            </a:r>
            <a:r>
              <a:rPr lang="zh-TW" altLang="en-US" b="1" dirty="0">
                <a:solidFill>
                  <a:schemeClr val="tx1"/>
                </a:solidFill>
                <a:latin typeface="新細明體" charset="-120"/>
                <a:ea typeface="新細明體" charset="-120"/>
              </a:rPr>
              <a:t>、</a:t>
            </a:r>
            <a:r>
              <a:rPr lang="zh-TW" altLang="en-US" b="1" dirty="0">
                <a:solidFill>
                  <a:schemeClr val="tx1"/>
                </a:solidFill>
              </a:rPr>
              <a:t>後年資須合併受上限限制</a:t>
            </a:r>
            <a:r>
              <a:rPr lang="zh-TW" altLang="en-US" b="1" dirty="0" smtClean="0">
                <a:solidFill>
                  <a:schemeClr val="tx1"/>
                </a:solidFill>
              </a:rPr>
              <a:t>規定</a:t>
            </a:r>
            <a:endParaRPr lang="zh-TW" altLang="en-US" b="1" dirty="0">
              <a:solidFill>
                <a:srgbClr val="660066"/>
              </a:solidFill>
            </a:endParaRPr>
          </a:p>
        </p:txBody>
      </p:sp>
      <p:grpSp>
        <p:nvGrpSpPr>
          <p:cNvPr id="14" name="群組 13"/>
          <p:cNvGrpSpPr>
            <a:grpSpLocks/>
          </p:cNvGrpSpPr>
          <p:nvPr/>
        </p:nvGrpSpPr>
        <p:grpSpPr bwMode="auto">
          <a:xfrm>
            <a:off x="454769" y="2380202"/>
            <a:ext cx="8064500" cy="1226597"/>
            <a:chOff x="611560" y="1749424"/>
            <a:chExt cx="8064127" cy="1374776"/>
          </a:xfrm>
        </p:grpSpPr>
        <p:grpSp>
          <p:nvGrpSpPr>
            <p:cNvPr id="15" name="Group 3"/>
            <p:cNvGrpSpPr>
              <a:grpSpLocks/>
            </p:cNvGrpSpPr>
            <p:nvPr/>
          </p:nvGrpSpPr>
          <p:grpSpPr bwMode="auto">
            <a:xfrm>
              <a:off x="611560" y="1749424"/>
              <a:ext cx="1918790" cy="1374776"/>
              <a:chOff x="1248" y="1680"/>
              <a:chExt cx="864" cy="864"/>
            </a:xfrm>
          </p:grpSpPr>
          <p:sp>
            <p:nvSpPr>
              <p:cNvPr id="20" name="AutoShape 4"/>
              <p:cNvSpPr>
                <a:spLocks noChangeArrowheads="1"/>
              </p:cNvSpPr>
              <p:nvPr/>
            </p:nvSpPr>
            <p:spPr bwMode="gray">
              <a:xfrm>
                <a:off x="1248" y="1680"/>
                <a:ext cx="864" cy="864"/>
              </a:xfrm>
              <a:prstGeom prst="roundRect">
                <a:avLst>
                  <a:gd name="adj" fmla="val 11921"/>
                </a:avLst>
              </a:prstGeom>
              <a:solidFill>
                <a:srgbClr val="EEAD38"/>
              </a:solidFill>
              <a:ln w="38100">
                <a:solidFill>
                  <a:schemeClr val="tx1"/>
                </a:solidFill>
                <a:round/>
                <a:headEnd/>
                <a:tailEnd/>
              </a:ln>
              <a:effectLst>
                <a:outerShdw dist="107763" dir="2700000" algn="ctr" rotWithShape="0">
                  <a:schemeClr val="bg2">
                    <a:alpha val="50000"/>
                  </a:schemeClr>
                </a:outerShdw>
              </a:effec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b="1">
                  <a:solidFill>
                    <a:srgbClr val="FF0000"/>
                  </a:solidFill>
                </a:endParaRPr>
              </a:p>
            </p:txBody>
          </p:sp>
          <p:sp>
            <p:nvSpPr>
              <p:cNvPr id="21" name="Freeform 5"/>
              <p:cNvSpPr>
                <a:spLocks/>
              </p:cNvSpPr>
              <p:nvPr/>
            </p:nvSpPr>
            <p:spPr bwMode="gray">
              <a:xfrm>
                <a:off x="1296" y="1728"/>
                <a:ext cx="431" cy="432"/>
              </a:xfrm>
              <a:custGeom>
                <a:avLst/>
                <a:gdLst>
                  <a:gd name="T0" fmla="*/ 1 w 596"/>
                  <a:gd name="T1" fmla="*/ 0 h 598"/>
                  <a:gd name="T2" fmla="*/ 0 w 596"/>
                  <a:gd name="T3" fmla="*/ 1 h 598"/>
                  <a:gd name="T4" fmla="*/ 0 w 596"/>
                  <a:gd name="T5" fmla="*/ 2 h 598"/>
                  <a:gd name="T6" fmla="*/ 1 w 596"/>
                  <a:gd name="T7" fmla="*/ 1 h 598"/>
                  <a:gd name="T8" fmla="*/ 2 w 596"/>
                  <a:gd name="T9" fmla="*/ 0 h 598"/>
                  <a:gd name="T10" fmla="*/ 1 w 596"/>
                  <a:gd name="T11" fmla="*/ 0 h 5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adFill rotWithShape="1">
                <a:gsLst>
                  <a:gs pos="0">
                    <a:srgbClr val="F9E1B6"/>
                  </a:gs>
                  <a:gs pos="50000">
                    <a:srgbClr val="EEAD38"/>
                  </a:gs>
                  <a:gs pos="100000">
                    <a:srgbClr val="F9E1B6"/>
                  </a:gs>
                </a:gsLst>
                <a:lin ang="2700000" scaled="1"/>
              </a:gradFill>
              <a:ln>
                <a:noFill/>
              </a:ln>
              <a:effectLst/>
              <a:extLst>
                <a:ext uri="{91240B29-F687-4F45-9708-019B960494DF}">
                  <a14:hiddenLine xmlns:a14="http://schemas.microsoft.com/office/drawing/2010/main" w="0">
                    <a:solidFill>
                      <a:srgbClr val="000000"/>
                    </a:solidFill>
                    <a:prstDash val="solid"/>
                    <a:round/>
                    <a:headEnd/>
                    <a:tailEnd/>
                  </a14:hiddenLine>
                </a:ext>
                <a:ext uri="{AF507438-7753-43E0-B8FC-AC1667EBCBE1}">
                  <a14:hiddenEffects xmlns:a14="http://schemas.microsoft.com/office/drawing/2010/main">
                    <a:effectLst>
                      <a:outerShdw dist="107763" dir="2700000" algn="ctr" rotWithShape="0">
                        <a:srgbClr val="808080">
                          <a:alpha val="50000"/>
                        </a:srgbClr>
                      </a:outerShdw>
                    </a:effectLst>
                  </a14:hiddenEffects>
                </a:ext>
              </a:extLst>
            </p:spPr>
            <p:txBody>
              <a:bodyPr/>
              <a:lstStyle/>
              <a:p>
                <a:endParaRPr lang="zh-TW" altLang="en-US" sz="2400" b="1"/>
              </a:p>
            </p:txBody>
          </p:sp>
        </p:grpSp>
        <p:sp>
          <p:nvSpPr>
            <p:cNvPr id="16" name="Text Box 6"/>
            <p:cNvSpPr txBox="1">
              <a:spLocks noChangeArrowheads="1"/>
            </p:cNvSpPr>
            <p:nvPr/>
          </p:nvSpPr>
          <p:spPr bwMode="gray">
            <a:xfrm>
              <a:off x="821270" y="2085974"/>
              <a:ext cx="164732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b="1" dirty="0">
                  <a:solidFill>
                    <a:schemeClr val="bg1"/>
                  </a:solidFill>
                  <a:latin typeface="標楷體" pitchFamily="65" charset="-120"/>
                </a:rPr>
                <a:t>不受限</a:t>
              </a:r>
              <a:endParaRPr kumimoji="0" lang="en-US" altLang="zh-TW" b="1" dirty="0">
                <a:solidFill>
                  <a:schemeClr val="bg1"/>
                </a:solidFill>
                <a:latin typeface="標楷體" pitchFamily="65" charset="-120"/>
              </a:endParaRPr>
            </a:p>
          </p:txBody>
        </p:sp>
        <p:grpSp>
          <p:nvGrpSpPr>
            <p:cNvPr id="17" name="Group 20"/>
            <p:cNvGrpSpPr>
              <a:grpSpLocks/>
            </p:cNvGrpSpPr>
            <p:nvPr/>
          </p:nvGrpSpPr>
          <p:grpSpPr bwMode="auto">
            <a:xfrm>
              <a:off x="2699792" y="1749425"/>
              <a:ext cx="5975895" cy="1374775"/>
              <a:chOff x="1728" y="1920"/>
              <a:chExt cx="3264" cy="866"/>
            </a:xfrm>
          </p:grpSpPr>
          <p:sp>
            <p:nvSpPr>
              <p:cNvPr id="18" name="AutoShape 21"/>
              <p:cNvSpPr>
                <a:spLocks noChangeArrowheads="1"/>
              </p:cNvSpPr>
              <p:nvPr/>
            </p:nvSpPr>
            <p:spPr bwMode="gray">
              <a:xfrm>
                <a:off x="1728" y="1920"/>
                <a:ext cx="3264" cy="866"/>
              </a:xfrm>
              <a:prstGeom prst="roundRect">
                <a:avLst>
                  <a:gd name="adj" fmla="val 10889"/>
                </a:avLst>
              </a:prstGeom>
              <a:gradFill rotWithShape="1">
                <a:gsLst>
                  <a:gs pos="0">
                    <a:srgbClr val="FBEBD1"/>
                  </a:gs>
                  <a:gs pos="50000">
                    <a:srgbClr val="FFFFFF"/>
                  </a:gs>
                  <a:gs pos="100000">
                    <a:srgbClr val="FBEBD1"/>
                  </a:gs>
                </a:gsLst>
                <a:lin ang="5400000" scaled="1"/>
              </a:gradFill>
              <a:ln w="38100">
                <a:solidFill>
                  <a:srgbClr val="FFFFFF"/>
                </a:solidFill>
                <a:round/>
                <a:headEnd/>
                <a:tailEnd/>
              </a:ln>
              <a:effectLst>
                <a:outerShdw dist="107763" dir="2700000" algn="ctr" rotWithShape="0">
                  <a:schemeClr val="bg2">
                    <a:alpha val="50000"/>
                  </a:schemeClr>
                </a:outerShdw>
              </a:effectLst>
            </p:spPr>
            <p:txBody>
              <a:bodyPr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b="1" dirty="0">
                    <a:solidFill>
                      <a:srgbClr val="FF0000"/>
                    </a:solidFill>
                  </a:rPr>
                  <a:t>曾支領技工、工友退職金或公營事業相當工職退離給與者，無須納入受限</a:t>
                </a:r>
              </a:p>
            </p:txBody>
          </p:sp>
          <p:sp>
            <p:nvSpPr>
              <p:cNvPr id="19" name="Freeform 22"/>
              <p:cNvSpPr>
                <a:spLocks/>
              </p:cNvSpPr>
              <p:nvPr/>
            </p:nvSpPr>
            <p:spPr bwMode="gray">
              <a:xfrm>
                <a:off x="1776" y="1968"/>
                <a:ext cx="365" cy="330"/>
              </a:xfrm>
              <a:custGeom>
                <a:avLst/>
                <a:gdLst>
                  <a:gd name="T0" fmla="*/ 1 w 596"/>
                  <a:gd name="T1" fmla="*/ 0 h 598"/>
                  <a:gd name="T2" fmla="*/ 0 w 596"/>
                  <a:gd name="T3" fmla="*/ 1 h 598"/>
                  <a:gd name="T4" fmla="*/ 0 w 596"/>
                  <a:gd name="T5" fmla="*/ 1 h 598"/>
                  <a:gd name="T6" fmla="*/ 1 w 596"/>
                  <a:gd name="T7" fmla="*/ 1 h 598"/>
                  <a:gd name="T8" fmla="*/ 1 w 596"/>
                  <a:gd name="T9" fmla="*/ 0 h 598"/>
                  <a:gd name="T10" fmla="*/ 1 w 596"/>
                  <a:gd name="T11" fmla="*/ 0 h 5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zh-TW" altLang="en-US" sz="2400" b="1"/>
              </a:p>
            </p:txBody>
          </p:sp>
        </p:grpSp>
      </p:grpSp>
      <p:grpSp>
        <p:nvGrpSpPr>
          <p:cNvPr id="22" name="群組 21"/>
          <p:cNvGrpSpPr>
            <a:grpSpLocks/>
          </p:cNvGrpSpPr>
          <p:nvPr/>
        </p:nvGrpSpPr>
        <p:grpSpPr bwMode="auto">
          <a:xfrm>
            <a:off x="443731" y="3713681"/>
            <a:ext cx="8088313" cy="1375386"/>
            <a:chOff x="587150" y="3273425"/>
            <a:chExt cx="8088537" cy="1431290"/>
          </a:xfrm>
        </p:grpSpPr>
        <p:sp>
          <p:nvSpPr>
            <p:cNvPr id="23" name="AutoShape 7"/>
            <p:cNvSpPr>
              <a:spLocks noChangeArrowheads="1"/>
            </p:cNvSpPr>
            <p:nvPr/>
          </p:nvSpPr>
          <p:spPr bwMode="gray">
            <a:xfrm>
              <a:off x="587150" y="3329939"/>
              <a:ext cx="1918790" cy="1374776"/>
            </a:xfrm>
            <a:prstGeom prst="roundRect">
              <a:avLst>
                <a:gd name="adj" fmla="val 11921"/>
              </a:avLst>
            </a:prstGeom>
            <a:gradFill rotWithShape="1">
              <a:gsLst>
                <a:gs pos="0">
                  <a:srgbClr val="3399FF"/>
                </a:gs>
                <a:gs pos="100000">
                  <a:srgbClr val="246BB2"/>
                </a:gs>
              </a:gsLst>
              <a:lin ang="5400000" scaled="1"/>
            </a:gradFill>
            <a:ln w="38100">
              <a:solidFill>
                <a:schemeClr val="tx1"/>
              </a:solidFill>
              <a:round/>
              <a:headEnd/>
              <a:tailEnd/>
            </a:ln>
            <a:effectLst>
              <a:outerShdw dist="107763" dir="2700000" algn="ctr" rotWithShape="0">
                <a:schemeClr val="bg2">
                  <a:alpha val="50000"/>
                </a:schemeClr>
              </a:outerShdw>
            </a:effec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b="1">
                <a:solidFill>
                  <a:srgbClr val="FF0000"/>
                </a:solidFill>
              </a:endParaRPr>
            </a:p>
          </p:txBody>
        </p:sp>
        <p:sp>
          <p:nvSpPr>
            <p:cNvPr id="24" name="Freeform 8"/>
            <p:cNvSpPr>
              <a:spLocks/>
            </p:cNvSpPr>
            <p:nvPr/>
          </p:nvSpPr>
          <p:spPr bwMode="gray">
            <a:xfrm>
              <a:off x="663350" y="3406139"/>
              <a:ext cx="957174" cy="687388"/>
            </a:xfrm>
            <a:custGeom>
              <a:avLst/>
              <a:gdLst>
                <a:gd name="T0" fmla="*/ 2147483647 w 596"/>
                <a:gd name="T1" fmla="*/ 0 h 598"/>
                <a:gd name="T2" fmla="*/ 0 w 596"/>
                <a:gd name="T3" fmla="*/ 2147483647 h 598"/>
                <a:gd name="T4" fmla="*/ 0 w 596"/>
                <a:gd name="T5" fmla="*/ 2147483647 h 598"/>
                <a:gd name="T6" fmla="*/ 2147483647 w 596"/>
                <a:gd name="T7" fmla="*/ 2147483647 h 598"/>
                <a:gd name="T8" fmla="*/ 2147483647 w 596"/>
                <a:gd name="T9" fmla="*/ 0 h 598"/>
                <a:gd name="T10" fmla="*/ 2147483647 w 596"/>
                <a:gd name="T11" fmla="*/ 0 h 5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adFill rotWithShape="1">
              <a:gsLst>
                <a:gs pos="0">
                  <a:srgbClr val="A2DAFF"/>
                </a:gs>
                <a:gs pos="50000">
                  <a:srgbClr val="0099FF"/>
                </a:gs>
                <a:gs pos="100000">
                  <a:srgbClr val="A2DAFF"/>
                </a:gs>
              </a:gsLst>
              <a:lin ang="2700000" scaled="1"/>
            </a:gradFill>
            <a:ln>
              <a:noFill/>
            </a:ln>
            <a:effectLst/>
            <a:extLst>
              <a:ext uri="{91240B29-F687-4F45-9708-019B960494DF}">
                <a14:hiddenLine xmlns:a14="http://schemas.microsoft.com/office/drawing/2010/main" w="0">
                  <a:solidFill>
                    <a:srgbClr val="000000"/>
                  </a:solidFill>
                  <a:prstDash val="solid"/>
                  <a:round/>
                  <a:headEnd/>
                  <a:tailEnd/>
                </a14:hiddenLine>
              </a:ext>
              <a:ext uri="{AF507438-7753-43E0-B8FC-AC1667EBCBE1}">
                <a14:hiddenEffects xmlns:a14="http://schemas.microsoft.com/office/drawing/2010/main">
                  <a:effectLst>
                    <a:outerShdw dist="107763" dir="2700000" algn="ctr" rotWithShape="0">
                      <a:srgbClr val="808080">
                        <a:alpha val="50000"/>
                      </a:srgbClr>
                    </a:outerShdw>
                  </a:effectLst>
                </a14:hiddenEffects>
              </a:ext>
            </a:extLst>
          </p:spPr>
          <p:txBody>
            <a:bodyPr/>
            <a:lstStyle/>
            <a:p>
              <a:endParaRPr lang="zh-TW" altLang="en-US" sz="2400" b="1"/>
            </a:p>
          </p:txBody>
        </p:sp>
        <p:sp>
          <p:nvSpPr>
            <p:cNvPr id="25" name="Text Box 9"/>
            <p:cNvSpPr txBox="1">
              <a:spLocks noChangeArrowheads="1"/>
            </p:cNvSpPr>
            <p:nvPr/>
          </p:nvSpPr>
          <p:spPr bwMode="gray">
            <a:xfrm>
              <a:off x="663350" y="3364864"/>
              <a:ext cx="1750439" cy="11997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b="1" dirty="0">
                  <a:solidFill>
                    <a:srgbClr val="FFFFFF"/>
                  </a:solidFill>
                  <a:latin typeface="標楷體" pitchFamily="65" charset="-120"/>
                </a:rPr>
                <a:t>68.7.1</a:t>
              </a:r>
              <a:br>
                <a:rPr kumimoji="0" lang="en-US" altLang="zh-TW" b="1" dirty="0">
                  <a:solidFill>
                    <a:srgbClr val="FFFFFF"/>
                  </a:solidFill>
                  <a:latin typeface="標楷體" pitchFamily="65" charset="-120"/>
                </a:rPr>
              </a:br>
              <a:r>
                <a:rPr kumimoji="0" lang="zh-TW" altLang="en-US" b="1" dirty="0">
                  <a:solidFill>
                    <a:srgbClr val="FFFFFF"/>
                  </a:solidFill>
                  <a:latin typeface="標楷體" pitchFamily="65" charset="-120"/>
                </a:rPr>
                <a:t>以後再任始受限</a:t>
              </a:r>
              <a:endParaRPr kumimoji="0" lang="en-US" altLang="zh-TW" b="1" dirty="0">
                <a:solidFill>
                  <a:srgbClr val="FFFFFF"/>
                </a:solidFill>
                <a:latin typeface="標楷體" pitchFamily="65" charset="-120"/>
              </a:endParaRPr>
            </a:p>
          </p:txBody>
        </p:sp>
        <p:grpSp>
          <p:nvGrpSpPr>
            <p:cNvPr id="32" name="Group 30"/>
            <p:cNvGrpSpPr>
              <a:grpSpLocks/>
            </p:cNvGrpSpPr>
            <p:nvPr/>
          </p:nvGrpSpPr>
          <p:grpSpPr bwMode="auto">
            <a:xfrm>
              <a:off x="2699792" y="3273425"/>
              <a:ext cx="5975895" cy="1374775"/>
              <a:chOff x="1728" y="1920"/>
              <a:chExt cx="3264" cy="866"/>
            </a:xfrm>
          </p:grpSpPr>
          <p:sp>
            <p:nvSpPr>
              <p:cNvPr id="33" name="AutoShape 31"/>
              <p:cNvSpPr>
                <a:spLocks noChangeArrowheads="1"/>
              </p:cNvSpPr>
              <p:nvPr/>
            </p:nvSpPr>
            <p:spPr bwMode="gray">
              <a:xfrm>
                <a:off x="1728" y="1920"/>
                <a:ext cx="3264" cy="866"/>
              </a:xfrm>
              <a:prstGeom prst="roundRect">
                <a:avLst>
                  <a:gd name="adj" fmla="val 10889"/>
                </a:avLst>
              </a:prstGeom>
              <a:gradFill rotWithShape="1">
                <a:gsLst>
                  <a:gs pos="0">
                    <a:srgbClr val="CCECFF"/>
                  </a:gs>
                  <a:gs pos="50000">
                    <a:srgbClr val="FFFFFF"/>
                  </a:gs>
                  <a:gs pos="100000">
                    <a:srgbClr val="CCECFF"/>
                  </a:gs>
                </a:gsLst>
                <a:lin ang="5400000" scaled="1"/>
              </a:gradFill>
              <a:ln w="38100">
                <a:solidFill>
                  <a:srgbClr val="FFFFFF"/>
                </a:solidFill>
                <a:round/>
                <a:headEnd/>
                <a:tailEnd/>
              </a:ln>
              <a:effectLst>
                <a:outerShdw dist="107763" dir="2700000" algn="ctr" rotWithShape="0">
                  <a:schemeClr val="bg2">
                    <a:alpha val="50000"/>
                  </a:schemeClr>
                </a:outerShdw>
              </a:effectLst>
            </p:spPr>
            <p:txBody>
              <a:bodyPr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b="1" dirty="0"/>
                  <a:t> 曾支領政府編列預算支付退離給與之公務人員、公立學校教育人員、政務人員、公營事業人員、民選首長等人員</a:t>
                </a:r>
              </a:p>
            </p:txBody>
          </p:sp>
          <p:sp>
            <p:nvSpPr>
              <p:cNvPr id="34" name="Freeform 32"/>
              <p:cNvSpPr>
                <a:spLocks/>
              </p:cNvSpPr>
              <p:nvPr/>
            </p:nvSpPr>
            <p:spPr bwMode="gray">
              <a:xfrm>
                <a:off x="1776" y="1968"/>
                <a:ext cx="365" cy="277"/>
              </a:xfrm>
              <a:custGeom>
                <a:avLst/>
                <a:gdLst>
                  <a:gd name="T0" fmla="*/ 1 w 596"/>
                  <a:gd name="T1" fmla="*/ 0 h 598"/>
                  <a:gd name="T2" fmla="*/ 0 w 596"/>
                  <a:gd name="T3" fmla="*/ 0 h 598"/>
                  <a:gd name="T4" fmla="*/ 0 w 596"/>
                  <a:gd name="T5" fmla="*/ 0 h 598"/>
                  <a:gd name="T6" fmla="*/ 1 w 596"/>
                  <a:gd name="T7" fmla="*/ 0 h 598"/>
                  <a:gd name="T8" fmla="*/ 1 w 596"/>
                  <a:gd name="T9" fmla="*/ 0 h 598"/>
                  <a:gd name="T10" fmla="*/ 1 w 596"/>
                  <a:gd name="T11" fmla="*/ 0 h 5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zh-TW" altLang="en-US" sz="2400" b="1"/>
              </a:p>
            </p:txBody>
          </p:sp>
        </p:grpSp>
      </p:grpSp>
      <p:grpSp>
        <p:nvGrpSpPr>
          <p:cNvPr id="36" name="群組 35"/>
          <p:cNvGrpSpPr>
            <a:grpSpLocks/>
          </p:cNvGrpSpPr>
          <p:nvPr/>
        </p:nvGrpSpPr>
        <p:grpSpPr bwMode="auto">
          <a:xfrm>
            <a:off x="443731" y="5220943"/>
            <a:ext cx="8088313" cy="1335668"/>
            <a:chOff x="587150" y="4838700"/>
            <a:chExt cx="8088537" cy="1385169"/>
          </a:xfrm>
        </p:grpSpPr>
        <p:grpSp>
          <p:nvGrpSpPr>
            <p:cNvPr id="37" name="Group 15"/>
            <p:cNvGrpSpPr>
              <a:grpSpLocks/>
            </p:cNvGrpSpPr>
            <p:nvPr/>
          </p:nvGrpSpPr>
          <p:grpSpPr bwMode="auto">
            <a:xfrm>
              <a:off x="587150" y="4849093"/>
              <a:ext cx="1918790" cy="1374776"/>
              <a:chOff x="1248" y="1680"/>
              <a:chExt cx="864" cy="864"/>
            </a:xfrm>
          </p:grpSpPr>
          <p:sp>
            <p:nvSpPr>
              <p:cNvPr id="44" name="AutoShape 16"/>
              <p:cNvSpPr>
                <a:spLocks noChangeArrowheads="1"/>
              </p:cNvSpPr>
              <p:nvPr/>
            </p:nvSpPr>
            <p:spPr bwMode="gray">
              <a:xfrm>
                <a:off x="1248" y="1680"/>
                <a:ext cx="864" cy="864"/>
              </a:xfrm>
              <a:prstGeom prst="roundRect">
                <a:avLst>
                  <a:gd name="adj" fmla="val 11921"/>
                </a:avLst>
              </a:prstGeom>
              <a:gradFill rotWithShape="1">
                <a:gsLst>
                  <a:gs pos="0">
                    <a:srgbClr val="3BCFA1"/>
                  </a:gs>
                  <a:gs pos="100000">
                    <a:srgbClr val="299070"/>
                  </a:gs>
                </a:gsLst>
                <a:lin ang="5400000" scaled="1"/>
              </a:gradFill>
              <a:ln w="38100">
                <a:solidFill>
                  <a:schemeClr val="tx1"/>
                </a:solidFill>
                <a:round/>
                <a:headEnd/>
                <a:tailEnd/>
              </a:ln>
              <a:effectLst>
                <a:outerShdw dist="107763" dir="2700000" algn="ctr" rotWithShape="0">
                  <a:schemeClr val="bg2">
                    <a:alpha val="50000"/>
                  </a:schemeClr>
                </a:outerShdw>
              </a:effec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b="1">
                  <a:solidFill>
                    <a:srgbClr val="FF0000"/>
                  </a:solidFill>
                </a:endParaRPr>
              </a:p>
            </p:txBody>
          </p:sp>
          <p:sp>
            <p:nvSpPr>
              <p:cNvPr id="45" name="Freeform 17"/>
              <p:cNvSpPr>
                <a:spLocks/>
              </p:cNvSpPr>
              <p:nvPr/>
            </p:nvSpPr>
            <p:spPr bwMode="gray">
              <a:xfrm>
                <a:off x="1296" y="1728"/>
                <a:ext cx="431" cy="432"/>
              </a:xfrm>
              <a:custGeom>
                <a:avLst/>
                <a:gdLst>
                  <a:gd name="T0" fmla="*/ 1 w 596"/>
                  <a:gd name="T1" fmla="*/ 0 h 598"/>
                  <a:gd name="T2" fmla="*/ 0 w 596"/>
                  <a:gd name="T3" fmla="*/ 1 h 598"/>
                  <a:gd name="T4" fmla="*/ 0 w 596"/>
                  <a:gd name="T5" fmla="*/ 2 h 598"/>
                  <a:gd name="T6" fmla="*/ 1 w 596"/>
                  <a:gd name="T7" fmla="*/ 1 h 598"/>
                  <a:gd name="T8" fmla="*/ 2 w 596"/>
                  <a:gd name="T9" fmla="*/ 0 h 598"/>
                  <a:gd name="T10" fmla="*/ 1 w 596"/>
                  <a:gd name="T11" fmla="*/ 0 h 5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adFill rotWithShape="1">
                <a:gsLst>
                  <a:gs pos="0">
                    <a:srgbClr val="B8EDDD"/>
                  </a:gs>
                  <a:gs pos="50000">
                    <a:srgbClr val="3BCFA1"/>
                  </a:gs>
                  <a:gs pos="100000">
                    <a:srgbClr val="B8EDDD"/>
                  </a:gs>
                </a:gsLst>
                <a:lin ang="2700000" scaled="1"/>
              </a:gradFill>
              <a:ln>
                <a:noFill/>
              </a:ln>
              <a:effectLst/>
              <a:extLst>
                <a:ext uri="{91240B29-F687-4F45-9708-019B960494DF}">
                  <a14:hiddenLine xmlns:a14="http://schemas.microsoft.com/office/drawing/2010/main" w="0">
                    <a:solidFill>
                      <a:srgbClr val="000000"/>
                    </a:solidFill>
                    <a:prstDash val="solid"/>
                    <a:round/>
                    <a:headEnd/>
                    <a:tailEnd/>
                  </a14:hiddenLine>
                </a:ext>
                <a:ext uri="{AF507438-7753-43E0-B8FC-AC1667EBCBE1}">
                  <a14:hiddenEffects xmlns:a14="http://schemas.microsoft.com/office/drawing/2010/main">
                    <a:effectLst>
                      <a:outerShdw dist="107763" dir="2700000" algn="ctr" rotWithShape="0">
                        <a:srgbClr val="808080">
                          <a:alpha val="50000"/>
                        </a:srgbClr>
                      </a:outerShdw>
                    </a:effectLst>
                  </a14:hiddenEffects>
                </a:ext>
              </a:extLst>
            </p:spPr>
            <p:txBody>
              <a:bodyPr/>
              <a:lstStyle/>
              <a:p>
                <a:endParaRPr lang="zh-TW" altLang="en-US" sz="2400" b="1"/>
              </a:p>
            </p:txBody>
          </p:sp>
        </p:grpSp>
        <p:grpSp>
          <p:nvGrpSpPr>
            <p:cNvPr id="38" name="Group 35"/>
            <p:cNvGrpSpPr>
              <a:grpSpLocks/>
            </p:cNvGrpSpPr>
            <p:nvPr/>
          </p:nvGrpSpPr>
          <p:grpSpPr bwMode="auto">
            <a:xfrm>
              <a:off x="2699792" y="4838700"/>
              <a:ext cx="5975895" cy="1374775"/>
              <a:chOff x="1728" y="1946"/>
              <a:chExt cx="3264" cy="866"/>
            </a:xfrm>
          </p:grpSpPr>
          <p:sp>
            <p:nvSpPr>
              <p:cNvPr id="40" name="AutoShape 36"/>
              <p:cNvSpPr>
                <a:spLocks noChangeArrowheads="1"/>
              </p:cNvSpPr>
              <p:nvPr/>
            </p:nvSpPr>
            <p:spPr bwMode="gray">
              <a:xfrm>
                <a:off x="1728" y="1946"/>
                <a:ext cx="3264" cy="866"/>
              </a:xfrm>
              <a:prstGeom prst="roundRect">
                <a:avLst>
                  <a:gd name="adj" fmla="val 10889"/>
                </a:avLst>
              </a:prstGeom>
              <a:gradFill rotWithShape="1">
                <a:gsLst>
                  <a:gs pos="0">
                    <a:srgbClr val="DBF5CD"/>
                  </a:gs>
                  <a:gs pos="50000">
                    <a:srgbClr val="FFFFFF"/>
                  </a:gs>
                  <a:gs pos="100000">
                    <a:srgbClr val="DBF5CD"/>
                  </a:gs>
                </a:gsLst>
                <a:lin ang="5400000" scaled="1"/>
              </a:gradFill>
              <a:ln w="38100">
                <a:solidFill>
                  <a:srgbClr val="FFFFFF"/>
                </a:solidFill>
                <a:round/>
                <a:headEnd/>
                <a:tailEnd/>
              </a:ln>
              <a:effectLst>
                <a:outerShdw dist="107763" dir="2700000" algn="ctr" rotWithShape="0">
                  <a:schemeClr val="bg2">
                    <a:alpha val="50000"/>
                  </a:schemeClr>
                </a:outerShdw>
              </a:effectLst>
            </p:spPr>
            <p:txBody>
              <a:bodyPr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b="1" dirty="0">
                    <a:solidFill>
                      <a:srgbClr val="006600"/>
                    </a:solidFill>
                  </a:rPr>
                  <a:t> 曾支領政府編列預算支付退離給與之軍職人員與其他公職人員</a:t>
                </a:r>
                <a:r>
                  <a:rPr kumimoji="0" lang="en-US" altLang="zh-TW" b="1" dirty="0">
                    <a:solidFill>
                      <a:srgbClr val="FF0066"/>
                    </a:solidFill>
                    <a:latin typeface="標楷體" pitchFamily="65" charset="-120"/>
                  </a:rPr>
                  <a:t>(</a:t>
                </a:r>
                <a:r>
                  <a:rPr kumimoji="0" lang="zh-TW" altLang="en-US" b="1" dirty="0">
                    <a:solidFill>
                      <a:srgbClr val="FF0066"/>
                    </a:solidFill>
                    <a:latin typeface="標楷體" pitchFamily="65" charset="-120"/>
                  </a:rPr>
                  <a:t>約聘僱及軍聘人員</a:t>
                </a:r>
                <a:r>
                  <a:rPr kumimoji="0" lang="en-US" altLang="zh-TW" b="1" dirty="0">
                    <a:solidFill>
                      <a:srgbClr val="FF0066"/>
                    </a:solidFill>
                    <a:latin typeface="標楷體" pitchFamily="65" charset="-120"/>
                  </a:rPr>
                  <a:t>)</a:t>
                </a:r>
                <a:endParaRPr kumimoji="0" lang="zh-TW" altLang="en-US" b="1" dirty="0">
                  <a:solidFill>
                    <a:srgbClr val="FF0066"/>
                  </a:solidFill>
                  <a:latin typeface="標楷體" pitchFamily="65" charset="-120"/>
                </a:endParaRPr>
              </a:p>
            </p:txBody>
          </p:sp>
          <p:sp>
            <p:nvSpPr>
              <p:cNvPr id="41" name="Freeform 37"/>
              <p:cNvSpPr>
                <a:spLocks/>
              </p:cNvSpPr>
              <p:nvPr/>
            </p:nvSpPr>
            <p:spPr bwMode="gray">
              <a:xfrm>
                <a:off x="1776" y="1968"/>
                <a:ext cx="365" cy="315"/>
              </a:xfrm>
              <a:custGeom>
                <a:avLst/>
                <a:gdLst>
                  <a:gd name="T0" fmla="*/ 1 w 596"/>
                  <a:gd name="T1" fmla="*/ 0 h 598"/>
                  <a:gd name="T2" fmla="*/ 0 w 596"/>
                  <a:gd name="T3" fmla="*/ 1 h 598"/>
                  <a:gd name="T4" fmla="*/ 0 w 596"/>
                  <a:gd name="T5" fmla="*/ 1 h 598"/>
                  <a:gd name="T6" fmla="*/ 1 w 596"/>
                  <a:gd name="T7" fmla="*/ 1 h 598"/>
                  <a:gd name="T8" fmla="*/ 1 w 596"/>
                  <a:gd name="T9" fmla="*/ 0 h 598"/>
                  <a:gd name="T10" fmla="*/ 1 w 596"/>
                  <a:gd name="T11" fmla="*/ 0 h 5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zh-TW" altLang="en-US" sz="2400" b="1"/>
              </a:p>
            </p:txBody>
          </p:sp>
        </p:grpSp>
        <p:sp>
          <p:nvSpPr>
            <p:cNvPr id="39" name="Text Box 9"/>
            <p:cNvSpPr txBox="1">
              <a:spLocks noChangeArrowheads="1"/>
            </p:cNvSpPr>
            <p:nvPr/>
          </p:nvSpPr>
          <p:spPr bwMode="gray">
            <a:xfrm>
              <a:off x="695735" y="4920359"/>
              <a:ext cx="1750439" cy="11997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b="1" dirty="0">
                  <a:solidFill>
                    <a:srgbClr val="FFFFFF"/>
                  </a:solidFill>
                  <a:latin typeface="標楷體" pitchFamily="65" charset="-120"/>
                </a:rPr>
                <a:t>84.7.1</a:t>
              </a:r>
              <a:br>
                <a:rPr kumimoji="0" lang="en-US" altLang="zh-TW" b="1" dirty="0">
                  <a:solidFill>
                    <a:srgbClr val="FFFFFF"/>
                  </a:solidFill>
                  <a:latin typeface="標楷體" pitchFamily="65" charset="-120"/>
                </a:rPr>
              </a:br>
              <a:r>
                <a:rPr kumimoji="0" lang="zh-TW" altLang="en-US" b="1" dirty="0">
                  <a:solidFill>
                    <a:srgbClr val="FFFFFF"/>
                  </a:solidFill>
                  <a:latin typeface="標楷體" pitchFamily="65" charset="-120"/>
                </a:rPr>
                <a:t>以後再任始受限</a:t>
              </a:r>
              <a:endParaRPr kumimoji="0" lang="en-US" altLang="zh-TW" b="1" dirty="0">
                <a:solidFill>
                  <a:srgbClr val="FFFFFF"/>
                </a:solidFill>
                <a:latin typeface="標楷體" pitchFamily="65" charset="-120"/>
              </a:endParaRPr>
            </a:p>
          </p:txBody>
        </p:sp>
      </p:grpSp>
    </p:spTree>
    <p:extLst>
      <p:ext uri="{BB962C8B-B14F-4D97-AF65-F5344CB8AC3E}">
        <p14:creationId xmlns:p14="http://schemas.microsoft.com/office/powerpoint/2010/main" val="1224664984"/>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63</a:t>
            </a:fld>
            <a:endParaRPr lang="en-US" altLang="zh-TW" sz="1200" dirty="0"/>
          </a:p>
        </p:txBody>
      </p:sp>
      <p:sp>
        <p:nvSpPr>
          <p:cNvPr id="35" name="Text Box 28"/>
          <p:cNvSpPr txBox="1">
            <a:spLocks noChangeArrowheads="1"/>
          </p:cNvSpPr>
          <p:nvPr/>
        </p:nvSpPr>
        <p:spPr bwMode="gray">
          <a:xfrm>
            <a:off x="648204" y="1220787"/>
            <a:ext cx="2654894" cy="430887"/>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200" b="1" dirty="0" smtClean="0">
                <a:solidFill>
                  <a:schemeClr val="bg1"/>
                </a:solidFill>
              </a:rPr>
              <a:t>(</a:t>
            </a:r>
            <a:r>
              <a:rPr lang="zh-TW" altLang="en-US" sz="2200" b="1" dirty="0" smtClean="0">
                <a:solidFill>
                  <a:schemeClr val="bg1"/>
                </a:solidFill>
              </a:rPr>
              <a:t>三</a:t>
            </a:r>
            <a:r>
              <a:rPr lang="en-US" altLang="zh-TW" sz="2200" b="1" dirty="0" smtClean="0">
                <a:solidFill>
                  <a:schemeClr val="bg1"/>
                </a:solidFill>
              </a:rPr>
              <a:t>)</a:t>
            </a:r>
            <a:r>
              <a:rPr lang="zh-TW" altLang="en-US" sz="2200" b="1" dirty="0" smtClean="0">
                <a:solidFill>
                  <a:schemeClr val="bg1"/>
                </a:solidFill>
                <a:latin typeface="Verdana" pitchFamily="34" charset="0"/>
              </a:rPr>
              <a:t>再任重行退休</a:t>
            </a:r>
            <a:r>
              <a:rPr lang="en-US" altLang="zh-TW" sz="2200" b="1" dirty="0" smtClean="0"/>
              <a:t>(3)</a:t>
            </a:r>
            <a:endParaRPr lang="zh-TW" altLang="en-US" sz="22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九、退休年資採計上限</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2" name="Rectangle 2"/>
          <p:cNvSpPr>
            <a:spLocks noChangeArrowheads="1"/>
          </p:cNvSpPr>
          <p:nvPr/>
        </p:nvSpPr>
        <p:spPr bwMode="auto">
          <a:xfrm>
            <a:off x="427310" y="1759223"/>
            <a:ext cx="8532812" cy="461665"/>
          </a:xfrm>
          <a:prstGeom prst="rect">
            <a:avLst/>
          </a:prstGeom>
          <a:noFill/>
          <a:ln>
            <a:noFill/>
          </a:ln>
          <a:effectLst/>
          <a:extLst>
            <a:ext uri="{909E8E84-426E-40DD-AFC4-6F175D3DCCD1}">
              <a14:hiddenFill xmlns:a14="http://schemas.microsoft.com/office/drawing/2010/main">
                <a:gradFill rotWithShape="1">
                  <a:gsLst>
                    <a:gs pos="0">
                      <a:srgbClr val="FFFFCC"/>
                    </a:gs>
                    <a:gs pos="100000">
                      <a:schemeClr val="bg1"/>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261938" indent="-261938"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0" indent="0" eaLnBrk="1" hangingPunct="1">
              <a:spcBef>
                <a:spcPct val="10000"/>
              </a:spcBef>
              <a:buClr>
                <a:srgbClr val="660066"/>
              </a:buClr>
              <a:buNone/>
            </a:pPr>
            <a:r>
              <a:rPr lang="en-US" altLang="zh-TW" b="1" dirty="0">
                <a:solidFill>
                  <a:schemeClr val="tx1"/>
                </a:solidFill>
              </a:rPr>
              <a:t>2</a:t>
            </a:r>
            <a:r>
              <a:rPr lang="en-US" altLang="zh-TW" b="1" dirty="0" smtClean="0">
                <a:solidFill>
                  <a:schemeClr val="tx1"/>
                </a:solidFill>
              </a:rPr>
              <a:t>.</a:t>
            </a:r>
            <a:r>
              <a:rPr lang="zh-TW" altLang="en-US" b="1" dirty="0" smtClean="0">
                <a:solidFill>
                  <a:schemeClr val="tx1"/>
                </a:solidFill>
              </a:rPr>
              <a:t>再</a:t>
            </a:r>
            <a:r>
              <a:rPr lang="zh-TW" altLang="en-US" b="1" dirty="0">
                <a:solidFill>
                  <a:schemeClr val="tx1"/>
                </a:solidFill>
              </a:rPr>
              <a:t>任重行</a:t>
            </a:r>
            <a:r>
              <a:rPr lang="zh-TW" altLang="en-US" b="1" dirty="0" smtClean="0">
                <a:solidFill>
                  <a:schemeClr val="tx1"/>
                </a:solidFill>
              </a:rPr>
              <a:t>退休給與規定</a:t>
            </a:r>
            <a:endParaRPr lang="zh-TW" altLang="en-US" b="1" dirty="0">
              <a:solidFill>
                <a:srgbClr val="660066"/>
              </a:solidFill>
            </a:endParaRPr>
          </a:p>
        </p:txBody>
      </p:sp>
      <p:sp>
        <p:nvSpPr>
          <p:cNvPr id="30" name="AutoShape 3"/>
          <p:cNvSpPr>
            <a:spLocks noChangeArrowheads="1"/>
          </p:cNvSpPr>
          <p:nvPr/>
        </p:nvSpPr>
        <p:spPr bwMode="gray">
          <a:xfrm flipH="1">
            <a:off x="2470026" y="2204864"/>
            <a:ext cx="6254750" cy="4464670"/>
          </a:xfrm>
          <a:prstGeom prst="rightArrow">
            <a:avLst>
              <a:gd name="adj1" fmla="val 86065"/>
              <a:gd name="adj2" fmla="val 31781"/>
            </a:avLst>
          </a:prstGeom>
          <a:gradFill rotWithShape="1">
            <a:gsLst>
              <a:gs pos="0">
                <a:srgbClr val="FFFFFF">
                  <a:alpha val="51999"/>
                </a:srgbClr>
              </a:gs>
              <a:gs pos="100000">
                <a:srgbClr val="FFCC66"/>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 name="AutoShape 4"/>
          <p:cNvSpPr>
            <a:spLocks noChangeArrowheads="1"/>
          </p:cNvSpPr>
          <p:nvPr/>
        </p:nvSpPr>
        <p:spPr bwMode="gray">
          <a:xfrm>
            <a:off x="3633586" y="2564904"/>
            <a:ext cx="5040313" cy="990600"/>
          </a:xfrm>
          <a:prstGeom prst="roundRect">
            <a:avLst>
              <a:gd name="adj" fmla="val 9106"/>
            </a:avLst>
          </a:prstGeom>
          <a:gradFill rotWithShape="1">
            <a:gsLst>
              <a:gs pos="0">
                <a:srgbClr val="5B84E9">
                  <a:gamma/>
                  <a:shade val="46275"/>
                  <a:invGamma/>
                </a:srgbClr>
              </a:gs>
              <a:gs pos="50000">
                <a:srgbClr val="5B84E9"/>
              </a:gs>
              <a:gs pos="100000">
                <a:srgbClr val="5B84E9">
                  <a:gamma/>
                  <a:shade val="46275"/>
                  <a:invGamma/>
                </a:srgbClr>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anchor="ctr"/>
          <a:lstStyle/>
          <a:p>
            <a:pPr>
              <a:defRPr/>
            </a:pPr>
            <a:r>
              <a:rPr lang="zh-TW" altLang="en-US" sz="2400" b="1" dirty="0">
                <a:solidFill>
                  <a:schemeClr val="bg1"/>
                </a:solidFill>
                <a:latin typeface="+mn-ea"/>
                <a:ea typeface="+mn-ea"/>
              </a:rPr>
              <a:t>再任或轉任後之合於採計任職年資滿</a:t>
            </a:r>
            <a:r>
              <a:rPr lang="en-US" altLang="zh-TW" sz="2400" b="1" dirty="0">
                <a:solidFill>
                  <a:srgbClr val="FFFF00"/>
                </a:solidFill>
                <a:latin typeface="+mn-ea"/>
                <a:ea typeface="+mn-ea"/>
              </a:rPr>
              <a:t>15</a:t>
            </a:r>
            <a:r>
              <a:rPr lang="zh-TW" altLang="en-US" sz="2400" b="1" dirty="0">
                <a:solidFill>
                  <a:srgbClr val="FFFF00"/>
                </a:solidFill>
                <a:latin typeface="+mn-ea"/>
                <a:ea typeface="+mn-ea"/>
              </a:rPr>
              <a:t>年</a:t>
            </a:r>
            <a:r>
              <a:rPr lang="zh-TW" altLang="en-US" sz="2400" b="1" dirty="0">
                <a:solidFill>
                  <a:schemeClr val="bg1"/>
                </a:solidFill>
                <a:latin typeface="+mn-ea"/>
                <a:ea typeface="+mn-ea"/>
              </a:rPr>
              <a:t>以上者</a:t>
            </a:r>
            <a:endParaRPr lang="en-US" altLang="zh-TW" sz="2400" b="1" dirty="0">
              <a:solidFill>
                <a:schemeClr val="bg1"/>
              </a:solidFill>
              <a:latin typeface="+mn-ea"/>
              <a:ea typeface="+mn-ea"/>
            </a:endParaRPr>
          </a:p>
        </p:txBody>
      </p:sp>
      <p:sp>
        <p:nvSpPr>
          <p:cNvPr id="42" name="AutoShape 5"/>
          <p:cNvSpPr>
            <a:spLocks noChangeArrowheads="1"/>
          </p:cNvSpPr>
          <p:nvPr/>
        </p:nvSpPr>
        <p:spPr bwMode="gray">
          <a:xfrm>
            <a:off x="3631799" y="3685034"/>
            <a:ext cx="5040313" cy="1123950"/>
          </a:xfrm>
          <a:prstGeom prst="roundRect">
            <a:avLst>
              <a:gd name="adj" fmla="val 9106"/>
            </a:avLst>
          </a:prstGeom>
          <a:gradFill rotWithShape="1">
            <a:gsLst>
              <a:gs pos="0">
                <a:srgbClr val="285D6E"/>
              </a:gs>
              <a:gs pos="50000">
                <a:srgbClr val="57C9ED"/>
              </a:gs>
              <a:gs pos="100000">
                <a:srgbClr val="285D6E"/>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just" eaLnBrk="1" hangingPunct="1">
              <a:buFont typeface="Wingdings" pitchFamily="2" charset="2"/>
              <a:buNone/>
            </a:pPr>
            <a:r>
              <a:rPr kumimoji="0" lang="zh-TW" altLang="en-US" b="1" dirty="0">
                <a:solidFill>
                  <a:schemeClr val="bg1"/>
                </a:solidFill>
              </a:rPr>
              <a:t>按審定年資給與</a:t>
            </a:r>
            <a:r>
              <a:rPr kumimoji="0" lang="zh-TW" altLang="en-US" b="1" dirty="0">
                <a:solidFill>
                  <a:srgbClr val="FF0000"/>
                </a:solidFill>
              </a:rPr>
              <a:t>（即按上限扣除已領給與年資後之年資給與）</a:t>
            </a:r>
            <a:endParaRPr kumimoji="0" lang="en-US" altLang="zh-TW" b="1" dirty="0">
              <a:solidFill>
                <a:srgbClr val="FF0000"/>
              </a:solidFill>
              <a:ea typeface="新細明體" charset="-120"/>
            </a:endParaRPr>
          </a:p>
        </p:txBody>
      </p:sp>
      <p:sp>
        <p:nvSpPr>
          <p:cNvPr id="43" name="AutoShape 6"/>
          <p:cNvSpPr>
            <a:spLocks noChangeArrowheads="1"/>
          </p:cNvSpPr>
          <p:nvPr/>
        </p:nvSpPr>
        <p:spPr bwMode="gray">
          <a:xfrm>
            <a:off x="3633586" y="4941168"/>
            <a:ext cx="5040313" cy="1296987"/>
          </a:xfrm>
          <a:prstGeom prst="roundRect">
            <a:avLst>
              <a:gd name="adj" fmla="val 9106"/>
            </a:avLst>
          </a:prstGeom>
          <a:gradFill rotWithShape="1">
            <a:gsLst>
              <a:gs pos="0">
                <a:srgbClr val="2F634D"/>
              </a:gs>
              <a:gs pos="50000">
                <a:srgbClr val="65D7A6"/>
              </a:gs>
              <a:gs pos="100000">
                <a:srgbClr val="2F634D"/>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b="1" dirty="0">
                <a:solidFill>
                  <a:schemeClr val="bg1"/>
                </a:solidFill>
              </a:rPr>
              <a:t>仍有舊制年資者，</a:t>
            </a:r>
            <a:r>
              <a:rPr kumimoji="0" lang="zh-TW" altLang="en-US" b="1" dirty="0">
                <a:solidFill>
                  <a:srgbClr val="FF0000"/>
                </a:solidFill>
              </a:rPr>
              <a:t>應接續於前次已領給與以後之年資</a:t>
            </a:r>
            <a:r>
              <a:rPr kumimoji="0" lang="zh-TW" altLang="en-US" b="1" dirty="0">
                <a:solidFill>
                  <a:schemeClr val="bg1"/>
                </a:solidFill>
              </a:rPr>
              <a:t>按選擇退休金種類標準計算給與</a:t>
            </a:r>
            <a:endParaRPr kumimoji="0" lang="en-US" altLang="zh-TW" b="1" dirty="0">
              <a:solidFill>
                <a:schemeClr val="bg1"/>
              </a:solidFill>
              <a:ea typeface="新細明體" charset="-120"/>
            </a:endParaRPr>
          </a:p>
        </p:txBody>
      </p:sp>
      <p:sp>
        <p:nvSpPr>
          <p:cNvPr id="46" name="AutoShape 7"/>
          <p:cNvSpPr>
            <a:spLocks noChangeArrowheads="1"/>
          </p:cNvSpPr>
          <p:nvPr/>
        </p:nvSpPr>
        <p:spPr bwMode="gray">
          <a:xfrm>
            <a:off x="541807" y="2646809"/>
            <a:ext cx="2159000" cy="3200400"/>
          </a:xfrm>
          <a:prstGeom prst="roundRect">
            <a:avLst>
              <a:gd name="adj" fmla="val 9106"/>
            </a:avLst>
          </a:prstGeom>
          <a:gradFill rotWithShape="1">
            <a:gsLst>
              <a:gs pos="0">
                <a:srgbClr val="5B84E9"/>
              </a:gs>
              <a:gs pos="100000">
                <a:srgbClr val="5B84E9">
                  <a:gamma/>
                  <a:tint val="0"/>
                  <a:invGamma/>
                </a:srgbClr>
              </a:gs>
            </a:gsLst>
            <a:lin ang="5400000" scaled="1"/>
          </a:gradFill>
          <a:ln>
            <a:noFill/>
          </a:ln>
          <a:effectLst>
            <a:outerShdw dist="107763" dir="2700000" algn="ctr" rotWithShape="0">
              <a:srgbClr val="000000">
                <a:alpha val="50000"/>
              </a:srgbClr>
            </a:outerShdw>
          </a:effectLst>
          <a:extLst>
            <a:ext uri="{91240B29-F687-4F45-9708-019B960494DF}">
              <a14:hiddenLine xmlns:a14="http://schemas.microsoft.com/office/drawing/2010/main" w="25400">
                <a:solidFill>
                  <a:schemeClr val="tx1"/>
                </a:solidFill>
                <a:round/>
                <a:headEnd/>
                <a:tailEnd/>
              </a14:hiddenLine>
            </a:ext>
          </a:extLst>
        </p:spPr>
        <p:txBody>
          <a:bodyPr anchor="ctr"/>
          <a:lstStyle/>
          <a:p>
            <a:pPr marL="266700" indent="-266700" algn="just">
              <a:spcBef>
                <a:spcPct val="10000"/>
              </a:spcBef>
              <a:buClr>
                <a:schemeClr val="accent2"/>
              </a:buClr>
              <a:buSzPct val="90000"/>
              <a:buFont typeface="Wingdings" pitchFamily="2" charset="2"/>
              <a:buChar char="l"/>
              <a:defRPr/>
            </a:pPr>
            <a:r>
              <a:rPr lang="zh-TW" altLang="en-US" sz="2800" b="1" dirty="0">
                <a:solidFill>
                  <a:srgbClr val="660066"/>
                </a:solidFill>
                <a:latin typeface="+mj-ea"/>
                <a:ea typeface="+mj-ea"/>
              </a:rPr>
              <a:t>重行退休者得擇領月退休金</a:t>
            </a:r>
            <a:r>
              <a:rPr lang="zh-TW" altLang="en-US" sz="2800" b="1" dirty="0" smtClean="0">
                <a:solidFill>
                  <a:srgbClr val="660066"/>
                </a:solidFill>
                <a:latin typeface="+mj-ea"/>
                <a:ea typeface="+mj-ea"/>
              </a:rPr>
              <a:t>條件</a:t>
            </a:r>
            <a:r>
              <a:rPr lang="en-US" altLang="zh-TW" sz="2800" b="1" dirty="0" smtClean="0">
                <a:solidFill>
                  <a:srgbClr val="0000FF"/>
                </a:solidFill>
                <a:latin typeface="+mj-ea"/>
                <a:ea typeface="+mj-ea"/>
              </a:rPr>
              <a:t>(</a:t>
            </a:r>
            <a:r>
              <a:rPr lang="zh-TW" altLang="en-US" sz="2800" b="1" dirty="0" smtClean="0">
                <a:solidFill>
                  <a:srgbClr val="0000FF"/>
                </a:solidFill>
                <a:latin typeface="+mj-ea"/>
                <a:ea typeface="+mj-ea"/>
              </a:rPr>
              <a:t>須符合月退起支條件</a:t>
            </a:r>
            <a:r>
              <a:rPr lang="en-US" altLang="zh-TW" sz="2800" b="1" dirty="0">
                <a:solidFill>
                  <a:srgbClr val="0000FF"/>
                </a:solidFill>
                <a:latin typeface="+mj-ea"/>
                <a:ea typeface="+mj-ea"/>
              </a:rPr>
              <a:t>)</a:t>
            </a:r>
            <a:endParaRPr lang="zh-TW" altLang="en-US" sz="2800" b="1" dirty="0">
              <a:solidFill>
                <a:srgbClr val="0000FF"/>
              </a:solidFill>
              <a:latin typeface="+mj-ea"/>
              <a:ea typeface="+mj-ea"/>
            </a:endParaRPr>
          </a:p>
        </p:txBody>
      </p:sp>
    </p:spTree>
    <p:extLst>
      <p:ext uri="{BB962C8B-B14F-4D97-AF65-F5344CB8AC3E}">
        <p14:creationId xmlns:p14="http://schemas.microsoft.com/office/powerpoint/2010/main" val="377625243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64</a:t>
            </a:fld>
            <a:endParaRPr lang="en-US" altLang="zh-TW" sz="1200" dirty="0"/>
          </a:p>
        </p:txBody>
      </p:sp>
      <p:sp>
        <p:nvSpPr>
          <p:cNvPr id="35" name="Text Box 28"/>
          <p:cNvSpPr txBox="1">
            <a:spLocks noChangeArrowheads="1"/>
          </p:cNvSpPr>
          <p:nvPr/>
        </p:nvSpPr>
        <p:spPr bwMode="gray">
          <a:xfrm>
            <a:off x="648998" y="1340768"/>
            <a:ext cx="1915909"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a:solidFill>
                  <a:schemeClr val="bg1"/>
                </a:solidFill>
              </a:rPr>
              <a:t>一</a:t>
            </a:r>
            <a:r>
              <a:rPr lang="en-US" altLang="zh-TW" sz="2400" b="1" dirty="0" smtClean="0">
                <a:solidFill>
                  <a:schemeClr val="bg1"/>
                </a:solidFill>
              </a:rPr>
              <a:t>)</a:t>
            </a:r>
            <a:r>
              <a:rPr lang="zh-TW" altLang="en-US" sz="2400" b="1" dirty="0" smtClean="0">
                <a:solidFill>
                  <a:schemeClr val="bg1"/>
                </a:solidFill>
              </a:rPr>
              <a:t>請領時點</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4" name="Rectangle 11"/>
          <p:cNvSpPr>
            <a:spLocks noChangeArrowheads="1"/>
          </p:cNvSpPr>
          <p:nvPr/>
        </p:nvSpPr>
        <p:spPr bwMode="auto">
          <a:xfrm>
            <a:off x="1270273" y="2060848"/>
            <a:ext cx="6767512" cy="1477328"/>
          </a:xfrm>
          <a:prstGeom prst="rect">
            <a:avLst/>
          </a:prstGeom>
          <a:ln>
            <a:headEnd/>
            <a:tailEnd/>
          </a:ln>
        </p:spPr>
        <p:style>
          <a:lnRef idx="2">
            <a:schemeClr val="accent5"/>
          </a:lnRef>
          <a:fillRef idx="1">
            <a:schemeClr val="lt1"/>
          </a:fillRef>
          <a:effectRef idx="0">
            <a:schemeClr val="accent5"/>
          </a:effectRef>
          <a:fontRef idx="minor">
            <a:schemeClr val="dk1"/>
          </a:fontRef>
        </p:style>
        <p:txBody>
          <a:bodyPr>
            <a:spAutoFit/>
          </a:bodyPr>
          <a:lstStyle>
            <a:lvl1pPr marL="261938" indent="-261938"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lang="zh-TW" altLang="en-US" sz="3000" b="1" dirty="0" smtClean="0"/>
              <a:t>適用對象</a:t>
            </a:r>
          </a:p>
          <a:p>
            <a:pPr algn="ctr" eaLnBrk="1" hangingPunct="1">
              <a:buFont typeface="Wingdings" pitchFamily="2" charset="2"/>
              <a:buNone/>
            </a:pPr>
            <a:r>
              <a:rPr lang="zh-TW" altLang="en-US" sz="3000" b="1" dirty="0" smtClean="0">
                <a:solidFill>
                  <a:srgbClr val="FF0000"/>
                </a:solidFill>
              </a:rPr>
              <a:t>↓</a:t>
            </a:r>
            <a:endParaRPr lang="zh-TW" altLang="en-US" sz="3000" b="1" dirty="0" smtClean="0"/>
          </a:p>
          <a:p>
            <a:pPr algn="ctr" eaLnBrk="1" hangingPunct="1">
              <a:buFont typeface="Wingdings" pitchFamily="2" charset="2"/>
              <a:buNone/>
            </a:pPr>
            <a:r>
              <a:rPr lang="zh-TW" altLang="en-US" sz="3000" b="1" dirty="0" smtClean="0">
                <a:solidFill>
                  <a:srgbClr val="660066"/>
                </a:solidFill>
              </a:rPr>
              <a:t>支（兼）領月退休金人員之遺族</a:t>
            </a:r>
            <a:endParaRPr lang="zh-TW" altLang="en-US" sz="3000" b="1" dirty="0">
              <a:solidFill>
                <a:srgbClr val="660066"/>
              </a:solidFill>
            </a:endParaRPr>
          </a:p>
        </p:txBody>
      </p:sp>
      <p:sp>
        <p:nvSpPr>
          <p:cNvPr id="15" name="Rectangle 12"/>
          <p:cNvSpPr>
            <a:spLocks noChangeArrowheads="1"/>
          </p:cNvSpPr>
          <p:nvPr/>
        </p:nvSpPr>
        <p:spPr bwMode="auto">
          <a:xfrm>
            <a:off x="1270273" y="4221311"/>
            <a:ext cx="6769100" cy="2169825"/>
          </a:xfrm>
          <a:prstGeom prst="rect">
            <a:avLst/>
          </a:prstGeom>
          <a:ln/>
        </p:spPr>
        <p:style>
          <a:lnRef idx="2">
            <a:schemeClr val="accent5"/>
          </a:lnRef>
          <a:fillRef idx="1">
            <a:schemeClr val="lt1"/>
          </a:fillRef>
          <a:effectRef idx="0">
            <a:schemeClr val="accent5"/>
          </a:effectRef>
          <a:fontRef idx="minor">
            <a:schemeClr val="dk1"/>
          </a:fontRef>
        </p:style>
        <p:txBody>
          <a:bodyPr>
            <a:spAutoFit/>
          </a:bodyPr>
          <a:lstStyle>
            <a:lvl1pPr marL="261938" indent="-261938"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lang="zh-TW" altLang="en-US" sz="3000" b="1" dirty="0"/>
              <a:t>請領時點</a:t>
            </a:r>
          </a:p>
          <a:p>
            <a:pPr algn="ctr" eaLnBrk="1" hangingPunct="1">
              <a:buFont typeface="Wingdings" pitchFamily="2" charset="2"/>
              <a:buNone/>
            </a:pPr>
            <a:r>
              <a:rPr lang="zh-TW" altLang="en-US" sz="3000" b="1" dirty="0">
                <a:solidFill>
                  <a:srgbClr val="FF0000"/>
                </a:solidFill>
              </a:rPr>
              <a:t>↓</a:t>
            </a:r>
            <a:endParaRPr lang="zh-TW" altLang="en-US" sz="3000" b="1" dirty="0">
              <a:solidFill>
                <a:srgbClr val="0033CC"/>
              </a:solidFill>
            </a:endParaRPr>
          </a:p>
          <a:p>
            <a:pPr algn="ctr" eaLnBrk="1" hangingPunct="1">
              <a:buFont typeface="Wingdings" pitchFamily="2" charset="2"/>
              <a:buNone/>
            </a:pPr>
            <a:r>
              <a:rPr lang="zh-TW" altLang="en-US" sz="3000" b="1" dirty="0">
                <a:solidFill>
                  <a:srgbClr val="660066"/>
                </a:solidFill>
              </a:rPr>
              <a:t>支（兼）領月退休金人員</a:t>
            </a:r>
            <a:r>
              <a:rPr lang="zh-TW" altLang="en-US" sz="3000" b="1" dirty="0">
                <a:solidFill>
                  <a:srgbClr val="FF0000"/>
                </a:solidFill>
              </a:rPr>
              <a:t>死亡</a:t>
            </a:r>
            <a:r>
              <a:rPr lang="zh-TW" altLang="en-US" sz="3000" b="1" dirty="0">
                <a:solidFill>
                  <a:srgbClr val="660066"/>
                </a:solidFill>
              </a:rPr>
              <a:t>時</a:t>
            </a:r>
          </a:p>
          <a:p>
            <a:pPr algn="ctr" eaLnBrk="1" hangingPunct="1">
              <a:spcBef>
                <a:spcPct val="50000"/>
              </a:spcBef>
              <a:buFont typeface="Wingdings" pitchFamily="2" charset="2"/>
              <a:buNone/>
            </a:pPr>
            <a:r>
              <a:rPr lang="zh-TW" altLang="en-US" sz="3000" b="1" dirty="0">
                <a:solidFill>
                  <a:srgbClr val="CC0000"/>
                </a:solidFill>
              </a:rPr>
              <a:t>＊</a:t>
            </a:r>
            <a:r>
              <a:rPr lang="zh-TW" altLang="en-US" sz="2600" b="1" dirty="0">
                <a:solidFill>
                  <a:srgbClr val="CC0000"/>
                </a:solidFill>
              </a:rPr>
              <a:t>請領條件均以退休人員死亡時之事實為準</a:t>
            </a:r>
          </a:p>
        </p:txBody>
      </p:sp>
    </p:spTree>
    <p:extLst>
      <p:ext uri="{BB962C8B-B14F-4D97-AF65-F5344CB8AC3E}">
        <p14:creationId xmlns:p14="http://schemas.microsoft.com/office/powerpoint/2010/main" val="3785754361"/>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65</a:t>
            </a:fld>
            <a:endParaRPr lang="en-US" altLang="zh-TW" sz="1200" dirty="0"/>
          </a:p>
        </p:txBody>
      </p:sp>
      <p:sp>
        <p:nvSpPr>
          <p:cNvPr id="35" name="Text Box 28"/>
          <p:cNvSpPr txBox="1">
            <a:spLocks noChangeArrowheads="1"/>
          </p:cNvSpPr>
          <p:nvPr/>
        </p:nvSpPr>
        <p:spPr bwMode="gray">
          <a:xfrm>
            <a:off x="648998" y="1340768"/>
            <a:ext cx="318709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二</a:t>
            </a:r>
            <a:r>
              <a:rPr lang="en-US" altLang="zh-TW" sz="2400" b="1" dirty="0" smtClean="0">
                <a:solidFill>
                  <a:schemeClr val="bg1"/>
                </a:solidFill>
              </a:rPr>
              <a:t>)</a:t>
            </a:r>
            <a:r>
              <a:rPr lang="zh-TW" altLang="en-US" sz="2400" b="1" dirty="0" smtClean="0">
                <a:solidFill>
                  <a:schemeClr val="bg1"/>
                </a:solidFill>
              </a:rPr>
              <a:t>遺族範圍及順序</a:t>
            </a:r>
            <a:r>
              <a:rPr lang="en-US" altLang="zh-TW" sz="2400" b="1" dirty="0" smtClean="0">
                <a:solidFill>
                  <a:schemeClr val="bg1"/>
                </a:solidFill>
              </a:rPr>
              <a:t>(1)</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8" name="Rectangle 5"/>
          <p:cNvSpPr txBox="1">
            <a:spLocks noChangeArrowheads="1"/>
          </p:cNvSpPr>
          <p:nvPr/>
        </p:nvSpPr>
        <p:spPr bwMode="auto">
          <a:xfrm>
            <a:off x="5478462" y="2118610"/>
            <a:ext cx="2305050" cy="3110590"/>
          </a:xfrm>
          <a:prstGeom prst="rect">
            <a:avLst/>
          </a:prstGeom>
          <a:gradFill rotWithShape="1">
            <a:gsLst>
              <a:gs pos="0">
                <a:srgbClr val="FFFFFF"/>
              </a:gs>
              <a:gs pos="100000">
                <a:srgbClr val="FFFF66"/>
              </a:gs>
            </a:gsLst>
            <a:lin ang="5400000" scaled="1"/>
          </a:gradFill>
          <a:ln w="15875" cap="rnd">
            <a:solidFill>
              <a:schemeClr val="tx1"/>
            </a:solidFill>
            <a:prstDash val="sysDot"/>
            <a:miter lim="800000"/>
            <a:headEnd/>
            <a:tailEnd/>
          </a:ln>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0" algn="ctr" eaLnBrk="1" hangingPunct="1">
              <a:lnSpc>
                <a:spcPts val="2200"/>
              </a:lnSpc>
              <a:buFont typeface="Wingdings" pitchFamily="2" charset="2"/>
              <a:buNone/>
            </a:pPr>
            <a:r>
              <a:rPr kumimoji="0" lang="zh-TW" altLang="en-US" sz="2600" b="1" u="sng" kern="0" dirty="0" smtClean="0"/>
              <a:t>順序</a:t>
            </a:r>
          </a:p>
          <a:p>
            <a:pPr marL="0" indent="0" algn="ctr" eaLnBrk="1" hangingPunct="1">
              <a:lnSpc>
                <a:spcPts val="2200"/>
              </a:lnSpc>
              <a:spcBef>
                <a:spcPct val="50000"/>
              </a:spcBef>
              <a:buFont typeface="Wingdings" pitchFamily="2" charset="2"/>
              <a:buNone/>
            </a:pPr>
            <a:r>
              <a:rPr kumimoji="0" lang="en-US" altLang="zh-TW" sz="2600" b="1" kern="0" dirty="0" smtClean="0">
                <a:solidFill>
                  <a:srgbClr val="0000FF"/>
                </a:solidFill>
              </a:rPr>
              <a:t>1.</a:t>
            </a:r>
            <a:r>
              <a:rPr kumimoji="0" lang="zh-TW" altLang="en-US" sz="2600" b="1" kern="0" dirty="0" smtClean="0">
                <a:solidFill>
                  <a:srgbClr val="0000FF"/>
                </a:solidFill>
              </a:rPr>
              <a:t>子女</a:t>
            </a:r>
          </a:p>
          <a:p>
            <a:pPr marL="0" indent="0" algn="ctr" eaLnBrk="1" hangingPunct="1">
              <a:lnSpc>
                <a:spcPts val="2200"/>
              </a:lnSpc>
              <a:buFont typeface="Wingdings" pitchFamily="2" charset="2"/>
              <a:buNone/>
            </a:pPr>
            <a:r>
              <a:rPr kumimoji="0" lang="zh-TW" altLang="en-US" sz="2600" b="1" kern="0" dirty="0" smtClean="0">
                <a:solidFill>
                  <a:srgbClr val="0000FF"/>
                </a:solidFill>
              </a:rPr>
              <a:t>↓</a:t>
            </a:r>
          </a:p>
          <a:p>
            <a:pPr marL="0" indent="0" algn="ctr" eaLnBrk="1" hangingPunct="1">
              <a:lnSpc>
                <a:spcPts val="2200"/>
              </a:lnSpc>
              <a:buFont typeface="Wingdings" pitchFamily="2" charset="2"/>
              <a:buNone/>
            </a:pPr>
            <a:r>
              <a:rPr kumimoji="0" lang="en-US" altLang="zh-TW" sz="2600" b="1" kern="0" dirty="0" smtClean="0">
                <a:solidFill>
                  <a:srgbClr val="0000FF"/>
                </a:solidFill>
              </a:rPr>
              <a:t>2.</a:t>
            </a:r>
            <a:r>
              <a:rPr kumimoji="0" lang="zh-TW" altLang="en-US" sz="2600" b="1" kern="0" dirty="0" smtClean="0">
                <a:solidFill>
                  <a:srgbClr val="0000FF"/>
                </a:solidFill>
              </a:rPr>
              <a:t>父母</a:t>
            </a:r>
          </a:p>
          <a:p>
            <a:pPr marL="0" indent="0" algn="ctr" eaLnBrk="1" hangingPunct="1">
              <a:lnSpc>
                <a:spcPts val="2200"/>
              </a:lnSpc>
              <a:buFont typeface="Wingdings" pitchFamily="2" charset="2"/>
              <a:buNone/>
            </a:pPr>
            <a:r>
              <a:rPr kumimoji="0" lang="zh-TW" altLang="en-US" sz="2600" b="1" kern="0" dirty="0" smtClean="0">
                <a:solidFill>
                  <a:srgbClr val="0000FF"/>
                </a:solidFill>
              </a:rPr>
              <a:t>↓</a:t>
            </a:r>
          </a:p>
          <a:p>
            <a:pPr marL="0" indent="0" algn="ctr" eaLnBrk="1" hangingPunct="1">
              <a:lnSpc>
                <a:spcPts val="2200"/>
              </a:lnSpc>
              <a:buFont typeface="Wingdings" pitchFamily="2" charset="2"/>
              <a:buNone/>
            </a:pPr>
            <a:r>
              <a:rPr kumimoji="0" lang="en-US" altLang="zh-TW" sz="2600" b="1" kern="0" dirty="0" smtClean="0">
                <a:solidFill>
                  <a:srgbClr val="0000FF"/>
                </a:solidFill>
              </a:rPr>
              <a:t>3.</a:t>
            </a:r>
            <a:r>
              <a:rPr kumimoji="0" lang="zh-TW" altLang="en-US" sz="2600" b="1" kern="0" dirty="0" smtClean="0">
                <a:solidFill>
                  <a:srgbClr val="0000FF"/>
                </a:solidFill>
              </a:rPr>
              <a:t>兄弟姊妹</a:t>
            </a:r>
          </a:p>
          <a:p>
            <a:pPr marL="0" indent="0" algn="ctr" eaLnBrk="1" hangingPunct="1">
              <a:lnSpc>
                <a:spcPts val="2200"/>
              </a:lnSpc>
              <a:buFont typeface="Wingdings" pitchFamily="2" charset="2"/>
              <a:buNone/>
            </a:pPr>
            <a:r>
              <a:rPr kumimoji="0" lang="zh-TW" altLang="en-US" sz="2600" b="1" kern="0" dirty="0" smtClean="0">
                <a:solidFill>
                  <a:srgbClr val="0000FF"/>
                </a:solidFill>
              </a:rPr>
              <a:t>↓</a:t>
            </a:r>
          </a:p>
          <a:p>
            <a:pPr marL="0" indent="0" algn="ctr" eaLnBrk="1" hangingPunct="1">
              <a:lnSpc>
                <a:spcPts val="2200"/>
              </a:lnSpc>
              <a:buFont typeface="Wingdings" pitchFamily="2" charset="2"/>
              <a:buNone/>
            </a:pPr>
            <a:r>
              <a:rPr kumimoji="0" lang="en-US" altLang="zh-TW" sz="2600" b="1" kern="0" dirty="0" smtClean="0">
                <a:solidFill>
                  <a:srgbClr val="0000FF"/>
                </a:solidFill>
              </a:rPr>
              <a:t>4.</a:t>
            </a:r>
            <a:r>
              <a:rPr kumimoji="0" lang="zh-TW" altLang="en-US" sz="2600" b="1" kern="0" dirty="0" smtClean="0">
                <a:solidFill>
                  <a:srgbClr val="0000FF"/>
                </a:solidFill>
              </a:rPr>
              <a:t>祖父母</a:t>
            </a:r>
          </a:p>
        </p:txBody>
      </p:sp>
      <p:sp>
        <p:nvSpPr>
          <p:cNvPr id="9" name="AutoShape 6"/>
          <p:cNvSpPr>
            <a:spLocks noChangeArrowheads="1"/>
          </p:cNvSpPr>
          <p:nvPr/>
        </p:nvSpPr>
        <p:spPr bwMode="auto">
          <a:xfrm rot="16200000">
            <a:off x="826748" y="2593610"/>
            <a:ext cx="3110593" cy="2160587"/>
          </a:xfrm>
          <a:prstGeom prst="flowChartOffpageConnector">
            <a:avLst/>
          </a:prstGeom>
          <a:gradFill rotWithShape="1">
            <a:gsLst>
              <a:gs pos="0">
                <a:srgbClr val="FFFF66"/>
              </a:gs>
              <a:gs pos="100000">
                <a:schemeClr val="bg1"/>
              </a:gs>
            </a:gsLst>
            <a:lin ang="5400000" scaled="1"/>
          </a:gradFill>
          <a:ln w="19050"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vert270" wrap="none" anchor="ctr" anchorCtr="1"/>
          <a:lstStyle/>
          <a:p>
            <a:pPr>
              <a:defRPr/>
            </a:pPr>
            <a:r>
              <a:rPr lang="zh-TW" altLang="en-US" sz="2800" b="1" dirty="0">
                <a:solidFill>
                  <a:srgbClr val="000099"/>
                </a:solidFill>
              </a:rPr>
              <a:t>未</a:t>
            </a:r>
            <a:endParaRPr lang="en-US" altLang="zh-TW" sz="2800" b="1" dirty="0">
              <a:solidFill>
                <a:srgbClr val="000099"/>
              </a:solidFill>
            </a:endParaRPr>
          </a:p>
          <a:p>
            <a:pPr>
              <a:defRPr/>
            </a:pPr>
            <a:r>
              <a:rPr lang="zh-TW" altLang="en-US" sz="2800" b="1" dirty="0">
                <a:solidFill>
                  <a:srgbClr val="000099"/>
                </a:solidFill>
              </a:rPr>
              <a:t>再</a:t>
            </a:r>
            <a:endParaRPr lang="en-US" altLang="zh-TW" sz="2800" b="1" dirty="0">
              <a:solidFill>
                <a:srgbClr val="000099"/>
              </a:solidFill>
            </a:endParaRPr>
          </a:p>
          <a:p>
            <a:pPr>
              <a:defRPr/>
            </a:pPr>
            <a:r>
              <a:rPr lang="zh-TW" altLang="en-US" sz="2800" b="1" dirty="0">
                <a:solidFill>
                  <a:srgbClr val="000099"/>
                </a:solidFill>
              </a:rPr>
              <a:t>婚</a:t>
            </a:r>
          </a:p>
          <a:p>
            <a:pPr>
              <a:defRPr/>
            </a:pPr>
            <a:r>
              <a:rPr lang="zh-TW" altLang="en-US" sz="2800" b="1" dirty="0">
                <a:solidFill>
                  <a:srgbClr val="000099"/>
                </a:solidFill>
              </a:rPr>
              <a:t>配</a:t>
            </a:r>
            <a:endParaRPr lang="en-US" altLang="zh-TW" sz="2800" b="1" dirty="0">
              <a:solidFill>
                <a:srgbClr val="000099"/>
              </a:solidFill>
            </a:endParaRPr>
          </a:p>
          <a:p>
            <a:pPr>
              <a:defRPr/>
            </a:pPr>
            <a:r>
              <a:rPr lang="zh-TW" altLang="en-US" sz="2800" b="1" dirty="0">
                <a:solidFill>
                  <a:srgbClr val="000099"/>
                </a:solidFill>
              </a:rPr>
              <a:t>偶</a:t>
            </a:r>
            <a:endParaRPr lang="en-US" altLang="zh-TW" sz="2800" b="1" dirty="0">
              <a:solidFill>
                <a:srgbClr val="000099"/>
              </a:solidFill>
            </a:endParaRPr>
          </a:p>
        </p:txBody>
      </p:sp>
      <p:sp>
        <p:nvSpPr>
          <p:cNvPr id="10" name="AutoShape 7"/>
          <p:cNvSpPr>
            <a:spLocks noChangeArrowheads="1"/>
          </p:cNvSpPr>
          <p:nvPr/>
        </p:nvSpPr>
        <p:spPr bwMode="auto">
          <a:xfrm>
            <a:off x="4110037" y="3558472"/>
            <a:ext cx="720725" cy="649287"/>
          </a:xfrm>
          <a:prstGeom prst="plus">
            <a:avLst>
              <a:gd name="adj" fmla="val 25000"/>
            </a:avLst>
          </a:prstGeom>
          <a:solidFill>
            <a:srgbClr val="FF3399"/>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800">
              <a:solidFill>
                <a:srgbClr val="FF0000"/>
              </a:solidFill>
            </a:endParaRPr>
          </a:p>
        </p:txBody>
      </p:sp>
      <p:sp>
        <p:nvSpPr>
          <p:cNvPr id="11" name="Text Box 8"/>
          <p:cNvSpPr txBox="1">
            <a:spLocks noChangeArrowheads="1"/>
          </p:cNvSpPr>
          <p:nvPr/>
        </p:nvSpPr>
        <p:spPr bwMode="auto">
          <a:xfrm>
            <a:off x="1430120" y="5142438"/>
            <a:ext cx="1419225"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sz="2800" b="1" dirty="0">
                <a:solidFill>
                  <a:srgbClr val="FF0000"/>
                </a:solidFill>
              </a:rPr>
              <a:t>1/2</a:t>
            </a:r>
          </a:p>
        </p:txBody>
      </p:sp>
      <p:sp>
        <p:nvSpPr>
          <p:cNvPr id="12" name="Text Box 9"/>
          <p:cNvSpPr txBox="1">
            <a:spLocks noChangeArrowheads="1"/>
          </p:cNvSpPr>
          <p:nvPr/>
        </p:nvSpPr>
        <p:spPr bwMode="auto">
          <a:xfrm>
            <a:off x="5822733" y="5142438"/>
            <a:ext cx="1419225"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en-US" altLang="zh-TW" sz="2800" b="1">
                <a:solidFill>
                  <a:srgbClr val="FF0000"/>
                </a:solidFill>
              </a:rPr>
              <a:t>1/2</a:t>
            </a:r>
          </a:p>
        </p:txBody>
      </p:sp>
      <p:sp>
        <p:nvSpPr>
          <p:cNvPr id="16" name="Text Box 10"/>
          <p:cNvSpPr txBox="1">
            <a:spLocks noChangeArrowheads="1"/>
          </p:cNvSpPr>
          <p:nvPr/>
        </p:nvSpPr>
        <p:spPr bwMode="auto">
          <a:xfrm>
            <a:off x="3662145" y="5106859"/>
            <a:ext cx="1419225"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r>
              <a:rPr kumimoji="0" lang="zh-TW" altLang="en-US" sz="2800" b="1" dirty="0">
                <a:solidFill>
                  <a:srgbClr val="FF0000"/>
                </a:solidFill>
              </a:rPr>
              <a:t>＋</a:t>
            </a:r>
          </a:p>
        </p:txBody>
      </p:sp>
      <p:grpSp>
        <p:nvGrpSpPr>
          <p:cNvPr id="14" name="群組 13"/>
          <p:cNvGrpSpPr/>
          <p:nvPr/>
        </p:nvGrpSpPr>
        <p:grpSpPr>
          <a:xfrm>
            <a:off x="179512" y="5788749"/>
            <a:ext cx="8640960" cy="707917"/>
            <a:chOff x="462118" y="5448203"/>
            <a:chExt cx="8216431" cy="798042"/>
          </a:xfrm>
        </p:grpSpPr>
        <p:sp>
          <p:nvSpPr>
            <p:cNvPr id="15" name="手繪多邊形 14"/>
            <p:cNvSpPr/>
            <p:nvPr/>
          </p:nvSpPr>
          <p:spPr>
            <a:xfrm>
              <a:off x="539553" y="5461682"/>
              <a:ext cx="570637" cy="784563"/>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7" name="手繪多邊形 16"/>
            <p:cNvSpPr/>
            <p:nvPr/>
          </p:nvSpPr>
          <p:spPr>
            <a:xfrm>
              <a:off x="1110190" y="5526166"/>
              <a:ext cx="7568359" cy="595207"/>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spcBef>
                  <a:spcPts val="1800"/>
                </a:spcBef>
                <a:defRPr/>
              </a:pPr>
              <a:r>
                <a:rPr lang="zh-TW" altLang="en-US" sz="2300" b="1" dirty="0" smtClean="0">
                  <a:solidFill>
                    <a:srgbClr val="660066"/>
                  </a:solidFill>
                  <a:latin typeface="標楷體" pitchFamily="65" charset="-120"/>
                </a:rPr>
                <a:t>亡故</a:t>
              </a:r>
              <a:r>
                <a:rPr lang="zh-TW" altLang="en-US" sz="2300" b="1" dirty="0">
                  <a:solidFill>
                    <a:srgbClr val="660066"/>
                  </a:solidFill>
                  <a:latin typeface="標楷體" pitchFamily="65" charset="-120"/>
                </a:rPr>
                <a:t>退休人員無子女及已無父母者，由未再婚配偶單獨領受。</a:t>
              </a:r>
              <a:endParaRPr lang="zh-TW" altLang="en-US" sz="2300" b="1" kern="1200" dirty="0"/>
            </a:p>
          </p:txBody>
        </p:sp>
        <p:pic>
          <p:nvPicPr>
            <p:cNvPr id="18"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2118" y="5448203"/>
              <a:ext cx="725506" cy="6731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1304060011"/>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66</a:t>
            </a:fld>
            <a:endParaRPr lang="en-US" altLang="zh-TW" sz="1200" dirty="0"/>
          </a:p>
        </p:txBody>
      </p:sp>
      <p:sp>
        <p:nvSpPr>
          <p:cNvPr id="35" name="Text Box 28"/>
          <p:cNvSpPr txBox="1">
            <a:spLocks noChangeArrowheads="1"/>
          </p:cNvSpPr>
          <p:nvPr/>
        </p:nvSpPr>
        <p:spPr bwMode="gray">
          <a:xfrm>
            <a:off x="648998" y="1340768"/>
            <a:ext cx="318709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二</a:t>
            </a:r>
            <a:r>
              <a:rPr lang="en-US" altLang="zh-TW" sz="2400" b="1" dirty="0" smtClean="0">
                <a:solidFill>
                  <a:schemeClr val="bg1"/>
                </a:solidFill>
              </a:rPr>
              <a:t>)</a:t>
            </a:r>
            <a:r>
              <a:rPr lang="zh-TW" altLang="en-US" sz="2400" b="1" dirty="0" smtClean="0">
                <a:solidFill>
                  <a:schemeClr val="bg1"/>
                </a:solidFill>
              </a:rPr>
              <a:t>遺族範圍及順序</a:t>
            </a:r>
            <a:r>
              <a:rPr lang="en-US" altLang="zh-TW" sz="2400" b="1" dirty="0" smtClean="0">
                <a:solidFill>
                  <a:schemeClr val="bg1"/>
                </a:solidFill>
              </a:rPr>
              <a:t>(2)</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9" name="Rectangle 2"/>
          <p:cNvSpPr txBox="1">
            <a:spLocks noChangeArrowheads="1"/>
          </p:cNvSpPr>
          <p:nvPr/>
        </p:nvSpPr>
        <p:spPr bwMode="auto">
          <a:xfrm>
            <a:off x="655818" y="1916833"/>
            <a:ext cx="8020637" cy="4536504"/>
          </a:xfrm>
          <a:prstGeom prst="rect">
            <a:avLst/>
          </a:prstGeom>
          <a:ln/>
        </p:spPr>
        <p:style>
          <a:lnRef idx="2">
            <a:schemeClr val="accent5"/>
          </a:lnRef>
          <a:fillRef idx="1">
            <a:schemeClr val="lt1"/>
          </a:fillRef>
          <a:effectRef idx="0">
            <a:schemeClr val="accent5"/>
          </a:effectRef>
          <a:fontRef idx="minor">
            <a:schemeClr val="dk1"/>
          </a:fontRef>
        </p:style>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Wingdings" pitchFamily="2" charset="2"/>
              <a:buChar char="v"/>
              <a:defRPr kumimoji="1" sz="2400">
                <a:solidFill>
                  <a:srgbClr val="0000CC"/>
                </a:solidFill>
                <a:latin typeface="+mn-lt"/>
                <a:ea typeface="+mn-ea"/>
                <a:cs typeface="+mn-cs"/>
              </a:defRPr>
            </a:lvl1pPr>
            <a:lvl2pPr marL="742950" indent="-285750" algn="l" rtl="0" eaLnBrk="0" fontAlgn="base" hangingPunct="0">
              <a:spcBef>
                <a:spcPct val="20000"/>
              </a:spcBef>
              <a:spcAft>
                <a:spcPct val="0"/>
              </a:spcAft>
              <a:buChar char="–"/>
              <a:defRPr kumimoji="1" sz="2400">
                <a:solidFill>
                  <a:srgbClr val="0000CC"/>
                </a:solidFill>
                <a:latin typeface="+mn-lt"/>
                <a:ea typeface="+mn-ea"/>
              </a:defRPr>
            </a:lvl2pPr>
            <a:lvl3pPr marL="1143000" indent="-228600" algn="l" rtl="0" eaLnBrk="0" fontAlgn="base" hangingPunct="0">
              <a:spcBef>
                <a:spcPct val="20000"/>
              </a:spcBef>
              <a:spcAft>
                <a:spcPct val="0"/>
              </a:spcAft>
              <a:buChar char="•"/>
              <a:defRPr kumimoji="1" sz="2400">
                <a:solidFill>
                  <a:srgbClr val="0000CC"/>
                </a:solidFill>
                <a:latin typeface="+mn-lt"/>
                <a:ea typeface="+mn-ea"/>
              </a:defRPr>
            </a:lvl3pPr>
            <a:lvl4pPr marL="1600200" indent="-228600" algn="l" rtl="0" eaLnBrk="0" fontAlgn="base" hangingPunct="0">
              <a:spcBef>
                <a:spcPct val="20000"/>
              </a:spcBef>
              <a:spcAft>
                <a:spcPct val="0"/>
              </a:spcAft>
              <a:buChar char="–"/>
              <a:defRPr kumimoji="1" sz="2400">
                <a:solidFill>
                  <a:srgbClr val="0000CC"/>
                </a:solidFill>
                <a:latin typeface="+mn-lt"/>
                <a:ea typeface="+mn-ea"/>
              </a:defRPr>
            </a:lvl4pPr>
            <a:lvl5pPr marL="2057400" indent="-228600" algn="l" rtl="0" eaLnBrk="0" fontAlgn="base" hangingPunct="0">
              <a:spcBef>
                <a:spcPct val="20000"/>
              </a:spcBef>
              <a:spcAft>
                <a:spcPct val="0"/>
              </a:spcAft>
              <a:buChar char="»"/>
              <a:defRPr kumimoji="1" sz="2400">
                <a:solidFill>
                  <a:srgbClr val="0000CC"/>
                </a:solidFill>
                <a:latin typeface="+mn-lt"/>
                <a:ea typeface="+mn-ea"/>
              </a:defRPr>
            </a:lvl5pPr>
            <a:lvl6pPr marL="2514600" indent="-228600" algn="l" rtl="0" fontAlgn="base">
              <a:spcBef>
                <a:spcPct val="20000"/>
              </a:spcBef>
              <a:spcAft>
                <a:spcPct val="0"/>
              </a:spcAft>
              <a:buChar char="»"/>
              <a:defRPr kumimoji="1" sz="2400">
                <a:solidFill>
                  <a:srgbClr val="0000CC"/>
                </a:solidFill>
                <a:latin typeface="+mn-lt"/>
                <a:ea typeface="+mn-ea"/>
              </a:defRPr>
            </a:lvl6pPr>
            <a:lvl7pPr marL="2971800" indent="-228600" algn="l" rtl="0" fontAlgn="base">
              <a:spcBef>
                <a:spcPct val="20000"/>
              </a:spcBef>
              <a:spcAft>
                <a:spcPct val="0"/>
              </a:spcAft>
              <a:buChar char="»"/>
              <a:defRPr kumimoji="1" sz="2400">
                <a:solidFill>
                  <a:srgbClr val="0000CC"/>
                </a:solidFill>
                <a:latin typeface="+mn-lt"/>
                <a:ea typeface="+mn-ea"/>
              </a:defRPr>
            </a:lvl7pPr>
            <a:lvl8pPr marL="3429000" indent="-228600" algn="l" rtl="0" fontAlgn="base">
              <a:spcBef>
                <a:spcPct val="20000"/>
              </a:spcBef>
              <a:spcAft>
                <a:spcPct val="0"/>
              </a:spcAft>
              <a:buChar char="»"/>
              <a:defRPr kumimoji="1" sz="2400">
                <a:solidFill>
                  <a:srgbClr val="0000CC"/>
                </a:solidFill>
                <a:latin typeface="+mn-lt"/>
                <a:ea typeface="+mn-ea"/>
              </a:defRPr>
            </a:lvl8pPr>
            <a:lvl9pPr marL="3886200" indent="-228600" algn="l" rtl="0" fontAlgn="base">
              <a:spcBef>
                <a:spcPct val="20000"/>
              </a:spcBef>
              <a:spcAft>
                <a:spcPct val="0"/>
              </a:spcAft>
              <a:buChar char="»"/>
              <a:defRPr kumimoji="1" sz="2400">
                <a:solidFill>
                  <a:srgbClr val="0000CC"/>
                </a:solidFill>
                <a:latin typeface="+mn-lt"/>
                <a:ea typeface="+mn-ea"/>
              </a:defRPr>
            </a:lvl9pPr>
          </a:lstStyle>
          <a:p>
            <a:pPr marL="0" marR="0" lvl="0" indent="0" algn="l" defTabSz="914400" rtl="0" eaLnBrk="1" fontAlgn="base" latinLnBrk="0" hangingPunct="1">
              <a:lnSpc>
                <a:spcPts val="3000"/>
              </a:lnSpc>
              <a:spcBef>
                <a:spcPts val="600"/>
              </a:spcBef>
              <a:spcAft>
                <a:spcPct val="0"/>
              </a:spcAft>
              <a:buClr>
                <a:srgbClr val="C0504D"/>
              </a:buClr>
              <a:buSzPct val="90000"/>
              <a:buNone/>
              <a:tabLst>
                <a:tab pos="536575" algn="l"/>
              </a:tabLst>
              <a:defRPr/>
            </a:pPr>
            <a:r>
              <a:rPr kumimoji="0" lang="en-US" altLang="zh-TW" b="1" i="0" u="none" strike="noStrike" kern="0" cap="none" spc="0" normalizeH="0" baseline="0" noProof="0" dirty="0" smtClean="0">
                <a:ln>
                  <a:noFill/>
                </a:ln>
                <a:solidFill>
                  <a:schemeClr val="tx1"/>
                </a:solidFill>
                <a:effectLst/>
                <a:uLnTx/>
                <a:uFillTx/>
                <a:latin typeface="Arial"/>
                <a:ea typeface="標楷體"/>
              </a:rPr>
              <a:t>1.</a:t>
            </a:r>
            <a:r>
              <a:rPr kumimoji="0" lang="zh-TW" altLang="en-US" b="1" i="0" u="none" strike="noStrike" kern="0" cap="none" spc="0" normalizeH="0" baseline="0" noProof="0" dirty="0" smtClean="0">
                <a:ln>
                  <a:noFill/>
                </a:ln>
                <a:solidFill>
                  <a:schemeClr val="tx1"/>
                </a:solidFill>
                <a:effectLst/>
                <a:uLnTx/>
                <a:uFillTx/>
                <a:latin typeface="Arial"/>
                <a:ea typeface="標楷體"/>
              </a:rPr>
              <a:t>預立遺囑者：</a:t>
            </a:r>
            <a:endParaRPr kumimoji="0" lang="en-US" altLang="zh-TW" b="1" kern="0" dirty="0">
              <a:solidFill>
                <a:schemeClr val="tx1"/>
              </a:solidFill>
              <a:latin typeface="Arial"/>
              <a:ea typeface="標楷體"/>
            </a:endParaRPr>
          </a:p>
          <a:p>
            <a:pPr marL="361950" lvl="1" indent="-228600" algn="just" eaLnBrk="1" hangingPunct="1">
              <a:lnSpc>
                <a:spcPts val="3000"/>
              </a:lnSpc>
              <a:spcBef>
                <a:spcPts val="600"/>
              </a:spcBef>
              <a:buClr>
                <a:srgbClr val="0000FF"/>
              </a:buClr>
              <a:buSzPct val="90000"/>
              <a:buFont typeface="+mj-lt"/>
              <a:buAutoNum type="arabicParenR"/>
              <a:tabLst>
                <a:tab pos="536575" algn="l"/>
              </a:tabLst>
            </a:pPr>
            <a:r>
              <a:rPr kumimoji="0" lang="zh-TW" altLang="en-US" b="1" i="0" u="none" strike="noStrike" kern="0" cap="none" spc="0" normalizeH="0" baseline="0" noProof="0" dirty="0" smtClean="0">
                <a:ln>
                  <a:noFill/>
                </a:ln>
                <a:solidFill>
                  <a:srgbClr val="0000CC"/>
                </a:solidFill>
                <a:effectLst/>
                <a:uLnTx/>
                <a:uFillTx/>
                <a:latin typeface="+mn-ea"/>
              </a:rPr>
              <a:t>退休人員生前預立遺囑，得於前項遺族</a:t>
            </a:r>
            <a:r>
              <a:rPr kumimoji="0" lang="en-US" altLang="zh-TW" b="1" i="0" u="none" strike="noStrike" kern="0" cap="none" spc="0" normalizeH="0" baseline="0" noProof="0" dirty="0" smtClean="0">
                <a:ln>
                  <a:noFill/>
                </a:ln>
                <a:solidFill>
                  <a:srgbClr val="C00000"/>
                </a:solidFill>
                <a:effectLst/>
                <a:uLnTx/>
                <a:uFillTx/>
                <a:latin typeface="+mn-ea"/>
              </a:rPr>
              <a:t>(</a:t>
            </a:r>
            <a:r>
              <a:rPr kumimoji="0" lang="zh-TW" altLang="en-US" b="1" i="0" u="none" strike="noStrike" kern="0" cap="none" spc="0" normalizeH="0" baseline="0" noProof="0" dirty="0" smtClean="0">
                <a:ln>
                  <a:noFill/>
                </a:ln>
                <a:solidFill>
                  <a:srgbClr val="C00000"/>
                </a:solidFill>
                <a:effectLst/>
                <a:uLnTx/>
                <a:uFillTx/>
                <a:latin typeface="+mn-ea"/>
              </a:rPr>
              <a:t>配偶、子女、父母、兄弟姊妹及祖父母</a:t>
            </a:r>
            <a:r>
              <a:rPr kumimoji="0" lang="en-US" altLang="zh-TW" b="1" i="0" u="none" strike="noStrike" kern="0" cap="none" spc="0" normalizeH="0" baseline="0" noProof="0" dirty="0" smtClean="0">
                <a:ln>
                  <a:noFill/>
                </a:ln>
                <a:solidFill>
                  <a:srgbClr val="C00000"/>
                </a:solidFill>
                <a:effectLst/>
                <a:uLnTx/>
                <a:uFillTx/>
                <a:latin typeface="+mn-ea"/>
              </a:rPr>
              <a:t>)</a:t>
            </a:r>
            <a:r>
              <a:rPr kumimoji="0" lang="zh-TW" altLang="en-US" b="1" i="0" u="none" strike="noStrike" kern="0" cap="none" spc="0" normalizeH="0" baseline="0" noProof="0" dirty="0" smtClean="0">
                <a:ln>
                  <a:noFill/>
                </a:ln>
                <a:solidFill>
                  <a:srgbClr val="0000CC"/>
                </a:solidFill>
                <a:effectLst/>
                <a:uLnTx/>
                <a:uFillTx/>
                <a:latin typeface="+mn-ea"/>
              </a:rPr>
              <a:t>中</a:t>
            </a:r>
            <a:r>
              <a:rPr kumimoji="0" lang="zh-TW" altLang="en-US" b="1" i="0" u="none" strike="noStrike" kern="0" cap="none" spc="0" normalizeH="0" baseline="0" noProof="0" dirty="0" smtClean="0">
                <a:ln>
                  <a:noFill/>
                </a:ln>
                <a:solidFill>
                  <a:srgbClr val="0000CC"/>
                </a:solidFill>
                <a:effectLst/>
                <a:uLnTx/>
                <a:uFillTx/>
                <a:latin typeface="標楷體"/>
                <a:ea typeface="標楷體"/>
              </a:rPr>
              <a:t>，</a:t>
            </a:r>
            <a:r>
              <a:rPr kumimoji="0" lang="zh-TW" altLang="en-US" b="1" i="0" u="none" strike="noStrike" kern="0" cap="none" spc="0" normalizeH="0" baseline="0" noProof="0" dirty="0" smtClean="0">
                <a:ln>
                  <a:noFill/>
                </a:ln>
                <a:solidFill>
                  <a:srgbClr val="0000CC"/>
                </a:solidFill>
                <a:effectLst/>
                <a:uLnTx/>
                <a:uFillTx/>
                <a:latin typeface="+mn-ea"/>
              </a:rPr>
              <a:t>指定領受人及比率。但</a:t>
            </a:r>
            <a:r>
              <a:rPr kumimoji="0" lang="zh-TW" altLang="en-US" b="1" i="0" u="none" strike="noStrike" kern="0" cap="none" spc="0" normalizeH="0" baseline="0" noProof="0" dirty="0" smtClean="0">
                <a:ln>
                  <a:noFill/>
                </a:ln>
                <a:solidFill>
                  <a:srgbClr val="C00000"/>
                </a:solidFill>
                <a:effectLst/>
                <a:uLnTx/>
                <a:uFillTx/>
                <a:latin typeface="+mn-ea"/>
              </a:rPr>
              <a:t>不得指定前開遺族以外之人員，亦不得指定用途。</a:t>
            </a:r>
            <a:r>
              <a:rPr kumimoji="0" lang="zh-TW" altLang="en-US" b="0" i="0" u="none" strike="noStrike" kern="0" cap="none" spc="0" normalizeH="0" baseline="0" noProof="0" dirty="0" smtClean="0">
                <a:ln>
                  <a:noFill/>
                </a:ln>
                <a:solidFill>
                  <a:srgbClr val="C00000"/>
                </a:solidFill>
                <a:effectLst/>
                <a:uLnTx/>
                <a:uFillTx/>
                <a:latin typeface="+mn-ea"/>
              </a:rPr>
              <a:t> </a:t>
            </a:r>
            <a:endParaRPr kumimoji="0" lang="en-US" altLang="zh-TW" b="0" i="0" u="none" strike="noStrike" kern="0" cap="none" spc="0" normalizeH="0" baseline="0" noProof="0" dirty="0" smtClean="0">
              <a:ln>
                <a:noFill/>
              </a:ln>
              <a:solidFill>
                <a:srgbClr val="C00000"/>
              </a:solidFill>
              <a:effectLst/>
              <a:uLnTx/>
              <a:uFillTx/>
              <a:latin typeface="+mn-ea"/>
            </a:endParaRPr>
          </a:p>
          <a:p>
            <a:pPr marL="361950" lvl="1" indent="-228600" algn="just" eaLnBrk="1" hangingPunct="1">
              <a:lnSpc>
                <a:spcPts val="3000"/>
              </a:lnSpc>
              <a:spcBef>
                <a:spcPts val="600"/>
              </a:spcBef>
              <a:buClr>
                <a:srgbClr val="0000FF"/>
              </a:buClr>
              <a:buSzPct val="90000"/>
              <a:buFont typeface="+mj-lt"/>
              <a:buAutoNum type="arabicParenR"/>
              <a:tabLst>
                <a:tab pos="536575" algn="l"/>
              </a:tabLst>
            </a:pPr>
            <a:r>
              <a:rPr kumimoji="0" lang="zh-TW" altLang="en-US" b="1" kern="0" dirty="0" smtClean="0">
                <a:solidFill>
                  <a:srgbClr val="0000FF"/>
                </a:solidFill>
                <a:latin typeface="+mn-ea"/>
              </a:rPr>
              <a:t>預</a:t>
            </a:r>
            <a:r>
              <a:rPr kumimoji="0" lang="zh-TW" altLang="en-US" b="1" kern="0" dirty="0">
                <a:solidFill>
                  <a:srgbClr val="0000FF"/>
                </a:solidFill>
                <a:latin typeface="+mn-ea"/>
              </a:rPr>
              <a:t>立遺囑</a:t>
            </a:r>
            <a:r>
              <a:rPr kumimoji="0" lang="zh-TW" altLang="en-US" b="1" kern="0" dirty="0" smtClean="0">
                <a:solidFill>
                  <a:srgbClr val="0000FF"/>
                </a:solidFill>
                <a:latin typeface="+mn-ea"/>
              </a:rPr>
              <a:t>指定領受</a:t>
            </a:r>
            <a:r>
              <a:rPr kumimoji="0" lang="zh-TW" altLang="en-US" b="1" kern="0" dirty="0">
                <a:solidFill>
                  <a:srgbClr val="0000FF"/>
                </a:solidFill>
                <a:latin typeface="+mn-ea"/>
              </a:rPr>
              <a:t>人有</a:t>
            </a:r>
            <a:r>
              <a:rPr kumimoji="0" lang="en-US" altLang="zh-TW" b="1" kern="0" dirty="0">
                <a:solidFill>
                  <a:srgbClr val="0000FF"/>
                </a:solidFill>
                <a:latin typeface="+mn-ea"/>
              </a:rPr>
              <a:t>2</a:t>
            </a:r>
            <a:r>
              <a:rPr kumimoji="0" lang="zh-TW" altLang="en-US" b="1" kern="0" dirty="0">
                <a:solidFill>
                  <a:srgbClr val="0000FF"/>
                </a:solidFill>
                <a:latin typeface="+mn-ea"/>
              </a:rPr>
              <a:t>人以上者，</a:t>
            </a:r>
            <a:r>
              <a:rPr kumimoji="0" lang="zh-TW" altLang="en-US" b="1" kern="0" dirty="0" smtClean="0">
                <a:solidFill>
                  <a:srgbClr val="C00000"/>
                </a:solidFill>
                <a:latin typeface="+mn-ea"/>
              </a:rPr>
              <a:t>依其指定比率</a:t>
            </a:r>
            <a:r>
              <a:rPr kumimoji="0" lang="zh-TW" altLang="en-US" b="1" kern="0" dirty="0">
                <a:solidFill>
                  <a:srgbClr val="C00000"/>
                </a:solidFill>
                <a:latin typeface="+mn-ea"/>
              </a:rPr>
              <a:t>領受。</a:t>
            </a:r>
            <a:r>
              <a:rPr kumimoji="0" lang="zh-TW" altLang="en-US" b="1" kern="0" dirty="0">
                <a:solidFill>
                  <a:srgbClr val="0000FF"/>
                </a:solidFill>
                <a:latin typeface="+mn-ea"/>
              </a:rPr>
              <a:t>但退休人員</a:t>
            </a:r>
            <a:r>
              <a:rPr kumimoji="0" lang="zh-TW" altLang="en-US" b="1" kern="0" dirty="0">
                <a:solidFill>
                  <a:srgbClr val="C00000"/>
                </a:solidFill>
                <a:latin typeface="+mn-ea"/>
              </a:rPr>
              <a:t>未成年子女之領受比率，不得低於其原得領取</a:t>
            </a:r>
            <a:r>
              <a:rPr kumimoji="0" lang="zh-TW" altLang="en-US" b="1" kern="0" dirty="0" smtClean="0">
                <a:solidFill>
                  <a:srgbClr val="C00000"/>
                </a:solidFill>
                <a:latin typeface="+mn-ea"/>
              </a:rPr>
              <a:t>比率。</a:t>
            </a:r>
            <a:endParaRPr kumimoji="0" lang="en-US" altLang="zh-TW" b="1" kern="0" dirty="0" smtClean="0">
              <a:solidFill>
                <a:srgbClr val="C00000"/>
              </a:solidFill>
              <a:latin typeface="+mn-ea"/>
            </a:endParaRPr>
          </a:p>
          <a:p>
            <a:pPr marL="361950" lvl="1" indent="-228600" algn="just" eaLnBrk="1" hangingPunct="1">
              <a:lnSpc>
                <a:spcPts val="3000"/>
              </a:lnSpc>
              <a:spcBef>
                <a:spcPts val="600"/>
              </a:spcBef>
              <a:buClr>
                <a:srgbClr val="0000FF"/>
              </a:buClr>
              <a:buSzPct val="90000"/>
              <a:buFont typeface="+mj-lt"/>
              <a:buAutoNum type="arabicParenR"/>
              <a:tabLst>
                <a:tab pos="536575" algn="l"/>
              </a:tabLst>
            </a:pPr>
            <a:r>
              <a:rPr kumimoji="0" lang="zh-TW" altLang="en-US" b="1" kern="0" dirty="0" smtClean="0">
                <a:solidFill>
                  <a:srgbClr val="0000FF"/>
                </a:solidFill>
                <a:latin typeface="+mn-ea"/>
              </a:rPr>
              <a:t>遺囑</a:t>
            </a:r>
            <a:r>
              <a:rPr kumimoji="0" lang="zh-TW" altLang="en-US" b="1" kern="0" dirty="0">
                <a:solidFill>
                  <a:srgbClr val="0000FF"/>
                </a:solidFill>
                <a:latin typeface="+mn-ea"/>
              </a:rPr>
              <a:t>須經</a:t>
            </a:r>
            <a:r>
              <a:rPr kumimoji="0" lang="zh-TW" altLang="en-US" b="1" kern="0" dirty="0">
                <a:solidFill>
                  <a:srgbClr val="C00000"/>
                </a:solidFill>
                <a:latin typeface="+mn-ea"/>
              </a:rPr>
              <a:t>公證</a:t>
            </a:r>
            <a:r>
              <a:rPr kumimoji="0" lang="zh-TW" altLang="en-US" b="1" kern="0" dirty="0">
                <a:solidFill>
                  <a:srgbClr val="0000FF"/>
                </a:solidFill>
                <a:latin typeface="+mn-ea"/>
              </a:rPr>
              <a:t>或經</a:t>
            </a:r>
            <a:r>
              <a:rPr kumimoji="0" lang="zh-TW" altLang="en-US" b="1" kern="0" dirty="0">
                <a:solidFill>
                  <a:srgbClr val="C00000"/>
                </a:solidFill>
                <a:latin typeface="+mn-ea"/>
              </a:rPr>
              <a:t>法院裁判</a:t>
            </a:r>
            <a:r>
              <a:rPr kumimoji="0" lang="zh-TW" altLang="en-US" b="1" kern="0" dirty="0" smtClean="0">
                <a:solidFill>
                  <a:srgbClr val="0000FF"/>
                </a:solidFill>
                <a:latin typeface="+mn-ea"/>
              </a:rPr>
              <a:t>。</a:t>
            </a:r>
            <a:endParaRPr kumimoji="0" lang="en-US" altLang="zh-TW" b="1" kern="0" dirty="0" smtClean="0">
              <a:solidFill>
                <a:srgbClr val="0000FF"/>
              </a:solidFill>
              <a:latin typeface="+mn-ea"/>
            </a:endParaRPr>
          </a:p>
          <a:p>
            <a:pPr marL="361950" lvl="1" indent="-228600" algn="just" eaLnBrk="1" hangingPunct="1">
              <a:lnSpc>
                <a:spcPts val="3000"/>
              </a:lnSpc>
              <a:spcBef>
                <a:spcPts val="600"/>
              </a:spcBef>
              <a:buClr>
                <a:srgbClr val="0000FF"/>
              </a:buClr>
              <a:buSzPct val="90000"/>
              <a:buFont typeface="+mj-lt"/>
              <a:buAutoNum type="arabicParenR"/>
              <a:tabLst>
                <a:tab pos="536575" algn="l"/>
              </a:tabLst>
            </a:pPr>
            <a:r>
              <a:rPr kumimoji="0" lang="zh-TW" altLang="en-US" b="1" kern="0" dirty="0" smtClean="0">
                <a:solidFill>
                  <a:srgbClr val="0000FF"/>
                </a:solidFill>
                <a:latin typeface="+mn-ea"/>
              </a:rPr>
              <a:t>生前</a:t>
            </a:r>
            <a:r>
              <a:rPr kumimoji="0" lang="zh-TW" altLang="en-US" b="1" kern="0" dirty="0">
                <a:solidFill>
                  <a:srgbClr val="0000FF"/>
                </a:solidFill>
                <a:latin typeface="+mn-ea"/>
              </a:rPr>
              <a:t>未立遺囑或指定未成年子女之領受比率，低於其原得領取比率，</a:t>
            </a:r>
            <a:r>
              <a:rPr kumimoji="0" lang="zh-TW" altLang="en-US" b="1" kern="0" dirty="0" smtClean="0">
                <a:solidFill>
                  <a:srgbClr val="0000FF"/>
                </a:solidFill>
                <a:latin typeface="+mn-ea"/>
              </a:rPr>
              <a:t>且遺族</a:t>
            </a:r>
            <a:r>
              <a:rPr kumimoji="0" lang="zh-TW" altLang="en-US" b="1" kern="0" dirty="0">
                <a:solidFill>
                  <a:srgbClr val="0000FF"/>
                </a:solidFill>
                <a:latin typeface="+mn-ea"/>
              </a:rPr>
              <a:t>無法</a:t>
            </a:r>
            <a:r>
              <a:rPr kumimoji="0" lang="zh-TW" altLang="en-US" b="1" kern="0" dirty="0" smtClean="0">
                <a:solidFill>
                  <a:srgbClr val="0000FF"/>
                </a:solidFill>
                <a:latin typeface="+mn-ea"/>
              </a:rPr>
              <a:t>協調時</a:t>
            </a:r>
            <a:r>
              <a:rPr kumimoji="0" lang="zh-TW" altLang="en-US" b="1" kern="0" dirty="0">
                <a:solidFill>
                  <a:srgbClr val="0000FF"/>
                </a:solidFill>
                <a:latin typeface="+mn-ea"/>
              </a:rPr>
              <a:t>，由遺族分別依其擇領種類，</a:t>
            </a:r>
            <a:r>
              <a:rPr kumimoji="0" lang="zh-TW" altLang="en-US" b="1" kern="0" dirty="0" smtClean="0">
                <a:solidFill>
                  <a:srgbClr val="0000FF"/>
                </a:solidFill>
                <a:latin typeface="+mn-ea"/>
              </a:rPr>
              <a:t>按法定比率</a:t>
            </a:r>
            <a:r>
              <a:rPr kumimoji="0" lang="zh-TW" altLang="en-US" b="1" kern="0" dirty="0">
                <a:solidFill>
                  <a:srgbClr val="0000FF"/>
                </a:solidFill>
                <a:latin typeface="+mn-ea"/>
              </a:rPr>
              <a:t>領取。</a:t>
            </a:r>
            <a:endParaRPr kumimoji="0" lang="zh-TW" altLang="en-US" b="1" i="0" u="none" strike="noStrike" kern="0" cap="none" spc="0" normalizeH="0" baseline="0" noProof="0" dirty="0" smtClean="0">
              <a:ln>
                <a:noFill/>
              </a:ln>
              <a:solidFill>
                <a:srgbClr val="0000FF"/>
              </a:solidFill>
              <a:effectLst/>
              <a:uLnTx/>
              <a:uFillTx/>
              <a:latin typeface="+mn-ea"/>
            </a:endParaRPr>
          </a:p>
        </p:txBody>
      </p:sp>
    </p:spTree>
    <p:extLst>
      <p:ext uri="{BB962C8B-B14F-4D97-AF65-F5344CB8AC3E}">
        <p14:creationId xmlns:p14="http://schemas.microsoft.com/office/powerpoint/2010/main" val="717427839"/>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67</a:t>
            </a:fld>
            <a:endParaRPr lang="en-US" altLang="zh-TW" sz="1200" dirty="0"/>
          </a:p>
        </p:txBody>
      </p:sp>
      <p:sp>
        <p:nvSpPr>
          <p:cNvPr id="35" name="Text Box 28"/>
          <p:cNvSpPr txBox="1">
            <a:spLocks noChangeArrowheads="1"/>
          </p:cNvSpPr>
          <p:nvPr/>
        </p:nvSpPr>
        <p:spPr bwMode="gray">
          <a:xfrm>
            <a:off x="559470" y="1300411"/>
            <a:ext cx="318709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二</a:t>
            </a:r>
            <a:r>
              <a:rPr lang="en-US" altLang="zh-TW" sz="2400" b="1" dirty="0" smtClean="0">
                <a:solidFill>
                  <a:schemeClr val="bg1"/>
                </a:solidFill>
              </a:rPr>
              <a:t>)</a:t>
            </a:r>
            <a:r>
              <a:rPr lang="zh-TW" altLang="en-US" sz="2400" b="1" dirty="0" smtClean="0">
                <a:solidFill>
                  <a:schemeClr val="bg1"/>
                </a:solidFill>
              </a:rPr>
              <a:t>遺族範圍及順序</a:t>
            </a:r>
            <a:r>
              <a:rPr lang="en-US" altLang="zh-TW" sz="2400" b="1" dirty="0" smtClean="0">
                <a:solidFill>
                  <a:schemeClr val="bg1"/>
                </a:solidFill>
              </a:rPr>
              <a:t>(3)</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9" name="Rectangle 2"/>
          <p:cNvSpPr txBox="1">
            <a:spLocks noChangeArrowheads="1"/>
          </p:cNvSpPr>
          <p:nvPr/>
        </p:nvSpPr>
        <p:spPr bwMode="auto">
          <a:xfrm>
            <a:off x="467544" y="1762076"/>
            <a:ext cx="8424936" cy="4938935"/>
          </a:xfrm>
          <a:prstGeom prst="rect">
            <a:avLst/>
          </a:prstGeom>
          <a:ln/>
        </p:spPr>
        <p:style>
          <a:lnRef idx="2">
            <a:schemeClr val="accent5"/>
          </a:lnRef>
          <a:fillRef idx="1">
            <a:schemeClr val="lt1"/>
          </a:fillRef>
          <a:effectRef idx="0">
            <a:schemeClr val="accent5"/>
          </a:effectRef>
          <a:fontRef idx="minor">
            <a:schemeClr val="dk1"/>
          </a:fontRef>
        </p:style>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Wingdings" pitchFamily="2" charset="2"/>
              <a:buChar char="v"/>
              <a:defRPr kumimoji="1" sz="2400">
                <a:solidFill>
                  <a:srgbClr val="0000CC"/>
                </a:solidFill>
                <a:latin typeface="+mn-lt"/>
                <a:ea typeface="+mn-ea"/>
                <a:cs typeface="+mn-cs"/>
              </a:defRPr>
            </a:lvl1pPr>
            <a:lvl2pPr marL="742950" indent="-285750" algn="l" rtl="0" eaLnBrk="0" fontAlgn="base" hangingPunct="0">
              <a:spcBef>
                <a:spcPct val="20000"/>
              </a:spcBef>
              <a:spcAft>
                <a:spcPct val="0"/>
              </a:spcAft>
              <a:buChar char="–"/>
              <a:defRPr kumimoji="1" sz="2400">
                <a:solidFill>
                  <a:srgbClr val="0000CC"/>
                </a:solidFill>
                <a:latin typeface="+mn-lt"/>
                <a:ea typeface="+mn-ea"/>
              </a:defRPr>
            </a:lvl2pPr>
            <a:lvl3pPr marL="1143000" indent="-228600" algn="l" rtl="0" eaLnBrk="0" fontAlgn="base" hangingPunct="0">
              <a:spcBef>
                <a:spcPct val="20000"/>
              </a:spcBef>
              <a:spcAft>
                <a:spcPct val="0"/>
              </a:spcAft>
              <a:buChar char="•"/>
              <a:defRPr kumimoji="1" sz="2400">
                <a:solidFill>
                  <a:srgbClr val="0000CC"/>
                </a:solidFill>
                <a:latin typeface="+mn-lt"/>
                <a:ea typeface="+mn-ea"/>
              </a:defRPr>
            </a:lvl3pPr>
            <a:lvl4pPr marL="1600200" indent="-228600" algn="l" rtl="0" eaLnBrk="0" fontAlgn="base" hangingPunct="0">
              <a:spcBef>
                <a:spcPct val="20000"/>
              </a:spcBef>
              <a:spcAft>
                <a:spcPct val="0"/>
              </a:spcAft>
              <a:buChar char="–"/>
              <a:defRPr kumimoji="1" sz="2400">
                <a:solidFill>
                  <a:srgbClr val="0000CC"/>
                </a:solidFill>
                <a:latin typeface="+mn-lt"/>
                <a:ea typeface="+mn-ea"/>
              </a:defRPr>
            </a:lvl4pPr>
            <a:lvl5pPr marL="2057400" indent="-228600" algn="l" rtl="0" eaLnBrk="0" fontAlgn="base" hangingPunct="0">
              <a:spcBef>
                <a:spcPct val="20000"/>
              </a:spcBef>
              <a:spcAft>
                <a:spcPct val="0"/>
              </a:spcAft>
              <a:buChar char="»"/>
              <a:defRPr kumimoji="1" sz="2400">
                <a:solidFill>
                  <a:srgbClr val="0000CC"/>
                </a:solidFill>
                <a:latin typeface="+mn-lt"/>
                <a:ea typeface="+mn-ea"/>
              </a:defRPr>
            </a:lvl5pPr>
            <a:lvl6pPr marL="2514600" indent="-228600" algn="l" rtl="0" fontAlgn="base">
              <a:spcBef>
                <a:spcPct val="20000"/>
              </a:spcBef>
              <a:spcAft>
                <a:spcPct val="0"/>
              </a:spcAft>
              <a:buChar char="»"/>
              <a:defRPr kumimoji="1" sz="2400">
                <a:solidFill>
                  <a:srgbClr val="0000CC"/>
                </a:solidFill>
                <a:latin typeface="+mn-lt"/>
                <a:ea typeface="+mn-ea"/>
              </a:defRPr>
            </a:lvl6pPr>
            <a:lvl7pPr marL="2971800" indent="-228600" algn="l" rtl="0" fontAlgn="base">
              <a:spcBef>
                <a:spcPct val="20000"/>
              </a:spcBef>
              <a:spcAft>
                <a:spcPct val="0"/>
              </a:spcAft>
              <a:buChar char="»"/>
              <a:defRPr kumimoji="1" sz="2400">
                <a:solidFill>
                  <a:srgbClr val="0000CC"/>
                </a:solidFill>
                <a:latin typeface="+mn-lt"/>
                <a:ea typeface="+mn-ea"/>
              </a:defRPr>
            </a:lvl7pPr>
            <a:lvl8pPr marL="3429000" indent="-228600" algn="l" rtl="0" fontAlgn="base">
              <a:spcBef>
                <a:spcPct val="20000"/>
              </a:spcBef>
              <a:spcAft>
                <a:spcPct val="0"/>
              </a:spcAft>
              <a:buChar char="»"/>
              <a:defRPr kumimoji="1" sz="2400">
                <a:solidFill>
                  <a:srgbClr val="0000CC"/>
                </a:solidFill>
                <a:latin typeface="+mn-lt"/>
                <a:ea typeface="+mn-ea"/>
              </a:defRPr>
            </a:lvl8pPr>
            <a:lvl9pPr marL="3886200" indent="-228600" algn="l" rtl="0" fontAlgn="base">
              <a:spcBef>
                <a:spcPct val="20000"/>
              </a:spcBef>
              <a:spcAft>
                <a:spcPct val="0"/>
              </a:spcAft>
              <a:buChar char="»"/>
              <a:defRPr kumimoji="1" sz="2400">
                <a:solidFill>
                  <a:srgbClr val="0000CC"/>
                </a:solidFill>
                <a:latin typeface="+mn-lt"/>
                <a:ea typeface="+mn-ea"/>
              </a:defRPr>
            </a:lvl9pPr>
          </a:lstStyle>
          <a:p>
            <a:pPr marL="266700" marR="0" lvl="0" indent="-266700" algn="l" defTabSz="914400" rtl="0" eaLnBrk="1" fontAlgn="base" latinLnBrk="0" hangingPunct="1">
              <a:lnSpc>
                <a:spcPct val="100000"/>
              </a:lnSpc>
              <a:spcBef>
                <a:spcPct val="10000"/>
              </a:spcBef>
              <a:spcAft>
                <a:spcPct val="0"/>
              </a:spcAft>
              <a:buClr>
                <a:srgbClr val="C0504D"/>
              </a:buClr>
              <a:buSzPct val="90000"/>
              <a:buNone/>
              <a:tabLst>
                <a:tab pos="536575" algn="l"/>
              </a:tabLst>
              <a:defRPr/>
            </a:pPr>
            <a:r>
              <a:rPr kumimoji="0" lang="en-US" altLang="zh-TW" sz="2200" b="1" i="0" u="none" strike="noStrike" kern="0" cap="none" spc="0" normalizeH="0" baseline="0" noProof="0" dirty="0" smtClean="0">
                <a:ln>
                  <a:noFill/>
                </a:ln>
                <a:solidFill>
                  <a:schemeClr val="tx1"/>
                </a:solidFill>
                <a:effectLst/>
                <a:uLnTx/>
                <a:uFillTx/>
                <a:latin typeface="Arial"/>
                <a:ea typeface="標楷體"/>
              </a:rPr>
              <a:t>2.</a:t>
            </a:r>
            <a:r>
              <a:rPr kumimoji="0" lang="zh-TW" altLang="en-US" sz="2200" b="1" i="0" u="none" strike="noStrike" kern="0" cap="none" spc="0" normalizeH="0" baseline="0" noProof="0" dirty="0" smtClean="0">
                <a:ln>
                  <a:noFill/>
                </a:ln>
                <a:solidFill>
                  <a:schemeClr val="tx1"/>
                </a:solidFill>
                <a:effectLst/>
                <a:uLnTx/>
                <a:uFillTx/>
                <a:latin typeface="Arial"/>
                <a:ea typeface="標楷體"/>
              </a:rPr>
              <a:t>大陸地區遺族者 ：</a:t>
            </a:r>
            <a:br>
              <a:rPr kumimoji="0" lang="zh-TW" altLang="en-US" sz="2200" b="1" i="0" u="none" strike="noStrike" kern="0" cap="none" spc="0" normalizeH="0" baseline="0" noProof="0" dirty="0" smtClean="0">
                <a:ln>
                  <a:noFill/>
                </a:ln>
                <a:solidFill>
                  <a:schemeClr val="tx1"/>
                </a:solidFill>
                <a:effectLst/>
                <a:uLnTx/>
                <a:uFillTx/>
                <a:latin typeface="Arial"/>
                <a:ea typeface="標楷體"/>
              </a:rPr>
            </a:br>
            <a:r>
              <a:rPr kumimoji="0" lang="zh-TW" altLang="en-US" sz="2000" b="1" i="0" u="none" strike="noStrike" kern="0" cap="none" spc="0" normalizeH="0" baseline="0" noProof="0" dirty="0" smtClean="0">
                <a:ln>
                  <a:noFill/>
                </a:ln>
                <a:solidFill>
                  <a:srgbClr val="0000FF"/>
                </a:solidFill>
                <a:effectLst/>
                <a:uLnTx/>
                <a:uFillTx/>
                <a:latin typeface="Arial"/>
                <a:ea typeface="標楷體"/>
              </a:rPr>
              <a:t>依臺灣地區與大陸地區人民關係條例第</a:t>
            </a:r>
            <a:r>
              <a:rPr kumimoji="0" lang="en-US" altLang="zh-TW" sz="2000" b="1" i="0" u="none" strike="noStrike" kern="0" cap="none" spc="0" normalizeH="0" baseline="0" noProof="0" dirty="0" smtClean="0">
                <a:ln>
                  <a:noFill/>
                </a:ln>
                <a:solidFill>
                  <a:srgbClr val="0000FF"/>
                </a:solidFill>
                <a:effectLst/>
                <a:uLnTx/>
                <a:uFillTx/>
                <a:latin typeface="Arial"/>
                <a:ea typeface="標楷體"/>
              </a:rPr>
              <a:t>26</a:t>
            </a:r>
            <a:r>
              <a:rPr kumimoji="0" lang="zh-TW" altLang="en-US" sz="2000" b="1" i="0" u="none" strike="noStrike" kern="0" cap="none" spc="0" normalizeH="0" baseline="0" noProof="0" dirty="0" smtClean="0">
                <a:ln>
                  <a:noFill/>
                </a:ln>
                <a:solidFill>
                  <a:srgbClr val="0000FF"/>
                </a:solidFill>
                <a:effectLst/>
                <a:uLnTx/>
                <a:uFillTx/>
                <a:latin typeface="Arial"/>
                <a:ea typeface="標楷體"/>
              </a:rPr>
              <a:t>條之</a:t>
            </a:r>
            <a:r>
              <a:rPr kumimoji="0" lang="en-US" altLang="zh-TW" sz="2000" b="1" i="0" u="none" strike="noStrike" kern="0" cap="none" spc="0" normalizeH="0" baseline="0" noProof="0" dirty="0" smtClean="0">
                <a:ln>
                  <a:noFill/>
                </a:ln>
                <a:solidFill>
                  <a:srgbClr val="0000FF"/>
                </a:solidFill>
                <a:effectLst/>
                <a:uLnTx/>
                <a:uFillTx/>
                <a:latin typeface="Arial"/>
                <a:ea typeface="標楷體"/>
              </a:rPr>
              <a:t>1</a:t>
            </a:r>
            <a:r>
              <a:rPr kumimoji="0" lang="zh-TW" altLang="en-US" sz="2000" b="1" i="0" u="none" strike="noStrike" kern="0" cap="none" spc="0" normalizeH="0" baseline="0" noProof="0" dirty="0" smtClean="0">
                <a:ln>
                  <a:noFill/>
                </a:ln>
                <a:solidFill>
                  <a:srgbClr val="0000FF"/>
                </a:solidFill>
                <a:effectLst/>
                <a:uLnTx/>
                <a:uFillTx/>
                <a:latin typeface="Arial"/>
                <a:ea typeface="標楷體"/>
              </a:rPr>
              <a:t>及其施行細則第</a:t>
            </a:r>
            <a:r>
              <a:rPr kumimoji="0" lang="en-US" altLang="zh-TW" sz="2000" b="1" i="0" u="none" strike="noStrike" kern="0" cap="none" spc="0" normalizeH="0" baseline="0" noProof="0" dirty="0" smtClean="0">
                <a:ln>
                  <a:noFill/>
                </a:ln>
                <a:solidFill>
                  <a:srgbClr val="0000FF"/>
                </a:solidFill>
                <a:effectLst/>
                <a:uLnTx/>
                <a:uFillTx/>
                <a:latin typeface="Arial"/>
                <a:ea typeface="標楷體"/>
              </a:rPr>
              <a:t>39</a:t>
            </a:r>
            <a:r>
              <a:rPr kumimoji="0" lang="zh-TW" altLang="en-US" sz="2000" b="1" i="0" u="none" strike="noStrike" kern="0" cap="none" spc="0" normalizeH="0" baseline="0" noProof="0" dirty="0" smtClean="0">
                <a:ln>
                  <a:noFill/>
                </a:ln>
                <a:solidFill>
                  <a:srgbClr val="0000FF"/>
                </a:solidFill>
                <a:effectLst/>
                <a:uLnTx/>
                <a:uFillTx/>
                <a:latin typeface="Arial"/>
                <a:ea typeface="標楷體"/>
              </a:rPr>
              <a:t>條規定及大陸地區遺族或法定受益人請領公務人員保險死亡給付一次撫卹金及一次撫慰金作業規定辦理，</a:t>
            </a:r>
            <a:r>
              <a:rPr kumimoji="0" lang="zh-TW" altLang="en-US" sz="2000" b="1" i="0" u="none" strike="noStrike" kern="0" cap="none" spc="0" normalizeH="0" baseline="0" noProof="0" dirty="0" smtClean="0">
                <a:ln>
                  <a:noFill/>
                </a:ln>
                <a:solidFill>
                  <a:srgbClr val="C00000"/>
                </a:solidFill>
                <a:effectLst/>
                <a:uLnTx/>
                <a:uFillTx/>
                <a:latin typeface="Arial"/>
                <a:ea typeface="標楷體"/>
              </a:rPr>
              <a:t>僅得支領一次撫慰金</a:t>
            </a:r>
            <a:r>
              <a:rPr kumimoji="0" lang="zh-TW" altLang="en-US" sz="2000" b="1" i="0" u="none" strike="noStrike" kern="0" cap="none" spc="0" normalizeH="0" baseline="0" noProof="0" dirty="0" smtClean="0">
                <a:ln>
                  <a:noFill/>
                </a:ln>
                <a:solidFill>
                  <a:srgbClr val="0000FF"/>
                </a:solidFill>
                <a:effectLst/>
                <a:uLnTx/>
                <a:uFillTx/>
                <a:latin typeface="Arial"/>
                <a:ea typeface="標楷體"/>
              </a:rPr>
              <a:t>。</a:t>
            </a:r>
            <a:endParaRPr kumimoji="0" lang="en-US" altLang="zh-TW" sz="2000" b="1" i="0" u="none" strike="noStrike" kern="0" cap="none" spc="0" normalizeH="0" baseline="0" noProof="0" dirty="0" smtClean="0">
              <a:ln>
                <a:noFill/>
              </a:ln>
              <a:solidFill>
                <a:srgbClr val="0000FF"/>
              </a:solidFill>
              <a:effectLst/>
              <a:uLnTx/>
              <a:uFillTx/>
              <a:latin typeface="Arial"/>
              <a:ea typeface="標楷體"/>
            </a:endParaRPr>
          </a:p>
          <a:p>
            <a:pPr marL="266700" marR="0" lvl="0" indent="-266700" algn="l" defTabSz="914400" rtl="0" eaLnBrk="1" fontAlgn="base" latinLnBrk="0" hangingPunct="1">
              <a:lnSpc>
                <a:spcPct val="100000"/>
              </a:lnSpc>
              <a:spcBef>
                <a:spcPct val="10000"/>
              </a:spcBef>
              <a:spcAft>
                <a:spcPct val="0"/>
              </a:spcAft>
              <a:buClr>
                <a:srgbClr val="C0504D"/>
              </a:buClr>
              <a:buSzPct val="90000"/>
              <a:buNone/>
              <a:tabLst>
                <a:tab pos="536575" algn="l"/>
              </a:tabLst>
              <a:defRPr/>
            </a:pPr>
            <a:r>
              <a:rPr kumimoji="0" lang="en-US" altLang="zh-TW" sz="2200" b="1" kern="0" dirty="0">
                <a:solidFill>
                  <a:schemeClr val="tx1"/>
                </a:solidFill>
                <a:latin typeface="Arial"/>
                <a:ea typeface="標楷體"/>
              </a:rPr>
              <a:t>3.</a:t>
            </a:r>
            <a:r>
              <a:rPr kumimoji="0" lang="zh-TW" altLang="en-US" sz="2200" b="1" kern="0" dirty="0">
                <a:solidFill>
                  <a:schemeClr val="tx1"/>
                </a:solidFill>
                <a:latin typeface="Arial"/>
                <a:ea typeface="標楷體"/>
              </a:rPr>
              <a:t>無遺族者</a:t>
            </a:r>
            <a:r>
              <a:rPr kumimoji="0" lang="zh-TW" altLang="en-US" sz="2200" b="1" kern="0" dirty="0" smtClean="0">
                <a:solidFill>
                  <a:schemeClr val="tx1"/>
                </a:solidFill>
                <a:latin typeface="Arial"/>
                <a:ea typeface="標楷體"/>
              </a:rPr>
              <a:t>：</a:t>
            </a:r>
            <a:endParaRPr kumimoji="0" lang="en-US" altLang="zh-TW" sz="2200" b="1" kern="0" dirty="0" smtClean="0">
              <a:solidFill>
                <a:schemeClr val="tx1"/>
              </a:solidFill>
              <a:latin typeface="Arial"/>
              <a:ea typeface="標楷體"/>
            </a:endParaRPr>
          </a:p>
          <a:p>
            <a:pPr marL="361950" lvl="0" indent="-190500" eaLnBrk="1" hangingPunct="1">
              <a:spcBef>
                <a:spcPct val="10000"/>
              </a:spcBef>
              <a:buClr>
                <a:srgbClr val="0000FF"/>
              </a:buClr>
              <a:buSzPct val="90000"/>
              <a:buFont typeface="+mj-lt"/>
              <a:buAutoNum type="arabicParenR"/>
              <a:tabLst>
                <a:tab pos="536575" algn="l"/>
              </a:tabLst>
            </a:pPr>
            <a:r>
              <a:rPr kumimoji="0" lang="zh-TW" altLang="en-US" sz="2200" b="1" kern="0" dirty="0" smtClean="0">
                <a:solidFill>
                  <a:srgbClr val="0000FF"/>
                </a:solidFill>
                <a:latin typeface="Arial"/>
              </a:rPr>
              <a:t>條件</a:t>
            </a:r>
            <a:r>
              <a:rPr kumimoji="0" lang="zh-TW" altLang="en-US" sz="2200" b="1" kern="0" dirty="0" smtClean="0">
                <a:solidFill>
                  <a:srgbClr val="0000FF"/>
                </a:solidFill>
                <a:latin typeface="標楷體"/>
                <a:ea typeface="標楷體"/>
              </a:rPr>
              <a:t>：</a:t>
            </a:r>
            <a:endParaRPr kumimoji="0" lang="en-US" altLang="zh-TW" sz="2200" b="1" kern="0" dirty="0" smtClean="0">
              <a:solidFill>
                <a:srgbClr val="0000FF"/>
              </a:solidFill>
              <a:latin typeface="標楷體"/>
              <a:ea typeface="標楷體"/>
            </a:endParaRPr>
          </a:p>
          <a:p>
            <a:pPr marL="628650" lvl="1" indent="-266700" eaLnBrk="1" hangingPunct="1">
              <a:spcBef>
                <a:spcPct val="10000"/>
              </a:spcBef>
              <a:buClr>
                <a:srgbClr val="C00000"/>
              </a:buClr>
              <a:buSzPct val="100000"/>
              <a:buFont typeface="Wingdings" panose="05000000000000000000" pitchFamily="2" charset="2"/>
              <a:buAutoNum type="circleNumWdWhitePlain"/>
            </a:pPr>
            <a:r>
              <a:rPr kumimoji="0" lang="zh-TW" altLang="en-US" sz="2200" b="1" kern="0" dirty="0" smtClean="0">
                <a:solidFill>
                  <a:srgbClr val="C00000"/>
                </a:solidFill>
                <a:latin typeface="Arial"/>
              </a:rPr>
              <a:t>無</a:t>
            </a:r>
            <a:r>
              <a:rPr kumimoji="0" lang="zh-TW" altLang="en-US" sz="2200" b="1" kern="0" dirty="0">
                <a:solidFill>
                  <a:srgbClr val="C00000"/>
                </a:solidFill>
                <a:latin typeface="Arial"/>
              </a:rPr>
              <a:t>合法之遺屬一次金領受遺族</a:t>
            </a:r>
            <a:r>
              <a:rPr kumimoji="0" lang="zh-TW" altLang="en-US" sz="2200" b="1" kern="0" dirty="0" smtClean="0">
                <a:solidFill>
                  <a:srgbClr val="C00000"/>
                </a:solidFill>
                <a:latin typeface="Arial"/>
              </a:rPr>
              <a:t>。</a:t>
            </a:r>
            <a:endParaRPr kumimoji="0" lang="en-US" altLang="zh-TW" sz="2200" b="1" kern="0" dirty="0" smtClean="0">
              <a:solidFill>
                <a:srgbClr val="C00000"/>
              </a:solidFill>
              <a:latin typeface="Arial"/>
            </a:endParaRPr>
          </a:p>
          <a:p>
            <a:pPr marL="628650" lvl="1" indent="-266700" eaLnBrk="1" hangingPunct="1">
              <a:spcBef>
                <a:spcPct val="10000"/>
              </a:spcBef>
              <a:buClr>
                <a:srgbClr val="C00000"/>
              </a:buClr>
              <a:buSzPct val="100000"/>
              <a:buFont typeface="Wingdings" panose="05000000000000000000" pitchFamily="2" charset="2"/>
              <a:buAutoNum type="circleNumWdWhitePlain"/>
            </a:pPr>
            <a:r>
              <a:rPr kumimoji="0" lang="zh-TW" altLang="en-US" sz="2200" b="1" kern="0" dirty="0" smtClean="0">
                <a:solidFill>
                  <a:srgbClr val="C00000"/>
                </a:solidFill>
                <a:latin typeface="Arial"/>
              </a:rPr>
              <a:t>在</a:t>
            </a:r>
            <a:r>
              <a:rPr kumimoji="0" lang="zh-TW" altLang="en-US" sz="2200" b="1" kern="0" dirty="0">
                <a:solidFill>
                  <a:srgbClr val="C00000"/>
                </a:solidFill>
                <a:latin typeface="Arial"/>
              </a:rPr>
              <a:t>臺灣地區無遺族，其居住大陸地區遺族未隨侍辦理喪葬</a:t>
            </a:r>
            <a:r>
              <a:rPr kumimoji="0" lang="zh-TW" altLang="en-US" sz="2200" b="1" kern="0" dirty="0" smtClean="0">
                <a:solidFill>
                  <a:srgbClr val="C00000"/>
                </a:solidFill>
                <a:latin typeface="Arial"/>
              </a:rPr>
              <a:t>。</a:t>
            </a:r>
            <a:endParaRPr kumimoji="0" lang="en-US" altLang="zh-TW" sz="2200" b="1" kern="0" dirty="0" smtClean="0">
              <a:solidFill>
                <a:srgbClr val="C00000"/>
              </a:solidFill>
              <a:latin typeface="Arial"/>
            </a:endParaRPr>
          </a:p>
          <a:p>
            <a:pPr marL="628650" lvl="1" indent="-266700" eaLnBrk="1" hangingPunct="1">
              <a:spcBef>
                <a:spcPct val="10000"/>
              </a:spcBef>
              <a:buClr>
                <a:srgbClr val="C00000"/>
              </a:buClr>
              <a:buSzPct val="100000"/>
              <a:buFont typeface="Wingdings" panose="05000000000000000000" pitchFamily="2" charset="2"/>
              <a:buAutoNum type="circleNumWdWhitePlain"/>
            </a:pPr>
            <a:r>
              <a:rPr kumimoji="0" lang="zh-TW" altLang="en-US" sz="2200" b="1" kern="0" dirty="0" smtClean="0">
                <a:solidFill>
                  <a:srgbClr val="C00000"/>
                </a:solidFill>
                <a:latin typeface="Arial"/>
              </a:rPr>
              <a:t>在</a:t>
            </a:r>
            <a:r>
              <a:rPr kumimoji="0" lang="zh-TW" altLang="en-US" sz="2200" b="1" kern="0" dirty="0">
                <a:solidFill>
                  <a:srgbClr val="C00000"/>
                </a:solidFill>
                <a:latin typeface="Arial"/>
              </a:rPr>
              <a:t>臺灣地區無遺族且不明大陸地區有無遺族</a:t>
            </a:r>
            <a:r>
              <a:rPr kumimoji="0" lang="zh-TW" altLang="en-US" sz="2200" b="1" kern="0" dirty="0" smtClean="0">
                <a:solidFill>
                  <a:srgbClr val="C00000"/>
                </a:solidFill>
                <a:latin typeface="Arial"/>
              </a:rPr>
              <a:t>。</a:t>
            </a:r>
            <a:endParaRPr kumimoji="0" lang="en-US" altLang="zh-TW" sz="2200" b="1" kern="0" dirty="0" smtClean="0">
              <a:solidFill>
                <a:srgbClr val="C00000"/>
              </a:solidFill>
              <a:latin typeface="Arial"/>
            </a:endParaRPr>
          </a:p>
          <a:p>
            <a:pPr marL="409575" indent="-238125" eaLnBrk="1" hangingPunct="1">
              <a:spcBef>
                <a:spcPct val="10000"/>
              </a:spcBef>
              <a:buClr>
                <a:srgbClr val="0000FF"/>
              </a:buClr>
              <a:buSzPct val="90000"/>
              <a:buFont typeface="Wingdings" panose="05000000000000000000" pitchFamily="2" charset="2"/>
              <a:buAutoNum type="arabicParenR"/>
              <a:tabLst>
                <a:tab pos="536575" algn="l"/>
              </a:tabLst>
            </a:pPr>
            <a:r>
              <a:rPr kumimoji="0" lang="zh-TW" altLang="en-US" sz="2200" b="1" kern="0" dirty="0" smtClean="0">
                <a:solidFill>
                  <a:srgbClr val="0000FF"/>
                </a:solidFill>
                <a:latin typeface="Arial"/>
              </a:rPr>
              <a:t>由服務機關先行具領</a:t>
            </a:r>
            <a:r>
              <a:rPr kumimoji="0" lang="en-US" altLang="zh-TW" sz="2200" b="1" kern="0" dirty="0" smtClean="0">
                <a:solidFill>
                  <a:srgbClr val="C00000"/>
                </a:solidFill>
                <a:latin typeface="Arial"/>
              </a:rPr>
              <a:t>3</a:t>
            </a:r>
            <a:r>
              <a:rPr kumimoji="0" lang="zh-TW" altLang="en-US" sz="2200" b="1" kern="0" dirty="0" smtClean="0">
                <a:solidFill>
                  <a:srgbClr val="C00000"/>
                </a:solidFill>
                <a:latin typeface="Arial"/>
              </a:rPr>
              <a:t>個基數</a:t>
            </a:r>
            <a:r>
              <a:rPr kumimoji="0" lang="zh-TW" altLang="en-US" sz="2200" b="1" kern="0" dirty="0" smtClean="0">
                <a:solidFill>
                  <a:srgbClr val="0000FF"/>
                </a:solidFill>
                <a:latin typeface="Arial"/>
              </a:rPr>
              <a:t>之遺屬一次金</a:t>
            </a:r>
            <a:r>
              <a:rPr kumimoji="0" lang="zh-TW" altLang="en-US" sz="2200" b="1" kern="0" dirty="0">
                <a:solidFill>
                  <a:srgbClr val="0000FF"/>
                </a:solidFill>
                <a:latin typeface="標楷體"/>
              </a:rPr>
              <a:t>，辦理喪葬事宜，如有賸餘，依其退撫新制實施前、後審定年資之比率計算，分別歸屬公庫及退撫基金</a:t>
            </a:r>
            <a:r>
              <a:rPr kumimoji="0" lang="zh-TW" altLang="en-US" sz="2200" b="1" kern="0" dirty="0" smtClean="0">
                <a:solidFill>
                  <a:srgbClr val="0000FF"/>
                </a:solidFill>
                <a:latin typeface="標楷體"/>
              </a:rPr>
              <a:t>。</a:t>
            </a:r>
            <a:endParaRPr kumimoji="0" lang="en-US" altLang="zh-TW" sz="2200" b="1" kern="0" dirty="0" smtClean="0">
              <a:solidFill>
                <a:srgbClr val="0000FF"/>
              </a:solidFill>
              <a:latin typeface="標楷體"/>
            </a:endParaRPr>
          </a:p>
          <a:p>
            <a:pPr marL="409575" indent="-238125" eaLnBrk="1" hangingPunct="1">
              <a:spcBef>
                <a:spcPct val="10000"/>
              </a:spcBef>
              <a:buClr>
                <a:srgbClr val="0000FF"/>
              </a:buClr>
              <a:buSzPct val="90000"/>
              <a:buFont typeface="Wingdings" panose="05000000000000000000" pitchFamily="2" charset="2"/>
              <a:buAutoNum type="arabicParenR"/>
              <a:tabLst>
                <a:tab pos="536575" algn="l"/>
              </a:tabLst>
            </a:pPr>
            <a:r>
              <a:rPr kumimoji="0" lang="zh-TW" altLang="en-US" sz="2200" b="1" kern="0" dirty="0">
                <a:solidFill>
                  <a:srgbClr val="0000FF"/>
                </a:solidFill>
                <a:latin typeface="Arial"/>
              </a:rPr>
              <a:t>大陸地區遺族，得於請求權時效內，請領尚未領之</a:t>
            </a:r>
            <a:r>
              <a:rPr kumimoji="0" lang="en-US" altLang="zh-TW" sz="2200" b="1" kern="0" dirty="0">
                <a:solidFill>
                  <a:srgbClr val="C00000"/>
                </a:solidFill>
                <a:latin typeface="Arial"/>
              </a:rPr>
              <a:t>3</a:t>
            </a:r>
            <a:r>
              <a:rPr kumimoji="0" lang="zh-TW" altLang="en-US" sz="2200" b="1" kern="0" dirty="0">
                <a:solidFill>
                  <a:srgbClr val="C00000"/>
                </a:solidFill>
                <a:latin typeface="Arial"/>
              </a:rPr>
              <a:t>個基數</a:t>
            </a:r>
            <a:r>
              <a:rPr kumimoji="0" lang="zh-TW" altLang="en-US" sz="2200" b="1" kern="0" dirty="0">
                <a:solidFill>
                  <a:srgbClr val="0000FF"/>
                </a:solidFill>
                <a:latin typeface="Arial"/>
              </a:rPr>
              <a:t>遺屬一次金及前開遺屬一次金餘額</a:t>
            </a:r>
            <a:r>
              <a:rPr kumimoji="0" lang="zh-TW" altLang="en-US" sz="2200" b="1" kern="0" dirty="0">
                <a:solidFill>
                  <a:srgbClr val="0000FF"/>
                </a:solidFill>
                <a:latin typeface="標楷體"/>
              </a:rPr>
              <a:t>。</a:t>
            </a:r>
            <a:endParaRPr kumimoji="0" lang="zh-TW" altLang="en-US" sz="2200" b="1" kern="0" dirty="0">
              <a:solidFill>
                <a:srgbClr val="0000FF"/>
              </a:solidFill>
              <a:latin typeface="Arial"/>
            </a:endParaRPr>
          </a:p>
          <a:p>
            <a:pPr marL="361950" marR="0" lvl="0" indent="-190500" algn="l" defTabSz="914400" rtl="0" eaLnBrk="1" fontAlgn="base" latinLnBrk="0" hangingPunct="1">
              <a:lnSpc>
                <a:spcPct val="100000"/>
              </a:lnSpc>
              <a:spcBef>
                <a:spcPct val="10000"/>
              </a:spcBef>
              <a:spcAft>
                <a:spcPct val="0"/>
              </a:spcAft>
              <a:buClr>
                <a:srgbClr val="C0504D"/>
              </a:buClr>
              <a:buSzPct val="90000"/>
              <a:buFont typeface="+mj-lt"/>
              <a:buAutoNum type="arabicParenR"/>
              <a:tabLst>
                <a:tab pos="536575" algn="l"/>
              </a:tabLst>
              <a:defRPr/>
            </a:pPr>
            <a:endParaRPr kumimoji="0" lang="zh-TW" altLang="en-US" b="1" kern="0" dirty="0">
              <a:solidFill>
                <a:schemeClr val="tx1"/>
              </a:solidFill>
              <a:latin typeface="Arial"/>
              <a:ea typeface="標楷體"/>
            </a:endParaRPr>
          </a:p>
        </p:txBody>
      </p:sp>
    </p:spTree>
    <p:extLst>
      <p:ext uri="{BB962C8B-B14F-4D97-AF65-F5344CB8AC3E}">
        <p14:creationId xmlns:p14="http://schemas.microsoft.com/office/powerpoint/2010/main" val="2708484275"/>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68</a:t>
            </a:fld>
            <a:endParaRPr lang="en-US" altLang="zh-TW" sz="1200" dirty="0"/>
          </a:p>
        </p:txBody>
      </p:sp>
      <p:sp>
        <p:nvSpPr>
          <p:cNvPr id="35" name="Text Box 28"/>
          <p:cNvSpPr txBox="1">
            <a:spLocks noChangeArrowheads="1"/>
          </p:cNvSpPr>
          <p:nvPr/>
        </p:nvSpPr>
        <p:spPr bwMode="gray">
          <a:xfrm>
            <a:off x="559470" y="1300411"/>
            <a:ext cx="2223686"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三</a:t>
            </a:r>
            <a:r>
              <a:rPr lang="en-US" altLang="zh-TW" sz="2400" b="1" dirty="0" smtClean="0">
                <a:solidFill>
                  <a:schemeClr val="bg1"/>
                </a:solidFill>
              </a:rPr>
              <a:t>)</a:t>
            </a:r>
            <a:r>
              <a:rPr lang="zh-TW" altLang="en-US" sz="2400" b="1" dirty="0" smtClean="0">
                <a:solidFill>
                  <a:schemeClr val="bg1"/>
                </a:solidFill>
              </a:rPr>
              <a:t>遺屬一次金</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7" name="Rectangle 7"/>
          <p:cNvSpPr>
            <a:spLocks noChangeArrowheads="1"/>
          </p:cNvSpPr>
          <p:nvPr/>
        </p:nvSpPr>
        <p:spPr bwMode="auto">
          <a:xfrm>
            <a:off x="559470" y="1844824"/>
            <a:ext cx="8188994" cy="4722318"/>
          </a:xfrm>
          <a:prstGeom prst="rect">
            <a:avLst/>
          </a:prstGeom>
          <a:ln/>
        </p:spPr>
        <p:style>
          <a:lnRef idx="2">
            <a:schemeClr val="accent5"/>
          </a:lnRef>
          <a:fillRef idx="1">
            <a:schemeClr val="lt1"/>
          </a:fillRef>
          <a:effectRef idx="0">
            <a:schemeClr val="accent5"/>
          </a:effectRef>
          <a:fontRef idx="minor">
            <a:schemeClr val="dk1"/>
          </a:fontRef>
        </p:style>
        <p:txBody>
          <a:bodyPr wrap="square">
            <a:spAutoFit/>
          </a:bodyPr>
          <a:lstStyle>
            <a:lvl1pPr algn="l" eaLnBrk="0" hangingPunct="0">
              <a:buChar char="v"/>
              <a:defRPr kumimoji="1" sz="2400">
                <a:solidFill>
                  <a:srgbClr val="0000CC"/>
                </a:solidFill>
                <a:latin typeface="Arial" charset="0"/>
                <a:ea typeface="標楷體" pitchFamily="65" charset="-120"/>
              </a:defRPr>
            </a:lvl1pPr>
            <a:lvl2pPr marL="449263" indent="-255588"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eaLnBrk="1" hangingPunct="1">
              <a:spcBef>
                <a:spcPct val="10000"/>
              </a:spcBef>
              <a:buClr>
                <a:schemeClr val="accent2"/>
              </a:buClr>
              <a:buSzPct val="90000"/>
              <a:buNone/>
            </a:pPr>
            <a:r>
              <a:rPr lang="en-US" altLang="zh-TW" b="1" dirty="0" smtClean="0">
                <a:solidFill>
                  <a:schemeClr val="tx1"/>
                </a:solidFill>
                <a:latin typeface="+mn-ea"/>
                <a:ea typeface="+mn-ea"/>
              </a:rPr>
              <a:t>1.</a:t>
            </a:r>
            <a:r>
              <a:rPr lang="zh-TW" altLang="en-US" b="1" dirty="0" smtClean="0">
                <a:solidFill>
                  <a:schemeClr val="tx1"/>
                </a:solidFill>
                <a:latin typeface="+mn-ea"/>
                <a:ea typeface="+mn-ea"/>
              </a:rPr>
              <a:t>請</a:t>
            </a:r>
            <a:r>
              <a:rPr lang="zh-TW" altLang="en-US" b="1" dirty="0">
                <a:solidFill>
                  <a:schemeClr val="tx1"/>
                </a:solidFill>
                <a:latin typeface="+mn-ea"/>
                <a:ea typeface="+mn-ea"/>
              </a:rPr>
              <a:t>領對象</a:t>
            </a:r>
            <a:r>
              <a:rPr lang="zh-TW" altLang="en-US" sz="2000" b="1" dirty="0">
                <a:solidFill>
                  <a:schemeClr val="tx1"/>
                </a:solidFill>
                <a:latin typeface="+mn-ea"/>
                <a:ea typeface="+mn-ea"/>
              </a:rPr>
              <a:t>：</a:t>
            </a:r>
            <a:r>
              <a:rPr lang="zh-TW" altLang="en-US" b="1" dirty="0">
                <a:solidFill>
                  <a:srgbClr val="0000FF"/>
                </a:solidFill>
                <a:latin typeface="+mn-ea"/>
                <a:ea typeface="+mn-ea"/>
              </a:rPr>
              <a:t>所有合法遺族。 </a:t>
            </a:r>
          </a:p>
          <a:p>
            <a:pPr eaLnBrk="1" hangingPunct="1">
              <a:spcBef>
                <a:spcPct val="10000"/>
              </a:spcBef>
              <a:buClr>
                <a:schemeClr val="accent2"/>
              </a:buClr>
              <a:buSzPct val="90000"/>
              <a:buNone/>
            </a:pPr>
            <a:r>
              <a:rPr lang="en-US" altLang="zh-TW" b="1" dirty="0" smtClean="0">
                <a:solidFill>
                  <a:schemeClr val="tx1"/>
                </a:solidFill>
                <a:latin typeface="+mn-ea"/>
                <a:ea typeface="+mn-ea"/>
              </a:rPr>
              <a:t>2.</a:t>
            </a:r>
            <a:r>
              <a:rPr lang="zh-TW" altLang="en-US" b="1" dirty="0" smtClean="0">
                <a:solidFill>
                  <a:schemeClr val="tx1"/>
                </a:solidFill>
                <a:latin typeface="+mn-ea"/>
                <a:ea typeface="+mn-ea"/>
              </a:rPr>
              <a:t>給與</a:t>
            </a:r>
            <a:r>
              <a:rPr lang="zh-TW" altLang="en-US" b="1" dirty="0">
                <a:solidFill>
                  <a:schemeClr val="tx1"/>
                </a:solidFill>
                <a:latin typeface="+mn-ea"/>
                <a:ea typeface="+mn-ea"/>
              </a:rPr>
              <a:t>標準</a:t>
            </a:r>
            <a:r>
              <a:rPr lang="zh-TW" altLang="en-US" sz="2000" b="1" dirty="0" smtClean="0">
                <a:solidFill>
                  <a:schemeClr val="tx1"/>
                </a:solidFill>
                <a:latin typeface="+mn-ea"/>
                <a:ea typeface="+mn-ea"/>
              </a:rPr>
              <a:t>：</a:t>
            </a:r>
            <a:r>
              <a:rPr lang="zh-TW" altLang="en-US" b="1" u="sng" dirty="0" smtClean="0">
                <a:solidFill>
                  <a:srgbClr val="0000FF"/>
                </a:solidFill>
                <a:latin typeface="+mn-ea"/>
                <a:ea typeface="+mn-ea"/>
              </a:rPr>
              <a:t>計算</a:t>
            </a:r>
            <a:r>
              <a:rPr lang="zh-TW" altLang="en-US" b="1" u="sng" dirty="0">
                <a:solidFill>
                  <a:srgbClr val="0000FF"/>
                </a:solidFill>
                <a:latin typeface="+mn-ea"/>
                <a:ea typeface="+mn-ea"/>
              </a:rPr>
              <a:t>公式</a:t>
            </a:r>
          </a:p>
          <a:p>
            <a:pPr marL="447675" lvl="1" indent="-254000" eaLnBrk="1" hangingPunct="1">
              <a:spcBef>
                <a:spcPct val="30000"/>
              </a:spcBef>
              <a:buClr>
                <a:srgbClr val="C00000"/>
              </a:buClr>
              <a:buSzPct val="100000"/>
              <a:buFont typeface="+mj-lt"/>
              <a:buAutoNum type="arabicParenR"/>
            </a:pPr>
            <a:r>
              <a:rPr lang="zh-TW" altLang="en-US" sz="2200" b="1" dirty="0" smtClean="0">
                <a:solidFill>
                  <a:srgbClr val="C00000"/>
                </a:solidFill>
                <a:latin typeface="+mn-ea"/>
                <a:ea typeface="+mn-ea"/>
              </a:rPr>
              <a:t>應</a:t>
            </a:r>
            <a:r>
              <a:rPr lang="zh-TW" altLang="en-US" sz="2200" b="1" dirty="0">
                <a:solidFill>
                  <a:srgbClr val="C00000"/>
                </a:solidFill>
                <a:latin typeface="+mn-ea"/>
                <a:ea typeface="+mn-ea"/>
              </a:rPr>
              <a:t>領一次退休金－已領月退休金＝</a:t>
            </a:r>
            <a:r>
              <a:rPr lang="zh-TW" altLang="en-US" sz="2200" b="1" dirty="0" smtClean="0">
                <a:solidFill>
                  <a:srgbClr val="C00000"/>
                </a:solidFill>
                <a:latin typeface="+mn-ea"/>
                <a:ea typeface="+mn-ea"/>
              </a:rPr>
              <a:t>餘額</a:t>
            </a:r>
            <a:endParaRPr lang="en-US" altLang="zh-TW" sz="2200" b="1" dirty="0" smtClean="0">
              <a:solidFill>
                <a:srgbClr val="C00000"/>
              </a:solidFill>
              <a:latin typeface="+mn-ea"/>
              <a:ea typeface="+mn-ea"/>
            </a:endParaRPr>
          </a:p>
          <a:p>
            <a:pPr marL="447675" lvl="1" indent="-254000" eaLnBrk="1" hangingPunct="1">
              <a:spcBef>
                <a:spcPct val="30000"/>
              </a:spcBef>
              <a:buClr>
                <a:srgbClr val="C00000"/>
              </a:buClr>
              <a:buSzPct val="100000"/>
              <a:buFont typeface="+mj-lt"/>
              <a:buAutoNum type="arabicParenR"/>
            </a:pPr>
            <a:r>
              <a:rPr lang="zh-TW" altLang="en-US" sz="2200" b="1" dirty="0" smtClean="0">
                <a:solidFill>
                  <a:srgbClr val="C00000"/>
                </a:solidFill>
                <a:latin typeface="+mn-ea"/>
                <a:ea typeface="+mn-ea"/>
              </a:rPr>
              <a:t>餘額</a:t>
            </a:r>
            <a:r>
              <a:rPr lang="zh-TW" altLang="en-US" sz="2200" b="1" dirty="0">
                <a:solidFill>
                  <a:srgbClr val="C00000"/>
                </a:solidFill>
                <a:latin typeface="+mn-ea"/>
                <a:ea typeface="+mn-ea"/>
              </a:rPr>
              <a:t>＋</a:t>
            </a:r>
            <a:r>
              <a:rPr lang="en-US" altLang="zh-TW" sz="2200" b="1" dirty="0">
                <a:solidFill>
                  <a:srgbClr val="C00000"/>
                </a:solidFill>
                <a:latin typeface="+mn-ea"/>
                <a:ea typeface="+mn-ea"/>
              </a:rPr>
              <a:t>6</a:t>
            </a:r>
            <a:r>
              <a:rPr lang="zh-TW" altLang="en-US" sz="2200" b="1" dirty="0">
                <a:solidFill>
                  <a:srgbClr val="C00000"/>
                </a:solidFill>
                <a:latin typeface="+mn-ea"/>
                <a:ea typeface="+mn-ea"/>
              </a:rPr>
              <a:t>個</a:t>
            </a:r>
            <a:r>
              <a:rPr lang="zh-TW" altLang="en-US" sz="2200" b="1" dirty="0" smtClean="0">
                <a:solidFill>
                  <a:srgbClr val="C00000"/>
                </a:solidFill>
                <a:latin typeface="+mn-ea"/>
                <a:ea typeface="+mn-ea"/>
              </a:rPr>
              <a:t>基數遺屬一次金</a:t>
            </a:r>
            <a:r>
              <a:rPr lang="zh-TW" altLang="en-US" sz="2200" b="1" dirty="0">
                <a:solidFill>
                  <a:srgbClr val="C00000"/>
                </a:solidFill>
                <a:latin typeface="+mn-ea"/>
                <a:ea typeface="+mn-ea"/>
              </a:rPr>
              <a:t>（無餘額者亦同）＝</a:t>
            </a:r>
            <a:r>
              <a:rPr lang="zh-TW" altLang="en-US" sz="2200" b="1" dirty="0" smtClean="0">
                <a:solidFill>
                  <a:srgbClr val="C00000"/>
                </a:solidFill>
                <a:latin typeface="+mn-ea"/>
                <a:ea typeface="+mn-ea"/>
              </a:rPr>
              <a:t>一次金</a:t>
            </a:r>
            <a:r>
              <a:rPr lang="zh-TW" altLang="en-US" sz="2200" b="1" dirty="0">
                <a:solidFill>
                  <a:srgbClr val="C00000"/>
                </a:solidFill>
                <a:latin typeface="+mn-ea"/>
                <a:ea typeface="+mn-ea"/>
              </a:rPr>
              <a:t>總額</a:t>
            </a:r>
          </a:p>
          <a:p>
            <a:pPr lvl="1" algn="just" eaLnBrk="1" hangingPunct="1">
              <a:lnSpc>
                <a:spcPts val="2800"/>
              </a:lnSpc>
              <a:spcBef>
                <a:spcPct val="10000"/>
              </a:spcBef>
              <a:buClr>
                <a:schemeClr val="accent2"/>
              </a:buClr>
              <a:buSzPct val="80000"/>
              <a:buFont typeface="Wingdings" pitchFamily="2" charset="2"/>
              <a:buNone/>
            </a:pPr>
            <a:r>
              <a:rPr lang="en-US" altLang="zh-TW" sz="2200" b="1" dirty="0">
                <a:solidFill>
                  <a:srgbClr val="0000FF"/>
                </a:solidFill>
                <a:latin typeface="+mn-ea"/>
                <a:ea typeface="+mn-ea"/>
              </a:rPr>
              <a:t>※</a:t>
            </a:r>
            <a:r>
              <a:rPr lang="zh-TW" altLang="en-US" sz="2200" b="1" u="sng" dirty="0">
                <a:solidFill>
                  <a:srgbClr val="0000FF"/>
                </a:solidFill>
                <a:latin typeface="+mn-ea"/>
                <a:ea typeface="+mn-ea"/>
              </a:rPr>
              <a:t>應領一次退休金</a:t>
            </a:r>
            <a:r>
              <a:rPr lang="zh-TW" altLang="en-US" sz="2200" b="1" dirty="0">
                <a:solidFill>
                  <a:srgbClr val="0000FF"/>
                </a:solidFill>
                <a:latin typeface="+mn-ea"/>
                <a:ea typeface="+mn-ea"/>
              </a:rPr>
              <a:t>：以</a:t>
            </a:r>
            <a:r>
              <a:rPr lang="zh-TW" altLang="en-US" sz="2200" b="1" dirty="0" smtClean="0">
                <a:solidFill>
                  <a:srgbClr val="0000FF"/>
                </a:solidFill>
                <a:latin typeface="+mn-ea"/>
                <a:ea typeface="+mn-ea"/>
              </a:rPr>
              <a:t>其審定</a:t>
            </a:r>
            <a:r>
              <a:rPr lang="zh-TW" altLang="en-US" sz="2200" b="1" dirty="0">
                <a:solidFill>
                  <a:srgbClr val="0000FF"/>
                </a:solidFill>
                <a:latin typeface="+mn-ea"/>
                <a:ea typeface="+mn-ea"/>
              </a:rPr>
              <a:t>退休</a:t>
            </a:r>
            <a:r>
              <a:rPr lang="zh-TW" altLang="en-US" sz="2200" b="1" dirty="0" smtClean="0">
                <a:solidFill>
                  <a:srgbClr val="0000FF"/>
                </a:solidFill>
                <a:latin typeface="+mn-ea"/>
                <a:ea typeface="+mn-ea"/>
              </a:rPr>
              <a:t>年資及</a:t>
            </a:r>
            <a:r>
              <a:rPr lang="zh-TW" altLang="en-US" sz="2200" b="1" dirty="0" smtClean="0">
                <a:solidFill>
                  <a:srgbClr val="C00000"/>
                </a:solidFill>
                <a:latin typeface="+mn-ea"/>
                <a:ea typeface="+mn-ea"/>
              </a:rPr>
              <a:t>退休時適用之退休金計算基準</a:t>
            </a:r>
            <a:r>
              <a:rPr lang="zh-TW" altLang="en-US" sz="2200" b="1" dirty="0" smtClean="0">
                <a:solidFill>
                  <a:srgbClr val="0000FF"/>
                </a:solidFill>
                <a:latin typeface="+mn-ea"/>
                <a:ea typeface="+mn-ea"/>
              </a:rPr>
              <a:t>，計算</a:t>
            </a:r>
            <a:r>
              <a:rPr lang="zh-TW" altLang="en-US" sz="2200" b="1" dirty="0">
                <a:solidFill>
                  <a:srgbClr val="0000FF"/>
                </a:solidFill>
                <a:latin typeface="+mn-ea"/>
                <a:ea typeface="+mn-ea"/>
              </a:rPr>
              <a:t>其應領之一次退休金。</a:t>
            </a:r>
          </a:p>
          <a:p>
            <a:pPr lvl="1" algn="just" eaLnBrk="1" hangingPunct="1">
              <a:lnSpc>
                <a:spcPts val="2800"/>
              </a:lnSpc>
              <a:spcBef>
                <a:spcPct val="10000"/>
              </a:spcBef>
              <a:buClr>
                <a:schemeClr val="accent2"/>
              </a:buClr>
              <a:buSzPct val="80000"/>
              <a:buFont typeface="Wingdings" pitchFamily="2" charset="2"/>
              <a:buNone/>
            </a:pPr>
            <a:r>
              <a:rPr lang="en-US" altLang="zh-TW" sz="2200" b="1" dirty="0">
                <a:solidFill>
                  <a:srgbClr val="0000FF"/>
                </a:solidFill>
                <a:latin typeface="+mn-ea"/>
                <a:ea typeface="+mn-ea"/>
              </a:rPr>
              <a:t>※</a:t>
            </a:r>
            <a:r>
              <a:rPr lang="zh-TW" altLang="en-US" sz="2200" b="1" u="sng" dirty="0">
                <a:solidFill>
                  <a:srgbClr val="0000FF"/>
                </a:solidFill>
                <a:latin typeface="+mn-ea"/>
                <a:ea typeface="+mn-ea"/>
              </a:rPr>
              <a:t>已領月退休金</a:t>
            </a:r>
            <a:r>
              <a:rPr lang="zh-TW" altLang="en-US" sz="2200" b="1" dirty="0">
                <a:solidFill>
                  <a:srgbClr val="0000FF"/>
                </a:solidFill>
                <a:latin typeface="+mn-ea"/>
                <a:ea typeface="+mn-ea"/>
              </a:rPr>
              <a:t>：歷年支領之月退休金（含依第</a:t>
            </a:r>
            <a:r>
              <a:rPr lang="en-US" altLang="zh-TW" sz="2200" b="1" dirty="0">
                <a:solidFill>
                  <a:srgbClr val="0000FF"/>
                </a:solidFill>
                <a:latin typeface="+mn-ea"/>
                <a:ea typeface="+mn-ea"/>
              </a:rPr>
              <a:t>30</a:t>
            </a:r>
            <a:r>
              <a:rPr lang="zh-TW" altLang="en-US" sz="2200" b="1" dirty="0">
                <a:solidFill>
                  <a:srgbClr val="0000FF"/>
                </a:solidFill>
                <a:latin typeface="+mn-ea"/>
                <a:ea typeface="+mn-ea"/>
              </a:rPr>
              <a:t>條第</a:t>
            </a:r>
            <a:r>
              <a:rPr lang="en-US" altLang="zh-TW" sz="2200" b="1" dirty="0">
                <a:solidFill>
                  <a:srgbClr val="0000FF"/>
                </a:solidFill>
                <a:latin typeface="+mn-ea"/>
                <a:ea typeface="+mn-ea"/>
              </a:rPr>
              <a:t>2</a:t>
            </a:r>
            <a:r>
              <a:rPr lang="zh-TW" altLang="en-US" sz="2200" b="1" dirty="0" smtClean="0">
                <a:solidFill>
                  <a:srgbClr val="0000FF"/>
                </a:solidFill>
                <a:latin typeface="+mn-ea"/>
                <a:ea typeface="+mn-ea"/>
              </a:rPr>
              <a:t>項、第</a:t>
            </a:r>
            <a:r>
              <a:rPr lang="en-US" altLang="zh-TW" sz="2200" b="1" dirty="0" smtClean="0">
                <a:solidFill>
                  <a:srgbClr val="0000FF"/>
                </a:solidFill>
                <a:latin typeface="+mn-ea"/>
                <a:ea typeface="+mn-ea"/>
              </a:rPr>
              <a:t>3</a:t>
            </a:r>
            <a:r>
              <a:rPr lang="zh-TW" altLang="en-US" sz="2200" b="1" dirty="0" smtClean="0">
                <a:solidFill>
                  <a:srgbClr val="0000FF"/>
                </a:solidFill>
                <a:latin typeface="+mn-ea"/>
                <a:ea typeface="+mn-ea"/>
              </a:rPr>
              <a:t>項及本法第</a:t>
            </a:r>
            <a:r>
              <a:rPr lang="en-US" altLang="zh-TW" sz="2200" b="1" dirty="0" smtClean="0">
                <a:solidFill>
                  <a:srgbClr val="0000FF"/>
                </a:solidFill>
                <a:latin typeface="+mn-ea"/>
                <a:ea typeface="+mn-ea"/>
              </a:rPr>
              <a:t>34</a:t>
            </a:r>
            <a:r>
              <a:rPr lang="zh-TW" altLang="en-US" sz="2200" b="1" dirty="0" smtClean="0">
                <a:solidFill>
                  <a:srgbClr val="0000FF"/>
                </a:solidFill>
                <a:latin typeface="+mn-ea"/>
                <a:ea typeface="+mn-ea"/>
              </a:rPr>
              <a:t>條規定</a:t>
            </a:r>
            <a:r>
              <a:rPr lang="zh-TW" altLang="en-US" sz="2200" b="1" dirty="0">
                <a:solidFill>
                  <a:srgbClr val="0000FF"/>
                </a:solidFill>
                <a:latin typeface="+mn-ea"/>
                <a:ea typeface="+mn-ea"/>
              </a:rPr>
              <a:t>之一次補償金或月補償</a:t>
            </a:r>
            <a:r>
              <a:rPr lang="zh-TW" altLang="en-US" sz="2200" b="1" dirty="0" smtClean="0">
                <a:solidFill>
                  <a:srgbClr val="0000FF"/>
                </a:solidFill>
                <a:latin typeface="+mn-ea"/>
                <a:ea typeface="+mn-ea"/>
              </a:rPr>
              <a:t>金或差額）</a:t>
            </a:r>
            <a:r>
              <a:rPr lang="zh-TW" altLang="en-US" sz="2200" b="1" dirty="0">
                <a:solidFill>
                  <a:srgbClr val="0000FF"/>
                </a:solidFill>
                <a:latin typeface="+mn-ea"/>
                <a:ea typeface="+mn-ea"/>
              </a:rPr>
              <a:t>。</a:t>
            </a:r>
          </a:p>
          <a:p>
            <a:pPr lvl="1" eaLnBrk="1" hangingPunct="1">
              <a:lnSpc>
                <a:spcPts val="2800"/>
              </a:lnSpc>
              <a:spcBef>
                <a:spcPct val="10000"/>
              </a:spcBef>
              <a:buClr>
                <a:schemeClr val="accent2"/>
              </a:buClr>
              <a:buSzPct val="80000"/>
              <a:buFont typeface="Wingdings" pitchFamily="2" charset="2"/>
              <a:buNone/>
            </a:pPr>
            <a:r>
              <a:rPr lang="en-US" altLang="en-US" sz="2200" b="1" dirty="0">
                <a:solidFill>
                  <a:srgbClr val="0000FF"/>
                </a:solidFill>
                <a:latin typeface="+mn-ea"/>
                <a:ea typeface="+mn-ea"/>
              </a:rPr>
              <a:t>※</a:t>
            </a:r>
            <a:r>
              <a:rPr lang="en-US" altLang="zh-TW" sz="2200" b="1" u="sng" dirty="0">
                <a:solidFill>
                  <a:srgbClr val="0000FF"/>
                </a:solidFill>
                <a:latin typeface="+mn-ea"/>
                <a:ea typeface="+mn-ea"/>
              </a:rPr>
              <a:t>6</a:t>
            </a:r>
            <a:r>
              <a:rPr lang="zh-TW" altLang="en-US" sz="2200" b="1" u="sng" dirty="0">
                <a:solidFill>
                  <a:srgbClr val="0000FF"/>
                </a:solidFill>
                <a:latin typeface="+mn-ea"/>
                <a:ea typeface="+mn-ea"/>
              </a:rPr>
              <a:t>個</a:t>
            </a:r>
            <a:r>
              <a:rPr lang="zh-TW" altLang="en-US" sz="2200" b="1" u="sng" dirty="0" smtClean="0">
                <a:solidFill>
                  <a:srgbClr val="0000FF"/>
                </a:solidFill>
                <a:latin typeface="+mn-ea"/>
                <a:ea typeface="+mn-ea"/>
              </a:rPr>
              <a:t>基數遺屬一次金</a:t>
            </a:r>
            <a:r>
              <a:rPr lang="zh-TW" altLang="en-US" sz="2200" b="1" dirty="0">
                <a:solidFill>
                  <a:srgbClr val="0000FF"/>
                </a:solidFill>
                <a:latin typeface="+mn-ea"/>
                <a:ea typeface="+mn-ea"/>
              </a:rPr>
              <a:t>：</a:t>
            </a:r>
            <a:br>
              <a:rPr lang="zh-TW" altLang="en-US" sz="2200" b="1" dirty="0">
                <a:solidFill>
                  <a:srgbClr val="0000FF"/>
                </a:solidFill>
                <a:latin typeface="+mn-ea"/>
                <a:ea typeface="+mn-ea"/>
              </a:rPr>
            </a:br>
            <a:r>
              <a:rPr lang="zh-TW" altLang="en-US" sz="2200" b="1" dirty="0" smtClean="0">
                <a:solidFill>
                  <a:srgbClr val="0000FF"/>
                </a:solidFill>
                <a:latin typeface="+mn-ea"/>
                <a:ea typeface="+mn-ea"/>
              </a:rPr>
              <a:t>依</a:t>
            </a:r>
            <a:r>
              <a:rPr lang="zh-TW" altLang="en-US" sz="2200" b="1" dirty="0" smtClean="0">
                <a:solidFill>
                  <a:srgbClr val="C00000"/>
                </a:solidFill>
                <a:latin typeface="+mn-ea"/>
                <a:ea typeface="+mn-ea"/>
              </a:rPr>
              <a:t>退休人員亡故時在職同等級人員</a:t>
            </a:r>
            <a:r>
              <a:rPr lang="zh-TW" altLang="en-US" sz="2200" b="1" dirty="0" smtClean="0">
                <a:solidFill>
                  <a:srgbClr val="0000FF"/>
                </a:solidFill>
                <a:latin typeface="+mn-ea"/>
                <a:ea typeface="+mn-ea"/>
              </a:rPr>
              <a:t>本</a:t>
            </a:r>
            <a:r>
              <a:rPr lang="zh-TW" altLang="en-US" sz="2200" b="1" dirty="0">
                <a:solidFill>
                  <a:srgbClr val="0000FF"/>
                </a:solidFill>
                <a:latin typeface="+mn-ea"/>
                <a:ea typeface="+mn-ea"/>
              </a:rPr>
              <a:t>（年功）俸</a:t>
            </a:r>
            <a:r>
              <a:rPr lang="en-US" altLang="zh-TW" sz="2200" b="1" dirty="0">
                <a:solidFill>
                  <a:srgbClr val="0000FF"/>
                </a:solidFill>
                <a:latin typeface="+mn-ea"/>
                <a:ea typeface="+mn-ea"/>
              </a:rPr>
              <a:t>×2×6</a:t>
            </a:r>
            <a:r>
              <a:rPr lang="zh-TW" altLang="en-US" sz="2200" b="1" dirty="0">
                <a:solidFill>
                  <a:srgbClr val="0000FF"/>
                </a:solidFill>
                <a:latin typeface="+mn-ea"/>
                <a:ea typeface="+mn-ea"/>
              </a:rPr>
              <a:t>（退撫舊制為</a:t>
            </a:r>
            <a:r>
              <a:rPr lang="en-US" altLang="zh-TW" sz="2200" b="1" dirty="0">
                <a:solidFill>
                  <a:srgbClr val="0000FF"/>
                </a:solidFill>
                <a:latin typeface="+mn-ea"/>
                <a:ea typeface="+mn-ea"/>
              </a:rPr>
              <a:t>12</a:t>
            </a:r>
            <a:r>
              <a:rPr lang="zh-TW" altLang="en-US" sz="2200" b="1" dirty="0">
                <a:solidFill>
                  <a:srgbClr val="0000FF"/>
                </a:solidFill>
                <a:latin typeface="+mn-ea"/>
                <a:ea typeface="+mn-ea"/>
              </a:rPr>
              <a:t>個月月俸額）；兼領月退休金人員之遺族，依其兼領月退休金比例計算。</a:t>
            </a:r>
          </a:p>
        </p:txBody>
      </p:sp>
    </p:spTree>
    <p:extLst>
      <p:ext uri="{BB962C8B-B14F-4D97-AF65-F5344CB8AC3E}">
        <p14:creationId xmlns:p14="http://schemas.microsoft.com/office/powerpoint/2010/main" val="4239618352"/>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投影片編號版面配置區 5"/>
          <p:cNvSpPr>
            <a:spLocks noGrp="1"/>
          </p:cNvSpPr>
          <p:nvPr>
            <p:ph type="sldNum" sz="quarter" idx="12"/>
          </p:nvPr>
        </p:nvSpPr>
        <p:spPr>
          <a:xfrm>
            <a:off x="8820472" y="6525004"/>
            <a:ext cx="216024" cy="332996"/>
          </a:xfrm>
        </p:spPr>
        <p:txBody>
          <a:bodyPr/>
          <a:lstStyle/>
          <a:p>
            <a:pPr>
              <a:defRPr/>
            </a:pPr>
            <a:fld id="{DE5A4154-323C-4385-BF3C-762F3BB53298}" type="slidenum">
              <a:rPr lang="en-US" altLang="zh-TW" sz="1200"/>
              <a:pPr>
                <a:defRPr/>
              </a:pPr>
              <a:t>6</a:t>
            </a:fld>
            <a:endParaRPr lang="en-US" altLang="zh-TW" sz="1200"/>
          </a:p>
        </p:txBody>
      </p:sp>
      <p:grpSp>
        <p:nvGrpSpPr>
          <p:cNvPr id="736283" name="Group 27"/>
          <p:cNvGrpSpPr>
            <a:grpSpLocks/>
          </p:cNvGrpSpPr>
          <p:nvPr/>
        </p:nvGrpSpPr>
        <p:grpSpPr bwMode="auto">
          <a:xfrm>
            <a:off x="971550" y="1653381"/>
            <a:ext cx="7345363" cy="4789488"/>
            <a:chOff x="612" y="890"/>
            <a:chExt cx="4627" cy="3017"/>
          </a:xfrm>
        </p:grpSpPr>
        <p:sp>
          <p:nvSpPr>
            <p:cNvPr id="31749" name="Freeform 4"/>
            <p:cNvSpPr>
              <a:spLocks/>
            </p:cNvSpPr>
            <p:nvPr/>
          </p:nvSpPr>
          <p:spPr bwMode="gray">
            <a:xfrm>
              <a:off x="2426" y="890"/>
              <a:ext cx="1134" cy="590"/>
            </a:xfrm>
            <a:custGeom>
              <a:avLst/>
              <a:gdLst>
                <a:gd name="T0" fmla="*/ 0 w 982"/>
                <a:gd name="T1" fmla="*/ 6 h 774"/>
                <a:gd name="T2" fmla="*/ 2 w 982"/>
                <a:gd name="T3" fmla="*/ 6 h 774"/>
                <a:gd name="T4" fmla="*/ 103 w 982"/>
                <a:gd name="T5" fmla="*/ 6 h 774"/>
                <a:gd name="T6" fmla="*/ 210 w 982"/>
                <a:gd name="T7" fmla="*/ 5 h 774"/>
                <a:gd name="T8" fmla="*/ 432 w 982"/>
                <a:gd name="T9" fmla="*/ 5 h 774"/>
                <a:gd name="T10" fmla="*/ 665 w 982"/>
                <a:gd name="T11" fmla="*/ 5 h 774"/>
                <a:gd name="T12" fmla="*/ 1014 w 982"/>
                <a:gd name="T13" fmla="*/ 5 h 774"/>
                <a:gd name="T14" fmla="*/ 1412 w 982"/>
                <a:gd name="T15" fmla="*/ 5 h 774"/>
                <a:gd name="T16" fmla="*/ 1887 w 982"/>
                <a:gd name="T17" fmla="*/ 4 h 774"/>
                <a:gd name="T18" fmla="*/ 2478 w 982"/>
                <a:gd name="T19" fmla="*/ 4 h 774"/>
                <a:gd name="T20" fmla="*/ 3153 w 982"/>
                <a:gd name="T21" fmla="*/ 4 h 774"/>
                <a:gd name="T22" fmla="*/ 3929 w 982"/>
                <a:gd name="T23" fmla="*/ 3 h 774"/>
                <a:gd name="T24" fmla="*/ 4794 w 982"/>
                <a:gd name="T25" fmla="*/ 3 h 774"/>
                <a:gd name="T26" fmla="*/ 5678 w 982"/>
                <a:gd name="T27" fmla="*/ 3 h 774"/>
                <a:gd name="T28" fmla="*/ 6511 w 982"/>
                <a:gd name="T29" fmla="*/ 2 h 774"/>
                <a:gd name="T30" fmla="*/ 7259 w 982"/>
                <a:gd name="T31" fmla="*/ 2 h 774"/>
                <a:gd name="T32" fmla="*/ 7926 w 982"/>
                <a:gd name="T33" fmla="*/ 2 h 774"/>
                <a:gd name="T34" fmla="*/ 8515 w 982"/>
                <a:gd name="T35" fmla="*/ 2 h 774"/>
                <a:gd name="T36" fmla="*/ 9052 w 982"/>
                <a:gd name="T37" fmla="*/ 2 h 774"/>
                <a:gd name="T38" fmla="*/ 9477 w 982"/>
                <a:gd name="T39" fmla="*/ 2 h 774"/>
                <a:gd name="T40" fmla="*/ 9820 w 982"/>
                <a:gd name="T41" fmla="*/ 2 h 774"/>
                <a:gd name="T42" fmla="*/ 10066 w 982"/>
                <a:gd name="T43" fmla="*/ 3 h 774"/>
                <a:gd name="T44" fmla="*/ 10220 w 982"/>
                <a:gd name="T45" fmla="*/ 3 h 774"/>
                <a:gd name="T46" fmla="*/ 10279 w 982"/>
                <a:gd name="T47" fmla="*/ 3 h 774"/>
                <a:gd name="T48" fmla="*/ 9065 w 982"/>
                <a:gd name="T49" fmla="*/ 4 h 774"/>
                <a:gd name="T50" fmla="*/ 13095 w 982"/>
                <a:gd name="T51" fmla="*/ 3 h 774"/>
                <a:gd name="T52" fmla="*/ 12158 w 982"/>
                <a:gd name="T53" fmla="*/ 0 h 774"/>
                <a:gd name="T54" fmla="*/ 11386 w 982"/>
                <a:gd name="T55" fmla="*/ 2 h 774"/>
                <a:gd name="T56" fmla="*/ 11340 w 982"/>
                <a:gd name="T57" fmla="*/ 2 h 774"/>
                <a:gd name="T58" fmla="*/ 11189 w 982"/>
                <a:gd name="T59" fmla="*/ 2 h 774"/>
                <a:gd name="T60" fmla="*/ 10958 w 982"/>
                <a:gd name="T61" fmla="*/ 2 h 774"/>
                <a:gd name="T62" fmla="*/ 10652 w 982"/>
                <a:gd name="T63" fmla="*/ 2 h 774"/>
                <a:gd name="T64" fmla="*/ 10244 w 982"/>
                <a:gd name="T65" fmla="*/ 2 h 774"/>
                <a:gd name="T66" fmla="*/ 9750 w 982"/>
                <a:gd name="T67" fmla="*/ 2 h 774"/>
                <a:gd name="T68" fmla="*/ 9234 w 982"/>
                <a:gd name="T69" fmla="*/ 2 h 774"/>
                <a:gd name="T70" fmla="*/ 8609 w 982"/>
                <a:gd name="T71" fmla="*/ 2 h 774"/>
                <a:gd name="T72" fmla="*/ 7941 w 982"/>
                <a:gd name="T73" fmla="*/ 2 h 774"/>
                <a:gd name="T74" fmla="*/ 7216 w 982"/>
                <a:gd name="T75" fmla="*/ 2 h 774"/>
                <a:gd name="T76" fmla="*/ 6434 w 982"/>
                <a:gd name="T77" fmla="*/ 2 h 774"/>
                <a:gd name="T78" fmla="*/ 5620 w 982"/>
                <a:gd name="T79" fmla="*/ 2 h 774"/>
                <a:gd name="T80" fmla="*/ 4747 w 982"/>
                <a:gd name="T81" fmla="*/ 2 h 774"/>
                <a:gd name="T82" fmla="*/ 3867 w 982"/>
                <a:gd name="T83" fmla="*/ 2 h 774"/>
                <a:gd name="T84" fmla="*/ 3075 w 982"/>
                <a:gd name="T85" fmla="*/ 2 h 774"/>
                <a:gd name="T86" fmla="*/ 2388 w 982"/>
                <a:gd name="T87" fmla="*/ 3 h 774"/>
                <a:gd name="T88" fmla="*/ 1803 w 982"/>
                <a:gd name="T89" fmla="*/ 3 h 774"/>
                <a:gd name="T90" fmla="*/ 1343 w 982"/>
                <a:gd name="T91" fmla="*/ 4 h 774"/>
                <a:gd name="T92" fmla="*/ 957 w 982"/>
                <a:gd name="T93" fmla="*/ 4 h 774"/>
                <a:gd name="T94" fmla="*/ 634 w 982"/>
                <a:gd name="T95" fmla="*/ 5 h 774"/>
                <a:gd name="T96" fmla="*/ 400 w 982"/>
                <a:gd name="T97" fmla="*/ 5 h 774"/>
                <a:gd name="T98" fmla="*/ 243 w 982"/>
                <a:gd name="T99" fmla="*/ 5 h 774"/>
                <a:gd name="T100" fmla="*/ 103 w 982"/>
                <a:gd name="T101" fmla="*/ 5 h 774"/>
                <a:gd name="T102" fmla="*/ 58 w 982"/>
                <a:gd name="T103" fmla="*/ 6 h 774"/>
                <a:gd name="T104" fmla="*/ 0 w 982"/>
                <a:gd name="T105" fmla="*/ 6 h 774"/>
                <a:gd name="T106" fmla="*/ 0 w 982"/>
                <a:gd name="T107" fmla="*/ 6 h 77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2" h="774">
                  <a:moveTo>
                    <a:pt x="0" y="774"/>
                  </a:moveTo>
                  <a:lnTo>
                    <a:pt x="2" y="770"/>
                  </a:lnTo>
                  <a:lnTo>
                    <a:pt x="8" y="754"/>
                  </a:lnTo>
                  <a:lnTo>
                    <a:pt x="16" y="730"/>
                  </a:lnTo>
                  <a:lnTo>
                    <a:pt x="32" y="698"/>
                  </a:lnTo>
                  <a:lnTo>
                    <a:pt x="50" y="660"/>
                  </a:lnTo>
                  <a:lnTo>
                    <a:pt x="76" y="618"/>
                  </a:lnTo>
                  <a:lnTo>
                    <a:pt x="106" y="574"/>
                  </a:lnTo>
                  <a:lnTo>
                    <a:pt x="142" y="528"/>
                  </a:lnTo>
                  <a:lnTo>
                    <a:pt x="186" y="482"/>
                  </a:lnTo>
                  <a:lnTo>
                    <a:pt x="236" y="438"/>
                  </a:lnTo>
                  <a:lnTo>
                    <a:pt x="294" y="398"/>
                  </a:lnTo>
                  <a:lnTo>
                    <a:pt x="360" y="360"/>
                  </a:lnTo>
                  <a:lnTo>
                    <a:pt x="426" y="332"/>
                  </a:lnTo>
                  <a:lnTo>
                    <a:pt x="488" y="314"/>
                  </a:lnTo>
                  <a:lnTo>
                    <a:pt x="544" y="304"/>
                  </a:lnTo>
                  <a:lnTo>
                    <a:pt x="594" y="300"/>
                  </a:lnTo>
                  <a:lnTo>
                    <a:pt x="638" y="300"/>
                  </a:lnTo>
                  <a:lnTo>
                    <a:pt x="678" y="304"/>
                  </a:lnTo>
                  <a:lnTo>
                    <a:pt x="710" y="312"/>
                  </a:lnTo>
                  <a:lnTo>
                    <a:pt x="736" y="320"/>
                  </a:lnTo>
                  <a:lnTo>
                    <a:pt x="754" y="326"/>
                  </a:lnTo>
                  <a:lnTo>
                    <a:pt x="766" y="332"/>
                  </a:lnTo>
                  <a:lnTo>
                    <a:pt x="770" y="334"/>
                  </a:lnTo>
                  <a:lnTo>
                    <a:pt x="680" y="476"/>
                  </a:lnTo>
                  <a:lnTo>
                    <a:pt x="982" y="370"/>
                  </a:lnTo>
                  <a:lnTo>
                    <a:pt x="912" y="0"/>
                  </a:lnTo>
                  <a:lnTo>
                    <a:pt x="854" y="150"/>
                  </a:lnTo>
                  <a:lnTo>
                    <a:pt x="850" y="148"/>
                  </a:lnTo>
                  <a:lnTo>
                    <a:pt x="838" y="142"/>
                  </a:lnTo>
                  <a:lnTo>
                    <a:pt x="822" y="134"/>
                  </a:lnTo>
                  <a:lnTo>
                    <a:pt x="798" y="126"/>
                  </a:lnTo>
                  <a:lnTo>
                    <a:pt x="768" y="120"/>
                  </a:lnTo>
                  <a:lnTo>
                    <a:pt x="732" y="114"/>
                  </a:lnTo>
                  <a:lnTo>
                    <a:pt x="692" y="110"/>
                  </a:lnTo>
                  <a:lnTo>
                    <a:pt x="646" y="110"/>
                  </a:lnTo>
                  <a:lnTo>
                    <a:pt x="596" y="116"/>
                  </a:lnTo>
                  <a:lnTo>
                    <a:pt x="540" y="126"/>
                  </a:lnTo>
                  <a:lnTo>
                    <a:pt x="482" y="146"/>
                  </a:lnTo>
                  <a:lnTo>
                    <a:pt x="422" y="172"/>
                  </a:lnTo>
                  <a:lnTo>
                    <a:pt x="356" y="210"/>
                  </a:lnTo>
                  <a:lnTo>
                    <a:pt x="290" y="258"/>
                  </a:lnTo>
                  <a:lnTo>
                    <a:pt x="230" y="310"/>
                  </a:lnTo>
                  <a:lnTo>
                    <a:pt x="178" y="364"/>
                  </a:lnTo>
                  <a:lnTo>
                    <a:pt x="136" y="422"/>
                  </a:lnTo>
                  <a:lnTo>
                    <a:pt x="100" y="480"/>
                  </a:lnTo>
                  <a:lnTo>
                    <a:pt x="72" y="536"/>
                  </a:lnTo>
                  <a:lnTo>
                    <a:pt x="48" y="590"/>
                  </a:lnTo>
                  <a:lnTo>
                    <a:pt x="30" y="640"/>
                  </a:lnTo>
                  <a:lnTo>
                    <a:pt x="18" y="684"/>
                  </a:lnTo>
                  <a:lnTo>
                    <a:pt x="8" y="722"/>
                  </a:lnTo>
                  <a:lnTo>
                    <a:pt x="4" y="750"/>
                  </a:lnTo>
                  <a:lnTo>
                    <a:pt x="0" y="768"/>
                  </a:lnTo>
                  <a:lnTo>
                    <a:pt x="0" y="774"/>
                  </a:lnTo>
                </a:path>
              </a:pathLst>
            </a:custGeom>
            <a:gradFill rotWithShape="1">
              <a:gsLst>
                <a:gs pos="0">
                  <a:srgbClr val="FF1774">
                    <a:alpha val="32001"/>
                  </a:srgbClr>
                </a:gs>
                <a:gs pos="100000">
                  <a:srgbClr val="FF0066"/>
                </a:gs>
              </a:gsLst>
              <a:lin ang="0" scaled="1"/>
            </a:gradFill>
            <a:ln>
              <a:noFill/>
            </a:ln>
            <a:extLst>
              <a:ext uri="{91240B29-F687-4F45-9708-019B960494DF}">
                <a14:hiddenLine xmlns:a14="http://schemas.microsoft.com/office/drawing/2010/main" w="12700">
                  <a:solidFill>
                    <a:srgbClr val="000000"/>
                  </a:solidFill>
                  <a:prstDash val="solid"/>
                  <a:round/>
                  <a:headEnd/>
                  <a:tailEnd/>
                </a14:hiddenLine>
              </a:ext>
            </a:extLst>
          </p:spPr>
          <p:txBody>
            <a:bodyPr/>
            <a:lstStyle/>
            <a:p>
              <a:endParaRPr lang="zh-TW" altLang="en-US"/>
            </a:p>
          </p:txBody>
        </p:sp>
        <p:sp>
          <p:nvSpPr>
            <p:cNvPr id="31750" name="AutoShape 5"/>
            <p:cNvSpPr>
              <a:spLocks noChangeArrowheads="1"/>
            </p:cNvSpPr>
            <p:nvPr/>
          </p:nvSpPr>
          <p:spPr bwMode="auto">
            <a:xfrm>
              <a:off x="3424" y="1579"/>
              <a:ext cx="1815" cy="1942"/>
            </a:xfrm>
            <a:prstGeom prst="roundRect">
              <a:avLst>
                <a:gd name="adj" fmla="val 4690"/>
              </a:avLst>
            </a:prstGeom>
            <a:gradFill rotWithShape="1">
              <a:gsLst>
                <a:gs pos="0">
                  <a:schemeClr val="bg1"/>
                </a:gs>
                <a:gs pos="100000">
                  <a:srgbClr val="FFCCFF"/>
                </a:gs>
              </a:gsLst>
              <a:lin ang="5400000" scaled="1"/>
            </a:gradFill>
            <a:ln w="57150">
              <a:solidFill>
                <a:srgbClr val="4B71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51" name="AutoShape 6"/>
            <p:cNvSpPr>
              <a:spLocks noChangeArrowheads="1"/>
            </p:cNvSpPr>
            <p:nvPr/>
          </p:nvSpPr>
          <p:spPr bwMode="gray">
            <a:xfrm>
              <a:off x="3560" y="1344"/>
              <a:ext cx="1619" cy="362"/>
            </a:xfrm>
            <a:prstGeom prst="roundRect">
              <a:avLst>
                <a:gd name="adj" fmla="val 50000"/>
              </a:avLst>
            </a:prstGeom>
            <a:gradFill rotWithShape="1">
              <a:gsLst>
                <a:gs pos="0">
                  <a:srgbClr val="6D8CE5"/>
                </a:gs>
                <a:gs pos="100000">
                  <a:srgbClr val="32416A"/>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52" name="AutoShape 7"/>
            <p:cNvSpPr>
              <a:spLocks noChangeArrowheads="1"/>
            </p:cNvSpPr>
            <p:nvPr/>
          </p:nvSpPr>
          <p:spPr bwMode="auto">
            <a:xfrm flipH="1">
              <a:off x="5012" y="1525"/>
              <a:ext cx="45" cy="90"/>
            </a:xfrm>
            <a:prstGeom prst="octagon">
              <a:avLst>
                <a:gd name="adj" fmla="val 29287"/>
              </a:avLst>
            </a:prstGeom>
            <a:solidFill>
              <a:srgbClr val="6FC5E3"/>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53" name="AutoShape 8"/>
            <p:cNvSpPr>
              <a:spLocks noChangeArrowheads="1"/>
            </p:cNvSpPr>
            <p:nvPr/>
          </p:nvSpPr>
          <p:spPr bwMode="auto">
            <a:xfrm flipH="1">
              <a:off x="3696" y="1525"/>
              <a:ext cx="45" cy="90"/>
            </a:xfrm>
            <a:prstGeom prst="octagon">
              <a:avLst>
                <a:gd name="adj" fmla="val 29287"/>
              </a:avLst>
            </a:prstGeom>
            <a:solidFill>
              <a:srgbClr val="6FC5E3"/>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54" name="Text Box 9"/>
            <p:cNvSpPr txBox="1">
              <a:spLocks noChangeArrowheads="1"/>
            </p:cNvSpPr>
            <p:nvPr/>
          </p:nvSpPr>
          <p:spPr bwMode="gray">
            <a:xfrm>
              <a:off x="3878" y="1389"/>
              <a:ext cx="99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kumimoji="0" lang="zh-TW" altLang="en-US" b="1" dirty="0">
                  <a:solidFill>
                    <a:srgbClr val="FFFFFF"/>
                  </a:solidFill>
                </a:rPr>
                <a:t>退撫新制</a:t>
              </a:r>
            </a:p>
          </p:txBody>
        </p:sp>
        <p:sp>
          <p:nvSpPr>
            <p:cNvPr id="31755" name="Text Box 10"/>
            <p:cNvSpPr txBox="1">
              <a:spLocks noChangeArrowheads="1"/>
            </p:cNvSpPr>
            <p:nvPr/>
          </p:nvSpPr>
          <p:spPr bwMode="auto">
            <a:xfrm>
              <a:off x="3424" y="1752"/>
              <a:ext cx="1815" cy="13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lnSpc>
                  <a:spcPct val="150000"/>
                </a:lnSpc>
                <a:spcBef>
                  <a:spcPct val="0"/>
                </a:spcBef>
                <a:spcAft>
                  <a:spcPct val="70000"/>
                </a:spcAft>
                <a:buFontTx/>
                <a:buNone/>
              </a:pPr>
              <a:r>
                <a:rPr kumimoji="0" lang="zh-TW" altLang="en-US" sz="2800" b="1" dirty="0">
                  <a:solidFill>
                    <a:srgbClr val="660066"/>
                  </a:solidFill>
                </a:rPr>
                <a:t>儲金制</a:t>
              </a:r>
            </a:p>
            <a:p>
              <a:pPr algn="ctr">
                <a:lnSpc>
                  <a:spcPct val="90000"/>
                </a:lnSpc>
                <a:spcBef>
                  <a:spcPct val="0"/>
                </a:spcBef>
                <a:buFontTx/>
                <a:buNone/>
              </a:pPr>
              <a:r>
                <a:rPr kumimoji="0" lang="zh-TW" altLang="en-US" sz="2800" b="1" dirty="0">
                  <a:solidFill>
                    <a:srgbClr val="800000"/>
                  </a:solidFill>
                </a:rPr>
                <a:t>採提存準備機制由退撫基金給付</a:t>
              </a:r>
            </a:p>
            <a:p>
              <a:pPr algn="ctr">
                <a:lnSpc>
                  <a:spcPct val="150000"/>
                </a:lnSpc>
                <a:spcBef>
                  <a:spcPct val="0"/>
                </a:spcBef>
                <a:buFontTx/>
                <a:buNone/>
              </a:pPr>
              <a:r>
                <a:rPr kumimoji="0" lang="zh-TW" altLang="en-US" sz="2800" b="1" dirty="0">
                  <a:solidFill>
                    <a:srgbClr val="008080"/>
                  </a:solidFill>
                </a:rPr>
                <a:t>採確定給付</a:t>
              </a:r>
            </a:p>
          </p:txBody>
        </p:sp>
        <p:sp>
          <p:nvSpPr>
            <p:cNvPr id="31756" name="AutoShape 11"/>
            <p:cNvSpPr>
              <a:spLocks noChangeArrowheads="1"/>
            </p:cNvSpPr>
            <p:nvPr/>
          </p:nvSpPr>
          <p:spPr bwMode="auto">
            <a:xfrm>
              <a:off x="612" y="1570"/>
              <a:ext cx="1814" cy="1988"/>
            </a:xfrm>
            <a:prstGeom prst="roundRect">
              <a:avLst>
                <a:gd name="adj" fmla="val 4690"/>
              </a:avLst>
            </a:prstGeom>
            <a:gradFill rotWithShape="1">
              <a:gsLst>
                <a:gs pos="0">
                  <a:schemeClr val="bg1"/>
                </a:gs>
                <a:gs pos="100000">
                  <a:srgbClr val="CCFFFF"/>
                </a:gs>
              </a:gsLst>
              <a:lin ang="5400000" scaled="1"/>
            </a:gradFill>
            <a:ln w="57150">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57" name="AutoShape 12"/>
            <p:cNvSpPr>
              <a:spLocks noChangeArrowheads="1"/>
            </p:cNvSpPr>
            <p:nvPr/>
          </p:nvSpPr>
          <p:spPr bwMode="gray">
            <a:xfrm>
              <a:off x="703" y="1344"/>
              <a:ext cx="1621" cy="362"/>
            </a:xfrm>
            <a:prstGeom prst="roundRect">
              <a:avLst>
                <a:gd name="adj" fmla="val 50000"/>
              </a:avLst>
            </a:prstGeom>
            <a:gradFill rotWithShape="1">
              <a:gsLst>
                <a:gs pos="0">
                  <a:srgbClr val="33CC33"/>
                </a:gs>
                <a:gs pos="100000">
                  <a:srgbClr val="185E18"/>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58" name="AutoShape 13"/>
            <p:cNvSpPr>
              <a:spLocks noChangeArrowheads="1"/>
            </p:cNvSpPr>
            <p:nvPr/>
          </p:nvSpPr>
          <p:spPr bwMode="auto">
            <a:xfrm flipH="1">
              <a:off x="2063" y="1525"/>
              <a:ext cx="63" cy="91"/>
            </a:xfrm>
            <a:prstGeom prst="octagon">
              <a:avLst>
                <a:gd name="adj" fmla="val 29287"/>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59" name="Text Box 14"/>
            <p:cNvSpPr txBox="1">
              <a:spLocks noChangeArrowheads="1"/>
            </p:cNvSpPr>
            <p:nvPr/>
          </p:nvSpPr>
          <p:spPr bwMode="gray">
            <a:xfrm>
              <a:off x="1066" y="1389"/>
              <a:ext cx="8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kumimoji="0" lang="zh-TW" altLang="en-US" b="1" dirty="0">
                  <a:solidFill>
                    <a:srgbClr val="FFFFFF"/>
                  </a:solidFill>
                </a:rPr>
                <a:t>退撫舊制</a:t>
              </a:r>
            </a:p>
          </p:txBody>
        </p:sp>
        <p:sp>
          <p:nvSpPr>
            <p:cNvPr id="31760" name="Text Box 15"/>
            <p:cNvSpPr txBox="1">
              <a:spLocks noChangeArrowheads="1"/>
            </p:cNvSpPr>
            <p:nvPr/>
          </p:nvSpPr>
          <p:spPr bwMode="auto">
            <a:xfrm>
              <a:off x="657" y="1752"/>
              <a:ext cx="1672" cy="13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lnSpc>
                  <a:spcPct val="150000"/>
                </a:lnSpc>
                <a:spcBef>
                  <a:spcPct val="0"/>
                </a:spcBef>
                <a:spcAft>
                  <a:spcPct val="50000"/>
                </a:spcAft>
                <a:buFontTx/>
                <a:buNone/>
              </a:pPr>
              <a:r>
                <a:rPr kumimoji="0" lang="zh-TW" altLang="en-US" sz="2800" b="1" dirty="0">
                  <a:solidFill>
                    <a:srgbClr val="660066"/>
                  </a:solidFill>
                </a:rPr>
                <a:t>恩給制</a:t>
              </a:r>
            </a:p>
            <a:p>
              <a:pPr algn="ctr">
                <a:lnSpc>
                  <a:spcPct val="90000"/>
                </a:lnSpc>
                <a:spcBef>
                  <a:spcPct val="0"/>
                </a:spcBef>
                <a:buFontTx/>
                <a:buNone/>
              </a:pPr>
              <a:r>
                <a:rPr kumimoji="0" lang="zh-TW" altLang="en-US" sz="2800" b="1" dirty="0">
                  <a:solidFill>
                    <a:srgbClr val="800000"/>
                  </a:solidFill>
                </a:rPr>
                <a:t>由政府逐年編</a:t>
              </a:r>
            </a:p>
            <a:p>
              <a:pPr algn="ctr">
                <a:lnSpc>
                  <a:spcPct val="90000"/>
                </a:lnSpc>
                <a:spcBef>
                  <a:spcPct val="0"/>
                </a:spcBef>
                <a:buFontTx/>
                <a:buNone/>
              </a:pPr>
              <a:r>
                <a:rPr kumimoji="0" lang="zh-TW" altLang="en-US" sz="2800" b="1" dirty="0">
                  <a:solidFill>
                    <a:srgbClr val="800000"/>
                  </a:solidFill>
                </a:rPr>
                <a:t>列預算給付</a:t>
              </a:r>
            </a:p>
            <a:p>
              <a:pPr algn="ctr">
                <a:lnSpc>
                  <a:spcPct val="150000"/>
                </a:lnSpc>
                <a:buFontTx/>
                <a:buNone/>
              </a:pPr>
              <a:r>
                <a:rPr kumimoji="0" lang="zh-TW" altLang="en-US" sz="2800" b="1" dirty="0">
                  <a:solidFill>
                    <a:srgbClr val="008080"/>
                  </a:solidFill>
                </a:rPr>
                <a:t>採確定給付</a:t>
              </a:r>
            </a:p>
          </p:txBody>
        </p:sp>
        <p:sp>
          <p:nvSpPr>
            <p:cNvPr id="31761" name="AutoShape 16"/>
            <p:cNvSpPr>
              <a:spLocks noChangeArrowheads="1"/>
            </p:cNvSpPr>
            <p:nvPr/>
          </p:nvSpPr>
          <p:spPr bwMode="auto">
            <a:xfrm flipH="1">
              <a:off x="884" y="1525"/>
              <a:ext cx="63" cy="91"/>
            </a:xfrm>
            <a:prstGeom prst="octagon">
              <a:avLst>
                <a:gd name="adj" fmla="val 29287"/>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62" name="AutoShape 17"/>
            <p:cNvSpPr>
              <a:spLocks noChangeArrowheads="1"/>
            </p:cNvSpPr>
            <p:nvPr/>
          </p:nvSpPr>
          <p:spPr bwMode="gray">
            <a:xfrm>
              <a:off x="2336" y="2750"/>
              <a:ext cx="1134" cy="432"/>
            </a:xfrm>
            <a:prstGeom prst="can">
              <a:avLst>
                <a:gd name="adj" fmla="val 25000"/>
              </a:avLst>
            </a:prstGeom>
            <a:gradFill rotWithShape="1">
              <a:gsLst>
                <a:gs pos="0">
                  <a:srgbClr val="004776"/>
                </a:gs>
                <a:gs pos="50000">
                  <a:srgbClr val="0099FF"/>
                </a:gs>
                <a:gs pos="100000">
                  <a:srgbClr val="004776"/>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63" name="AutoShape 18"/>
            <p:cNvSpPr>
              <a:spLocks noChangeArrowheads="1"/>
            </p:cNvSpPr>
            <p:nvPr/>
          </p:nvSpPr>
          <p:spPr bwMode="gray">
            <a:xfrm>
              <a:off x="2336" y="2375"/>
              <a:ext cx="1134" cy="432"/>
            </a:xfrm>
            <a:prstGeom prst="can">
              <a:avLst>
                <a:gd name="adj" fmla="val 25000"/>
              </a:avLst>
            </a:prstGeom>
            <a:gradFill rotWithShape="1">
              <a:gsLst>
                <a:gs pos="0">
                  <a:srgbClr val="004776"/>
                </a:gs>
                <a:gs pos="50000">
                  <a:srgbClr val="0099FF"/>
                </a:gs>
                <a:gs pos="100000">
                  <a:srgbClr val="004776"/>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64" name="AutoShape 19"/>
            <p:cNvSpPr>
              <a:spLocks noChangeArrowheads="1"/>
            </p:cNvSpPr>
            <p:nvPr/>
          </p:nvSpPr>
          <p:spPr bwMode="gray">
            <a:xfrm>
              <a:off x="2336" y="1979"/>
              <a:ext cx="1134" cy="432"/>
            </a:xfrm>
            <a:prstGeom prst="can">
              <a:avLst>
                <a:gd name="adj" fmla="val 25000"/>
              </a:avLst>
            </a:prstGeom>
            <a:gradFill rotWithShape="1">
              <a:gsLst>
                <a:gs pos="0">
                  <a:srgbClr val="004776"/>
                </a:gs>
                <a:gs pos="50000">
                  <a:srgbClr val="0099FF"/>
                </a:gs>
                <a:gs pos="100000">
                  <a:srgbClr val="004776"/>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65" name="Text Box 20"/>
            <p:cNvSpPr txBox="1">
              <a:spLocks noChangeArrowheads="1"/>
            </p:cNvSpPr>
            <p:nvPr/>
          </p:nvSpPr>
          <p:spPr bwMode="gray">
            <a:xfrm>
              <a:off x="2462" y="2097"/>
              <a:ext cx="908"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kumimoji="0" lang="zh-TW" altLang="en-US" sz="2200" b="1" dirty="0">
                  <a:solidFill>
                    <a:srgbClr val="FFFFFF"/>
                  </a:solidFill>
                  <a:latin typeface="標楷體" pitchFamily="65" charset="-120"/>
                </a:rPr>
                <a:t>公</a:t>
              </a:r>
              <a:r>
                <a:rPr kumimoji="0" lang="en-US" altLang="zh-TW" sz="2200" b="1" dirty="0">
                  <a:solidFill>
                    <a:srgbClr val="FFFFFF"/>
                  </a:solidFill>
                  <a:latin typeface="標楷體" pitchFamily="65" charset="-120"/>
                </a:rPr>
                <a:t>:84.7.1</a:t>
              </a:r>
            </a:p>
          </p:txBody>
        </p:sp>
        <p:sp>
          <p:nvSpPr>
            <p:cNvPr id="31766" name="Text Box 21"/>
            <p:cNvSpPr txBox="1">
              <a:spLocks noChangeArrowheads="1"/>
            </p:cNvSpPr>
            <p:nvPr/>
          </p:nvSpPr>
          <p:spPr bwMode="gray">
            <a:xfrm>
              <a:off x="2462" y="2493"/>
              <a:ext cx="908"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kumimoji="0" lang="zh-TW" altLang="en-US" sz="2200" b="1">
                  <a:solidFill>
                    <a:srgbClr val="FFFFFF"/>
                  </a:solidFill>
                  <a:latin typeface="標楷體" pitchFamily="65" charset="-120"/>
                </a:rPr>
                <a:t>教</a:t>
              </a:r>
              <a:r>
                <a:rPr kumimoji="0" lang="en-US" altLang="zh-TW" sz="2200" b="1">
                  <a:solidFill>
                    <a:srgbClr val="FFFFFF"/>
                  </a:solidFill>
                  <a:latin typeface="標楷體" pitchFamily="65" charset="-120"/>
                </a:rPr>
                <a:t>:85.2.1</a:t>
              </a:r>
            </a:p>
          </p:txBody>
        </p:sp>
        <p:sp>
          <p:nvSpPr>
            <p:cNvPr id="31767" name="Text Box 22"/>
            <p:cNvSpPr txBox="1">
              <a:spLocks noChangeArrowheads="1"/>
            </p:cNvSpPr>
            <p:nvPr/>
          </p:nvSpPr>
          <p:spPr bwMode="gray">
            <a:xfrm>
              <a:off x="2462" y="2880"/>
              <a:ext cx="908"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kumimoji="0" lang="zh-TW" altLang="en-US" sz="2200" b="1">
                  <a:solidFill>
                    <a:srgbClr val="FFFFFF"/>
                  </a:solidFill>
                  <a:latin typeface="標楷體" pitchFamily="65" charset="-120"/>
                </a:rPr>
                <a:t>軍</a:t>
              </a:r>
              <a:r>
                <a:rPr kumimoji="0" lang="en-US" altLang="zh-TW" sz="2200" b="1">
                  <a:solidFill>
                    <a:srgbClr val="FFFFFF"/>
                  </a:solidFill>
                  <a:latin typeface="標楷體" pitchFamily="65" charset="-120"/>
                </a:rPr>
                <a:t>:86.1.1</a:t>
              </a:r>
            </a:p>
          </p:txBody>
        </p:sp>
        <p:sp>
          <p:nvSpPr>
            <p:cNvPr id="31768" name="AutoShape 23"/>
            <p:cNvSpPr>
              <a:spLocks noChangeArrowheads="1"/>
            </p:cNvSpPr>
            <p:nvPr/>
          </p:nvSpPr>
          <p:spPr bwMode="gray">
            <a:xfrm>
              <a:off x="2290" y="3158"/>
              <a:ext cx="1283" cy="331"/>
            </a:xfrm>
            <a:prstGeom prst="downArrow">
              <a:avLst>
                <a:gd name="adj1" fmla="val 56417"/>
                <a:gd name="adj2" fmla="val 48338"/>
              </a:avLst>
            </a:prstGeom>
            <a:gradFill rotWithShape="0">
              <a:gsLst>
                <a:gs pos="0">
                  <a:srgbClr val="FFFFFF">
                    <a:alpha val="10001"/>
                  </a:srgbClr>
                </a:gs>
                <a:gs pos="100000">
                  <a:srgbClr val="969696"/>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grpSp>
          <p:nvGrpSpPr>
            <p:cNvPr id="31769" name="Group 24"/>
            <p:cNvGrpSpPr>
              <a:grpSpLocks/>
            </p:cNvGrpSpPr>
            <p:nvPr/>
          </p:nvGrpSpPr>
          <p:grpSpPr bwMode="auto">
            <a:xfrm>
              <a:off x="1973" y="3475"/>
              <a:ext cx="1920" cy="432"/>
              <a:chOff x="1920" y="3492"/>
              <a:chExt cx="1920" cy="432"/>
            </a:xfrm>
          </p:grpSpPr>
          <p:sp>
            <p:nvSpPr>
              <p:cNvPr id="31770" name="AutoShape 25"/>
              <p:cNvSpPr>
                <a:spLocks noChangeArrowheads="1"/>
              </p:cNvSpPr>
              <p:nvPr/>
            </p:nvSpPr>
            <p:spPr bwMode="gray">
              <a:xfrm>
                <a:off x="1920" y="3492"/>
                <a:ext cx="1920" cy="432"/>
              </a:xfrm>
              <a:prstGeom prst="can">
                <a:avLst>
                  <a:gd name="adj" fmla="val 32032"/>
                </a:avLst>
              </a:prstGeom>
              <a:gradFill rotWithShape="1">
                <a:gsLst>
                  <a:gs pos="0">
                    <a:srgbClr val="F2F9FF"/>
                  </a:gs>
                  <a:gs pos="100000">
                    <a:srgbClr val="3399FF"/>
                  </a:gs>
                </a:gsLst>
                <a:path path="rect">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eaLnBrk="1" hangingPunct="1">
                  <a:buFont typeface="Wingdings" pitchFamily="2" charset="2"/>
                  <a:buNone/>
                </a:pPr>
                <a:endParaRPr kumimoji="0" lang="zh-TW" altLang="en-US" sz="2000">
                  <a:solidFill>
                    <a:srgbClr val="FF0000"/>
                  </a:solidFill>
                </a:endParaRPr>
              </a:p>
            </p:txBody>
          </p:sp>
          <p:sp>
            <p:nvSpPr>
              <p:cNvPr id="31771" name="Text Box 26"/>
              <p:cNvSpPr txBox="1">
                <a:spLocks noChangeArrowheads="1"/>
              </p:cNvSpPr>
              <p:nvPr/>
            </p:nvSpPr>
            <p:spPr bwMode="gray">
              <a:xfrm>
                <a:off x="2337" y="3561"/>
                <a:ext cx="1076" cy="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45791" dir="2021404" algn="ctr" rotWithShape="0">
                        <a:schemeClr val="bg2">
                          <a:alpha val="50000"/>
                        </a:schemeClr>
                      </a:outerShdw>
                    </a:effectLst>
                  </a14:hiddenEffects>
                </a:ext>
              </a:extLst>
            </p:spPr>
            <p:txBody>
              <a:bodyPr wrap="none">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algn="ctr">
                  <a:spcBef>
                    <a:spcPct val="0"/>
                  </a:spcBef>
                  <a:buFontTx/>
                  <a:buNone/>
                </a:pPr>
                <a:r>
                  <a:rPr kumimoji="0" lang="zh-TW" altLang="en-US" sz="3000" b="1" dirty="0">
                    <a:solidFill>
                      <a:srgbClr val="A50021"/>
                    </a:solidFill>
                  </a:rPr>
                  <a:t>退撫基金</a:t>
                </a:r>
              </a:p>
            </p:txBody>
          </p:sp>
        </p:grpSp>
      </p:grpSp>
      <p:sp>
        <p:nvSpPr>
          <p:cNvPr id="28" name="標題 1"/>
          <p:cNvSpPr>
            <a:spLocks noGrp="1"/>
          </p:cNvSpPr>
          <p:nvPr>
            <p:ph type="title"/>
          </p:nvPr>
        </p:nvSpPr>
        <p:spPr>
          <a:xfrm>
            <a:off x="971600" y="31373"/>
            <a:ext cx="7858076" cy="652934"/>
          </a:xfrm>
        </p:spPr>
        <p:txBody>
          <a:bodyPr/>
          <a:lstStyle/>
          <a:p>
            <a:pPr algn="l"/>
            <a:r>
              <a:rPr lang="zh-TW" altLang="en-US" sz="4000" b="1" dirty="0" smtClean="0">
                <a:solidFill>
                  <a:srgbClr val="002060"/>
                </a:solidFill>
                <a:latin typeface="標楷體" pitchFamily="65" charset="-120"/>
                <a:ea typeface="標楷體" pitchFamily="65" charset="-120"/>
              </a:rPr>
              <a:t>壹、前言</a:t>
            </a:r>
            <a:endParaRPr lang="zh-TW" altLang="en-US" sz="4000" b="1" dirty="0">
              <a:solidFill>
                <a:srgbClr val="002060"/>
              </a:solidFill>
              <a:latin typeface="標楷體" pitchFamily="65" charset="-120"/>
              <a:ea typeface="標楷體" pitchFamily="65" charset="-120"/>
            </a:endParaRPr>
          </a:p>
        </p:txBody>
      </p:sp>
      <p:sp>
        <p:nvSpPr>
          <p:cNvPr id="30" name="Text Box 3"/>
          <p:cNvSpPr txBox="1">
            <a:spLocks noChangeArrowheads="1"/>
          </p:cNvSpPr>
          <p:nvPr/>
        </p:nvSpPr>
        <p:spPr bwMode="auto">
          <a:xfrm>
            <a:off x="971550" y="878670"/>
            <a:ext cx="6624786" cy="4616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0" tIns="0" rIns="0" bIns="0">
            <a:spAutoFit/>
          </a:bodyPr>
          <a:lstStyle>
            <a:lvl1pPr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indent="1588" fontAlgn="base">
              <a:spcBef>
                <a:spcPct val="20000"/>
              </a:spcBef>
              <a:spcAft>
                <a:spcPct val="0"/>
              </a:spcAft>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rPr>
              <a:t>三、公務人員職業退撫</a:t>
            </a:r>
            <a:r>
              <a:rPr lang="zh-TW" altLang="en-US" sz="3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rPr>
              <a:t>制度演變</a:t>
            </a:r>
          </a:p>
        </p:txBody>
      </p:sp>
    </p:spTree>
    <p:extLst>
      <p:ext uri="{BB962C8B-B14F-4D97-AF65-F5344CB8AC3E}">
        <p14:creationId xmlns:p14="http://schemas.microsoft.com/office/powerpoint/2010/main" val="3794661786"/>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69</a:t>
            </a:fld>
            <a:endParaRPr lang="en-US" altLang="zh-TW" sz="1200" dirty="0"/>
          </a:p>
        </p:txBody>
      </p:sp>
      <p:sp>
        <p:nvSpPr>
          <p:cNvPr id="35" name="Text Box 28"/>
          <p:cNvSpPr txBox="1">
            <a:spLocks noChangeArrowheads="1"/>
          </p:cNvSpPr>
          <p:nvPr/>
        </p:nvSpPr>
        <p:spPr bwMode="gray">
          <a:xfrm>
            <a:off x="559470" y="1300411"/>
            <a:ext cx="226376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a:solidFill>
                  <a:schemeClr val="bg1"/>
                </a:solidFill>
              </a:rPr>
              <a:t>四</a:t>
            </a:r>
            <a:r>
              <a:rPr lang="en-US" altLang="zh-TW" sz="2400" b="1" dirty="0" smtClean="0">
                <a:solidFill>
                  <a:schemeClr val="bg1"/>
                </a:solidFill>
              </a:rPr>
              <a:t>)</a:t>
            </a:r>
            <a:r>
              <a:rPr lang="zh-TW" altLang="en-US" sz="2400" b="1" dirty="0" smtClean="0">
                <a:solidFill>
                  <a:schemeClr val="bg1"/>
                </a:solidFill>
              </a:rPr>
              <a:t>遺屬年金</a:t>
            </a:r>
            <a:r>
              <a:rPr lang="en-US" altLang="zh-TW" sz="2400" b="1" dirty="0" smtClean="0">
                <a:solidFill>
                  <a:schemeClr val="bg1"/>
                </a:solidFill>
              </a:rPr>
              <a:t>(1)</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aphicFrame>
        <p:nvGraphicFramePr>
          <p:cNvPr id="9" name="Group 54"/>
          <p:cNvGraphicFramePr>
            <a:graphicFrameLocks noGrp="1"/>
          </p:cNvGraphicFramePr>
          <p:nvPr>
            <p:ph/>
            <p:extLst>
              <p:ext uri="{D42A27DB-BD31-4B8C-83A1-F6EECF244321}">
                <p14:modId xmlns:p14="http://schemas.microsoft.com/office/powerpoint/2010/main" val="3866168804"/>
              </p:ext>
            </p:extLst>
          </p:nvPr>
        </p:nvGraphicFramePr>
        <p:xfrm>
          <a:off x="578518" y="1844824"/>
          <a:ext cx="8116962" cy="2986434"/>
        </p:xfrm>
        <a:graphic>
          <a:graphicData uri="http://schemas.openxmlformats.org/drawingml/2006/table">
            <a:tbl>
              <a:tblPr/>
              <a:tblGrid>
                <a:gridCol w="4136662"/>
                <a:gridCol w="2887498"/>
                <a:gridCol w="1092802"/>
              </a:tblGrid>
              <a:tr h="350069">
                <a:tc gridSpan="3">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10000"/>
                        </a:spcBef>
                        <a:spcAft>
                          <a:spcPct val="0"/>
                        </a:spcAft>
                        <a:buClr>
                          <a:schemeClr val="accent2"/>
                        </a:buClr>
                        <a:buSzPct val="90000"/>
                        <a:buFont typeface="Wingdings" pitchFamily="2" charset="2"/>
                        <a:buNone/>
                        <a:tabLst/>
                      </a:pPr>
                      <a:r>
                        <a:rPr kumimoji="1" lang="en-US" altLang="zh-TW" sz="2400" b="1" i="0" u="none" strike="noStrike" cap="none" normalizeH="0" baseline="0" dirty="0" smtClean="0">
                          <a:ln>
                            <a:noFill/>
                          </a:ln>
                          <a:solidFill>
                            <a:schemeClr val="tx1"/>
                          </a:solidFill>
                          <a:effectLst/>
                          <a:latin typeface="+mn-ea"/>
                          <a:ea typeface="+mn-ea"/>
                        </a:rPr>
                        <a:t>1.</a:t>
                      </a:r>
                      <a:r>
                        <a:rPr kumimoji="1" lang="zh-TW" altLang="en-US" sz="2400" b="1" i="0" u="none" strike="noStrike" cap="none" normalizeH="0" baseline="0" dirty="0" smtClean="0">
                          <a:ln>
                            <a:noFill/>
                          </a:ln>
                          <a:solidFill>
                            <a:schemeClr val="tx1"/>
                          </a:solidFill>
                          <a:effectLst/>
                          <a:latin typeface="+mn-ea"/>
                          <a:ea typeface="+mn-ea"/>
                        </a:rPr>
                        <a:t>請領對象、條件及支領期限</a:t>
                      </a:r>
                      <a:endParaRPr kumimoji="1" lang="zh-TW" altLang="en-US" sz="2400" b="0" i="0" u="none" strike="noStrike" cap="none" normalizeH="0" baseline="0" dirty="0" smtClean="0">
                        <a:ln>
                          <a:noFill/>
                        </a:ln>
                        <a:solidFill>
                          <a:schemeClr val="tx1"/>
                        </a:solidFill>
                        <a:effectLst/>
                        <a:latin typeface="+mn-ea"/>
                        <a:ea typeface="+mn-ea"/>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FFCCFF"/>
                        </a:gs>
                        <a:gs pos="100000">
                          <a:schemeClr val="bg1"/>
                        </a:gs>
                      </a:gsLst>
                      <a:lin ang="5400000" scaled="1"/>
                    </a:gradFill>
                  </a:tcPr>
                </a:tc>
                <a:tc hMerge="1">
                  <a:txBody>
                    <a:bodyPr/>
                    <a:lstStyle/>
                    <a:p>
                      <a:endParaRPr lang="zh-TW" altLang="en-US"/>
                    </a:p>
                  </a:txBody>
                  <a:tcPr/>
                </a:tc>
                <a:tc hMerge="1">
                  <a:txBody>
                    <a:bodyPr/>
                    <a:lstStyle/>
                    <a:p>
                      <a:endParaRPr lang="zh-TW" altLang="en-US"/>
                    </a:p>
                  </a:txBody>
                  <a:tcPr/>
                </a:tc>
              </a:tr>
              <a:tr h="2529234">
                <a:tc>
                  <a:txBody>
                    <a:bodyPr/>
                    <a:lstStyle>
                      <a:lvl1pPr marL="174625" indent="-174625"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174625" marR="0" lvl="0" indent="-174625"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200" b="1" i="0" u="none" strike="noStrike" cap="none" normalizeH="0" baseline="0" dirty="0" smtClean="0">
                          <a:ln>
                            <a:noFill/>
                          </a:ln>
                          <a:solidFill>
                            <a:srgbClr val="C00000"/>
                          </a:solidFill>
                          <a:effectLst/>
                          <a:latin typeface="+mn-ea"/>
                          <a:ea typeface="+mn-ea"/>
                        </a:rPr>
                        <a:t>配偶：符合下列條件→終身</a:t>
                      </a:r>
                    </a:p>
                    <a:p>
                      <a:pPr marL="266700" marR="0" lvl="0" indent="-266700" algn="l" defTabSz="914400" rtl="0" eaLnBrk="1" fontAlgn="base" latinLnBrk="0" hangingPunct="1">
                        <a:lnSpc>
                          <a:spcPct val="100000"/>
                        </a:lnSpc>
                        <a:spcBef>
                          <a:spcPct val="20000"/>
                        </a:spcBef>
                        <a:spcAft>
                          <a:spcPct val="0"/>
                        </a:spcAft>
                        <a:buClrTx/>
                        <a:buSzTx/>
                        <a:buFont typeface="+mj-lt"/>
                        <a:buAutoNum type="arabicParenR"/>
                        <a:tabLst/>
                      </a:pPr>
                      <a:r>
                        <a:rPr kumimoji="1" lang="zh-TW" altLang="en-US" sz="2000" b="1" i="0" u="none" strike="noStrike" cap="none" normalizeH="0" baseline="0" dirty="0" smtClean="0">
                          <a:ln>
                            <a:noFill/>
                          </a:ln>
                          <a:solidFill>
                            <a:srgbClr val="0000FF"/>
                          </a:solidFill>
                          <a:effectLst/>
                          <a:latin typeface="+mn-ea"/>
                          <a:ea typeface="+mn-ea"/>
                        </a:rPr>
                        <a:t>婚姻關係於退休人員</a:t>
                      </a:r>
                      <a:r>
                        <a:rPr kumimoji="1" lang="zh-TW" altLang="en-US" sz="2000" b="1" i="0" u="none" strike="noStrike" cap="none" normalizeH="0" baseline="0" dirty="0" smtClean="0">
                          <a:ln>
                            <a:noFill/>
                          </a:ln>
                          <a:solidFill>
                            <a:srgbClr val="C00000"/>
                          </a:solidFill>
                          <a:effectLst/>
                          <a:latin typeface="+mn-ea"/>
                          <a:ea typeface="+mn-ea"/>
                        </a:rPr>
                        <a:t>死亡時</a:t>
                      </a:r>
                      <a:r>
                        <a:rPr kumimoji="1" lang="zh-TW" altLang="en-US" sz="2000" b="1" i="0" u="none" strike="noStrike" cap="none" normalizeH="0" baseline="0" dirty="0" smtClean="0">
                          <a:ln>
                            <a:noFill/>
                          </a:ln>
                          <a:solidFill>
                            <a:srgbClr val="0000FF"/>
                          </a:solidFill>
                          <a:effectLst/>
                          <a:latin typeface="+mn-ea"/>
                          <a:ea typeface="+mn-ea"/>
                        </a:rPr>
                        <a:t>已存續</a:t>
                      </a:r>
                      <a:r>
                        <a:rPr kumimoji="1" lang="en-US" altLang="zh-TW" sz="2000" b="1" i="0" u="none" strike="noStrike" cap="none" normalizeH="0" baseline="0" dirty="0" smtClean="0">
                          <a:ln>
                            <a:noFill/>
                          </a:ln>
                          <a:solidFill>
                            <a:srgbClr val="C00000"/>
                          </a:solidFill>
                          <a:effectLst/>
                          <a:latin typeface="+mn-ea"/>
                          <a:ea typeface="+mn-ea"/>
                        </a:rPr>
                        <a:t>10</a:t>
                      </a:r>
                      <a:r>
                        <a:rPr kumimoji="1" lang="zh-TW" altLang="en-US" sz="2000" b="1" i="0" u="none" strike="noStrike" cap="none" normalizeH="0" baseline="0" dirty="0" smtClean="0">
                          <a:ln>
                            <a:noFill/>
                          </a:ln>
                          <a:solidFill>
                            <a:srgbClr val="C00000"/>
                          </a:solidFill>
                          <a:effectLst/>
                          <a:latin typeface="+mn-ea"/>
                          <a:ea typeface="+mn-ea"/>
                        </a:rPr>
                        <a:t>年以上</a:t>
                      </a:r>
                      <a:r>
                        <a:rPr kumimoji="1" lang="zh-TW" altLang="en-US" sz="2000" b="1" i="0" u="none" strike="noStrike" cap="none" normalizeH="0" baseline="0" dirty="0" smtClean="0">
                          <a:ln>
                            <a:noFill/>
                          </a:ln>
                          <a:solidFill>
                            <a:srgbClr val="0000FF"/>
                          </a:solidFill>
                          <a:effectLst/>
                          <a:latin typeface="+mn-ea"/>
                          <a:ea typeface="+mn-ea"/>
                        </a:rPr>
                        <a:t>且未再婚。</a:t>
                      </a:r>
                      <a:endParaRPr kumimoji="1" lang="en-US" altLang="zh-TW" sz="2000" b="1" i="0" u="none" strike="noStrike" cap="none" normalizeH="0" baseline="0" dirty="0" smtClean="0">
                        <a:ln>
                          <a:noFill/>
                        </a:ln>
                        <a:solidFill>
                          <a:srgbClr val="0000FF"/>
                        </a:solidFill>
                        <a:effectLst/>
                        <a:latin typeface="+mn-ea"/>
                        <a:ea typeface="+mn-ea"/>
                      </a:endParaRPr>
                    </a:p>
                    <a:p>
                      <a:pPr marL="266700" marR="0" lvl="0" indent="-266700" algn="l" defTabSz="914400" rtl="0" eaLnBrk="1" fontAlgn="base" latinLnBrk="0" hangingPunct="1">
                        <a:lnSpc>
                          <a:spcPct val="100000"/>
                        </a:lnSpc>
                        <a:spcBef>
                          <a:spcPct val="20000"/>
                        </a:spcBef>
                        <a:spcAft>
                          <a:spcPct val="0"/>
                        </a:spcAft>
                        <a:buClrTx/>
                        <a:buSzTx/>
                        <a:buFont typeface="+mj-lt"/>
                        <a:buAutoNum type="arabicParenR"/>
                        <a:tabLst/>
                      </a:pPr>
                      <a:r>
                        <a:rPr kumimoji="1" lang="zh-TW" altLang="en-US" sz="2000" b="1" i="0" u="none" strike="noStrike" cap="none" normalizeH="0" baseline="0" dirty="0" smtClean="0">
                          <a:ln>
                            <a:noFill/>
                          </a:ln>
                          <a:solidFill>
                            <a:srgbClr val="0000FF"/>
                          </a:solidFill>
                          <a:effectLst/>
                          <a:latin typeface="+mn-ea"/>
                          <a:ea typeface="+mn-ea"/>
                        </a:rPr>
                        <a:t>退休公務人員死亡時，配偶必須年滿</a:t>
                      </a:r>
                      <a:r>
                        <a:rPr kumimoji="1" lang="en-US" altLang="zh-TW" sz="2000" b="1" i="0" u="none" strike="noStrike" cap="none" normalizeH="0" baseline="0" dirty="0" smtClean="0">
                          <a:ln>
                            <a:noFill/>
                          </a:ln>
                          <a:solidFill>
                            <a:srgbClr val="C00000"/>
                          </a:solidFill>
                          <a:effectLst/>
                          <a:latin typeface="+mn-ea"/>
                          <a:ea typeface="+mn-ea"/>
                        </a:rPr>
                        <a:t>55</a:t>
                      </a:r>
                      <a:r>
                        <a:rPr kumimoji="1" lang="zh-TW" altLang="en-US" sz="2000" b="1" i="0" u="none" strike="noStrike" cap="none" normalizeH="0" baseline="0" dirty="0" smtClean="0">
                          <a:ln>
                            <a:noFill/>
                          </a:ln>
                          <a:solidFill>
                            <a:srgbClr val="C00000"/>
                          </a:solidFill>
                          <a:effectLst/>
                          <a:latin typeface="+mn-ea"/>
                          <a:ea typeface="+mn-ea"/>
                        </a:rPr>
                        <a:t>歲</a:t>
                      </a:r>
                      <a:r>
                        <a:rPr kumimoji="1" lang="zh-TW" altLang="en-US" sz="2000" b="1" i="0" u="none" strike="noStrike" cap="none" normalizeH="0" baseline="0" dirty="0" smtClean="0">
                          <a:ln>
                            <a:noFill/>
                          </a:ln>
                          <a:solidFill>
                            <a:srgbClr val="0000FF"/>
                          </a:solidFill>
                          <a:effectLst/>
                          <a:latin typeface="+mn-ea"/>
                          <a:ea typeface="+mn-ea"/>
                        </a:rPr>
                        <a:t>以上，或因身心障礙而無工作能力；未年滿</a:t>
                      </a:r>
                      <a:r>
                        <a:rPr kumimoji="1" lang="en-US" altLang="zh-TW" sz="2000" b="1" i="0" u="none" strike="noStrike" cap="none" normalizeH="0" baseline="0" dirty="0" smtClean="0">
                          <a:ln>
                            <a:noFill/>
                          </a:ln>
                          <a:solidFill>
                            <a:srgbClr val="0000FF"/>
                          </a:solidFill>
                          <a:effectLst/>
                          <a:latin typeface="+mn-ea"/>
                          <a:ea typeface="+mn-ea"/>
                        </a:rPr>
                        <a:t>55</a:t>
                      </a:r>
                      <a:r>
                        <a:rPr kumimoji="1" lang="zh-TW" altLang="en-US" sz="2000" b="1" i="0" u="none" strike="noStrike" cap="none" normalizeH="0" baseline="0" dirty="0" smtClean="0">
                          <a:ln>
                            <a:noFill/>
                          </a:ln>
                          <a:solidFill>
                            <a:srgbClr val="0000FF"/>
                          </a:solidFill>
                          <a:effectLst/>
                          <a:latin typeface="+mn-ea"/>
                          <a:ea typeface="+mn-ea"/>
                        </a:rPr>
                        <a:t>歲者，得至年滿</a:t>
                      </a:r>
                      <a:r>
                        <a:rPr kumimoji="1" lang="en-US" altLang="zh-TW" sz="2000" b="1" i="0" u="none" strike="noStrike" cap="none" normalizeH="0" baseline="0" dirty="0" smtClean="0">
                          <a:ln>
                            <a:noFill/>
                          </a:ln>
                          <a:solidFill>
                            <a:srgbClr val="0000FF"/>
                          </a:solidFill>
                          <a:effectLst/>
                          <a:latin typeface="+mn-ea"/>
                          <a:ea typeface="+mn-ea"/>
                        </a:rPr>
                        <a:t>55</a:t>
                      </a:r>
                      <a:r>
                        <a:rPr kumimoji="1" lang="zh-TW" altLang="en-US" sz="2000" b="1" i="0" u="none" strike="noStrike" cap="none" normalizeH="0" baseline="0" dirty="0" smtClean="0">
                          <a:ln>
                            <a:noFill/>
                          </a:ln>
                          <a:solidFill>
                            <a:srgbClr val="0000FF"/>
                          </a:solidFill>
                          <a:effectLst/>
                          <a:latin typeface="+mn-ea"/>
                          <a:ea typeface="+mn-ea"/>
                        </a:rPr>
                        <a:t>歲之日起支領之。</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marL="174625" indent="-174625"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174625" marR="0" lvl="0" indent="-174625" algn="l"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200" b="1" i="0" u="none" strike="noStrike" cap="none" normalizeH="0" baseline="0" dirty="0" smtClean="0">
                          <a:ln>
                            <a:noFill/>
                          </a:ln>
                          <a:solidFill>
                            <a:srgbClr val="C00000"/>
                          </a:solidFill>
                          <a:effectLst/>
                          <a:latin typeface="+mn-ea"/>
                          <a:ea typeface="+mn-ea"/>
                        </a:rPr>
                        <a:t>子女</a:t>
                      </a:r>
                    </a:p>
                    <a:p>
                      <a:pPr marL="174625" marR="0" lvl="0" indent="-174625" algn="l" defTabSz="914400" rtl="0" eaLnBrk="1" fontAlgn="base" latinLnBrk="0" hangingPunct="1">
                        <a:lnSpc>
                          <a:spcPct val="100000"/>
                        </a:lnSpc>
                        <a:spcBef>
                          <a:spcPct val="20000"/>
                        </a:spcBef>
                        <a:spcAft>
                          <a:spcPct val="0"/>
                        </a:spcAft>
                        <a:buClr>
                          <a:srgbClr val="0000FF"/>
                        </a:buClr>
                        <a:buSzPct val="80000"/>
                        <a:buFont typeface="Wingdings" pitchFamily="2" charset="2"/>
                        <a:buChar char="u"/>
                        <a:tabLst/>
                      </a:pPr>
                      <a:r>
                        <a:rPr kumimoji="1" lang="zh-TW" altLang="en-US" sz="2000" b="1" i="0" u="none" strike="noStrike" cap="none" normalizeH="0" baseline="0" dirty="0" smtClean="0">
                          <a:ln>
                            <a:noFill/>
                          </a:ln>
                          <a:solidFill>
                            <a:srgbClr val="0000FF"/>
                          </a:solidFill>
                          <a:effectLst/>
                          <a:latin typeface="+mn-ea"/>
                          <a:ea typeface="+mn-ea"/>
                        </a:rPr>
                        <a:t>未成年者→</a:t>
                      </a:r>
                      <a:r>
                        <a:rPr kumimoji="1" lang="zh-TW" altLang="en-US" sz="2000" b="1" i="0" u="none" strike="noStrike" cap="none" normalizeH="0" baseline="0" dirty="0" smtClean="0">
                          <a:ln>
                            <a:noFill/>
                          </a:ln>
                          <a:solidFill>
                            <a:srgbClr val="C00000"/>
                          </a:solidFill>
                          <a:effectLst/>
                          <a:latin typeface="+mn-ea"/>
                          <a:ea typeface="+mn-ea"/>
                        </a:rPr>
                        <a:t>至成年</a:t>
                      </a:r>
                    </a:p>
                    <a:p>
                      <a:pPr marL="174625" marR="0" lvl="0" indent="-174625" algn="l" defTabSz="914400" rtl="0" eaLnBrk="1" fontAlgn="base" latinLnBrk="0" hangingPunct="1">
                        <a:lnSpc>
                          <a:spcPct val="100000"/>
                        </a:lnSpc>
                        <a:spcBef>
                          <a:spcPct val="20000"/>
                        </a:spcBef>
                        <a:spcAft>
                          <a:spcPct val="0"/>
                        </a:spcAft>
                        <a:buClr>
                          <a:srgbClr val="0000FF"/>
                        </a:buClr>
                        <a:buSzPct val="80000"/>
                        <a:buFont typeface="Wingdings" pitchFamily="2" charset="2"/>
                        <a:buNone/>
                        <a:tabLst/>
                      </a:pPr>
                      <a:endParaRPr kumimoji="1" lang="zh-TW" altLang="en-US" sz="2000" b="1" i="0" u="none" strike="noStrike" cap="none" normalizeH="0" baseline="0" dirty="0" smtClean="0">
                        <a:ln>
                          <a:noFill/>
                        </a:ln>
                        <a:solidFill>
                          <a:srgbClr val="FF0000"/>
                        </a:solidFill>
                        <a:effectLst/>
                        <a:latin typeface="+mn-ea"/>
                        <a:ea typeface="+mn-ea"/>
                      </a:endParaRPr>
                    </a:p>
                    <a:p>
                      <a:pPr marL="174625" marR="0" lvl="0" indent="-174625" algn="l" defTabSz="914400" rtl="0" eaLnBrk="1" fontAlgn="base" latinLnBrk="0" hangingPunct="1">
                        <a:lnSpc>
                          <a:spcPct val="100000"/>
                        </a:lnSpc>
                        <a:spcBef>
                          <a:spcPct val="20000"/>
                        </a:spcBef>
                        <a:spcAft>
                          <a:spcPct val="0"/>
                        </a:spcAft>
                        <a:buClr>
                          <a:srgbClr val="0000FF"/>
                        </a:buClr>
                        <a:buSzPct val="80000"/>
                        <a:buFont typeface="Wingdings" pitchFamily="2" charset="2"/>
                        <a:buChar char="u"/>
                        <a:tabLst/>
                      </a:pPr>
                      <a:r>
                        <a:rPr kumimoji="1" lang="zh-TW" altLang="en-US" sz="2000" b="1" i="0" u="none" strike="noStrike" cap="none" normalizeH="0" baseline="0" dirty="0" smtClean="0">
                          <a:ln>
                            <a:noFill/>
                          </a:ln>
                          <a:solidFill>
                            <a:srgbClr val="0000FF"/>
                          </a:solidFill>
                          <a:effectLst/>
                          <a:latin typeface="+mn-ea"/>
                          <a:ea typeface="+mn-ea"/>
                        </a:rPr>
                        <a:t>成年因身心障礙而無工作能力→</a:t>
                      </a:r>
                      <a:r>
                        <a:rPr kumimoji="1" lang="zh-TW" altLang="en-US" sz="2000" b="1" i="0" u="none" strike="noStrike" cap="none" normalizeH="0" baseline="0" dirty="0" smtClean="0">
                          <a:ln>
                            <a:noFill/>
                          </a:ln>
                          <a:solidFill>
                            <a:srgbClr val="C00000"/>
                          </a:solidFill>
                          <a:effectLst/>
                          <a:latin typeface="+mn-ea"/>
                          <a:ea typeface="+mn-ea"/>
                        </a:rPr>
                        <a:t>終身</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defRPr kumimoji="1" sz="2000">
                          <a:solidFill>
                            <a:srgbClr val="0000CC"/>
                          </a:solidFill>
                          <a:latin typeface="Arial" charset="0"/>
                          <a:ea typeface="標楷體" pitchFamily="65" charset="-120"/>
                        </a:defRPr>
                      </a:lvl1pPr>
                      <a:lvl2pPr algn="l">
                        <a:defRPr kumimoji="1" sz="2000">
                          <a:solidFill>
                            <a:srgbClr val="0000CC"/>
                          </a:solidFill>
                          <a:latin typeface="Arial" charset="0"/>
                          <a:ea typeface="標楷體" pitchFamily="65" charset="-120"/>
                        </a:defRPr>
                      </a:lvl2pPr>
                      <a:lvl3pPr algn="l">
                        <a:defRPr kumimoji="1" sz="2000">
                          <a:solidFill>
                            <a:srgbClr val="0000CC"/>
                          </a:solidFill>
                          <a:latin typeface="Arial" charset="0"/>
                          <a:ea typeface="標楷體" pitchFamily="65" charset="-120"/>
                        </a:defRPr>
                      </a:lvl3pPr>
                      <a:lvl4pPr algn="l">
                        <a:defRPr kumimoji="1" sz="2000">
                          <a:solidFill>
                            <a:srgbClr val="0000CC"/>
                          </a:solidFill>
                          <a:latin typeface="Arial" charset="0"/>
                          <a:ea typeface="標楷體" pitchFamily="65" charset="-120"/>
                        </a:defRPr>
                      </a:lvl4pPr>
                      <a:lvl5pPr algn="l">
                        <a:defRPr kumimoji="1" sz="2000">
                          <a:solidFill>
                            <a:srgbClr val="0000CC"/>
                          </a:solidFill>
                          <a:latin typeface="Arial" charset="0"/>
                          <a:ea typeface="標楷體" pitchFamily="65" charset="-120"/>
                        </a:defRPr>
                      </a:lvl5pPr>
                      <a:lvl6pPr fontAlgn="base">
                        <a:spcBef>
                          <a:spcPct val="20000"/>
                        </a:spcBef>
                        <a:spcAft>
                          <a:spcPct val="0"/>
                        </a:spcAft>
                        <a:defRPr kumimoji="1" sz="2000">
                          <a:solidFill>
                            <a:srgbClr val="0000CC"/>
                          </a:solidFill>
                          <a:latin typeface="Arial" charset="0"/>
                          <a:ea typeface="標楷體" pitchFamily="65" charset="-120"/>
                        </a:defRPr>
                      </a:lvl6pPr>
                      <a:lvl7pPr fontAlgn="base">
                        <a:spcBef>
                          <a:spcPct val="20000"/>
                        </a:spcBef>
                        <a:spcAft>
                          <a:spcPct val="0"/>
                        </a:spcAft>
                        <a:defRPr kumimoji="1" sz="2000">
                          <a:solidFill>
                            <a:srgbClr val="0000CC"/>
                          </a:solidFill>
                          <a:latin typeface="Arial" charset="0"/>
                          <a:ea typeface="標楷體" pitchFamily="65" charset="-120"/>
                        </a:defRPr>
                      </a:lvl7pPr>
                      <a:lvl8pPr fontAlgn="base">
                        <a:spcBef>
                          <a:spcPct val="20000"/>
                        </a:spcBef>
                        <a:spcAft>
                          <a:spcPct val="0"/>
                        </a:spcAft>
                        <a:defRPr kumimoji="1" sz="2000">
                          <a:solidFill>
                            <a:srgbClr val="0000CC"/>
                          </a:solidFill>
                          <a:latin typeface="Arial" charset="0"/>
                          <a:ea typeface="標楷體" pitchFamily="65" charset="-120"/>
                        </a:defRPr>
                      </a:lvl8pPr>
                      <a:lvl9pPr fontAlgn="base">
                        <a:spcBef>
                          <a:spcPct val="20000"/>
                        </a:spcBef>
                        <a:spcAft>
                          <a:spcPct val="0"/>
                        </a:spcAft>
                        <a:defRPr kumimoji="1" sz="2000">
                          <a:solidFill>
                            <a:srgbClr val="0000CC"/>
                          </a:solidFill>
                          <a:latin typeface="Arial" charset="0"/>
                          <a:ea typeface="標楷體" pitchFamily="65" charset="-12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200" b="1" i="0" u="none" strike="noStrike" cap="none" normalizeH="0" baseline="0" dirty="0" smtClean="0">
                          <a:ln>
                            <a:noFill/>
                          </a:ln>
                          <a:solidFill>
                            <a:srgbClr val="C00000"/>
                          </a:solidFill>
                          <a:effectLst/>
                          <a:latin typeface="+mn-ea"/>
                          <a:ea typeface="+mn-ea"/>
                        </a:rPr>
                        <a:t>父母</a:t>
                      </a:r>
                    </a:p>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200" b="1" i="0" u="none" strike="noStrike" cap="none" normalizeH="0" baseline="0" dirty="0" smtClean="0">
                          <a:ln>
                            <a:noFill/>
                          </a:ln>
                          <a:solidFill>
                            <a:srgbClr val="C00000"/>
                          </a:solidFill>
                          <a:effectLst/>
                          <a:latin typeface="+mn-ea"/>
                          <a:ea typeface="+mn-ea"/>
                        </a:rPr>
                        <a:t>↓</a:t>
                      </a:r>
                    </a:p>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1" lang="zh-TW" altLang="en-US" sz="2200" b="1" i="0" u="none" strike="noStrike" cap="none" normalizeH="0" baseline="0" dirty="0" smtClean="0">
                          <a:ln>
                            <a:noFill/>
                          </a:ln>
                          <a:solidFill>
                            <a:srgbClr val="C00000"/>
                          </a:solidFill>
                          <a:effectLst/>
                          <a:latin typeface="+mn-ea"/>
                          <a:ea typeface="+mn-ea"/>
                        </a:rPr>
                        <a:t>終身</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pSp>
        <p:nvGrpSpPr>
          <p:cNvPr id="2" name="群組 1"/>
          <p:cNvGrpSpPr/>
          <p:nvPr/>
        </p:nvGrpSpPr>
        <p:grpSpPr>
          <a:xfrm>
            <a:off x="158230" y="4935215"/>
            <a:ext cx="8590234" cy="1446113"/>
            <a:chOff x="158230" y="4935215"/>
            <a:chExt cx="8590234" cy="1446113"/>
          </a:xfrm>
        </p:grpSpPr>
        <p:sp>
          <p:nvSpPr>
            <p:cNvPr id="10" name="手繪多邊形 9"/>
            <p:cNvSpPr/>
            <p:nvPr/>
          </p:nvSpPr>
          <p:spPr>
            <a:xfrm>
              <a:off x="239666" y="4948694"/>
              <a:ext cx="600121" cy="1000586"/>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1" name="手繪多邊形 10"/>
            <p:cNvSpPr/>
            <p:nvPr/>
          </p:nvSpPr>
          <p:spPr>
            <a:xfrm>
              <a:off x="861069" y="5013177"/>
              <a:ext cx="7887395" cy="1368151"/>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gn="just">
                <a:lnSpc>
                  <a:spcPts val="3200"/>
                </a:lnSpc>
                <a:defRPr/>
              </a:pPr>
              <a:r>
                <a:rPr lang="zh-TW" altLang="en-US" sz="2200" b="1" dirty="0">
                  <a:solidFill>
                    <a:srgbClr val="660066"/>
                  </a:solidFill>
                  <a:latin typeface="標楷體" pitchFamily="65" charset="-120"/>
                </a:rPr>
                <a:t>前述配偶及子女因身心障礙而無工作能力者，須符合身心障礙等級為</a:t>
              </a:r>
              <a:r>
                <a:rPr lang="zh-TW" altLang="en-US" sz="2200" b="1" u="sng" dirty="0">
                  <a:solidFill>
                    <a:srgbClr val="C00000"/>
                  </a:solidFill>
                  <a:latin typeface="標楷體" pitchFamily="65" charset="-120"/>
                </a:rPr>
                <a:t>重度殘障以上</a:t>
              </a:r>
              <a:r>
                <a:rPr lang="zh-TW" altLang="en-US" sz="2200" b="1" dirty="0">
                  <a:solidFill>
                    <a:srgbClr val="660066"/>
                  </a:solidFill>
                  <a:latin typeface="標楷體" pitchFamily="65" charset="-120"/>
                </a:rPr>
                <a:t>之等級或</a:t>
              </a:r>
              <a:r>
                <a:rPr lang="zh-TW" altLang="en-US" sz="2200" b="1" u="sng" dirty="0">
                  <a:solidFill>
                    <a:srgbClr val="C00000"/>
                  </a:solidFill>
                  <a:latin typeface="標楷體" pitchFamily="65" charset="-120"/>
                </a:rPr>
                <a:t>受監護宣告尚未撤銷</a:t>
              </a:r>
              <a:r>
                <a:rPr lang="zh-TW" altLang="en-US" sz="2200" b="1" dirty="0">
                  <a:solidFill>
                    <a:srgbClr val="660066"/>
                  </a:solidFill>
                  <a:latin typeface="標楷體" pitchFamily="65" charset="-120"/>
                </a:rPr>
                <a:t>，並於</a:t>
              </a:r>
              <a:r>
                <a:rPr lang="zh-TW" altLang="en-US" sz="2200" b="1" u="sng" dirty="0" smtClean="0">
                  <a:solidFill>
                    <a:srgbClr val="C00000"/>
                  </a:solidFill>
                  <a:latin typeface="標楷體" pitchFamily="65" charset="-120"/>
                </a:rPr>
                <a:t>每</a:t>
              </a:r>
              <a:r>
                <a:rPr lang="en-US" altLang="zh-TW" sz="2200" b="1" u="sng" dirty="0" smtClean="0">
                  <a:solidFill>
                    <a:srgbClr val="C00000"/>
                  </a:solidFill>
                  <a:latin typeface="標楷體" pitchFamily="65" charset="-120"/>
                </a:rPr>
                <a:t>1</a:t>
              </a:r>
              <a:r>
                <a:rPr lang="zh-TW" altLang="en-US" sz="2200" b="1" u="sng" dirty="0" smtClean="0">
                  <a:solidFill>
                    <a:srgbClr val="C00000"/>
                  </a:solidFill>
                  <a:latin typeface="標楷體" pitchFamily="65" charset="-120"/>
                </a:rPr>
                <a:t>年</a:t>
              </a:r>
              <a:r>
                <a:rPr lang="zh-TW" altLang="en-US" sz="2200" b="1" dirty="0" smtClean="0">
                  <a:solidFill>
                    <a:srgbClr val="660066"/>
                  </a:solidFill>
                  <a:latin typeface="標楷體" pitchFamily="65" charset="-120"/>
                </a:rPr>
                <a:t>提出</a:t>
              </a:r>
              <a:r>
                <a:rPr lang="zh-TW" altLang="en-US" sz="2200" b="1" u="sng" dirty="0" smtClean="0">
                  <a:solidFill>
                    <a:srgbClr val="C00000"/>
                  </a:solidFill>
                  <a:latin typeface="標楷體" pitchFamily="65" charset="-120"/>
                </a:rPr>
                <a:t>前</a:t>
              </a:r>
              <a:r>
                <a:rPr lang="en-US" altLang="zh-TW" sz="2200" b="1" u="sng" dirty="0">
                  <a:solidFill>
                    <a:srgbClr val="C00000"/>
                  </a:solidFill>
                  <a:latin typeface="標楷體" pitchFamily="65" charset="-120"/>
                </a:rPr>
                <a:t>1</a:t>
              </a:r>
              <a:r>
                <a:rPr lang="zh-TW" altLang="en-US" sz="2200" b="1" u="sng" dirty="0" smtClean="0">
                  <a:solidFill>
                    <a:srgbClr val="C00000"/>
                  </a:solidFill>
                  <a:latin typeface="標楷體" pitchFamily="65" charset="-120"/>
                </a:rPr>
                <a:t>年度</a:t>
              </a:r>
              <a:r>
                <a:rPr lang="zh-TW" altLang="en-US" sz="2200" b="1" dirty="0" smtClean="0">
                  <a:solidFill>
                    <a:srgbClr val="660066"/>
                  </a:solidFill>
                  <a:latin typeface="標楷體" pitchFamily="65" charset="-120"/>
                </a:rPr>
                <a:t>個人</a:t>
              </a:r>
              <a:r>
                <a:rPr lang="zh-TW" altLang="en-US" sz="2200" b="1" dirty="0">
                  <a:solidFill>
                    <a:srgbClr val="660066"/>
                  </a:solidFill>
                  <a:latin typeface="標楷體" pitchFamily="65" charset="-120"/>
                </a:rPr>
                <a:t>年終所得未</a:t>
              </a:r>
              <a:r>
                <a:rPr lang="zh-TW" altLang="en-US" sz="2200" b="1" dirty="0" smtClean="0">
                  <a:solidFill>
                    <a:srgbClr val="660066"/>
                  </a:solidFill>
                  <a:latin typeface="標楷體" pitchFamily="65" charset="-120"/>
                </a:rPr>
                <a:t>超過法定</a:t>
              </a:r>
              <a:r>
                <a:rPr lang="zh-TW" altLang="en-US" sz="2200" b="1" dirty="0">
                  <a:solidFill>
                    <a:srgbClr val="660066"/>
                  </a:solidFill>
                  <a:latin typeface="標楷體" pitchFamily="65" charset="-120"/>
                </a:rPr>
                <a:t>基本工資證明</a:t>
              </a:r>
              <a:r>
                <a:rPr lang="zh-TW" altLang="en-US" sz="2200" b="1" dirty="0" smtClean="0">
                  <a:solidFill>
                    <a:srgbClr val="660066"/>
                  </a:solidFill>
                  <a:latin typeface="標楷體" pitchFamily="65" charset="-120"/>
                </a:rPr>
                <a:t>。</a:t>
              </a:r>
              <a:endParaRPr lang="zh-TW" altLang="en-US" sz="2200" b="1" kern="1200" dirty="0"/>
            </a:p>
          </p:txBody>
        </p:sp>
        <p:pic>
          <p:nvPicPr>
            <p:cNvPr id="12"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8230" y="4935215"/>
              <a:ext cx="762992" cy="8585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1235997559"/>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70</a:t>
            </a:fld>
            <a:endParaRPr lang="en-US" altLang="zh-TW" sz="1200" dirty="0"/>
          </a:p>
        </p:txBody>
      </p:sp>
      <p:sp>
        <p:nvSpPr>
          <p:cNvPr id="35" name="Text Box 28"/>
          <p:cNvSpPr txBox="1">
            <a:spLocks noChangeArrowheads="1"/>
          </p:cNvSpPr>
          <p:nvPr/>
        </p:nvSpPr>
        <p:spPr bwMode="gray">
          <a:xfrm>
            <a:off x="559470" y="1300411"/>
            <a:ext cx="226376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a:solidFill>
                  <a:schemeClr val="bg1"/>
                </a:solidFill>
              </a:rPr>
              <a:t>四</a:t>
            </a:r>
            <a:r>
              <a:rPr lang="en-US" altLang="zh-TW" sz="2400" b="1" dirty="0" smtClean="0">
                <a:solidFill>
                  <a:schemeClr val="bg1"/>
                </a:solidFill>
              </a:rPr>
              <a:t>)</a:t>
            </a:r>
            <a:r>
              <a:rPr lang="zh-TW" altLang="en-US" sz="2400" b="1" dirty="0" smtClean="0">
                <a:solidFill>
                  <a:schemeClr val="bg1"/>
                </a:solidFill>
              </a:rPr>
              <a:t>遺屬年金</a:t>
            </a:r>
            <a:r>
              <a:rPr lang="en-US" altLang="zh-TW" sz="2400" b="1" dirty="0" smtClean="0">
                <a:solidFill>
                  <a:schemeClr val="bg1"/>
                </a:solidFill>
              </a:rPr>
              <a:t>(2)</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4" name="Rectangle 5"/>
          <p:cNvSpPr>
            <a:spLocks noChangeArrowheads="1"/>
          </p:cNvSpPr>
          <p:nvPr/>
        </p:nvSpPr>
        <p:spPr bwMode="auto">
          <a:xfrm>
            <a:off x="559470" y="1885950"/>
            <a:ext cx="8042327" cy="4423370"/>
          </a:xfrm>
          <a:prstGeom prst="rect">
            <a:avLst/>
          </a:prstGeom>
          <a:ln/>
        </p:spPr>
        <p:style>
          <a:lnRef idx="2">
            <a:schemeClr val="accent5"/>
          </a:lnRef>
          <a:fillRef idx="1">
            <a:schemeClr val="lt1"/>
          </a:fillRef>
          <a:effectRef idx="0">
            <a:schemeClr val="accent5"/>
          </a:effectRef>
          <a:fontRef idx="minor">
            <a:schemeClr val="dk1"/>
          </a:fontRef>
        </p:style>
        <p:txBody>
          <a:bodyPr wrap="square">
            <a:noAutofit/>
          </a:bodyPr>
          <a:lstStyle>
            <a:lvl1pPr marL="174625" indent="-174625"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266700" indent="-266700" eaLnBrk="1" hangingPunct="1">
              <a:lnSpc>
                <a:spcPct val="110000"/>
              </a:lnSpc>
              <a:spcBef>
                <a:spcPct val="10000"/>
              </a:spcBef>
              <a:buClr>
                <a:schemeClr val="accent2"/>
              </a:buClr>
              <a:buSzPct val="90000"/>
              <a:buNone/>
            </a:pPr>
            <a:r>
              <a:rPr lang="en-US" altLang="zh-TW" sz="2200" b="1" dirty="0" smtClean="0">
                <a:solidFill>
                  <a:schemeClr val="tx1"/>
                </a:solidFill>
                <a:latin typeface="+mn-ea"/>
                <a:ea typeface="+mn-ea"/>
              </a:rPr>
              <a:t>2.</a:t>
            </a:r>
            <a:r>
              <a:rPr lang="zh-TW" altLang="en-US" sz="2200" b="1" dirty="0" smtClean="0">
                <a:solidFill>
                  <a:schemeClr val="tx1"/>
                </a:solidFill>
                <a:latin typeface="+mn-ea"/>
                <a:ea typeface="+mn-ea"/>
              </a:rPr>
              <a:t>給與</a:t>
            </a:r>
            <a:r>
              <a:rPr lang="zh-TW" altLang="en-US" sz="2200" b="1" dirty="0">
                <a:solidFill>
                  <a:schemeClr val="tx1"/>
                </a:solidFill>
                <a:latin typeface="+mn-ea"/>
                <a:ea typeface="+mn-ea"/>
              </a:rPr>
              <a:t>標準</a:t>
            </a:r>
            <a:r>
              <a:rPr lang="zh-TW" altLang="en-US" sz="2200" b="1" dirty="0" smtClean="0">
                <a:solidFill>
                  <a:schemeClr val="tx1"/>
                </a:solidFill>
                <a:latin typeface="+mn-ea"/>
                <a:ea typeface="+mn-ea"/>
              </a:rPr>
              <a:t>：</a:t>
            </a:r>
            <a:r>
              <a:rPr lang="zh-TW" altLang="en-US" sz="2200" b="1" dirty="0" smtClean="0">
                <a:solidFill>
                  <a:srgbClr val="0000FF"/>
                </a:solidFill>
                <a:latin typeface="+mn-ea"/>
                <a:ea typeface="+mn-ea"/>
              </a:rPr>
              <a:t>按</a:t>
            </a:r>
            <a:r>
              <a:rPr lang="zh-TW" altLang="en-US" sz="2200" b="1" dirty="0">
                <a:solidFill>
                  <a:srgbClr val="0000FF"/>
                </a:solidFill>
                <a:latin typeface="+mn-ea"/>
                <a:ea typeface="+mn-ea"/>
              </a:rPr>
              <a:t>原支（兼）領</a:t>
            </a:r>
            <a:r>
              <a:rPr lang="zh-TW" altLang="en-US" sz="2200" b="1" dirty="0">
                <a:solidFill>
                  <a:srgbClr val="C00000"/>
                </a:solidFill>
                <a:latin typeface="+mn-ea"/>
                <a:ea typeface="+mn-ea"/>
              </a:rPr>
              <a:t>月退休金之半數</a:t>
            </a:r>
            <a:r>
              <a:rPr lang="zh-TW" altLang="en-US" sz="2200" b="1" dirty="0">
                <a:solidFill>
                  <a:srgbClr val="0000FF"/>
                </a:solidFill>
                <a:latin typeface="+mn-ea"/>
                <a:ea typeface="+mn-ea"/>
              </a:rPr>
              <a:t>發給</a:t>
            </a:r>
            <a:r>
              <a:rPr lang="zh-TW" altLang="en-US" sz="2200" b="1" dirty="0" smtClean="0">
                <a:solidFill>
                  <a:srgbClr val="0000FF"/>
                </a:solidFill>
                <a:latin typeface="+mn-ea"/>
                <a:ea typeface="+mn-ea"/>
              </a:rPr>
              <a:t>。</a:t>
            </a:r>
            <a:endParaRPr lang="en-US" altLang="zh-TW" sz="2200" b="1" dirty="0" smtClean="0">
              <a:solidFill>
                <a:srgbClr val="0000FF"/>
              </a:solidFill>
              <a:latin typeface="+mn-ea"/>
              <a:ea typeface="+mn-ea"/>
            </a:endParaRPr>
          </a:p>
          <a:p>
            <a:pPr marL="266700" indent="-266700" eaLnBrk="1" hangingPunct="1">
              <a:lnSpc>
                <a:spcPts val="3000"/>
              </a:lnSpc>
              <a:spcBef>
                <a:spcPts val="600"/>
              </a:spcBef>
              <a:buClr>
                <a:schemeClr val="accent2"/>
              </a:buClr>
              <a:buSzPct val="90000"/>
              <a:buNone/>
            </a:pPr>
            <a:r>
              <a:rPr lang="en-US" altLang="zh-TW" sz="2200" b="1" dirty="0" smtClean="0">
                <a:solidFill>
                  <a:schemeClr val="tx1"/>
                </a:solidFill>
                <a:latin typeface="+mn-ea"/>
                <a:ea typeface="+mn-ea"/>
              </a:rPr>
              <a:t>3</a:t>
            </a:r>
            <a:r>
              <a:rPr lang="en-US" altLang="zh-TW" sz="2200" b="1" dirty="0">
                <a:solidFill>
                  <a:schemeClr val="tx1"/>
                </a:solidFill>
                <a:latin typeface="+mn-ea"/>
                <a:ea typeface="+mn-ea"/>
              </a:rPr>
              <a:t>.</a:t>
            </a:r>
            <a:r>
              <a:rPr lang="zh-TW" altLang="en-US" sz="2200" b="1" dirty="0">
                <a:solidFill>
                  <a:schemeClr val="tx1"/>
                </a:solidFill>
                <a:latin typeface="+mn-ea"/>
                <a:ea typeface="+mn-ea"/>
              </a:rPr>
              <a:t>排除對象：</a:t>
            </a:r>
            <a:br>
              <a:rPr lang="zh-TW" altLang="en-US" sz="2200" b="1" dirty="0">
                <a:solidFill>
                  <a:schemeClr val="tx1"/>
                </a:solidFill>
                <a:latin typeface="+mn-ea"/>
                <a:ea typeface="+mn-ea"/>
              </a:rPr>
            </a:br>
            <a:r>
              <a:rPr lang="zh-TW" altLang="en-US" sz="2200" b="1" dirty="0">
                <a:solidFill>
                  <a:srgbClr val="0000FF"/>
                </a:solidFill>
                <a:latin typeface="+mn-ea"/>
                <a:ea typeface="+mn-ea"/>
              </a:rPr>
              <a:t>支領由政府預算或公營事業之</a:t>
            </a:r>
            <a:r>
              <a:rPr lang="zh-TW" altLang="en-US" sz="2200" b="1" dirty="0">
                <a:solidFill>
                  <a:srgbClr val="C00000"/>
                </a:solidFill>
                <a:latin typeface="+mn-ea"/>
                <a:ea typeface="+mn-ea"/>
              </a:rPr>
              <a:t>定期性退離給與及優惠存款利息者</a:t>
            </a:r>
            <a:r>
              <a:rPr lang="zh-TW" altLang="en-US" sz="2200" b="1" dirty="0">
                <a:solidFill>
                  <a:srgbClr val="0000FF"/>
                </a:solidFill>
                <a:latin typeface="+mn-ea"/>
                <a:ea typeface="+mn-ea"/>
              </a:rPr>
              <a:t>，不得擇領遺屬</a:t>
            </a:r>
            <a:r>
              <a:rPr lang="zh-TW" altLang="en-US" sz="2200" b="1" dirty="0" smtClean="0">
                <a:solidFill>
                  <a:srgbClr val="0000FF"/>
                </a:solidFill>
                <a:latin typeface="+mn-ea"/>
                <a:ea typeface="+mn-ea"/>
              </a:rPr>
              <a:t>年金（</a:t>
            </a:r>
            <a:r>
              <a:rPr lang="zh-TW" altLang="en-US" sz="2200" b="1" dirty="0">
                <a:solidFill>
                  <a:srgbClr val="0000FF"/>
                </a:solidFill>
                <a:latin typeface="+mn-ea"/>
                <a:ea typeface="+mn-ea"/>
              </a:rPr>
              <a:t>遺族選擇放棄本人應領之定期給與並經原發給定期給與之權責機關同意者，不在此限</a:t>
            </a:r>
            <a:r>
              <a:rPr lang="zh-TW" altLang="en-US" sz="2200" b="1" dirty="0" smtClean="0">
                <a:solidFill>
                  <a:srgbClr val="0000FF"/>
                </a:solidFill>
                <a:latin typeface="+mn-ea"/>
                <a:ea typeface="+mn-ea"/>
              </a:rPr>
              <a:t>）</a:t>
            </a:r>
            <a:r>
              <a:rPr lang="zh-TW" altLang="en-US" sz="2200" b="1" dirty="0" smtClean="0">
                <a:solidFill>
                  <a:srgbClr val="0000FF"/>
                </a:solidFill>
                <a:latin typeface="標楷體"/>
                <a:ea typeface="標楷體"/>
              </a:rPr>
              <a:t>。</a:t>
            </a:r>
            <a:endParaRPr lang="en-US" altLang="zh-TW" sz="2200" b="1" dirty="0" smtClean="0">
              <a:solidFill>
                <a:srgbClr val="0000FF"/>
              </a:solidFill>
              <a:latin typeface="標楷體"/>
              <a:ea typeface="標楷體"/>
            </a:endParaRPr>
          </a:p>
          <a:p>
            <a:pPr marL="266700" indent="-266700" eaLnBrk="1" hangingPunct="1">
              <a:lnSpc>
                <a:spcPct val="110000"/>
              </a:lnSpc>
              <a:spcBef>
                <a:spcPct val="10000"/>
              </a:spcBef>
              <a:buClr>
                <a:schemeClr val="accent2"/>
              </a:buClr>
              <a:buSzPct val="90000"/>
              <a:buNone/>
            </a:pPr>
            <a:endParaRPr lang="en-US" altLang="zh-TW" sz="2200" b="1" dirty="0" smtClean="0">
              <a:solidFill>
                <a:srgbClr val="0000FF"/>
              </a:solidFill>
              <a:latin typeface="+mn-ea"/>
              <a:ea typeface="+mn-ea"/>
            </a:endParaRPr>
          </a:p>
          <a:p>
            <a:pPr marL="266700" indent="-266700" eaLnBrk="1" hangingPunct="1">
              <a:lnSpc>
                <a:spcPct val="110000"/>
              </a:lnSpc>
              <a:spcBef>
                <a:spcPct val="10000"/>
              </a:spcBef>
              <a:buClr>
                <a:schemeClr val="accent2"/>
              </a:buClr>
              <a:buSzPct val="90000"/>
              <a:buNone/>
            </a:pPr>
            <a:endParaRPr lang="en-US" altLang="zh-TW" sz="2200" b="1" dirty="0">
              <a:solidFill>
                <a:srgbClr val="0000FF"/>
              </a:solidFill>
              <a:latin typeface="+mn-ea"/>
              <a:ea typeface="+mn-ea"/>
            </a:endParaRPr>
          </a:p>
          <a:p>
            <a:pPr marL="266700" indent="-266700" eaLnBrk="1" hangingPunct="1">
              <a:lnSpc>
                <a:spcPct val="110000"/>
              </a:lnSpc>
              <a:spcBef>
                <a:spcPts val="600"/>
              </a:spcBef>
              <a:buClr>
                <a:schemeClr val="accent2"/>
              </a:buClr>
              <a:buSzPct val="90000"/>
              <a:buNone/>
            </a:pPr>
            <a:endParaRPr lang="en-US" altLang="zh-TW" sz="2200" b="1" dirty="0" smtClean="0">
              <a:solidFill>
                <a:schemeClr val="tx1"/>
              </a:solidFill>
              <a:latin typeface="+mn-ea"/>
              <a:ea typeface="+mn-ea"/>
            </a:endParaRPr>
          </a:p>
          <a:p>
            <a:pPr marL="266700" indent="-266700" eaLnBrk="1" hangingPunct="1">
              <a:lnSpc>
                <a:spcPts val="3000"/>
              </a:lnSpc>
              <a:buClr>
                <a:schemeClr val="accent2"/>
              </a:buClr>
              <a:buSzPct val="90000"/>
              <a:buNone/>
            </a:pPr>
            <a:r>
              <a:rPr lang="en-US" altLang="zh-TW" sz="2200" b="1" dirty="0" smtClean="0">
                <a:solidFill>
                  <a:schemeClr val="tx1"/>
                </a:solidFill>
                <a:latin typeface="+mn-ea"/>
                <a:ea typeface="+mn-ea"/>
              </a:rPr>
              <a:t>4</a:t>
            </a:r>
            <a:r>
              <a:rPr lang="en-US" altLang="zh-TW" sz="2200" b="1" dirty="0">
                <a:solidFill>
                  <a:schemeClr val="tx1"/>
                </a:solidFill>
                <a:latin typeface="+mn-ea"/>
                <a:ea typeface="+mn-ea"/>
              </a:rPr>
              <a:t>.</a:t>
            </a:r>
            <a:r>
              <a:rPr lang="zh-TW" altLang="en-US" sz="2200" b="1" dirty="0">
                <a:solidFill>
                  <a:schemeClr val="tx1"/>
                </a:solidFill>
                <a:latin typeface="+mn-ea"/>
                <a:ea typeface="+mn-ea"/>
              </a:rPr>
              <a:t>擇領減額月退休金者：</a:t>
            </a:r>
            <a:r>
              <a:rPr lang="zh-TW" altLang="en-US" sz="2200" b="1" dirty="0">
                <a:solidFill>
                  <a:srgbClr val="FF0000"/>
                </a:solidFill>
                <a:latin typeface="+mn-ea"/>
                <a:ea typeface="+mn-ea"/>
              </a:rPr>
              <a:t/>
            </a:r>
            <a:br>
              <a:rPr lang="zh-TW" altLang="en-US" sz="2200" b="1" dirty="0">
                <a:solidFill>
                  <a:srgbClr val="FF0000"/>
                </a:solidFill>
                <a:latin typeface="+mn-ea"/>
                <a:ea typeface="+mn-ea"/>
              </a:rPr>
            </a:br>
            <a:r>
              <a:rPr lang="zh-TW" altLang="en-US" sz="2200" b="1" dirty="0">
                <a:solidFill>
                  <a:srgbClr val="0000FF"/>
                </a:solidFill>
                <a:latin typeface="+mn-ea"/>
                <a:ea typeface="+mn-ea"/>
              </a:rPr>
              <a:t>其遺族領取</a:t>
            </a:r>
            <a:r>
              <a:rPr lang="zh-TW" altLang="en-US" sz="2200" b="1" dirty="0" smtClean="0">
                <a:solidFill>
                  <a:srgbClr val="0000FF"/>
                </a:solidFill>
                <a:latin typeface="+mn-ea"/>
                <a:ea typeface="+mn-ea"/>
              </a:rPr>
              <a:t>之遺屬年金</a:t>
            </a:r>
            <a:r>
              <a:rPr lang="zh-TW" altLang="en-US" sz="2200" b="1" dirty="0">
                <a:solidFill>
                  <a:srgbClr val="0000FF"/>
                </a:solidFill>
                <a:latin typeface="+mn-ea"/>
                <a:ea typeface="+mn-ea"/>
              </a:rPr>
              <a:t>，應按</a:t>
            </a:r>
            <a:r>
              <a:rPr lang="zh-TW" altLang="en-US" sz="2200" b="1" dirty="0">
                <a:solidFill>
                  <a:srgbClr val="C00000"/>
                </a:solidFill>
                <a:latin typeface="+mn-ea"/>
                <a:ea typeface="+mn-ea"/>
              </a:rPr>
              <a:t>減額月退休金之半數</a:t>
            </a:r>
            <a:r>
              <a:rPr lang="zh-TW" altLang="en-US" sz="2200" b="1" dirty="0">
                <a:solidFill>
                  <a:srgbClr val="0000FF"/>
                </a:solidFill>
                <a:latin typeface="+mn-ea"/>
                <a:ea typeface="+mn-ea"/>
              </a:rPr>
              <a:t>，定期發給。 </a:t>
            </a: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grpSp>
        <p:nvGrpSpPr>
          <p:cNvPr id="3" name="群組 2"/>
          <p:cNvGrpSpPr/>
          <p:nvPr/>
        </p:nvGrpSpPr>
        <p:grpSpPr>
          <a:xfrm>
            <a:off x="427914" y="3994711"/>
            <a:ext cx="7946872" cy="974033"/>
            <a:chOff x="427914" y="3994711"/>
            <a:chExt cx="7946872" cy="974033"/>
          </a:xfrm>
        </p:grpSpPr>
        <p:sp>
          <p:nvSpPr>
            <p:cNvPr id="18" name="手繪多邊形 17"/>
            <p:cNvSpPr/>
            <p:nvPr/>
          </p:nvSpPr>
          <p:spPr>
            <a:xfrm>
              <a:off x="531602" y="4032640"/>
              <a:ext cx="572810" cy="784563"/>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9" name="手繪多邊形 18"/>
            <p:cNvSpPr/>
            <p:nvPr/>
          </p:nvSpPr>
          <p:spPr>
            <a:xfrm>
              <a:off x="1104412" y="4032640"/>
              <a:ext cx="7270374" cy="936104"/>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ts val="2800"/>
                </a:lnSpc>
                <a:spcBef>
                  <a:spcPts val="1800"/>
                </a:spcBef>
                <a:defRPr/>
              </a:pPr>
              <a:r>
                <a:rPr lang="zh-TW" altLang="en-US" sz="2000" b="1" dirty="0">
                  <a:solidFill>
                    <a:srgbClr val="660066"/>
                  </a:solidFill>
                  <a:latin typeface="標楷體" pitchFamily="65" charset="-120"/>
                </a:rPr>
                <a:t>所稱政府預算、公營事業機構支給之</a:t>
              </a:r>
              <a:r>
                <a:rPr lang="zh-TW" altLang="en-US" sz="2000" b="1" dirty="0" smtClean="0">
                  <a:solidFill>
                    <a:srgbClr val="660066"/>
                  </a:solidFill>
                  <a:latin typeface="標楷體" pitchFamily="65" charset="-120"/>
                </a:rPr>
                <a:t>定期且</a:t>
              </a:r>
              <a:r>
                <a:rPr lang="zh-TW" altLang="en-US" sz="2000" b="1" dirty="0">
                  <a:solidFill>
                    <a:srgbClr val="660066"/>
                  </a:solidFill>
                  <a:latin typeface="標楷體" pitchFamily="65" charset="-120"/>
                </a:rPr>
                <a:t>持續給付之退離</a:t>
              </a:r>
              <a:r>
                <a:rPr lang="zh-TW" altLang="en-US" sz="2000" b="1" dirty="0" smtClean="0">
                  <a:solidFill>
                    <a:srgbClr val="660066"/>
                  </a:solidFill>
                  <a:latin typeface="標楷體" pitchFamily="65" charset="-120"/>
                </a:rPr>
                <a:t>給與及優惠存款利</a:t>
              </a:r>
              <a:r>
                <a:rPr lang="zh-TW" altLang="en-US" sz="2000" b="1" dirty="0">
                  <a:solidFill>
                    <a:srgbClr val="660066"/>
                  </a:solidFill>
                  <a:latin typeface="標楷體" pitchFamily="65" charset="-120"/>
                </a:rPr>
                <a:t>息</a:t>
              </a:r>
              <a:r>
                <a:rPr lang="zh-TW" altLang="en-US" sz="2000" b="1" dirty="0" smtClean="0">
                  <a:solidFill>
                    <a:srgbClr val="660066"/>
                  </a:solidFill>
                  <a:latin typeface="標楷體" pitchFamily="65" charset="-120"/>
                </a:rPr>
                <a:t>，</a:t>
              </a:r>
              <a:r>
                <a:rPr lang="zh-TW" altLang="en-US" sz="2000" b="1" u="sng" dirty="0">
                  <a:solidFill>
                    <a:srgbClr val="C00000"/>
                  </a:solidFill>
                  <a:latin typeface="標楷體" pitchFamily="65" charset="-120"/>
                </a:rPr>
                <a:t>不</a:t>
              </a:r>
              <a:r>
                <a:rPr lang="zh-TW" altLang="en-US" sz="2000" b="1" u="sng" dirty="0" smtClean="0">
                  <a:solidFill>
                    <a:srgbClr val="C00000"/>
                  </a:solidFill>
                  <a:latin typeface="標楷體" pitchFamily="65" charset="-120"/>
                </a:rPr>
                <a:t>包含各類社會保險養老</a:t>
              </a:r>
              <a:r>
                <a:rPr lang="zh-TW" altLang="en-US" sz="2000" b="1" u="sng" dirty="0">
                  <a:solidFill>
                    <a:srgbClr val="C00000"/>
                  </a:solidFill>
                  <a:latin typeface="標楷體" pitchFamily="65" charset="-120"/>
                </a:rPr>
                <a:t>年金或老年</a:t>
              </a:r>
              <a:r>
                <a:rPr lang="zh-TW" altLang="en-US" sz="2000" b="1" u="sng" dirty="0" smtClean="0">
                  <a:solidFill>
                    <a:srgbClr val="C00000"/>
                  </a:solidFill>
                  <a:latin typeface="標楷體" pitchFamily="65" charset="-120"/>
                </a:rPr>
                <a:t>年金</a:t>
              </a:r>
              <a:r>
                <a:rPr lang="zh-TW" altLang="en-US" sz="2000" b="1" dirty="0" smtClean="0">
                  <a:solidFill>
                    <a:srgbClr val="660066"/>
                  </a:solidFill>
                  <a:latin typeface="標楷體"/>
                  <a:ea typeface="標楷體"/>
                </a:rPr>
                <a:t>。</a:t>
              </a:r>
              <a:endParaRPr lang="zh-TW" altLang="en-US" sz="2000" b="1" kern="1200" dirty="0"/>
            </a:p>
          </p:txBody>
        </p:sp>
        <p:pic>
          <p:nvPicPr>
            <p:cNvPr id="20"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7914" y="3994711"/>
              <a:ext cx="728269" cy="6731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4169089312"/>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71</a:t>
            </a:fld>
            <a:endParaRPr lang="en-US" altLang="zh-TW" sz="1200" dirty="0"/>
          </a:p>
        </p:txBody>
      </p:sp>
      <p:sp>
        <p:nvSpPr>
          <p:cNvPr id="35" name="Text Box 28"/>
          <p:cNvSpPr txBox="1">
            <a:spLocks noChangeArrowheads="1"/>
          </p:cNvSpPr>
          <p:nvPr/>
        </p:nvSpPr>
        <p:spPr bwMode="gray">
          <a:xfrm>
            <a:off x="559470" y="1412776"/>
            <a:ext cx="7956024"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五</a:t>
            </a:r>
            <a:r>
              <a:rPr lang="en-US" altLang="zh-TW" sz="2400" b="1" dirty="0" smtClean="0">
                <a:solidFill>
                  <a:schemeClr val="bg1"/>
                </a:solidFill>
              </a:rPr>
              <a:t>)</a:t>
            </a:r>
            <a:r>
              <a:rPr lang="zh-TW" altLang="en-US" sz="2400" b="1" dirty="0" smtClean="0">
                <a:solidFill>
                  <a:schemeClr val="bg1"/>
                </a:solidFill>
              </a:rPr>
              <a:t>支</a:t>
            </a:r>
            <a:r>
              <a:rPr lang="en-US" altLang="zh-TW" sz="2400" b="1" dirty="0" smtClean="0">
                <a:solidFill>
                  <a:schemeClr val="bg1"/>
                </a:solidFill>
              </a:rPr>
              <a:t>(</a:t>
            </a:r>
            <a:r>
              <a:rPr lang="zh-TW" altLang="en-US" sz="2400" b="1" dirty="0" smtClean="0">
                <a:solidFill>
                  <a:schemeClr val="bg1"/>
                </a:solidFill>
              </a:rPr>
              <a:t>兼</a:t>
            </a:r>
            <a:r>
              <a:rPr lang="en-US" altLang="zh-TW" sz="2400" b="1" dirty="0" smtClean="0">
                <a:solidFill>
                  <a:schemeClr val="bg1"/>
                </a:solidFill>
              </a:rPr>
              <a:t>)</a:t>
            </a:r>
            <a:r>
              <a:rPr lang="zh-TW" altLang="en-US" sz="2400" b="1" dirty="0" smtClean="0">
                <a:solidFill>
                  <a:schemeClr val="bg1"/>
                </a:solidFill>
              </a:rPr>
              <a:t>領展期月退休金亡故者之遺屬一次金及遺屬年金</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4" name="Rectangle 5"/>
          <p:cNvSpPr>
            <a:spLocks noChangeArrowheads="1"/>
          </p:cNvSpPr>
          <p:nvPr/>
        </p:nvSpPr>
        <p:spPr bwMode="auto">
          <a:xfrm>
            <a:off x="559470" y="2060848"/>
            <a:ext cx="7935043" cy="2169825"/>
          </a:xfrm>
          <a:prstGeom prst="rect">
            <a:avLst/>
          </a:prstGeom>
          <a:ln/>
        </p:spPr>
        <p:style>
          <a:lnRef idx="2">
            <a:schemeClr val="accent5"/>
          </a:lnRef>
          <a:fillRef idx="1">
            <a:schemeClr val="lt1"/>
          </a:fillRef>
          <a:effectRef idx="0">
            <a:schemeClr val="accent5"/>
          </a:effectRef>
          <a:fontRef idx="minor">
            <a:schemeClr val="dk1"/>
          </a:fontRef>
        </p:style>
        <p:txBody>
          <a:bodyPr wrap="square">
            <a:spAutoFit/>
          </a:bodyPr>
          <a:lstStyle>
            <a:lvl1pPr marL="174625" indent="-174625"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266700" indent="-266700" eaLnBrk="1" hangingPunct="1">
              <a:lnSpc>
                <a:spcPts val="3000"/>
              </a:lnSpc>
              <a:spcBef>
                <a:spcPct val="10000"/>
              </a:spcBef>
              <a:buClr>
                <a:schemeClr val="accent2"/>
              </a:buClr>
              <a:buSzPct val="90000"/>
              <a:buNone/>
            </a:pPr>
            <a:r>
              <a:rPr lang="en-US" altLang="zh-TW" sz="2200" b="1" dirty="0" smtClean="0">
                <a:solidFill>
                  <a:schemeClr val="tx1"/>
                </a:solidFill>
                <a:latin typeface="+mn-ea"/>
                <a:ea typeface="+mn-ea"/>
              </a:rPr>
              <a:t>1.</a:t>
            </a:r>
            <a:r>
              <a:rPr lang="zh-TW" altLang="en-US" sz="2200" b="1" dirty="0" smtClean="0">
                <a:solidFill>
                  <a:schemeClr val="tx1"/>
                </a:solidFill>
                <a:latin typeface="+mn-ea"/>
                <a:ea typeface="+mn-ea"/>
              </a:rPr>
              <a:t>領受遺族：</a:t>
            </a:r>
            <a:r>
              <a:rPr lang="zh-TW" altLang="en-US" sz="2200" b="1" dirty="0" smtClean="0">
                <a:solidFill>
                  <a:srgbClr val="0000FF"/>
                </a:solidFill>
                <a:latin typeface="+mn-ea"/>
                <a:ea typeface="+mn-ea"/>
              </a:rPr>
              <a:t>按前述法定遺族範圍。</a:t>
            </a:r>
            <a:endParaRPr lang="en-US" altLang="zh-TW" sz="2200" b="1" dirty="0" smtClean="0">
              <a:solidFill>
                <a:srgbClr val="0000FF"/>
              </a:solidFill>
              <a:latin typeface="+mn-ea"/>
              <a:ea typeface="+mn-ea"/>
            </a:endParaRPr>
          </a:p>
          <a:p>
            <a:pPr marL="266700" indent="-266700" eaLnBrk="1" hangingPunct="1">
              <a:lnSpc>
                <a:spcPts val="3000"/>
              </a:lnSpc>
              <a:spcBef>
                <a:spcPts val="600"/>
              </a:spcBef>
              <a:buClr>
                <a:schemeClr val="accent2"/>
              </a:buClr>
              <a:buSzPct val="90000"/>
              <a:buNone/>
            </a:pPr>
            <a:r>
              <a:rPr lang="en-US" altLang="zh-TW" sz="2200" b="1" dirty="0">
                <a:solidFill>
                  <a:schemeClr val="tx1"/>
                </a:solidFill>
                <a:latin typeface="+mn-ea"/>
                <a:ea typeface="+mn-ea"/>
              </a:rPr>
              <a:t>2</a:t>
            </a:r>
            <a:r>
              <a:rPr lang="en-US" altLang="zh-TW" sz="2200" b="1" dirty="0" smtClean="0">
                <a:solidFill>
                  <a:schemeClr val="tx1"/>
                </a:solidFill>
                <a:latin typeface="+mn-ea"/>
                <a:ea typeface="+mn-ea"/>
              </a:rPr>
              <a:t>.</a:t>
            </a:r>
            <a:r>
              <a:rPr lang="zh-TW" altLang="en-US" sz="2200" b="1" dirty="0" smtClean="0">
                <a:solidFill>
                  <a:schemeClr val="tx1"/>
                </a:solidFill>
                <a:latin typeface="+mn-ea"/>
                <a:ea typeface="+mn-ea"/>
              </a:rPr>
              <a:t>給與種類</a:t>
            </a:r>
            <a:r>
              <a:rPr lang="zh-TW" altLang="en-US" sz="2200" b="1" dirty="0" smtClean="0">
                <a:solidFill>
                  <a:schemeClr val="tx1"/>
                </a:solidFill>
                <a:latin typeface="標楷體"/>
                <a:ea typeface="標楷體"/>
              </a:rPr>
              <a:t>：</a:t>
            </a:r>
            <a:r>
              <a:rPr lang="zh-TW" altLang="en-US" sz="2200" b="1" dirty="0">
                <a:solidFill>
                  <a:srgbClr val="0000FF"/>
                </a:solidFill>
                <a:latin typeface="+mn-ea"/>
                <a:ea typeface="+mn-ea"/>
              </a:rPr>
              <a:t>得依規定擇領遺屬一次金或遺屬年金</a:t>
            </a:r>
            <a:r>
              <a:rPr lang="zh-TW" altLang="en-US" sz="2200" b="1" dirty="0" smtClean="0">
                <a:solidFill>
                  <a:srgbClr val="0000FF"/>
                </a:solidFill>
                <a:latin typeface="標楷體"/>
                <a:ea typeface="標楷體"/>
              </a:rPr>
              <a:t>。</a:t>
            </a:r>
            <a:endParaRPr lang="en-US" altLang="zh-TW" sz="2200" b="1" dirty="0" smtClean="0">
              <a:solidFill>
                <a:schemeClr val="tx1"/>
              </a:solidFill>
              <a:latin typeface="+mn-ea"/>
              <a:ea typeface="+mn-ea"/>
            </a:endParaRPr>
          </a:p>
          <a:p>
            <a:pPr marL="266700" indent="-266700" eaLnBrk="1" hangingPunct="1">
              <a:lnSpc>
                <a:spcPts val="3000"/>
              </a:lnSpc>
              <a:spcBef>
                <a:spcPts val="600"/>
              </a:spcBef>
              <a:buClr>
                <a:schemeClr val="accent2"/>
              </a:buClr>
              <a:buSzPct val="90000"/>
              <a:buNone/>
            </a:pPr>
            <a:r>
              <a:rPr lang="en-US" altLang="zh-TW" sz="2200" b="1" dirty="0" smtClean="0">
                <a:solidFill>
                  <a:schemeClr val="tx1"/>
                </a:solidFill>
                <a:latin typeface="+mn-ea"/>
                <a:ea typeface="+mn-ea"/>
              </a:rPr>
              <a:t>3.</a:t>
            </a:r>
            <a:r>
              <a:rPr lang="zh-TW" altLang="en-US" sz="2200" b="1" dirty="0" smtClean="0">
                <a:solidFill>
                  <a:schemeClr val="tx1"/>
                </a:solidFill>
                <a:latin typeface="+mn-ea"/>
                <a:ea typeface="+mn-ea"/>
              </a:rPr>
              <a:t>申請程序：</a:t>
            </a:r>
            <a:r>
              <a:rPr lang="zh-TW" altLang="en-US" sz="2200" b="1" dirty="0" smtClean="0">
                <a:solidFill>
                  <a:srgbClr val="0000FF"/>
                </a:solidFill>
                <a:latin typeface="+mn-ea"/>
                <a:ea typeface="+mn-ea"/>
              </a:rPr>
              <a:t>其遺族填具申請書</a:t>
            </a:r>
            <a:r>
              <a:rPr lang="zh-TW" altLang="en-US" sz="2200" b="1" dirty="0">
                <a:solidFill>
                  <a:srgbClr val="0000FF"/>
                </a:solidFill>
                <a:latin typeface="標楷體"/>
                <a:ea typeface="標楷體"/>
              </a:rPr>
              <a:t>，併同亡故退休人員死亡證明資料，送原服務機關彙送審定機關審定後，通知支給或發放機關發給</a:t>
            </a:r>
            <a:r>
              <a:rPr lang="zh-TW" altLang="en-US" sz="2200" b="1" dirty="0" smtClean="0">
                <a:solidFill>
                  <a:srgbClr val="0000FF"/>
                </a:solidFill>
                <a:latin typeface="+mn-ea"/>
                <a:ea typeface="+mn-ea"/>
              </a:rPr>
              <a:t>。 </a:t>
            </a:r>
            <a:endParaRPr lang="zh-TW" altLang="en-US" sz="2200" b="1" dirty="0">
              <a:solidFill>
                <a:srgbClr val="0000FF"/>
              </a:solidFill>
              <a:latin typeface="+mn-ea"/>
              <a:ea typeface="+mn-ea"/>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sp>
        <p:nvSpPr>
          <p:cNvPr id="11" name="Text Box 28"/>
          <p:cNvSpPr txBox="1">
            <a:spLocks noChangeArrowheads="1"/>
          </p:cNvSpPr>
          <p:nvPr/>
        </p:nvSpPr>
        <p:spPr bwMode="gray">
          <a:xfrm>
            <a:off x="569139" y="4293096"/>
            <a:ext cx="8036174" cy="446276"/>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300" b="1" dirty="0" smtClean="0">
                <a:solidFill>
                  <a:schemeClr val="bg1"/>
                </a:solidFill>
              </a:rPr>
              <a:t>(</a:t>
            </a:r>
            <a:r>
              <a:rPr lang="zh-TW" altLang="en-US" sz="2300" b="1" dirty="0">
                <a:solidFill>
                  <a:schemeClr val="bg1"/>
                </a:solidFill>
              </a:rPr>
              <a:t>六</a:t>
            </a:r>
            <a:r>
              <a:rPr lang="en-US" altLang="zh-TW" sz="2300" b="1" dirty="0" smtClean="0">
                <a:solidFill>
                  <a:schemeClr val="bg1"/>
                </a:solidFill>
              </a:rPr>
              <a:t>)</a:t>
            </a:r>
            <a:r>
              <a:rPr lang="zh-TW" altLang="en-US" sz="2300" b="1" dirty="0" smtClean="0">
                <a:solidFill>
                  <a:schemeClr val="bg1"/>
                </a:solidFill>
              </a:rPr>
              <a:t>退休人員受懲戒或判刑確定之遺屬一次金及遺屬年金計算</a:t>
            </a:r>
            <a:endParaRPr lang="zh-TW" altLang="en-US" sz="2300" b="1" dirty="0"/>
          </a:p>
        </p:txBody>
      </p:sp>
      <p:sp>
        <p:nvSpPr>
          <p:cNvPr id="12" name="Rectangle 5"/>
          <p:cNvSpPr>
            <a:spLocks noChangeArrowheads="1"/>
          </p:cNvSpPr>
          <p:nvPr/>
        </p:nvSpPr>
        <p:spPr bwMode="auto">
          <a:xfrm>
            <a:off x="569139" y="4869160"/>
            <a:ext cx="7935043" cy="1679434"/>
          </a:xfrm>
          <a:prstGeom prst="rect">
            <a:avLst/>
          </a:prstGeom>
          <a:ln/>
        </p:spPr>
        <p:style>
          <a:lnRef idx="2">
            <a:schemeClr val="accent5"/>
          </a:lnRef>
          <a:fillRef idx="1">
            <a:schemeClr val="lt1"/>
          </a:fillRef>
          <a:effectRef idx="0">
            <a:schemeClr val="accent5"/>
          </a:effectRef>
          <a:fontRef idx="minor">
            <a:schemeClr val="dk1"/>
          </a:fontRef>
        </p:style>
        <p:txBody>
          <a:bodyPr wrap="square">
            <a:spAutoFit/>
          </a:bodyPr>
          <a:lstStyle>
            <a:lvl1pPr marL="174625" indent="-174625" algn="l" eaLnBrk="0" hangingPunct="0">
              <a:buChar char="v"/>
              <a:defRPr kumimoji="1" sz="2400">
                <a:solidFill>
                  <a:srgbClr val="0000CC"/>
                </a:solidFill>
                <a:latin typeface="Arial" charset="0"/>
                <a:ea typeface="標楷體" pitchFamily="65" charset="-120"/>
              </a:defRPr>
            </a:lvl1pPr>
            <a:lvl2pPr marL="742950" indent="-285750" algn="l" eaLnBrk="0" hangingPunct="0">
              <a:buChar char="–"/>
              <a:defRPr kumimoji="1" sz="2400">
                <a:solidFill>
                  <a:srgbClr val="0000CC"/>
                </a:solidFill>
                <a:latin typeface="Arial" charset="0"/>
                <a:ea typeface="標楷體" pitchFamily="65" charset="-120"/>
              </a:defRPr>
            </a:lvl2pPr>
            <a:lvl3pPr marL="1143000" indent="-228600" algn="l" eaLnBrk="0" hangingPunct="0">
              <a:buChar char="•"/>
              <a:defRPr kumimoji="1" sz="2400">
                <a:solidFill>
                  <a:srgbClr val="0000CC"/>
                </a:solidFill>
                <a:latin typeface="Arial" charset="0"/>
                <a:ea typeface="標楷體" pitchFamily="65" charset="-120"/>
              </a:defRPr>
            </a:lvl3pPr>
            <a:lvl4pPr marL="1600200" indent="-228600" algn="l" eaLnBrk="0" hangingPunct="0">
              <a:buChar char="–"/>
              <a:defRPr kumimoji="1" sz="2400">
                <a:solidFill>
                  <a:srgbClr val="0000CC"/>
                </a:solidFill>
                <a:latin typeface="Arial" charset="0"/>
                <a:ea typeface="標楷體" pitchFamily="65" charset="-120"/>
              </a:defRPr>
            </a:lvl4pPr>
            <a:lvl5pPr marL="2057400" indent="-228600" algn="l" eaLnBrk="0" hangingPunct="0">
              <a:buChar char="»"/>
              <a:defRPr kumimoji="1" sz="2400">
                <a:solidFill>
                  <a:srgbClr val="0000CC"/>
                </a:solidFill>
                <a:latin typeface="Arial" charset="0"/>
                <a:ea typeface="標楷體" pitchFamily="65" charset="-120"/>
              </a:defRPr>
            </a:lvl5pPr>
            <a:lvl6pPr marL="25146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6pPr>
            <a:lvl7pPr marL="29718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7pPr>
            <a:lvl8pPr marL="34290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8pPr>
            <a:lvl9pPr marL="3886200" indent="-228600" eaLnBrk="0" fontAlgn="base" hangingPunct="0">
              <a:spcBef>
                <a:spcPct val="20000"/>
              </a:spcBef>
              <a:spcAft>
                <a:spcPct val="0"/>
              </a:spcAft>
              <a:buChar char="»"/>
              <a:defRPr kumimoji="1" sz="2400">
                <a:solidFill>
                  <a:srgbClr val="0000CC"/>
                </a:solidFill>
                <a:latin typeface="Arial" charset="0"/>
                <a:ea typeface="標楷體" pitchFamily="65" charset="-120"/>
              </a:defRPr>
            </a:lvl9pPr>
          </a:lstStyle>
          <a:p>
            <a:pPr marL="266700" indent="-266700" eaLnBrk="1" hangingPunct="1">
              <a:lnSpc>
                <a:spcPts val="3000"/>
              </a:lnSpc>
              <a:spcBef>
                <a:spcPct val="10000"/>
              </a:spcBef>
              <a:buClr>
                <a:schemeClr val="accent2"/>
              </a:buClr>
              <a:buSzPct val="90000"/>
              <a:buNone/>
            </a:pPr>
            <a:r>
              <a:rPr lang="en-US" altLang="zh-TW" sz="2200" b="1" dirty="0" smtClean="0">
                <a:solidFill>
                  <a:schemeClr val="tx1"/>
                </a:solidFill>
                <a:latin typeface="+mn-ea"/>
                <a:ea typeface="+mn-ea"/>
              </a:rPr>
              <a:t>1.</a:t>
            </a:r>
            <a:r>
              <a:rPr lang="zh-TW" altLang="en-US" sz="2200" b="1" dirty="0" smtClean="0">
                <a:solidFill>
                  <a:schemeClr val="tx1"/>
                </a:solidFill>
                <a:latin typeface="+mn-ea"/>
                <a:ea typeface="+mn-ea"/>
              </a:rPr>
              <a:t>退休人員受懲戒或判刑確定：</a:t>
            </a:r>
            <a:r>
              <a:rPr lang="zh-TW" altLang="en-US" sz="2200" b="1" dirty="0" smtClean="0">
                <a:solidFill>
                  <a:srgbClr val="0000FF"/>
                </a:solidFill>
                <a:latin typeface="+mn-ea"/>
                <a:ea typeface="+mn-ea"/>
              </a:rPr>
              <a:t>遺屬一次金及遺屬年金</a:t>
            </a:r>
            <a:r>
              <a:rPr lang="zh-TW" altLang="en-US" sz="2200" b="1" dirty="0" smtClean="0">
                <a:solidFill>
                  <a:srgbClr val="0000FF"/>
                </a:solidFill>
                <a:latin typeface="標楷體"/>
                <a:ea typeface="標楷體"/>
              </a:rPr>
              <a:t>，</a:t>
            </a:r>
            <a:r>
              <a:rPr lang="zh-TW" altLang="en-US" sz="2200" b="1" dirty="0" smtClean="0">
                <a:solidFill>
                  <a:srgbClr val="0000FF"/>
                </a:solidFill>
                <a:latin typeface="+mn-ea"/>
                <a:ea typeface="+mn-ea"/>
              </a:rPr>
              <a:t>按相同扣減比率計給</a:t>
            </a:r>
            <a:r>
              <a:rPr lang="zh-TW" altLang="en-US" sz="2200" b="1" dirty="0" smtClean="0">
                <a:solidFill>
                  <a:srgbClr val="0000FF"/>
                </a:solidFill>
                <a:latin typeface="標楷體"/>
                <a:ea typeface="標楷體"/>
              </a:rPr>
              <a:t>。</a:t>
            </a:r>
            <a:endParaRPr lang="en-US" altLang="zh-TW" sz="2200" b="1" dirty="0" smtClean="0">
              <a:solidFill>
                <a:srgbClr val="0000FF"/>
              </a:solidFill>
              <a:latin typeface="+mn-ea"/>
              <a:ea typeface="+mn-ea"/>
            </a:endParaRPr>
          </a:p>
          <a:p>
            <a:pPr marL="266700" indent="-266700" eaLnBrk="1" hangingPunct="1">
              <a:lnSpc>
                <a:spcPts val="3000"/>
              </a:lnSpc>
              <a:spcBef>
                <a:spcPts val="600"/>
              </a:spcBef>
              <a:buClr>
                <a:schemeClr val="accent2"/>
              </a:buClr>
              <a:buSzPct val="90000"/>
              <a:buNone/>
            </a:pPr>
            <a:r>
              <a:rPr lang="en-US" altLang="zh-TW" sz="2200" b="1" dirty="0">
                <a:solidFill>
                  <a:schemeClr val="tx1"/>
                </a:solidFill>
                <a:latin typeface="+mn-ea"/>
                <a:ea typeface="+mn-ea"/>
              </a:rPr>
              <a:t>2</a:t>
            </a:r>
            <a:r>
              <a:rPr lang="en-US" altLang="zh-TW" sz="2200" b="1" dirty="0" smtClean="0">
                <a:solidFill>
                  <a:schemeClr val="tx1"/>
                </a:solidFill>
                <a:latin typeface="+mn-ea"/>
                <a:ea typeface="+mn-ea"/>
              </a:rPr>
              <a:t>.</a:t>
            </a:r>
            <a:r>
              <a:rPr lang="zh-TW" altLang="en-US" sz="2200" b="1" dirty="0" smtClean="0">
                <a:solidFill>
                  <a:schemeClr val="tx1"/>
                </a:solidFill>
                <a:latin typeface="+mn-ea"/>
                <a:ea typeface="+mn-ea"/>
              </a:rPr>
              <a:t>退休人員受緩刑宣告</a:t>
            </a:r>
            <a:r>
              <a:rPr lang="zh-TW" altLang="en-US" sz="2200" b="1" dirty="0" smtClean="0">
                <a:solidFill>
                  <a:schemeClr val="tx1"/>
                </a:solidFill>
                <a:latin typeface="標楷體"/>
                <a:ea typeface="標楷體"/>
              </a:rPr>
              <a:t>：</a:t>
            </a:r>
            <a:r>
              <a:rPr lang="zh-TW" altLang="en-US" sz="2200" b="1" dirty="0" smtClean="0">
                <a:solidFill>
                  <a:srgbClr val="0000FF"/>
                </a:solidFill>
                <a:latin typeface="+mn-ea"/>
                <a:ea typeface="+mn-ea"/>
              </a:rPr>
              <a:t>遺</a:t>
            </a:r>
            <a:r>
              <a:rPr lang="zh-TW" altLang="en-US" sz="2200" b="1" dirty="0">
                <a:solidFill>
                  <a:srgbClr val="0000FF"/>
                </a:solidFill>
                <a:latin typeface="+mn-ea"/>
                <a:ea typeface="+mn-ea"/>
              </a:rPr>
              <a:t>屬一次金或遺屬</a:t>
            </a:r>
            <a:r>
              <a:rPr lang="zh-TW" altLang="en-US" sz="2200" b="1" dirty="0" smtClean="0">
                <a:solidFill>
                  <a:srgbClr val="0000FF"/>
                </a:solidFill>
                <a:latin typeface="+mn-ea"/>
                <a:ea typeface="+mn-ea"/>
              </a:rPr>
              <a:t>年金</a:t>
            </a:r>
            <a:r>
              <a:rPr lang="zh-TW" altLang="en-US" sz="2200" b="1" dirty="0" smtClean="0">
                <a:solidFill>
                  <a:srgbClr val="0000FF"/>
                </a:solidFill>
                <a:latin typeface="標楷體"/>
                <a:ea typeface="標楷體"/>
              </a:rPr>
              <a:t>，按未扣減比率計給。</a:t>
            </a:r>
            <a:endParaRPr lang="en-US" altLang="zh-TW" sz="2200" b="1" dirty="0" smtClean="0">
              <a:solidFill>
                <a:schemeClr val="tx1"/>
              </a:solidFill>
              <a:latin typeface="+mn-ea"/>
              <a:ea typeface="+mn-ea"/>
            </a:endParaRPr>
          </a:p>
        </p:txBody>
      </p:sp>
    </p:spTree>
    <p:extLst>
      <p:ext uri="{BB962C8B-B14F-4D97-AF65-F5344CB8AC3E}">
        <p14:creationId xmlns:p14="http://schemas.microsoft.com/office/powerpoint/2010/main" val="3068165390"/>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72</a:t>
            </a:fld>
            <a:endParaRPr lang="en-US" altLang="zh-TW" sz="1200" dirty="0"/>
          </a:p>
        </p:txBody>
      </p:sp>
      <p:sp>
        <p:nvSpPr>
          <p:cNvPr id="35" name="Text Box 28"/>
          <p:cNvSpPr txBox="1">
            <a:spLocks noChangeArrowheads="1"/>
          </p:cNvSpPr>
          <p:nvPr/>
        </p:nvSpPr>
        <p:spPr bwMode="gray">
          <a:xfrm>
            <a:off x="559470" y="1412776"/>
            <a:ext cx="622478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a:solidFill>
                  <a:schemeClr val="bg1"/>
                </a:solidFill>
              </a:rPr>
              <a:t>七</a:t>
            </a:r>
            <a:r>
              <a:rPr lang="en-US" altLang="zh-TW" sz="2400" b="1" dirty="0" smtClean="0">
                <a:solidFill>
                  <a:schemeClr val="bg1"/>
                </a:solidFill>
              </a:rPr>
              <a:t>)</a:t>
            </a:r>
            <a:r>
              <a:rPr lang="zh-TW" altLang="en-US" sz="2400" b="1" dirty="0" smtClean="0">
                <a:solidFill>
                  <a:schemeClr val="bg1"/>
                </a:solidFill>
              </a:rPr>
              <a:t>遺屬年金喪失請領權發給一次退休金餘額</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sp>
        <p:nvSpPr>
          <p:cNvPr id="10" name="文字方塊 9"/>
          <p:cNvSpPr txBox="1"/>
          <p:nvPr/>
        </p:nvSpPr>
        <p:spPr>
          <a:xfrm>
            <a:off x="58545" y="1772816"/>
            <a:ext cx="768159" cy="784830"/>
          </a:xfrm>
          <a:prstGeom prst="rect">
            <a:avLst/>
          </a:prstGeom>
          <a:noFill/>
        </p:spPr>
        <p:txBody>
          <a:bodyPr wrap="non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zh-TW" altLang="en-US" sz="45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新</a:t>
            </a:r>
            <a:endParaRPr lang="zh-TW" altLang="en-US" sz="45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grpSp>
        <p:nvGrpSpPr>
          <p:cNvPr id="16" name="群組 15"/>
          <p:cNvGrpSpPr/>
          <p:nvPr/>
        </p:nvGrpSpPr>
        <p:grpSpPr>
          <a:xfrm>
            <a:off x="480295" y="2574044"/>
            <a:ext cx="8246669" cy="4090494"/>
            <a:chOff x="808643" y="2998935"/>
            <a:chExt cx="7650218" cy="4090494"/>
          </a:xfrm>
        </p:grpSpPr>
        <p:sp>
          <p:nvSpPr>
            <p:cNvPr id="17" name="直線接點 16"/>
            <p:cNvSpPr/>
            <p:nvPr/>
          </p:nvSpPr>
          <p:spPr>
            <a:xfrm>
              <a:off x="951963" y="2998935"/>
              <a:ext cx="7307378" cy="1"/>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lt1"/>
            </a:fontRef>
          </p:style>
        </p:sp>
        <p:sp>
          <p:nvSpPr>
            <p:cNvPr id="18" name="手繪多邊形 17"/>
            <p:cNvSpPr/>
            <p:nvPr/>
          </p:nvSpPr>
          <p:spPr>
            <a:xfrm>
              <a:off x="808643" y="2998937"/>
              <a:ext cx="783745" cy="1438176"/>
            </a:xfrm>
            <a:custGeom>
              <a:avLst/>
              <a:gdLst>
                <a:gd name="connsiteX0" fmla="*/ 0 w 783745"/>
                <a:gd name="connsiteY0" fmla="*/ 0 h 4060031"/>
                <a:gd name="connsiteX1" fmla="*/ 783745 w 783745"/>
                <a:gd name="connsiteY1" fmla="*/ 0 h 4060031"/>
                <a:gd name="connsiteX2" fmla="*/ 783745 w 783745"/>
                <a:gd name="connsiteY2" fmla="*/ 4060031 h 4060031"/>
                <a:gd name="connsiteX3" fmla="*/ 0 w 783745"/>
                <a:gd name="connsiteY3" fmla="*/ 4060031 h 4060031"/>
                <a:gd name="connsiteX4" fmla="*/ 0 w 783745"/>
                <a:gd name="connsiteY4" fmla="*/ 0 h 406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745" h="4060031">
                  <a:moveTo>
                    <a:pt x="0" y="0"/>
                  </a:moveTo>
                  <a:lnTo>
                    <a:pt x="783745" y="0"/>
                  </a:lnTo>
                  <a:lnTo>
                    <a:pt x="783745" y="4060031"/>
                  </a:lnTo>
                  <a:lnTo>
                    <a:pt x="0" y="406003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4780" tIns="144780" rIns="144780" bIns="144780" numCol="1" spcCol="1270" anchor="t" anchorCtr="0">
              <a:no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lvl="0" algn="l" defTabSz="1689100">
                <a:lnSpc>
                  <a:spcPct val="90000"/>
                </a:lnSpc>
                <a:spcBef>
                  <a:spcPct val="0"/>
                </a:spcBef>
                <a:spcAft>
                  <a:spcPct val="35000"/>
                </a:spcAft>
              </a:pPr>
              <a:r>
                <a:rPr lang="zh-TW" altLang="en-US" sz="5000" b="1" kern="1200" cap="none" spc="50" dirty="0" smtClean="0">
                  <a:ln w="11430"/>
                  <a:solidFill>
                    <a:schemeClr val="tx1"/>
                  </a:solidFill>
                  <a:effectLst>
                    <a:outerShdw blurRad="76200" dist="50800" dir="5400000" algn="tl" rotWithShape="0">
                      <a:srgbClr val="000000">
                        <a:alpha val="65000"/>
                      </a:srgbClr>
                    </a:outerShdw>
                  </a:effectLst>
                </a:rPr>
                <a:t>解析</a:t>
              </a:r>
              <a:endParaRPr lang="zh-TW" altLang="en-US" sz="5000" b="1" kern="1200" cap="none" spc="50" dirty="0">
                <a:ln w="11430"/>
                <a:solidFill>
                  <a:schemeClr val="tx1"/>
                </a:solidFill>
                <a:effectLst>
                  <a:outerShdw blurRad="76200" dist="50800" dir="5400000" algn="tl" rotWithShape="0">
                    <a:srgbClr val="000000">
                      <a:alpha val="65000"/>
                    </a:srgbClr>
                  </a:outerShdw>
                </a:effectLst>
              </a:endParaRPr>
            </a:p>
          </p:txBody>
        </p:sp>
        <p:sp>
          <p:nvSpPr>
            <p:cNvPr id="19" name="手繪多邊形 18"/>
            <p:cNvSpPr/>
            <p:nvPr/>
          </p:nvSpPr>
          <p:spPr>
            <a:xfrm>
              <a:off x="1592388" y="2998937"/>
              <a:ext cx="6832170" cy="1339139"/>
            </a:xfrm>
            <a:custGeom>
              <a:avLst/>
              <a:gdLst>
                <a:gd name="connsiteX0" fmla="*/ 0 w 6407270"/>
                <a:gd name="connsiteY0" fmla="*/ 0 h 1492725"/>
                <a:gd name="connsiteX1" fmla="*/ 6407270 w 6407270"/>
                <a:gd name="connsiteY1" fmla="*/ 0 h 1492725"/>
                <a:gd name="connsiteX2" fmla="*/ 6407270 w 6407270"/>
                <a:gd name="connsiteY2" fmla="*/ 1492725 h 1492725"/>
                <a:gd name="connsiteX3" fmla="*/ 0 w 6407270"/>
                <a:gd name="connsiteY3" fmla="*/ 1492725 h 1492725"/>
                <a:gd name="connsiteX4" fmla="*/ 0 w 6407270"/>
                <a:gd name="connsiteY4" fmla="*/ 0 h 1492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7270" h="1492725">
                  <a:moveTo>
                    <a:pt x="0" y="0"/>
                  </a:moveTo>
                  <a:lnTo>
                    <a:pt x="6407270" y="0"/>
                  </a:lnTo>
                  <a:lnTo>
                    <a:pt x="6407270" y="1492725"/>
                  </a:lnTo>
                  <a:lnTo>
                    <a:pt x="0" y="149272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algn="l" defTabSz="1066800">
                <a:lnSpc>
                  <a:spcPts val="3000"/>
                </a:lnSpc>
                <a:spcBef>
                  <a:spcPct val="0"/>
                </a:spcBef>
              </a:pP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◎適用時點：</a:t>
              </a:r>
              <a:r>
                <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rPr>
                <a:t/>
              </a:r>
              <a:br>
                <a:rPr lang="en-US" altLang="zh-TW" sz="2200" b="1" kern="1200" cap="none" spc="0" dirty="0" smtClean="0">
                  <a:ln w="1905"/>
                  <a:solidFill>
                    <a:srgbClr val="0000FF"/>
                  </a:solidFill>
                  <a:effectLst>
                    <a:innerShdw blurRad="69850" dist="43180" dir="5400000">
                      <a:srgbClr val="000000">
                        <a:alpha val="65000"/>
                      </a:srgbClr>
                    </a:innerShdw>
                  </a:effectLst>
                  <a:latin typeface="標楷體"/>
                  <a:ea typeface="標楷體"/>
                </a:rPr>
              </a:br>
              <a:r>
                <a:rPr lang="zh-TW" altLang="en-US" sz="2200" b="1" kern="1200" cap="none" spc="0" dirty="0" smtClean="0">
                  <a:ln w="1905"/>
                  <a:solidFill>
                    <a:srgbClr val="0000FF"/>
                  </a:solidFill>
                  <a:effectLst>
                    <a:innerShdw blurRad="69850" dist="43180" dir="5400000">
                      <a:srgbClr val="000000">
                        <a:alpha val="65000"/>
                      </a:srgbClr>
                    </a:innerShdw>
                  </a:effectLst>
                  <a:latin typeface="標楷體"/>
                  <a:ea typeface="標楷體"/>
                </a:rPr>
                <a:t>原審定支領遺屬年金者，全數均喪失請領權</a:t>
              </a:r>
              <a:r>
                <a:rPr lang="zh-TW" altLang="en-US" sz="2200" b="1" dirty="0" smtClean="0">
                  <a:ln w="1905"/>
                  <a:solidFill>
                    <a:srgbClr val="0000FF"/>
                  </a:solidFill>
                  <a:effectLst>
                    <a:innerShdw blurRad="69850" dist="43180" dir="5400000">
                      <a:srgbClr val="000000">
                        <a:alpha val="65000"/>
                      </a:srgbClr>
                    </a:innerShdw>
                  </a:effectLst>
                  <a:latin typeface="標楷體"/>
                  <a:ea typeface="標楷體"/>
                </a:rPr>
                <a:t>，致應終止領受遺屬年金時，始得適用之</a:t>
              </a:r>
              <a:r>
                <a:rPr lang="zh-TW" altLang="en-US" sz="2200" b="1" dirty="0" smtClean="0">
                  <a:ln w="1905"/>
                  <a:solidFill>
                    <a:srgbClr val="0000FF"/>
                  </a:solidFill>
                  <a:effectLst>
                    <a:innerShdw blurRad="69850" dist="43180" dir="5400000">
                      <a:srgbClr val="000000">
                        <a:alpha val="65000"/>
                      </a:srgbClr>
                    </a:innerShdw>
                  </a:effectLst>
                  <a:latin typeface="+mn-ea"/>
                </a:rPr>
                <a:t>。</a:t>
              </a:r>
              <a:endParaRPr lang="en-US" altLang="zh-TW" sz="2200" b="1" kern="1200" cap="none" spc="0" dirty="0" smtClean="0">
                <a:ln w="1905"/>
                <a:solidFill>
                  <a:srgbClr val="0000FF"/>
                </a:solidFill>
                <a:effectLst>
                  <a:innerShdw blurRad="69850" dist="43180" dir="5400000">
                    <a:srgbClr val="000000">
                      <a:alpha val="65000"/>
                    </a:srgbClr>
                  </a:innerShdw>
                </a:effectLst>
                <a:latin typeface="+mn-ea"/>
              </a:endParaRPr>
            </a:p>
          </p:txBody>
        </p:sp>
        <p:sp>
          <p:nvSpPr>
            <p:cNvPr id="20" name="直線接點 19"/>
            <p:cNvSpPr/>
            <p:nvPr/>
          </p:nvSpPr>
          <p:spPr>
            <a:xfrm>
              <a:off x="1654495" y="4437113"/>
              <a:ext cx="6436692" cy="0"/>
            </a:xfrm>
            <a:prstGeom prst="line">
              <a:avLst/>
            </a:prstGeom>
          </p:spPr>
          <p:style>
            <a:lnRef idx="2">
              <a:schemeClr val="accent2">
                <a:tint val="50000"/>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tx1">
                <a:hueOff val="0"/>
                <a:satOff val="0"/>
                <a:lumOff val="0"/>
                <a:alphaOff val="0"/>
              </a:schemeClr>
            </a:fontRef>
          </p:style>
        </p:sp>
        <p:sp>
          <p:nvSpPr>
            <p:cNvPr id="21" name="手繪多邊形 20"/>
            <p:cNvSpPr/>
            <p:nvPr/>
          </p:nvSpPr>
          <p:spPr>
            <a:xfrm>
              <a:off x="1592388" y="4466953"/>
              <a:ext cx="6866473" cy="1406404"/>
            </a:xfrm>
            <a:custGeom>
              <a:avLst/>
              <a:gdLst>
                <a:gd name="connsiteX0" fmla="*/ 0 w 6551276"/>
                <a:gd name="connsiteY0" fmla="*/ 0 h 1165673"/>
                <a:gd name="connsiteX1" fmla="*/ 6551276 w 6551276"/>
                <a:gd name="connsiteY1" fmla="*/ 0 h 1165673"/>
                <a:gd name="connsiteX2" fmla="*/ 6551276 w 6551276"/>
                <a:gd name="connsiteY2" fmla="*/ 1165673 h 1165673"/>
                <a:gd name="connsiteX3" fmla="*/ 0 w 6551276"/>
                <a:gd name="connsiteY3" fmla="*/ 1165673 h 1165673"/>
                <a:gd name="connsiteX4" fmla="*/ 0 w 6551276"/>
                <a:gd name="connsiteY4" fmla="*/ 0 h 11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1276" h="1165673">
                  <a:moveTo>
                    <a:pt x="0" y="0"/>
                  </a:moveTo>
                  <a:lnTo>
                    <a:pt x="6551276" y="0"/>
                  </a:lnTo>
                  <a:lnTo>
                    <a:pt x="6551276" y="1165673"/>
                  </a:lnTo>
                  <a:lnTo>
                    <a:pt x="0" y="116567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defTabSz="1066800">
                <a:lnSpc>
                  <a:spcPts val="3000"/>
                </a:lnSpc>
                <a:spcBef>
                  <a:spcPct val="0"/>
                </a:spcBef>
                <a:spcAft>
                  <a:spcPct val="35000"/>
                </a:spcAft>
              </a:pPr>
              <a:r>
                <a:rPr lang="zh-TW" altLang="en-US" sz="2200" b="1" kern="1200" cap="none" spc="0" dirty="0" smtClean="0">
                  <a:ln w="1905"/>
                  <a:solidFill>
                    <a:schemeClr val="tx2"/>
                  </a:solidFill>
                  <a:effectLst>
                    <a:innerShdw blurRad="69850" dist="43180" dir="5400000">
                      <a:srgbClr val="000000">
                        <a:alpha val="65000"/>
                      </a:srgbClr>
                    </a:innerShdw>
                  </a:effectLst>
                  <a:latin typeface="+mn-ea"/>
                </a:rPr>
                <a:t>◎</a:t>
              </a:r>
              <a:r>
                <a:rPr lang="zh-TW" altLang="en-US" sz="2200" b="1" dirty="0" smtClean="0">
                  <a:ln w="1905"/>
                  <a:solidFill>
                    <a:schemeClr val="tx2"/>
                  </a:solidFill>
                  <a:effectLst>
                    <a:innerShdw blurRad="69850" dist="43180" dir="5400000">
                      <a:srgbClr val="000000">
                        <a:alpha val="65000"/>
                      </a:srgbClr>
                    </a:innerShdw>
                  </a:effectLst>
                  <a:latin typeface="+mn-ea"/>
                </a:rPr>
                <a:t>補足項目及方法</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a:t>
              </a: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
              </a:r>
              <a:b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b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依第</a:t>
              </a:r>
              <a:r>
                <a:rPr lang="en-US" altLang="zh-TW" sz="2200" b="1" dirty="0" smtClean="0">
                  <a:ln w="1905"/>
                  <a:solidFill>
                    <a:schemeClr val="tx2"/>
                  </a:solidFill>
                  <a:effectLst>
                    <a:innerShdw blurRad="69850" dist="43180" dir="5400000">
                      <a:srgbClr val="000000">
                        <a:alpha val="65000"/>
                      </a:srgbClr>
                    </a:innerShdw>
                  </a:effectLst>
                  <a:latin typeface="標楷體"/>
                  <a:ea typeface="標楷體"/>
                </a:rPr>
                <a:t>44</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條規定計算亡故退休人員</a:t>
              </a:r>
              <a:r>
                <a:rPr lang="zh-TW" altLang="en-US" sz="2200" b="1" dirty="0" smtClean="0">
                  <a:ln w="1905"/>
                  <a:solidFill>
                    <a:srgbClr val="C00000"/>
                  </a:solidFill>
                  <a:effectLst>
                    <a:innerShdw blurRad="69850" dist="43180" dir="5400000">
                      <a:srgbClr val="000000">
                        <a:alpha val="65000"/>
                      </a:srgbClr>
                    </a:innerShdw>
                  </a:effectLst>
                  <a:latin typeface="標楷體"/>
                  <a:ea typeface="標楷體"/>
                </a:rPr>
                <a:t>應領之一次退休金</a:t>
              </a:r>
              <a:r>
                <a:rPr lang="zh-TW" altLang="en-US" sz="2200" b="1" dirty="0" smtClean="0">
                  <a:ln w="1905"/>
                  <a:solidFill>
                    <a:schemeClr val="tx2"/>
                  </a:solidFill>
                  <a:effectLst>
                    <a:innerShdw blurRad="69850" dist="43180" dir="5400000">
                      <a:srgbClr val="000000">
                        <a:alpha val="65000"/>
                      </a:srgbClr>
                    </a:innerShdw>
                  </a:effectLst>
                  <a:latin typeface="標楷體"/>
                  <a:ea typeface="標楷體"/>
                </a:rPr>
                <a:t>，扣除已領月退休金及遺屬年金後，若有餘額，發給餘額</a:t>
              </a:r>
              <a:r>
                <a:rPr lang="zh-TW" altLang="en-US" sz="2200" b="1" dirty="0" smtClean="0">
                  <a:ln w="1905"/>
                  <a:solidFill>
                    <a:schemeClr val="tx2"/>
                  </a:solidFill>
                  <a:effectLst>
                    <a:innerShdw blurRad="69850" dist="43180" dir="5400000">
                      <a:srgbClr val="000000">
                        <a:alpha val="65000"/>
                      </a:srgbClr>
                    </a:innerShdw>
                  </a:effectLst>
                  <a:latin typeface="新細明體"/>
                  <a:ea typeface="新細明體"/>
                </a:rPr>
                <a:t>。</a:t>
              </a:r>
              <a:endParaRPr lang="zh-TW" altLang="en-US" sz="2200" b="1" kern="1200" cap="none" spc="0" dirty="0" smtClean="0">
                <a:ln w="1905"/>
                <a:solidFill>
                  <a:schemeClr val="tx2"/>
                </a:solidFill>
                <a:effectLst>
                  <a:innerShdw blurRad="69850" dist="43180" dir="5400000">
                    <a:srgbClr val="000000">
                      <a:alpha val="65000"/>
                    </a:srgbClr>
                  </a:innerShdw>
                </a:effectLst>
                <a:latin typeface="+mn-ea"/>
              </a:endParaRPr>
            </a:p>
          </p:txBody>
        </p:sp>
        <p:sp>
          <p:nvSpPr>
            <p:cNvPr id="22" name="直線接點 21"/>
            <p:cNvSpPr/>
            <p:nvPr/>
          </p:nvSpPr>
          <p:spPr>
            <a:xfrm>
              <a:off x="1735708" y="5978009"/>
              <a:ext cx="6436692" cy="0"/>
            </a:xfrm>
            <a:prstGeom prst="line">
              <a:avLst/>
            </a:prstGeom>
          </p:spPr>
          <p:style>
            <a:lnRef idx="2">
              <a:schemeClr val="accent2">
                <a:tint val="50000"/>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tx1">
                <a:hueOff val="0"/>
                <a:satOff val="0"/>
                <a:lumOff val="0"/>
                <a:alphaOff val="0"/>
              </a:schemeClr>
            </a:fontRef>
          </p:style>
        </p:sp>
        <p:sp>
          <p:nvSpPr>
            <p:cNvPr id="23" name="手繪多邊形 22"/>
            <p:cNvSpPr/>
            <p:nvPr/>
          </p:nvSpPr>
          <p:spPr>
            <a:xfrm>
              <a:off x="1557607" y="6050017"/>
              <a:ext cx="6812215" cy="1039412"/>
            </a:xfrm>
            <a:custGeom>
              <a:avLst/>
              <a:gdLst>
                <a:gd name="connsiteX0" fmla="*/ 0 w 6123244"/>
                <a:gd name="connsiteY0" fmla="*/ 0 h 1165673"/>
                <a:gd name="connsiteX1" fmla="*/ 6123244 w 6123244"/>
                <a:gd name="connsiteY1" fmla="*/ 0 h 1165673"/>
                <a:gd name="connsiteX2" fmla="*/ 6123244 w 6123244"/>
                <a:gd name="connsiteY2" fmla="*/ 1165673 h 1165673"/>
                <a:gd name="connsiteX3" fmla="*/ 0 w 6123244"/>
                <a:gd name="connsiteY3" fmla="*/ 1165673 h 1165673"/>
                <a:gd name="connsiteX4" fmla="*/ 0 w 6123244"/>
                <a:gd name="connsiteY4" fmla="*/ 0 h 11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3244" h="1165673">
                  <a:moveTo>
                    <a:pt x="0" y="0"/>
                  </a:moveTo>
                  <a:lnTo>
                    <a:pt x="6123244" y="0"/>
                  </a:lnTo>
                  <a:lnTo>
                    <a:pt x="6123244" y="1165673"/>
                  </a:lnTo>
                  <a:lnTo>
                    <a:pt x="0" y="116567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91440" rIns="91440" bIns="91440" numCol="1" spcCol="1270" anchor="t" anchorCtr="0">
              <a:noAutofit/>
            </a:bodyPr>
            <a:lstStyle/>
            <a:p>
              <a:pPr marL="271463" lvl="0" indent="-271463" defTabSz="1066800">
                <a:lnSpc>
                  <a:spcPts val="3000"/>
                </a:lnSpc>
                <a:spcBef>
                  <a:spcPct val="0"/>
                </a:spcBef>
                <a:spcAft>
                  <a:spcPct val="35000"/>
                </a:spcAft>
              </a:pPr>
              <a:r>
                <a:rPr lang="zh-TW" altLang="en-US" sz="2200" b="1" kern="1200" cap="none" spc="0" dirty="0" smtClean="0">
                  <a:ln w="1905"/>
                  <a:solidFill>
                    <a:srgbClr val="CC0099"/>
                  </a:solidFill>
                  <a:effectLst>
                    <a:innerShdw blurRad="69850" dist="43180" dir="5400000">
                      <a:srgbClr val="000000">
                        <a:alpha val="65000"/>
                      </a:srgbClr>
                    </a:innerShdw>
                  </a:effectLst>
                  <a:latin typeface="+mn-ea"/>
                </a:rPr>
                <a:t>◎餘額發給對象</a:t>
              </a:r>
              <a:r>
                <a:rPr lang="zh-TW" altLang="en-US" sz="2200" b="1" kern="1200" cap="none" spc="0" dirty="0" smtClean="0">
                  <a:ln w="1905"/>
                  <a:solidFill>
                    <a:srgbClr val="CC0099"/>
                  </a:solidFill>
                  <a:effectLst>
                    <a:innerShdw blurRad="69850" dist="43180" dir="5400000">
                      <a:srgbClr val="000000">
                        <a:alpha val="65000"/>
                      </a:srgbClr>
                    </a:innerShdw>
                  </a:effectLst>
                  <a:latin typeface="標楷體"/>
                  <a:ea typeface="標楷體"/>
                </a:rPr>
                <a:t>：</a:t>
              </a:r>
              <a:r>
                <a:rPr lang="en-US" altLang="zh-TW" sz="2200" b="1" kern="1200" cap="none" spc="0" dirty="0" smtClean="0">
                  <a:ln w="1905"/>
                  <a:solidFill>
                    <a:srgbClr val="CC0099"/>
                  </a:solidFill>
                  <a:effectLst>
                    <a:innerShdw blurRad="69850" dist="43180" dir="5400000">
                      <a:srgbClr val="000000">
                        <a:alpha val="65000"/>
                      </a:srgbClr>
                    </a:innerShdw>
                  </a:effectLst>
                  <a:latin typeface="標楷體"/>
                  <a:ea typeface="標楷體"/>
                </a:rPr>
                <a:t/>
              </a:r>
              <a:br>
                <a:rPr lang="en-US" altLang="zh-TW" sz="2200" b="1" kern="1200" cap="none" spc="0" dirty="0" smtClean="0">
                  <a:ln w="1905"/>
                  <a:solidFill>
                    <a:srgbClr val="CC0099"/>
                  </a:solidFill>
                  <a:effectLst>
                    <a:innerShdw blurRad="69850" dist="43180" dir="5400000">
                      <a:srgbClr val="000000">
                        <a:alpha val="65000"/>
                      </a:srgbClr>
                    </a:innerShdw>
                  </a:effectLst>
                  <a:latin typeface="標楷體"/>
                  <a:ea typeface="標楷體"/>
                </a:rPr>
              </a:br>
              <a:r>
                <a:rPr lang="zh-TW" altLang="en-US" sz="2200" b="1" kern="1200" cap="none" spc="0" dirty="0" smtClean="0">
                  <a:ln w="1905"/>
                  <a:solidFill>
                    <a:srgbClr val="CC0099"/>
                  </a:solidFill>
                  <a:effectLst>
                    <a:innerShdw blurRad="69850" dist="43180" dir="5400000">
                      <a:srgbClr val="000000">
                        <a:alpha val="65000"/>
                      </a:srgbClr>
                    </a:innerShdw>
                  </a:effectLst>
                  <a:latin typeface="標楷體"/>
                  <a:ea typeface="標楷體"/>
                </a:rPr>
                <a:t>由其餘遺族，按第</a:t>
              </a:r>
              <a:r>
                <a:rPr lang="en-US" altLang="zh-TW" sz="2200" b="1" kern="1200" cap="none" spc="0" dirty="0" smtClean="0">
                  <a:ln w="1905"/>
                  <a:solidFill>
                    <a:srgbClr val="CC0099"/>
                  </a:solidFill>
                  <a:effectLst>
                    <a:innerShdw blurRad="69850" dist="43180" dir="5400000">
                      <a:srgbClr val="000000">
                        <a:alpha val="65000"/>
                      </a:srgbClr>
                    </a:innerShdw>
                  </a:effectLst>
                  <a:latin typeface="標楷體"/>
                  <a:ea typeface="標楷體"/>
                </a:rPr>
                <a:t>43</a:t>
              </a:r>
              <a:r>
                <a:rPr lang="zh-TW" altLang="en-US" sz="2200" b="1" kern="1200" cap="none" spc="0" dirty="0" smtClean="0">
                  <a:ln w="1905"/>
                  <a:solidFill>
                    <a:srgbClr val="CC0099"/>
                  </a:solidFill>
                  <a:effectLst>
                    <a:innerShdw blurRad="69850" dist="43180" dir="5400000">
                      <a:srgbClr val="000000">
                        <a:alpha val="65000"/>
                      </a:srgbClr>
                    </a:innerShdw>
                  </a:effectLst>
                  <a:latin typeface="標楷體"/>
                  <a:ea typeface="標楷體"/>
                </a:rPr>
                <a:t>條規定之順序及比率領受之</a:t>
              </a:r>
              <a:r>
                <a:rPr lang="zh-TW" altLang="en-US" sz="2200" b="1" kern="1200" cap="none" spc="0" dirty="0" smtClean="0">
                  <a:ln w="1905"/>
                  <a:solidFill>
                    <a:srgbClr val="CC0099"/>
                  </a:solidFill>
                  <a:effectLst>
                    <a:innerShdw blurRad="69850" dist="43180" dir="5400000">
                      <a:srgbClr val="000000">
                        <a:alpha val="65000"/>
                      </a:srgbClr>
                    </a:innerShdw>
                  </a:effectLst>
                  <a:latin typeface="新細明體"/>
                  <a:ea typeface="新細明體"/>
                </a:rPr>
                <a:t>。</a:t>
              </a:r>
              <a:endParaRPr lang="zh-TW" altLang="en-US" sz="2200" b="1" kern="1200" cap="none" spc="0" dirty="0">
                <a:ln w="1905"/>
                <a:solidFill>
                  <a:srgbClr val="CC0099"/>
                </a:solidFill>
                <a:effectLst>
                  <a:innerShdw blurRad="69850" dist="43180" dir="5400000">
                    <a:srgbClr val="000000">
                      <a:alpha val="65000"/>
                    </a:srgbClr>
                  </a:innerShdw>
                </a:effectLst>
                <a:latin typeface="+mn-ea"/>
              </a:endParaRPr>
            </a:p>
          </p:txBody>
        </p:sp>
      </p:grpSp>
      <p:sp>
        <p:nvSpPr>
          <p:cNvPr id="2" name="矩形 1"/>
          <p:cNvSpPr/>
          <p:nvPr/>
        </p:nvSpPr>
        <p:spPr>
          <a:xfrm>
            <a:off x="649621" y="1996758"/>
            <a:ext cx="8170851" cy="502702"/>
          </a:xfrm>
          <a:prstGeom prst="rect">
            <a:avLst/>
          </a:prstGeom>
        </p:spPr>
        <p:txBody>
          <a:bodyPr wrap="square">
            <a:spAutoFit/>
          </a:bodyPr>
          <a:lstStyle/>
          <a:p>
            <a:pPr marL="541338" lvl="0" indent="-541338">
              <a:lnSpc>
                <a:spcPts val="3200"/>
              </a:lnSpc>
              <a:spcBef>
                <a:spcPct val="0"/>
              </a:spcBef>
              <a:buNone/>
            </a:pPr>
            <a:r>
              <a:rPr lang="zh-TW" altLang="en-US" sz="2200" b="1" dirty="0" smtClean="0">
                <a:latin typeface="+mn-ea"/>
              </a:rPr>
              <a:t>依退撫法</a:t>
            </a:r>
            <a:r>
              <a:rPr lang="zh-TW" altLang="en-US" sz="2200" b="1" dirty="0">
                <a:latin typeface="+mn-ea"/>
              </a:rPr>
              <a:t>第</a:t>
            </a:r>
            <a:r>
              <a:rPr lang="en-US" altLang="zh-TW" sz="2200" b="1" dirty="0">
                <a:latin typeface="+mn-ea"/>
              </a:rPr>
              <a:t>45</a:t>
            </a:r>
            <a:r>
              <a:rPr lang="zh-TW" altLang="en-US" sz="2200" b="1" dirty="0">
                <a:latin typeface="+mn-ea"/>
              </a:rPr>
              <a:t>條第</a:t>
            </a:r>
            <a:r>
              <a:rPr lang="en-US" altLang="zh-TW" sz="2200" b="1" dirty="0">
                <a:latin typeface="+mn-ea"/>
              </a:rPr>
              <a:t>5</a:t>
            </a:r>
            <a:r>
              <a:rPr lang="zh-TW" altLang="en-US" sz="2200" b="1" dirty="0">
                <a:latin typeface="+mn-ea"/>
              </a:rPr>
              <a:t>項</a:t>
            </a:r>
            <a:r>
              <a:rPr lang="zh-TW" altLang="en-US" sz="2200" b="1" dirty="0">
                <a:latin typeface="標楷體"/>
              </a:rPr>
              <a:t>：遺屬年金終止時，</a:t>
            </a:r>
            <a:r>
              <a:rPr lang="zh-TW" altLang="en-US" sz="2200" b="1" dirty="0">
                <a:latin typeface="+mn-ea"/>
              </a:rPr>
              <a:t>補足應領一次</a:t>
            </a:r>
            <a:r>
              <a:rPr lang="zh-TW" altLang="en-US" sz="2200" b="1" dirty="0" smtClean="0">
                <a:latin typeface="+mn-ea"/>
              </a:rPr>
              <a:t>退休金</a:t>
            </a:r>
            <a:r>
              <a:rPr lang="zh-TW" altLang="en-US" sz="2200" b="1" dirty="0" smtClean="0">
                <a:latin typeface="標楷體"/>
                <a:ea typeface="標楷體"/>
              </a:rPr>
              <a:t>。</a:t>
            </a:r>
            <a:endParaRPr lang="en-US" altLang="zh-TW" sz="2200" b="1" dirty="0">
              <a:latin typeface="+mn-ea"/>
            </a:endParaRPr>
          </a:p>
        </p:txBody>
      </p:sp>
    </p:spTree>
    <p:extLst>
      <p:ext uri="{BB962C8B-B14F-4D97-AF65-F5344CB8AC3E}">
        <p14:creationId xmlns:p14="http://schemas.microsoft.com/office/powerpoint/2010/main" val="1416814289"/>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73</a:t>
            </a:fld>
            <a:endParaRPr lang="en-US" altLang="zh-TW" sz="1200" dirty="0"/>
          </a:p>
        </p:txBody>
      </p:sp>
      <p:sp>
        <p:nvSpPr>
          <p:cNvPr id="35" name="Text Box 28"/>
          <p:cNvSpPr txBox="1">
            <a:spLocks noChangeArrowheads="1"/>
          </p:cNvSpPr>
          <p:nvPr/>
        </p:nvSpPr>
        <p:spPr bwMode="gray">
          <a:xfrm>
            <a:off x="560808" y="1311151"/>
            <a:ext cx="3454792"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八</a:t>
            </a:r>
            <a:r>
              <a:rPr lang="en-US" altLang="zh-TW" sz="2400" b="1" dirty="0" smtClean="0">
                <a:solidFill>
                  <a:schemeClr val="bg1"/>
                </a:solidFill>
              </a:rPr>
              <a:t>)</a:t>
            </a:r>
            <a:r>
              <a:rPr lang="zh-TW" altLang="en-US" sz="2400" b="1" dirty="0" smtClean="0">
                <a:solidFill>
                  <a:schemeClr val="bg1"/>
                </a:solidFill>
              </a:rPr>
              <a:t>過渡時期之適用規定</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a:t>
            </a: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、遺屬一次金及遺屬年金</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grpSp>
        <p:nvGrpSpPr>
          <p:cNvPr id="24" name="群組 23"/>
          <p:cNvGrpSpPr/>
          <p:nvPr/>
        </p:nvGrpSpPr>
        <p:grpSpPr>
          <a:xfrm>
            <a:off x="395534" y="1961776"/>
            <a:ext cx="8098979" cy="4419552"/>
            <a:chOff x="1417379" y="1621106"/>
            <a:chExt cx="7440888" cy="4280544"/>
          </a:xfrm>
        </p:grpSpPr>
        <p:sp>
          <p:nvSpPr>
            <p:cNvPr id="28" name="手繪多邊形 27"/>
            <p:cNvSpPr/>
            <p:nvPr/>
          </p:nvSpPr>
          <p:spPr>
            <a:xfrm rot="17704633">
              <a:off x="1698894" y="3152340"/>
              <a:ext cx="1964397" cy="36307"/>
            </a:xfrm>
            <a:custGeom>
              <a:avLst/>
              <a:gdLst>
                <a:gd name="connsiteX0" fmla="*/ 0 w 1964397"/>
                <a:gd name="connsiteY0" fmla="*/ 18153 h 36307"/>
                <a:gd name="connsiteX1" fmla="*/ 1964397 w 1964397"/>
                <a:gd name="connsiteY1" fmla="*/ 18153 h 36307"/>
              </a:gdLst>
              <a:ahLst/>
              <a:cxnLst>
                <a:cxn ang="0">
                  <a:pos x="connsiteX0" y="connsiteY0"/>
                </a:cxn>
                <a:cxn ang="0">
                  <a:pos x="connsiteX1" y="connsiteY1"/>
                </a:cxn>
              </a:cxnLst>
              <a:rect l="l" t="t" r="r" b="b"/>
              <a:pathLst>
                <a:path w="1964397" h="36307">
                  <a:moveTo>
                    <a:pt x="0" y="18153"/>
                  </a:moveTo>
                  <a:lnTo>
                    <a:pt x="1964397" y="18153"/>
                  </a:lnTo>
                </a:path>
              </a:pathLst>
            </a:custGeom>
            <a:noFill/>
            <a:scene3d>
              <a:camera prst="orthographicFront"/>
              <a:lightRig rig="threePt" dir="t">
                <a:rot lat="0" lon="0" rev="7500000"/>
              </a:lightRig>
            </a:scene3d>
            <a:sp3d z="-40000" prstMaterial="matte"/>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spcFirstLastPara="0" vert="horz" wrap="square" lIns="945789" tIns="-30957" rIns="945788" bIns="-30956" numCol="1" spcCol="1270" anchor="ctr" anchorCtr="0">
              <a:noAutofit/>
            </a:bodyPr>
            <a:lstStyle/>
            <a:p>
              <a:pPr lvl="0" algn="ctr" defTabSz="311150">
                <a:lnSpc>
                  <a:spcPct val="90000"/>
                </a:lnSpc>
                <a:spcBef>
                  <a:spcPct val="0"/>
                </a:spcBef>
                <a:spcAft>
                  <a:spcPct val="35000"/>
                </a:spcAft>
              </a:pPr>
              <a:endParaRPr lang="zh-TW" altLang="en-US" sz="700" b="1" kern="1200"/>
            </a:p>
          </p:txBody>
        </p:sp>
        <p:sp>
          <p:nvSpPr>
            <p:cNvPr id="29" name="手繪多邊形 28"/>
            <p:cNvSpPr/>
            <p:nvPr/>
          </p:nvSpPr>
          <p:spPr>
            <a:xfrm>
              <a:off x="3092003" y="1621106"/>
              <a:ext cx="5766264" cy="757745"/>
            </a:xfrm>
            <a:custGeom>
              <a:avLst/>
              <a:gdLst>
                <a:gd name="connsiteX0" fmla="*/ 0 w 4772136"/>
                <a:gd name="connsiteY0" fmla="*/ 103151 h 1031514"/>
                <a:gd name="connsiteX1" fmla="*/ 103151 w 4772136"/>
                <a:gd name="connsiteY1" fmla="*/ 0 h 1031514"/>
                <a:gd name="connsiteX2" fmla="*/ 4668985 w 4772136"/>
                <a:gd name="connsiteY2" fmla="*/ 0 h 1031514"/>
                <a:gd name="connsiteX3" fmla="*/ 4772136 w 4772136"/>
                <a:gd name="connsiteY3" fmla="*/ 103151 h 1031514"/>
                <a:gd name="connsiteX4" fmla="*/ 4772136 w 4772136"/>
                <a:gd name="connsiteY4" fmla="*/ 928363 h 1031514"/>
                <a:gd name="connsiteX5" fmla="*/ 4668985 w 4772136"/>
                <a:gd name="connsiteY5" fmla="*/ 1031514 h 1031514"/>
                <a:gd name="connsiteX6" fmla="*/ 103151 w 4772136"/>
                <a:gd name="connsiteY6" fmla="*/ 1031514 h 1031514"/>
                <a:gd name="connsiteX7" fmla="*/ 0 w 4772136"/>
                <a:gd name="connsiteY7" fmla="*/ 928363 h 1031514"/>
                <a:gd name="connsiteX8" fmla="*/ 0 w 4772136"/>
                <a:gd name="connsiteY8" fmla="*/ 103151 h 103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72136" h="1031514">
                  <a:moveTo>
                    <a:pt x="0" y="103151"/>
                  </a:moveTo>
                  <a:cubicBezTo>
                    <a:pt x="0" y="46182"/>
                    <a:pt x="46182" y="0"/>
                    <a:pt x="103151" y="0"/>
                  </a:cubicBezTo>
                  <a:lnTo>
                    <a:pt x="4668985" y="0"/>
                  </a:lnTo>
                  <a:cubicBezTo>
                    <a:pt x="4725954" y="0"/>
                    <a:pt x="4772136" y="46182"/>
                    <a:pt x="4772136" y="103151"/>
                  </a:cubicBezTo>
                  <a:lnTo>
                    <a:pt x="4772136" y="928363"/>
                  </a:lnTo>
                  <a:cubicBezTo>
                    <a:pt x="4772136" y="985332"/>
                    <a:pt x="4725954" y="1031514"/>
                    <a:pt x="4668985" y="1031514"/>
                  </a:cubicBezTo>
                  <a:lnTo>
                    <a:pt x="103151" y="1031514"/>
                  </a:lnTo>
                  <a:cubicBezTo>
                    <a:pt x="46182" y="1031514"/>
                    <a:pt x="0" y="985332"/>
                    <a:pt x="0" y="928363"/>
                  </a:cubicBezTo>
                  <a:lnTo>
                    <a:pt x="0" y="103151"/>
                  </a:lnTo>
                  <a:close/>
                </a:path>
              </a:pathLst>
            </a:custGeom>
          </p:spPr>
          <p:style>
            <a:lnRef idx="2">
              <a:schemeClr val="accent5"/>
            </a:lnRef>
            <a:fillRef idx="1">
              <a:schemeClr val="lt1"/>
            </a:fillRef>
            <a:effectRef idx="0">
              <a:schemeClr val="accent5"/>
            </a:effectRef>
            <a:fontRef idx="minor">
              <a:schemeClr val="dk1"/>
            </a:fontRef>
          </p:style>
          <p:txBody>
            <a:bodyPr spcFirstLastPara="0" vert="horz" wrap="square" lIns="44817" tIns="44817" rIns="44817" bIns="44817" numCol="1" spcCol="1270" anchor="ctr" anchorCtr="0">
              <a:noAutofit/>
            </a:bodyPr>
            <a:lstStyle/>
            <a:p>
              <a:pPr lvl="0" algn="just" defTabSz="1022350">
                <a:lnSpc>
                  <a:spcPts val="2600"/>
                </a:lnSpc>
                <a:spcBef>
                  <a:spcPct val="0"/>
                </a:spcBef>
                <a:spcAft>
                  <a:spcPts val="600"/>
                </a:spcAft>
              </a:pPr>
              <a:r>
                <a:rPr lang="en-US" altLang="zh-TW" sz="2000" b="1" dirty="0" smtClean="0">
                  <a:solidFill>
                    <a:srgbClr val="C00000"/>
                  </a:solidFill>
                  <a:latin typeface="+mn-ea"/>
                </a:rPr>
                <a:t>107.6.30</a:t>
              </a:r>
              <a:r>
                <a:rPr lang="zh-TW" altLang="en-US" sz="2000" b="1" dirty="0" smtClean="0">
                  <a:solidFill>
                    <a:srgbClr val="C00000"/>
                  </a:solidFill>
                  <a:latin typeface="+mn-ea"/>
                </a:rPr>
                <a:t>以</a:t>
              </a:r>
              <a:r>
                <a:rPr lang="zh-TW" altLang="en-US" sz="2000" b="1" kern="1200" dirty="0" smtClean="0">
                  <a:solidFill>
                    <a:srgbClr val="C00000"/>
                  </a:solidFill>
                  <a:latin typeface="+mn-ea"/>
                </a:rPr>
                <a:t>前已在支領</a:t>
              </a:r>
              <a:r>
                <a:rPr lang="en-US" altLang="zh-TW" sz="2000" b="1" kern="1200" dirty="0" smtClean="0">
                  <a:solidFill>
                    <a:srgbClr val="C00000"/>
                  </a:solidFill>
                  <a:latin typeface="+mn-ea"/>
                </a:rPr>
                <a:t>(</a:t>
              </a:r>
              <a:r>
                <a:rPr lang="zh-TW" altLang="en-US" sz="2000" b="1" kern="1200" dirty="0" smtClean="0">
                  <a:solidFill>
                    <a:srgbClr val="C00000"/>
                  </a:solidFill>
                  <a:latin typeface="+mn-ea"/>
                </a:rPr>
                <a:t>含展期</a:t>
              </a:r>
              <a:r>
                <a:rPr lang="en-US" altLang="zh-TW" sz="2000" b="1" kern="1200" dirty="0" smtClean="0">
                  <a:solidFill>
                    <a:srgbClr val="C00000"/>
                  </a:solidFill>
                  <a:latin typeface="+mn-ea"/>
                </a:rPr>
                <a:t>)</a:t>
              </a:r>
              <a:r>
                <a:rPr lang="zh-TW" altLang="en-US" sz="2000" b="1" kern="1200" dirty="0" smtClean="0">
                  <a:solidFill>
                    <a:srgbClr val="C00000"/>
                  </a:solidFill>
                  <a:latin typeface="+mn-ea"/>
                </a:rPr>
                <a:t>月撫慰金者</a:t>
              </a:r>
              <a:r>
                <a:rPr lang="zh-TW" altLang="en-US" sz="2000" b="1" dirty="0">
                  <a:latin typeface="+mn-ea"/>
                </a:rPr>
                <a:t>，除第</a:t>
              </a:r>
              <a:r>
                <a:rPr lang="en-US" altLang="zh-TW" sz="2000" b="1" dirty="0">
                  <a:latin typeface="+mn-ea"/>
                </a:rPr>
                <a:t>45</a:t>
              </a:r>
              <a:r>
                <a:rPr lang="zh-TW" altLang="en-US" sz="2000" b="1" dirty="0">
                  <a:latin typeface="+mn-ea"/>
                </a:rPr>
                <a:t>條第</a:t>
              </a:r>
              <a:r>
                <a:rPr lang="en-US" altLang="zh-TW" sz="2000" b="1" dirty="0">
                  <a:latin typeface="+mn-ea"/>
                </a:rPr>
                <a:t>5</a:t>
              </a:r>
              <a:r>
                <a:rPr lang="zh-TW" altLang="en-US" sz="2000" b="1" dirty="0">
                  <a:latin typeface="+mn-ea"/>
                </a:rPr>
                <a:t>項外仍</a:t>
              </a:r>
              <a:r>
                <a:rPr lang="zh-TW" altLang="en-US" sz="2000" b="1" kern="1200" dirty="0" smtClean="0">
                  <a:latin typeface="+mn-ea"/>
                </a:rPr>
                <a:t>照原規定，不適用新法</a:t>
              </a:r>
              <a:r>
                <a:rPr lang="zh-TW" altLang="en-US" sz="2000" b="1" kern="1200" dirty="0" smtClean="0">
                  <a:latin typeface="標楷體"/>
                  <a:ea typeface="標楷體"/>
                </a:rPr>
                <a:t>。</a:t>
              </a:r>
              <a:endParaRPr lang="zh-TW" altLang="en-US" sz="2000" b="1" kern="1200" dirty="0">
                <a:latin typeface="+mn-ea"/>
              </a:endParaRPr>
            </a:p>
          </p:txBody>
        </p:sp>
        <p:sp>
          <p:nvSpPr>
            <p:cNvPr id="30" name="手繪多邊形 29"/>
            <p:cNvSpPr/>
            <p:nvPr/>
          </p:nvSpPr>
          <p:spPr>
            <a:xfrm rot="19687924">
              <a:off x="2186068" y="3766189"/>
              <a:ext cx="1044637" cy="36307"/>
            </a:xfrm>
            <a:custGeom>
              <a:avLst/>
              <a:gdLst>
                <a:gd name="connsiteX0" fmla="*/ 0 w 1044637"/>
                <a:gd name="connsiteY0" fmla="*/ 18153 h 36307"/>
                <a:gd name="connsiteX1" fmla="*/ 1044637 w 1044637"/>
                <a:gd name="connsiteY1" fmla="*/ 18153 h 36307"/>
              </a:gdLst>
              <a:ahLst/>
              <a:cxnLst>
                <a:cxn ang="0">
                  <a:pos x="connsiteX0" y="connsiteY0"/>
                </a:cxn>
                <a:cxn ang="0">
                  <a:pos x="connsiteX1" y="connsiteY1"/>
                </a:cxn>
              </a:cxnLst>
              <a:rect l="l" t="t" r="r" b="b"/>
              <a:pathLst>
                <a:path w="1044637" h="36307">
                  <a:moveTo>
                    <a:pt x="0" y="18153"/>
                  </a:moveTo>
                  <a:lnTo>
                    <a:pt x="1044637" y="18153"/>
                  </a:lnTo>
                </a:path>
              </a:pathLst>
            </a:custGeom>
            <a:noFill/>
            <a:scene3d>
              <a:camera prst="orthographicFront"/>
              <a:lightRig rig="threePt" dir="t">
                <a:rot lat="0" lon="0" rev="7500000"/>
              </a:lightRig>
            </a:scene3d>
            <a:sp3d z="-40000" prstMaterial="matte"/>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spcFirstLastPara="0" vert="horz" wrap="square" lIns="508903" tIns="-7963" rIns="508902" bIns="-7962" numCol="1" spcCol="1270" anchor="ctr" anchorCtr="0">
              <a:noAutofit/>
            </a:bodyPr>
            <a:lstStyle/>
            <a:p>
              <a:pPr lvl="0" algn="ctr" defTabSz="222250">
                <a:lnSpc>
                  <a:spcPct val="90000"/>
                </a:lnSpc>
                <a:spcBef>
                  <a:spcPct val="0"/>
                </a:spcBef>
                <a:spcAft>
                  <a:spcPct val="35000"/>
                </a:spcAft>
              </a:pPr>
              <a:endParaRPr lang="zh-TW" altLang="en-US" sz="500" b="1" kern="1200"/>
            </a:p>
          </p:txBody>
        </p:sp>
        <p:sp>
          <p:nvSpPr>
            <p:cNvPr id="31" name="手繪多邊形 30"/>
            <p:cNvSpPr/>
            <p:nvPr/>
          </p:nvSpPr>
          <p:spPr>
            <a:xfrm>
              <a:off x="3080916" y="2511378"/>
              <a:ext cx="5777351" cy="659116"/>
            </a:xfrm>
            <a:custGeom>
              <a:avLst/>
              <a:gdLst>
                <a:gd name="connsiteX0" fmla="*/ 0 w 4862270"/>
                <a:gd name="connsiteY0" fmla="*/ 103151 h 1031514"/>
                <a:gd name="connsiteX1" fmla="*/ 103151 w 4862270"/>
                <a:gd name="connsiteY1" fmla="*/ 0 h 1031514"/>
                <a:gd name="connsiteX2" fmla="*/ 4759119 w 4862270"/>
                <a:gd name="connsiteY2" fmla="*/ 0 h 1031514"/>
                <a:gd name="connsiteX3" fmla="*/ 4862270 w 4862270"/>
                <a:gd name="connsiteY3" fmla="*/ 103151 h 1031514"/>
                <a:gd name="connsiteX4" fmla="*/ 4862270 w 4862270"/>
                <a:gd name="connsiteY4" fmla="*/ 928363 h 1031514"/>
                <a:gd name="connsiteX5" fmla="*/ 4759119 w 4862270"/>
                <a:gd name="connsiteY5" fmla="*/ 1031514 h 1031514"/>
                <a:gd name="connsiteX6" fmla="*/ 103151 w 4862270"/>
                <a:gd name="connsiteY6" fmla="*/ 1031514 h 1031514"/>
                <a:gd name="connsiteX7" fmla="*/ 0 w 4862270"/>
                <a:gd name="connsiteY7" fmla="*/ 928363 h 1031514"/>
                <a:gd name="connsiteX8" fmla="*/ 0 w 4862270"/>
                <a:gd name="connsiteY8" fmla="*/ 103151 h 103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2270" h="1031514">
                  <a:moveTo>
                    <a:pt x="0" y="103151"/>
                  </a:moveTo>
                  <a:cubicBezTo>
                    <a:pt x="0" y="46182"/>
                    <a:pt x="46182" y="0"/>
                    <a:pt x="103151" y="0"/>
                  </a:cubicBezTo>
                  <a:lnTo>
                    <a:pt x="4759119" y="0"/>
                  </a:lnTo>
                  <a:cubicBezTo>
                    <a:pt x="4816088" y="0"/>
                    <a:pt x="4862270" y="46182"/>
                    <a:pt x="4862270" y="103151"/>
                  </a:cubicBezTo>
                  <a:lnTo>
                    <a:pt x="4862270" y="928363"/>
                  </a:lnTo>
                  <a:cubicBezTo>
                    <a:pt x="4862270" y="985332"/>
                    <a:pt x="4816088" y="1031514"/>
                    <a:pt x="4759119" y="1031514"/>
                  </a:cubicBezTo>
                  <a:lnTo>
                    <a:pt x="103151" y="1031514"/>
                  </a:lnTo>
                  <a:cubicBezTo>
                    <a:pt x="46182" y="1031514"/>
                    <a:pt x="0" y="985332"/>
                    <a:pt x="0" y="928363"/>
                  </a:cubicBezTo>
                  <a:lnTo>
                    <a:pt x="0" y="103151"/>
                  </a:lnTo>
                  <a:close/>
                </a:path>
              </a:pathLst>
            </a:custGeom>
          </p:spPr>
          <p:style>
            <a:lnRef idx="2">
              <a:schemeClr val="accent5"/>
            </a:lnRef>
            <a:fillRef idx="1">
              <a:schemeClr val="lt1"/>
            </a:fillRef>
            <a:effectRef idx="0">
              <a:schemeClr val="accent5"/>
            </a:effectRef>
            <a:fontRef idx="minor">
              <a:schemeClr val="dk1"/>
            </a:fontRef>
          </p:style>
          <p:txBody>
            <a:bodyPr spcFirstLastPara="0" vert="horz" wrap="square" lIns="44817" tIns="44817" rIns="44817" bIns="44817" numCol="1" spcCol="1270" anchor="ctr" anchorCtr="0">
              <a:noAutofit/>
            </a:bodyPr>
            <a:lstStyle/>
            <a:p>
              <a:pPr lvl="0" algn="just" defTabSz="1022350">
                <a:lnSpc>
                  <a:spcPts val="2600"/>
                </a:lnSpc>
                <a:spcBef>
                  <a:spcPct val="0"/>
                </a:spcBef>
                <a:spcAft>
                  <a:spcPts val="600"/>
                </a:spcAft>
              </a:pPr>
              <a:r>
                <a:rPr lang="en-US" altLang="zh-TW" sz="2000" b="1" dirty="0">
                  <a:solidFill>
                    <a:srgbClr val="C00000"/>
                  </a:solidFill>
                  <a:latin typeface="+mn-ea"/>
                </a:rPr>
                <a:t>107.6.30</a:t>
              </a:r>
              <a:r>
                <a:rPr lang="zh-TW" altLang="en-US" sz="2000" b="1" dirty="0" smtClean="0">
                  <a:solidFill>
                    <a:srgbClr val="C00000"/>
                  </a:solidFill>
                  <a:latin typeface="+mn-ea"/>
                </a:rPr>
                <a:t>以前</a:t>
              </a:r>
              <a:r>
                <a:rPr lang="zh-TW" altLang="en-US" sz="2000" b="1" kern="1200" dirty="0" smtClean="0">
                  <a:solidFill>
                    <a:srgbClr val="C00000"/>
                  </a:solidFill>
                  <a:latin typeface="+mn-ea"/>
                </a:rPr>
                <a:t>亡故且尚未審定者</a:t>
              </a:r>
              <a:r>
                <a:rPr lang="zh-TW" altLang="en-US" sz="2000" b="1" kern="1200" dirty="0" smtClean="0">
                  <a:latin typeface="+mn-ea"/>
                </a:rPr>
                <a:t>，除第</a:t>
              </a:r>
              <a:r>
                <a:rPr lang="en-US" altLang="zh-TW" sz="2000" b="1" kern="1200" dirty="0" smtClean="0">
                  <a:latin typeface="+mn-ea"/>
                </a:rPr>
                <a:t>45</a:t>
              </a:r>
              <a:r>
                <a:rPr lang="zh-TW" altLang="en-US" sz="2000" b="1" kern="1200" dirty="0" smtClean="0">
                  <a:latin typeface="+mn-ea"/>
                </a:rPr>
                <a:t>條第</a:t>
              </a:r>
              <a:r>
                <a:rPr lang="en-US" altLang="zh-TW" sz="2000" b="1" kern="1200" dirty="0" smtClean="0">
                  <a:latin typeface="+mn-ea"/>
                </a:rPr>
                <a:t>5</a:t>
              </a:r>
              <a:r>
                <a:rPr lang="zh-TW" altLang="en-US" sz="2000" b="1" kern="1200" dirty="0" smtClean="0">
                  <a:latin typeface="+mn-ea"/>
                </a:rPr>
                <a:t>項外，仍照原規定，不適用新法</a:t>
              </a:r>
              <a:r>
                <a:rPr lang="zh-TW" altLang="en-US" sz="2000" b="1" kern="1200" dirty="0" smtClean="0">
                  <a:latin typeface="標楷體"/>
                  <a:ea typeface="標楷體"/>
                </a:rPr>
                <a:t>。</a:t>
              </a:r>
              <a:endParaRPr lang="zh-TW" altLang="en-US" sz="2000" b="1" kern="1200" dirty="0">
                <a:latin typeface="+mn-ea"/>
              </a:endParaRPr>
            </a:p>
          </p:txBody>
        </p:sp>
        <p:sp>
          <p:nvSpPr>
            <p:cNvPr id="32" name="手繪多邊形 31"/>
            <p:cNvSpPr/>
            <p:nvPr/>
          </p:nvSpPr>
          <p:spPr>
            <a:xfrm rot="2128289">
              <a:off x="2169929" y="4338581"/>
              <a:ext cx="1022328" cy="36307"/>
            </a:xfrm>
            <a:custGeom>
              <a:avLst/>
              <a:gdLst>
                <a:gd name="connsiteX0" fmla="*/ 0 w 1022328"/>
                <a:gd name="connsiteY0" fmla="*/ 18153 h 36307"/>
                <a:gd name="connsiteX1" fmla="*/ 1022328 w 1022328"/>
                <a:gd name="connsiteY1" fmla="*/ 18153 h 36307"/>
              </a:gdLst>
              <a:ahLst/>
              <a:cxnLst>
                <a:cxn ang="0">
                  <a:pos x="connsiteX0" y="connsiteY0"/>
                </a:cxn>
                <a:cxn ang="0">
                  <a:pos x="connsiteX1" y="connsiteY1"/>
                </a:cxn>
              </a:cxnLst>
              <a:rect l="l" t="t" r="r" b="b"/>
              <a:pathLst>
                <a:path w="1022328" h="36307">
                  <a:moveTo>
                    <a:pt x="0" y="18153"/>
                  </a:moveTo>
                  <a:lnTo>
                    <a:pt x="1022328" y="18153"/>
                  </a:lnTo>
                </a:path>
              </a:pathLst>
            </a:custGeom>
            <a:noFill/>
            <a:scene3d>
              <a:camera prst="orthographicFront"/>
              <a:lightRig rig="threePt" dir="t">
                <a:rot lat="0" lon="0" rev="7500000"/>
              </a:lightRig>
            </a:scene3d>
            <a:sp3d z="-40000" prstMaterial="matte"/>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spcFirstLastPara="0" vert="horz" wrap="square" lIns="498306" tIns="-7405" rIns="498305" bIns="-7405" numCol="1" spcCol="1270" anchor="ctr" anchorCtr="0">
              <a:noAutofit/>
            </a:bodyPr>
            <a:lstStyle/>
            <a:p>
              <a:pPr lvl="0" algn="ctr" defTabSz="222250">
                <a:lnSpc>
                  <a:spcPct val="90000"/>
                </a:lnSpc>
                <a:spcBef>
                  <a:spcPct val="0"/>
                </a:spcBef>
                <a:spcAft>
                  <a:spcPct val="35000"/>
                </a:spcAft>
              </a:pPr>
              <a:endParaRPr lang="zh-TW" altLang="en-US" sz="500" b="1" kern="1200"/>
            </a:p>
          </p:txBody>
        </p:sp>
        <p:sp>
          <p:nvSpPr>
            <p:cNvPr id="33" name="手繪多邊形 32"/>
            <p:cNvSpPr/>
            <p:nvPr/>
          </p:nvSpPr>
          <p:spPr>
            <a:xfrm>
              <a:off x="3093505" y="3269173"/>
              <a:ext cx="5764762" cy="635011"/>
            </a:xfrm>
            <a:custGeom>
              <a:avLst/>
              <a:gdLst>
                <a:gd name="connsiteX0" fmla="*/ 0 w 4831180"/>
                <a:gd name="connsiteY0" fmla="*/ 103151 h 1031514"/>
                <a:gd name="connsiteX1" fmla="*/ 103151 w 4831180"/>
                <a:gd name="connsiteY1" fmla="*/ 0 h 1031514"/>
                <a:gd name="connsiteX2" fmla="*/ 4728029 w 4831180"/>
                <a:gd name="connsiteY2" fmla="*/ 0 h 1031514"/>
                <a:gd name="connsiteX3" fmla="*/ 4831180 w 4831180"/>
                <a:gd name="connsiteY3" fmla="*/ 103151 h 1031514"/>
                <a:gd name="connsiteX4" fmla="*/ 4831180 w 4831180"/>
                <a:gd name="connsiteY4" fmla="*/ 928363 h 1031514"/>
                <a:gd name="connsiteX5" fmla="*/ 4728029 w 4831180"/>
                <a:gd name="connsiteY5" fmla="*/ 1031514 h 1031514"/>
                <a:gd name="connsiteX6" fmla="*/ 103151 w 4831180"/>
                <a:gd name="connsiteY6" fmla="*/ 1031514 h 1031514"/>
                <a:gd name="connsiteX7" fmla="*/ 0 w 4831180"/>
                <a:gd name="connsiteY7" fmla="*/ 928363 h 1031514"/>
                <a:gd name="connsiteX8" fmla="*/ 0 w 4831180"/>
                <a:gd name="connsiteY8" fmla="*/ 103151 h 103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1180" h="1031514">
                  <a:moveTo>
                    <a:pt x="0" y="103151"/>
                  </a:moveTo>
                  <a:cubicBezTo>
                    <a:pt x="0" y="46182"/>
                    <a:pt x="46182" y="0"/>
                    <a:pt x="103151" y="0"/>
                  </a:cubicBezTo>
                  <a:lnTo>
                    <a:pt x="4728029" y="0"/>
                  </a:lnTo>
                  <a:cubicBezTo>
                    <a:pt x="4784998" y="0"/>
                    <a:pt x="4831180" y="46182"/>
                    <a:pt x="4831180" y="103151"/>
                  </a:cubicBezTo>
                  <a:lnTo>
                    <a:pt x="4831180" y="928363"/>
                  </a:lnTo>
                  <a:cubicBezTo>
                    <a:pt x="4831180" y="985332"/>
                    <a:pt x="4784998" y="1031514"/>
                    <a:pt x="4728029" y="1031514"/>
                  </a:cubicBezTo>
                  <a:lnTo>
                    <a:pt x="103151" y="1031514"/>
                  </a:lnTo>
                  <a:cubicBezTo>
                    <a:pt x="46182" y="1031514"/>
                    <a:pt x="0" y="985332"/>
                    <a:pt x="0" y="928363"/>
                  </a:cubicBezTo>
                  <a:lnTo>
                    <a:pt x="0" y="103151"/>
                  </a:lnTo>
                  <a:close/>
                </a:path>
              </a:pathLst>
            </a:custGeom>
          </p:spPr>
          <p:style>
            <a:lnRef idx="2">
              <a:schemeClr val="accent5"/>
            </a:lnRef>
            <a:fillRef idx="1">
              <a:schemeClr val="lt1"/>
            </a:fillRef>
            <a:effectRef idx="0">
              <a:schemeClr val="accent5"/>
            </a:effectRef>
            <a:fontRef idx="minor">
              <a:schemeClr val="dk1"/>
            </a:fontRef>
          </p:style>
          <p:txBody>
            <a:bodyPr spcFirstLastPara="0" vert="horz" wrap="square" lIns="44817" tIns="44817" rIns="44817" bIns="44817" numCol="1" spcCol="1270" anchor="ctr" anchorCtr="0">
              <a:noAutofit/>
            </a:bodyPr>
            <a:lstStyle/>
            <a:p>
              <a:pPr lvl="0" algn="just" defTabSz="1022350">
                <a:lnSpc>
                  <a:spcPts val="2600"/>
                </a:lnSpc>
                <a:spcBef>
                  <a:spcPct val="0"/>
                </a:spcBef>
                <a:spcAft>
                  <a:spcPts val="600"/>
                </a:spcAft>
              </a:pPr>
              <a:r>
                <a:rPr lang="en-US" altLang="zh-TW" sz="2000" b="1" kern="1200" dirty="0" smtClean="0">
                  <a:solidFill>
                    <a:srgbClr val="C00000"/>
                  </a:solidFill>
                  <a:latin typeface="+mn-ea"/>
                </a:rPr>
                <a:t>107.7.1</a:t>
              </a:r>
              <a:r>
                <a:rPr lang="zh-TW" altLang="en-US" sz="2000" b="1" kern="1200" dirty="0" smtClean="0">
                  <a:solidFill>
                    <a:srgbClr val="C00000"/>
                  </a:solidFill>
                  <a:latin typeface="+mn-ea"/>
                </a:rPr>
                <a:t>至</a:t>
              </a:r>
              <a:r>
                <a:rPr lang="en-US" altLang="zh-TW" sz="2000" b="1" kern="1200" dirty="0" smtClean="0">
                  <a:solidFill>
                    <a:srgbClr val="C00000"/>
                  </a:solidFill>
                  <a:latin typeface="+mn-ea"/>
                </a:rPr>
                <a:t>108.6.30</a:t>
              </a:r>
              <a:r>
                <a:rPr lang="zh-TW" altLang="en-US" sz="2000" b="1" kern="1200" dirty="0" smtClean="0">
                  <a:solidFill>
                    <a:srgbClr val="C00000"/>
                  </a:solidFill>
                  <a:latin typeface="+mn-ea"/>
                </a:rPr>
                <a:t>亡故者</a:t>
              </a:r>
              <a:r>
                <a:rPr lang="zh-TW" altLang="en-US" sz="2000" b="1" dirty="0">
                  <a:latin typeface="+mn-ea"/>
                </a:rPr>
                <a:t>，</a:t>
              </a:r>
              <a:r>
                <a:rPr lang="zh-TW" altLang="en-US" sz="2000" b="1" dirty="0" smtClean="0">
                  <a:latin typeface="+mn-ea"/>
                </a:rPr>
                <a:t>除擇領遺屬年金仍</a:t>
              </a:r>
              <a:r>
                <a:rPr lang="zh-TW" altLang="en-US" sz="2000" b="1" dirty="0">
                  <a:latin typeface="+mn-ea"/>
                </a:rPr>
                <a:t>照原</a:t>
              </a:r>
              <a:r>
                <a:rPr lang="zh-TW" altLang="en-US" sz="2000" b="1" dirty="0" smtClean="0">
                  <a:latin typeface="+mn-ea"/>
                </a:rPr>
                <a:t>規定外，其他事項均適用新法</a:t>
              </a:r>
              <a:r>
                <a:rPr lang="zh-TW" altLang="en-US" sz="2000" b="1" dirty="0" smtClean="0">
                  <a:latin typeface="標楷體"/>
                  <a:ea typeface="標楷體"/>
                </a:rPr>
                <a:t>。</a:t>
              </a:r>
              <a:endParaRPr lang="zh-TW" altLang="en-US" sz="2000" b="1" dirty="0">
                <a:latin typeface="+mn-ea"/>
              </a:endParaRPr>
            </a:p>
          </p:txBody>
        </p:sp>
        <p:sp>
          <p:nvSpPr>
            <p:cNvPr id="34" name="手繪多邊形 33"/>
            <p:cNvSpPr/>
            <p:nvPr/>
          </p:nvSpPr>
          <p:spPr>
            <a:xfrm rot="3871436">
              <a:off x="1713268" y="4915672"/>
              <a:ext cx="1935649" cy="36307"/>
            </a:xfrm>
            <a:custGeom>
              <a:avLst/>
              <a:gdLst>
                <a:gd name="connsiteX0" fmla="*/ 0 w 1935649"/>
                <a:gd name="connsiteY0" fmla="*/ 18153 h 36307"/>
                <a:gd name="connsiteX1" fmla="*/ 1935649 w 1935649"/>
                <a:gd name="connsiteY1" fmla="*/ 18153 h 36307"/>
              </a:gdLst>
              <a:ahLst/>
              <a:cxnLst>
                <a:cxn ang="0">
                  <a:pos x="connsiteX0" y="connsiteY0"/>
                </a:cxn>
                <a:cxn ang="0">
                  <a:pos x="connsiteX1" y="connsiteY1"/>
                </a:cxn>
              </a:cxnLst>
              <a:rect l="l" t="t" r="r" b="b"/>
              <a:pathLst>
                <a:path w="1935649" h="36307">
                  <a:moveTo>
                    <a:pt x="0" y="18153"/>
                  </a:moveTo>
                  <a:lnTo>
                    <a:pt x="1935649" y="18153"/>
                  </a:lnTo>
                </a:path>
              </a:pathLst>
            </a:custGeom>
            <a:noFill/>
            <a:scene3d>
              <a:camera prst="orthographicFront"/>
              <a:lightRig rig="threePt" dir="t">
                <a:rot lat="0" lon="0" rev="7500000"/>
              </a:lightRig>
            </a:scene3d>
            <a:sp3d z="-40000" prstMaterial="matte"/>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txBody>
            <a:bodyPr spcFirstLastPara="0" vert="horz" wrap="square" lIns="932134" tIns="-30239" rIns="932132" bIns="-30237" numCol="1" spcCol="1270" anchor="ctr" anchorCtr="0">
              <a:noAutofit/>
            </a:bodyPr>
            <a:lstStyle/>
            <a:p>
              <a:pPr lvl="0" algn="ctr" defTabSz="266700">
                <a:lnSpc>
                  <a:spcPct val="90000"/>
                </a:lnSpc>
                <a:spcBef>
                  <a:spcPct val="0"/>
                </a:spcBef>
                <a:spcAft>
                  <a:spcPct val="35000"/>
                </a:spcAft>
              </a:pPr>
              <a:endParaRPr lang="zh-TW" altLang="en-US" sz="600" b="1" kern="1200"/>
            </a:p>
          </p:txBody>
        </p:sp>
        <p:sp>
          <p:nvSpPr>
            <p:cNvPr id="36" name="手繪多邊形 35"/>
            <p:cNvSpPr/>
            <p:nvPr/>
          </p:nvSpPr>
          <p:spPr>
            <a:xfrm>
              <a:off x="3093505" y="4018666"/>
              <a:ext cx="5764762" cy="427103"/>
            </a:xfrm>
            <a:custGeom>
              <a:avLst/>
              <a:gdLst>
                <a:gd name="connsiteX0" fmla="*/ 0 w 4958944"/>
                <a:gd name="connsiteY0" fmla="*/ 103151 h 1031514"/>
                <a:gd name="connsiteX1" fmla="*/ 103151 w 4958944"/>
                <a:gd name="connsiteY1" fmla="*/ 0 h 1031514"/>
                <a:gd name="connsiteX2" fmla="*/ 4855793 w 4958944"/>
                <a:gd name="connsiteY2" fmla="*/ 0 h 1031514"/>
                <a:gd name="connsiteX3" fmla="*/ 4958944 w 4958944"/>
                <a:gd name="connsiteY3" fmla="*/ 103151 h 1031514"/>
                <a:gd name="connsiteX4" fmla="*/ 4958944 w 4958944"/>
                <a:gd name="connsiteY4" fmla="*/ 928363 h 1031514"/>
                <a:gd name="connsiteX5" fmla="*/ 4855793 w 4958944"/>
                <a:gd name="connsiteY5" fmla="*/ 1031514 h 1031514"/>
                <a:gd name="connsiteX6" fmla="*/ 103151 w 4958944"/>
                <a:gd name="connsiteY6" fmla="*/ 1031514 h 1031514"/>
                <a:gd name="connsiteX7" fmla="*/ 0 w 4958944"/>
                <a:gd name="connsiteY7" fmla="*/ 928363 h 1031514"/>
                <a:gd name="connsiteX8" fmla="*/ 0 w 4958944"/>
                <a:gd name="connsiteY8" fmla="*/ 103151 h 103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8944" h="1031514">
                  <a:moveTo>
                    <a:pt x="0" y="103151"/>
                  </a:moveTo>
                  <a:cubicBezTo>
                    <a:pt x="0" y="46182"/>
                    <a:pt x="46182" y="0"/>
                    <a:pt x="103151" y="0"/>
                  </a:cubicBezTo>
                  <a:lnTo>
                    <a:pt x="4855793" y="0"/>
                  </a:lnTo>
                  <a:cubicBezTo>
                    <a:pt x="4912762" y="0"/>
                    <a:pt x="4958944" y="46182"/>
                    <a:pt x="4958944" y="103151"/>
                  </a:cubicBezTo>
                  <a:lnTo>
                    <a:pt x="4958944" y="928363"/>
                  </a:lnTo>
                  <a:cubicBezTo>
                    <a:pt x="4958944" y="985332"/>
                    <a:pt x="4912762" y="1031514"/>
                    <a:pt x="4855793" y="1031514"/>
                  </a:cubicBezTo>
                  <a:lnTo>
                    <a:pt x="103151" y="1031514"/>
                  </a:lnTo>
                  <a:cubicBezTo>
                    <a:pt x="46182" y="1031514"/>
                    <a:pt x="0" y="985332"/>
                    <a:pt x="0" y="928363"/>
                  </a:cubicBezTo>
                  <a:lnTo>
                    <a:pt x="0" y="103151"/>
                  </a:lnTo>
                  <a:close/>
                </a:path>
              </a:pathLst>
            </a:custGeom>
          </p:spPr>
          <p:style>
            <a:lnRef idx="2">
              <a:schemeClr val="accent5"/>
            </a:lnRef>
            <a:fillRef idx="1">
              <a:schemeClr val="lt1"/>
            </a:fillRef>
            <a:effectRef idx="0">
              <a:schemeClr val="accent5"/>
            </a:effectRef>
            <a:fontRef idx="minor">
              <a:schemeClr val="dk1"/>
            </a:fontRef>
          </p:style>
          <p:txBody>
            <a:bodyPr spcFirstLastPara="0" vert="horz" wrap="square" lIns="44817" tIns="44817" rIns="44817" bIns="44817" numCol="1" spcCol="1270" anchor="ctr" anchorCtr="0">
              <a:noAutofit/>
            </a:bodyPr>
            <a:lstStyle/>
            <a:p>
              <a:pPr lvl="0" algn="just" defTabSz="1022350">
                <a:lnSpc>
                  <a:spcPts val="2900"/>
                </a:lnSpc>
                <a:spcBef>
                  <a:spcPct val="0"/>
                </a:spcBef>
                <a:spcAft>
                  <a:spcPct val="35000"/>
                </a:spcAft>
              </a:pPr>
              <a:r>
                <a:rPr lang="en-US" altLang="zh-TW" sz="2000" b="1" kern="1200" dirty="0" smtClean="0">
                  <a:solidFill>
                    <a:srgbClr val="C00000"/>
                  </a:solidFill>
                  <a:latin typeface="+mn-ea"/>
                </a:rPr>
                <a:t>108.7.1</a:t>
              </a:r>
              <a:r>
                <a:rPr lang="zh-TW" altLang="en-US" sz="2000" b="1" kern="1200" dirty="0" smtClean="0">
                  <a:solidFill>
                    <a:srgbClr val="C00000"/>
                  </a:solidFill>
                  <a:latin typeface="+mn-ea"/>
                </a:rPr>
                <a:t>以後亡故者</a:t>
              </a:r>
              <a:r>
                <a:rPr lang="zh-TW" altLang="en-US" sz="2000" b="1" kern="1200" dirty="0" smtClean="0">
                  <a:latin typeface="+mn-ea"/>
                </a:rPr>
                <a:t>，完全適用新規定</a:t>
              </a:r>
              <a:r>
                <a:rPr lang="zh-TW" altLang="en-US" sz="2000" b="1" kern="1200" dirty="0" smtClean="0">
                  <a:latin typeface="標楷體"/>
                  <a:ea typeface="標楷體"/>
                </a:rPr>
                <a:t>。</a:t>
              </a:r>
              <a:endParaRPr lang="zh-TW" altLang="en-US" sz="2000" b="1" kern="1200" dirty="0">
                <a:latin typeface="+mn-ea"/>
              </a:endParaRPr>
            </a:p>
          </p:txBody>
        </p:sp>
        <p:sp>
          <p:nvSpPr>
            <p:cNvPr id="25" name="手繪多邊形 24"/>
            <p:cNvSpPr/>
            <p:nvPr/>
          </p:nvSpPr>
          <p:spPr>
            <a:xfrm>
              <a:off x="1417379" y="2361877"/>
              <a:ext cx="867116" cy="3241448"/>
            </a:xfrm>
            <a:custGeom>
              <a:avLst/>
              <a:gdLst>
                <a:gd name="connsiteX0" fmla="*/ 0 w 1761929"/>
                <a:gd name="connsiteY0" fmla="*/ 176193 h 2522950"/>
                <a:gd name="connsiteX1" fmla="*/ 176193 w 1761929"/>
                <a:gd name="connsiteY1" fmla="*/ 0 h 2522950"/>
                <a:gd name="connsiteX2" fmla="*/ 1585736 w 1761929"/>
                <a:gd name="connsiteY2" fmla="*/ 0 h 2522950"/>
                <a:gd name="connsiteX3" fmla="*/ 1761929 w 1761929"/>
                <a:gd name="connsiteY3" fmla="*/ 176193 h 2522950"/>
                <a:gd name="connsiteX4" fmla="*/ 1761929 w 1761929"/>
                <a:gd name="connsiteY4" fmla="*/ 2346757 h 2522950"/>
                <a:gd name="connsiteX5" fmla="*/ 1585736 w 1761929"/>
                <a:gd name="connsiteY5" fmla="*/ 2522950 h 2522950"/>
                <a:gd name="connsiteX6" fmla="*/ 176193 w 1761929"/>
                <a:gd name="connsiteY6" fmla="*/ 2522950 h 2522950"/>
                <a:gd name="connsiteX7" fmla="*/ 0 w 1761929"/>
                <a:gd name="connsiteY7" fmla="*/ 2346757 h 2522950"/>
                <a:gd name="connsiteX8" fmla="*/ 0 w 1761929"/>
                <a:gd name="connsiteY8" fmla="*/ 176193 h 252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1929" h="2522950">
                  <a:moveTo>
                    <a:pt x="0" y="176193"/>
                  </a:moveTo>
                  <a:cubicBezTo>
                    <a:pt x="0" y="78884"/>
                    <a:pt x="78884" y="0"/>
                    <a:pt x="176193" y="0"/>
                  </a:cubicBezTo>
                  <a:lnTo>
                    <a:pt x="1585736" y="0"/>
                  </a:lnTo>
                  <a:cubicBezTo>
                    <a:pt x="1683045" y="0"/>
                    <a:pt x="1761929" y="78884"/>
                    <a:pt x="1761929" y="176193"/>
                  </a:cubicBezTo>
                  <a:lnTo>
                    <a:pt x="1761929" y="2346757"/>
                  </a:lnTo>
                  <a:cubicBezTo>
                    <a:pt x="1761929" y="2444066"/>
                    <a:pt x="1683045" y="2522950"/>
                    <a:pt x="1585736" y="2522950"/>
                  </a:cubicBezTo>
                  <a:lnTo>
                    <a:pt x="176193" y="2522950"/>
                  </a:lnTo>
                  <a:cubicBezTo>
                    <a:pt x="78884" y="2522950"/>
                    <a:pt x="0" y="2444066"/>
                    <a:pt x="0" y="2346757"/>
                  </a:cubicBezTo>
                  <a:lnTo>
                    <a:pt x="0" y="176193"/>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77005" tIns="77005" rIns="77005" bIns="77005" numCol="1" spcCol="1270" anchor="ctr" anchorCtr="0">
              <a:noAutofit/>
            </a:bodyPr>
            <a:lstStyle/>
            <a:p>
              <a:pPr lvl="0" algn="ctr" defTabSz="1778000">
                <a:lnSpc>
                  <a:spcPct val="90000"/>
                </a:lnSpc>
                <a:spcBef>
                  <a:spcPct val="0"/>
                </a:spcBef>
                <a:spcAft>
                  <a:spcPct val="35000"/>
                </a:spcAft>
              </a:pPr>
              <a:r>
                <a:rPr lang="zh-TW" altLang="en-US" sz="2400" b="1" kern="1200" dirty="0" smtClean="0"/>
                <a:t>依退休人員亡故時間適用規定</a:t>
              </a:r>
              <a:endParaRPr lang="zh-TW" altLang="en-US" sz="2400" b="1" kern="1200" dirty="0"/>
            </a:p>
          </p:txBody>
        </p:sp>
      </p:grpSp>
      <p:sp>
        <p:nvSpPr>
          <p:cNvPr id="37" name="手繪多邊形 36"/>
          <p:cNvSpPr/>
          <p:nvPr/>
        </p:nvSpPr>
        <p:spPr>
          <a:xfrm>
            <a:off x="2243007" y="5013176"/>
            <a:ext cx="6251506" cy="1607625"/>
          </a:xfrm>
          <a:custGeom>
            <a:avLst/>
            <a:gdLst>
              <a:gd name="connsiteX0" fmla="*/ 0 w 4958944"/>
              <a:gd name="connsiteY0" fmla="*/ 103151 h 1031514"/>
              <a:gd name="connsiteX1" fmla="*/ 103151 w 4958944"/>
              <a:gd name="connsiteY1" fmla="*/ 0 h 1031514"/>
              <a:gd name="connsiteX2" fmla="*/ 4855793 w 4958944"/>
              <a:gd name="connsiteY2" fmla="*/ 0 h 1031514"/>
              <a:gd name="connsiteX3" fmla="*/ 4958944 w 4958944"/>
              <a:gd name="connsiteY3" fmla="*/ 103151 h 1031514"/>
              <a:gd name="connsiteX4" fmla="*/ 4958944 w 4958944"/>
              <a:gd name="connsiteY4" fmla="*/ 928363 h 1031514"/>
              <a:gd name="connsiteX5" fmla="*/ 4855793 w 4958944"/>
              <a:gd name="connsiteY5" fmla="*/ 1031514 h 1031514"/>
              <a:gd name="connsiteX6" fmla="*/ 103151 w 4958944"/>
              <a:gd name="connsiteY6" fmla="*/ 1031514 h 1031514"/>
              <a:gd name="connsiteX7" fmla="*/ 0 w 4958944"/>
              <a:gd name="connsiteY7" fmla="*/ 928363 h 1031514"/>
              <a:gd name="connsiteX8" fmla="*/ 0 w 4958944"/>
              <a:gd name="connsiteY8" fmla="*/ 103151 h 103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8944" h="1031514">
                <a:moveTo>
                  <a:pt x="0" y="103151"/>
                </a:moveTo>
                <a:cubicBezTo>
                  <a:pt x="0" y="46182"/>
                  <a:pt x="46182" y="0"/>
                  <a:pt x="103151" y="0"/>
                </a:cubicBezTo>
                <a:lnTo>
                  <a:pt x="4855793" y="0"/>
                </a:lnTo>
                <a:cubicBezTo>
                  <a:pt x="4912762" y="0"/>
                  <a:pt x="4958944" y="46182"/>
                  <a:pt x="4958944" y="103151"/>
                </a:cubicBezTo>
                <a:lnTo>
                  <a:pt x="4958944" y="928363"/>
                </a:lnTo>
                <a:cubicBezTo>
                  <a:pt x="4958944" y="985332"/>
                  <a:pt x="4912762" y="1031514"/>
                  <a:pt x="4855793" y="1031514"/>
                </a:cubicBezTo>
                <a:lnTo>
                  <a:pt x="103151" y="1031514"/>
                </a:lnTo>
                <a:cubicBezTo>
                  <a:pt x="46182" y="1031514"/>
                  <a:pt x="0" y="985332"/>
                  <a:pt x="0" y="928363"/>
                </a:cubicBezTo>
                <a:lnTo>
                  <a:pt x="0" y="103151"/>
                </a:lnTo>
                <a:close/>
              </a:path>
            </a:pathLst>
          </a:custGeom>
        </p:spPr>
        <p:style>
          <a:lnRef idx="2">
            <a:schemeClr val="accent5"/>
          </a:lnRef>
          <a:fillRef idx="1">
            <a:schemeClr val="lt1"/>
          </a:fillRef>
          <a:effectRef idx="0">
            <a:schemeClr val="accent5"/>
          </a:effectRef>
          <a:fontRef idx="minor">
            <a:schemeClr val="dk1"/>
          </a:fontRef>
        </p:style>
        <p:txBody>
          <a:bodyPr spcFirstLastPara="0" vert="horz" wrap="square" lIns="44817" tIns="44817" rIns="44817" bIns="44817" numCol="1" spcCol="1270" anchor="ctr" anchorCtr="0">
            <a:noAutofit/>
          </a:bodyPr>
          <a:lstStyle/>
          <a:p>
            <a:pPr marL="180975" lvl="0" indent="-180975" algn="just" defTabSz="1022350">
              <a:lnSpc>
                <a:spcPts val="2500"/>
              </a:lnSpc>
              <a:spcBef>
                <a:spcPct val="0"/>
              </a:spcBef>
              <a:buFont typeface="Wingdings" panose="05000000000000000000" pitchFamily="2" charset="2"/>
              <a:buChar char="l"/>
            </a:pPr>
            <a:r>
              <a:rPr lang="zh-TW" altLang="en-US" sz="2000" b="1" dirty="0" smtClean="0">
                <a:solidFill>
                  <a:srgbClr val="C00000"/>
                </a:solidFill>
                <a:latin typeface="+mn-ea"/>
              </a:rPr>
              <a:t>退撫新制實施後至</a:t>
            </a:r>
            <a:r>
              <a:rPr lang="en-US" altLang="zh-TW" sz="2000" b="1" dirty="0" smtClean="0">
                <a:solidFill>
                  <a:srgbClr val="C00000"/>
                </a:solidFill>
                <a:latin typeface="+mn-ea"/>
              </a:rPr>
              <a:t>107.6.30</a:t>
            </a:r>
            <a:r>
              <a:rPr lang="zh-TW" altLang="en-US" sz="2000" b="1" dirty="0" smtClean="0">
                <a:solidFill>
                  <a:srgbClr val="C00000"/>
                </a:solidFill>
                <a:latin typeface="+mn-ea"/>
              </a:rPr>
              <a:t>以前已支</a:t>
            </a:r>
            <a:r>
              <a:rPr lang="en-US" altLang="zh-TW" sz="2000" b="1" dirty="0" smtClean="0">
                <a:solidFill>
                  <a:srgbClr val="C00000"/>
                </a:solidFill>
                <a:latin typeface="+mn-ea"/>
              </a:rPr>
              <a:t>(</a:t>
            </a:r>
            <a:r>
              <a:rPr lang="zh-TW" altLang="en-US" sz="2000" b="1" dirty="0" smtClean="0">
                <a:solidFill>
                  <a:srgbClr val="C00000"/>
                </a:solidFill>
                <a:latin typeface="+mn-ea"/>
              </a:rPr>
              <a:t>兼</a:t>
            </a:r>
            <a:r>
              <a:rPr lang="en-US" altLang="zh-TW" sz="2000" b="1" dirty="0" smtClean="0">
                <a:solidFill>
                  <a:srgbClr val="C00000"/>
                </a:solidFill>
                <a:latin typeface="+mn-ea"/>
              </a:rPr>
              <a:t>)</a:t>
            </a:r>
            <a:r>
              <a:rPr lang="zh-TW" altLang="en-US" sz="2000" b="1" dirty="0" smtClean="0">
                <a:solidFill>
                  <a:srgbClr val="C00000"/>
                </a:solidFill>
                <a:latin typeface="+mn-ea"/>
              </a:rPr>
              <a:t>領月退休金</a:t>
            </a:r>
            <a:r>
              <a:rPr lang="zh-TW" altLang="en-US" sz="2000" b="1" dirty="0" smtClean="0">
                <a:latin typeface="+mn-ea"/>
              </a:rPr>
              <a:t>而於</a:t>
            </a:r>
            <a:r>
              <a:rPr lang="en-US" altLang="zh-TW" sz="2000" b="1" dirty="0" smtClean="0">
                <a:latin typeface="+mn-ea"/>
              </a:rPr>
              <a:t>107.7.1</a:t>
            </a:r>
            <a:r>
              <a:rPr lang="zh-TW" altLang="en-US" sz="2000" b="1" dirty="0" smtClean="0">
                <a:latin typeface="+mn-ea"/>
              </a:rPr>
              <a:t>以後亡故者</a:t>
            </a:r>
            <a:r>
              <a:rPr lang="zh-TW" altLang="en-US" sz="2000" b="1" dirty="0" smtClean="0">
                <a:latin typeface="標楷體"/>
                <a:ea typeface="標楷體"/>
              </a:rPr>
              <a:t>，按亡故時間照前述規定辦理。</a:t>
            </a:r>
            <a:endParaRPr lang="en-US" altLang="zh-TW" sz="2000" b="1" dirty="0" smtClean="0">
              <a:latin typeface="標楷體"/>
              <a:ea typeface="標楷體"/>
            </a:endParaRPr>
          </a:p>
          <a:p>
            <a:pPr marL="180975" lvl="0" indent="-180975" algn="just" defTabSz="1022350">
              <a:lnSpc>
                <a:spcPts val="2500"/>
              </a:lnSpc>
              <a:spcBef>
                <a:spcPct val="0"/>
              </a:spcBef>
              <a:spcAft>
                <a:spcPct val="35000"/>
              </a:spcAft>
              <a:buFont typeface="Wingdings" panose="05000000000000000000" pitchFamily="2" charset="2"/>
              <a:buChar char="l"/>
            </a:pPr>
            <a:r>
              <a:rPr lang="zh-TW" altLang="en-US" sz="2000" b="1" kern="1200" dirty="0" smtClean="0">
                <a:solidFill>
                  <a:srgbClr val="C00000"/>
                </a:solidFill>
                <a:latin typeface="+mn-ea"/>
              </a:rPr>
              <a:t>退撫新制實施前已退休</a:t>
            </a:r>
            <a:r>
              <a:rPr lang="zh-TW" altLang="en-US" sz="2000" b="1" kern="1200" dirty="0" smtClean="0">
                <a:latin typeface="+mn-ea"/>
              </a:rPr>
              <a:t>而於</a:t>
            </a:r>
            <a:r>
              <a:rPr lang="en-US" altLang="zh-TW" sz="2000" b="1" kern="1200" dirty="0" smtClean="0">
                <a:latin typeface="+mn-ea"/>
              </a:rPr>
              <a:t>107.7.1</a:t>
            </a:r>
            <a:r>
              <a:rPr lang="zh-TW" altLang="en-US" sz="2000" b="1" kern="1200" dirty="0" smtClean="0">
                <a:latin typeface="+mn-ea"/>
              </a:rPr>
              <a:t>以後亡故者</a:t>
            </a:r>
            <a:r>
              <a:rPr lang="zh-TW" altLang="en-US" sz="2000" b="1" kern="1200" dirty="0" smtClean="0">
                <a:latin typeface="標楷體"/>
                <a:ea typeface="標楷體"/>
              </a:rPr>
              <a:t>，遺屬一次</a:t>
            </a:r>
            <a:r>
              <a:rPr lang="zh-TW" altLang="en-US" sz="2000" b="1" dirty="0">
                <a:latin typeface="標楷體"/>
              </a:rPr>
              <a:t>金照退撫新制實施</a:t>
            </a:r>
            <a:r>
              <a:rPr lang="zh-TW" altLang="en-US" sz="2000" b="1" dirty="0" smtClean="0">
                <a:latin typeface="標楷體"/>
              </a:rPr>
              <a:t>前規定計算</a:t>
            </a:r>
            <a:r>
              <a:rPr lang="zh-TW" altLang="en-US" sz="2000" b="1" dirty="0" smtClean="0">
                <a:latin typeface="標楷體"/>
                <a:ea typeface="標楷體"/>
              </a:rPr>
              <a:t>；遺屬</a:t>
            </a:r>
            <a:r>
              <a:rPr lang="zh-TW" altLang="en-US" sz="2000" b="1" dirty="0">
                <a:latin typeface="標楷體"/>
              </a:rPr>
              <a:t>年金照前述規定</a:t>
            </a:r>
            <a:r>
              <a:rPr lang="zh-TW" altLang="en-US" sz="2000" b="1" dirty="0" smtClean="0">
                <a:latin typeface="標楷體"/>
              </a:rPr>
              <a:t>辦理</a:t>
            </a:r>
            <a:r>
              <a:rPr lang="zh-TW" altLang="en-US" sz="2000" b="1" dirty="0" smtClean="0">
                <a:latin typeface="標楷體"/>
                <a:ea typeface="標楷體"/>
              </a:rPr>
              <a:t>。</a:t>
            </a:r>
            <a:endParaRPr lang="zh-TW" altLang="en-US" sz="2000" b="1" kern="1200" dirty="0">
              <a:latin typeface="+mn-ea"/>
            </a:endParaRPr>
          </a:p>
        </p:txBody>
      </p:sp>
    </p:spTree>
    <p:extLst>
      <p:ext uri="{BB962C8B-B14F-4D97-AF65-F5344CB8AC3E}">
        <p14:creationId xmlns:p14="http://schemas.microsoft.com/office/powerpoint/2010/main" val="115926566"/>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投影片編號版面配置區 5"/>
          <p:cNvSpPr>
            <a:spLocks noGrp="1"/>
          </p:cNvSpPr>
          <p:nvPr>
            <p:ph type="sldNum" sz="quarter" idx="12"/>
          </p:nvPr>
        </p:nvSpPr>
        <p:spPr>
          <a:xfrm>
            <a:off x="8316416" y="6496199"/>
            <a:ext cx="739775" cy="34766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fld id="{C95353E7-FBBF-43B9-BE2A-4C356E9415AB}" type="slidenum">
              <a:rPr lang="en-US" altLang="zh-TW" sz="1200" smtClean="0">
                <a:latin typeface="標楷體" pitchFamily="65" charset="-120"/>
                <a:ea typeface="標楷體" pitchFamily="65" charset="-120"/>
              </a:rPr>
              <a:pPr eaLnBrk="1" hangingPunct="1">
                <a:buFontTx/>
                <a:buNone/>
              </a:pPr>
              <a:t>74</a:t>
            </a:fld>
            <a:endParaRPr lang="en-US" altLang="zh-TW" sz="1200" smtClean="0">
              <a:latin typeface="標楷體" pitchFamily="65" charset="-120"/>
              <a:ea typeface="標楷體" pitchFamily="65" charset="-120"/>
            </a:endParaRPr>
          </a:p>
        </p:txBody>
      </p:sp>
      <p:grpSp>
        <p:nvGrpSpPr>
          <p:cNvPr id="2" name="群組 1"/>
          <p:cNvGrpSpPr/>
          <p:nvPr/>
        </p:nvGrpSpPr>
        <p:grpSpPr>
          <a:xfrm>
            <a:off x="477468" y="2667303"/>
            <a:ext cx="8218123" cy="3756208"/>
            <a:chOff x="429101" y="1903046"/>
            <a:chExt cx="8421688" cy="4672012"/>
          </a:xfrm>
        </p:grpSpPr>
        <p:grpSp>
          <p:nvGrpSpPr>
            <p:cNvPr id="16387" name="Group 229"/>
            <p:cNvGrpSpPr>
              <a:grpSpLocks/>
            </p:cNvGrpSpPr>
            <p:nvPr/>
          </p:nvGrpSpPr>
          <p:grpSpPr bwMode="auto">
            <a:xfrm>
              <a:off x="544989" y="1903046"/>
              <a:ext cx="6337300" cy="635000"/>
              <a:chOff x="793" y="1298"/>
              <a:chExt cx="3992" cy="400"/>
            </a:xfrm>
          </p:grpSpPr>
          <p:grpSp>
            <p:nvGrpSpPr>
              <p:cNvPr id="16617" name="Group 5"/>
              <p:cNvGrpSpPr>
                <a:grpSpLocks/>
              </p:cNvGrpSpPr>
              <p:nvPr/>
            </p:nvGrpSpPr>
            <p:grpSpPr bwMode="auto">
              <a:xfrm rot="-4423226">
                <a:off x="789" y="1313"/>
                <a:ext cx="400" cy="369"/>
                <a:chOff x="1043" y="2596"/>
                <a:chExt cx="142" cy="99"/>
              </a:xfrm>
            </p:grpSpPr>
            <p:sp>
              <p:nvSpPr>
                <p:cNvPr id="16620" name="Freeform 6"/>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21" name="Freeform 7"/>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22" name="Freeform 8"/>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23" name="Freeform 9"/>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24" name="Freeform 10"/>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25" name="Freeform 11"/>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26" name="Freeform 12"/>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27" name="Freeform 13"/>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28" name="Freeform 14"/>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29" name="Freeform 15"/>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30" name="Freeform 16"/>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31" name="Freeform 17"/>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32" name="Freeform 18"/>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33" name="Freeform 19"/>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34" name="Freeform 20"/>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35" name="Freeform 21"/>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36" name="Freeform 22"/>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37" name="Freeform 23"/>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38" name="Freeform 24"/>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39" name="Freeform 25"/>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40" name="Freeform 26"/>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41" name="Freeform 27"/>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42" name="Freeform 28"/>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43" name="Freeform 29"/>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44" name="Freeform 30"/>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45" name="Freeform 31"/>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46" name="Freeform 32"/>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47" name="Freeform 33"/>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48" name="Freeform 34"/>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49" name="Freeform 35"/>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50" name="Freeform 36"/>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51" name="Freeform 37"/>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52" name="Freeform 38"/>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53" name="Freeform 39"/>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54" name="Freeform 40"/>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55" name="Freeform 41"/>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56" name="Freeform 42"/>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57" name="Freeform 43"/>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58" name="Freeform 44"/>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59" name="Freeform 45"/>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60" name="Freeform 46"/>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61" name="Freeform 47"/>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62" name="Freeform 48"/>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63" name="Freeform 49"/>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64" name="Freeform 50"/>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65" name="Freeform 51"/>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66" name="Freeform 52"/>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67" name="Freeform 53"/>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68" name="Freeform 54"/>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69" name="Freeform 55"/>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70" name="Freeform 56"/>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71" name="Freeform 57"/>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sp>
            <p:nvSpPr>
              <p:cNvPr id="16618" name="Line 58"/>
              <p:cNvSpPr>
                <a:spLocks noChangeShapeType="1"/>
              </p:cNvSpPr>
              <p:nvPr/>
            </p:nvSpPr>
            <p:spPr bwMode="auto">
              <a:xfrm>
                <a:off x="793" y="165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16619" name="Text Box 59"/>
              <p:cNvSpPr txBox="1">
                <a:spLocks noChangeArrowheads="1"/>
              </p:cNvSpPr>
              <p:nvPr/>
            </p:nvSpPr>
            <p:spPr bwMode="auto">
              <a:xfrm>
                <a:off x="1315" y="1337"/>
                <a:ext cx="2496"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dirty="0">
                    <a:ea typeface="標楷體" pitchFamily="65" charset="-120"/>
                  </a:rPr>
                  <a:t>留職停薪、停職、休職期間</a:t>
                </a:r>
                <a:r>
                  <a:rPr kumimoji="0" lang="zh-TW" altLang="en-US" sz="2400" dirty="0"/>
                  <a:t> </a:t>
                </a:r>
              </a:p>
            </p:txBody>
          </p:sp>
        </p:grpSp>
        <p:grpSp>
          <p:nvGrpSpPr>
            <p:cNvPr id="16388" name="Group 231"/>
            <p:cNvGrpSpPr>
              <a:grpSpLocks/>
            </p:cNvGrpSpPr>
            <p:nvPr/>
          </p:nvGrpSpPr>
          <p:grpSpPr bwMode="auto">
            <a:xfrm>
              <a:off x="486251" y="2653933"/>
              <a:ext cx="8364538" cy="1014413"/>
              <a:chOff x="793" y="1786"/>
              <a:chExt cx="5269" cy="502"/>
            </a:xfrm>
          </p:grpSpPr>
          <p:sp>
            <p:nvSpPr>
              <p:cNvPr id="16562" name="Line 61"/>
              <p:cNvSpPr>
                <a:spLocks noChangeShapeType="1"/>
              </p:cNvSpPr>
              <p:nvPr/>
            </p:nvSpPr>
            <p:spPr bwMode="auto">
              <a:xfrm>
                <a:off x="793" y="224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16563" name="Text Box 62"/>
              <p:cNvSpPr txBox="1">
                <a:spLocks noChangeArrowheads="1"/>
              </p:cNvSpPr>
              <p:nvPr/>
            </p:nvSpPr>
            <p:spPr bwMode="auto">
              <a:xfrm>
                <a:off x="1344" y="1786"/>
                <a:ext cx="4718" cy="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dirty="0">
                    <a:latin typeface="標楷體" pitchFamily="65" charset="-120"/>
                    <a:ea typeface="標楷體" pitchFamily="65" charset="-120"/>
                  </a:rPr>
                  <a:t>動戡終止後，犯內亂、外患罪，尚未判決確定</a:t>
                </a:r>
                <a:r>
                  <a:rPr kumimoji="0" lang="en-US" altLang="zh-TW" sz="2400" b="1" dirty="0">
                    <a:latin typeface="標楷體" pitchFamily="65" charset="-120"/>
                    <a:ea typeface="標楷體" pitchFamily="65" charset="-120"/>
                  </a:rPr>
                  <a:t/>
                </a:r>
                <a:br>
                  <a:rPr kumimoji="0" lang="en-US" altLang="zh-TW" sz="2400" b="1" dirty="0">
                    <a:latin typeface="標楷體" pitchFamily="65" charset="-120"/>
                    <a:ea typeface="標楷體" pitchFamily="65" charset="-120"/>
                  </a:rPr>
                </a:br>
                <a:r>
                  <a:rPr kumimoji="0" lang="zh-TW" altLang="en-US" sz="2400" b="1" dirty="0">
                    <a:latin typeface="標楷體" pitchFamily="65" charset="-120"/>
                    <a:ea typeface="標楷體" pitchFamily="65" charset="-120"/>
                  </a:rPr>
                  <a:t>，或不起訴</a:t>
                </a:r>
                <a:r>
                  <a:rPr kumimoji="0" lang="zh-TW" altLang="en-US" sz="2400" b="1" dirty="0">
                    <a:solidFill>
                      <a:srgbClr val="0000FF"/>
                    </a:solidFill>
                    <a:latin typeface="標楷體" pitchFamily="65" charset="-120"/>
                    <a:ea typeface="標楷體" pitchFamily="65" charset="-120"/>
                  </a:rPr>
                  <a:t>或緩起訴</a:t>
                </a:r>
                <a:r>
                  <a:rPr kumimoji="0" lang="zh-TW" altLang="en-US" sz="2400" b="1" dirty="0">
                    <a:latin typeface="標楷體" pitchFamily="65" charset="-120"/>
                    <a:ea typeface="標楷體" pitchFamily="65" charset="-120"/>
                  </a:rPr>
                  <a:t>處分未確定，或緩起訴尚未期滿</a:t>
                </a:r>
              </a:p>
            </p:txBody>
          </p:sp>
          <p:grpSp>
            <p:nvGrpSpPr>
              <p:cNvPr id="16564" name="Group 63"/>
              <p:cNvGrpSpPr>
                <a:grpSpLocks/>
              </p:cNvGrpSpPr>
              <p:nvPr/>
            </p:nvGrpSpPr>
            <p:grpSpPr bwMode="auto">
              <a:xfrm rot="-4423226">
                <a:off x="778" y="1903"/>
                <a:ext cx="400" cy="370"/>
                <a:chOff x="1043" y="2596"/>
                <a:chExt cx="142" cy="99"/>
              </a:xfrm>
            </p:grpSpPr>
            <p:sp>
              <p:nvSpPr>
                <p:cNvPr id="16565" name="Freeform 64"/>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66" name="Freeform 65"/>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67" name="Freeform 66"/>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68" name="Freeform 67"/>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69" name="Freeform 68"/>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70" name="Freeform 69"/>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71" name="Freeform 70"/>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72" name="Freeform 71"/>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73" name="Freeform 72"/>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74" name="Freeform 73"/>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75" name="Freeform 74"/>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76" name="Freeform 75"/>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77" name="Freeform 76"/>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78" name="Freeform 77"/>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79" name="Freeform 78"/>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80" name="Freeform 79"/>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81" name="Freeform 80"/>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82" name="Freeform 81"/>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83" name="Freeform 82"/>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84" name="Freeform 83"/>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85" name="Freeform 84"/>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86" name="Freeform 85"/>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87" name="Freeform 86"/>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88" name="Freeform 87"/>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89" name="Freeform 88"/>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90" name="Freeform 89"/>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91" name="Freeform 90"/>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92" name="Freeform 91"/>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93" name="Freeform 92"/>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94" name="Freeform 93"/>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95" name="Freeform 94"/>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96" name="Freeform 95"/>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97" name="Freeform 96"/>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98" name="Freeform 97"/>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99" name="Freeform 98"/>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00" name="Freeform 99"/>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01" name="Freeform 100"/>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02" name="Freeform 101"/>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03" name="Freeform 102"/>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04" name="Freeform 103"/>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05" name="Freeform 104"/>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06" name="Freeform 105"/>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07" name="Freeform 106"/>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08" name="Freeform 107"/>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09" name="Freeform 108"/>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10" name="Freeform 109"/>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11" name="Freeform 110"/>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12" name="Freeform 111"/>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13" name="Freeform 112"/>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14" name="Freeform 113"/>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15" name="Freeform 114"/>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16" name="Freeform 115"/>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16389" name="Group 232"/>
            <p:cNvGrpSpPr>
              <a:grpSpLocks/>
            </p:cNvGrpSpPr>
            <p:nvPr/>
          </p:nvGrpSpPr>
          <p:grpSpPr bwMode="auto">
            <a:xfrm>
              <a:off x="429101" y="3745743"/>
              <a:ext cx="8332788" cy="1037029"/>
              <a:chOff x="793" y="2370"/>
              <a:chExt cx="5249" cy="462"/>
            </a:xfrm>
          </p:grpSpPr>
          <p:sp>
            <p:nvSpPr>
              <p:cNvPr id="16507" name="Line 117"/>
              <p:cNvSpPr>
                <a:spLocks noChangeShapeType="1"/>
              </p:cNvSpPr>
              <p:nvPr/>
            </p:nvSpPr>
            <p:spPr bwMode="auto">
              <a:xfrm>
                <a:off x="793" y="278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7286" name="Text Box 118"/>
              <p:cNvSpPr txBox="1">
                <a:spLocks noChangeArrowheads="1"/>
              </p:cNvSpPr>
              <p:nvPr/>
            </p:nvSpPr>
            <p:spPr bwMode="auto">
              <a:xfrm>
                <a:off x="1406" y="2370"/>
                <a:ext cx="4636" cy="3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lnSpc>
                    <a:spcPct val="100000"/>
                  </a:lnSpc>
                  <a:spcBef>
                    <a:spcPct val="0"/>
                  </a:spcBef>
                  <a:defRPr/>
                </a:pPr>
                <a:r>
                  <a:rPr kumimoji="0" lang="zh-TW" altLang="en-US" sz="2400" b="1" dirty="0">
                    <a:ln w="1905"/>
                    <a:solidFill>
                      <a:srgbClr val="C00000"/>
                    </a:solidFill>
                    <a:effectLst>
                      <a:innerShdw blurRad="69850" dist="43180" dir="5400000">
                        <a:srgbClr val="000000">
                          <a:alpha val="65000"/>
                        </a:srgbClr>
                      </a:innerShdw>
                    </a:effectLst>
                    <a:latin typeface="Arial" charset="0"/>
                  </a:rPr>
                  <a:t>涉犯貪污治罪條例或刑法瀆職罪章之罪，</a:t>
                </a:r>
                <a:r>
                  <a:rPr kumimoji="0" lang="zh-TW" altLang="en-US" sz="2400" b="1" dirty="0">
                    <a:ln w="1905"/>
                    <a:solidFill>
                      <a:srgbClr val="0000FF"/>
                    </a:solidFill>
                    <a:effectLst>
                      <a:innerShdw blurRad="69850" dist="43180" dir="5400000">
                        <a:srgbClr val="000000">
                          <a:alpha val="65000"/>
                        </a:srgbClr>
                      </a:innerShdw>
                    </a:effectLst>
                    <a:latin typeface="Arial" charset="0"/>
                  </a:rPr>
                  <a:t>經法院判處有期徒刑</a:t>
                </a:r>
                <a:r>
                  <a:rPr kumimoji="0" lang="zh-TW" altLang="en-US" sz="2400" b="1" dirty="0">
                    <a:ln w="1905"/>
                    <a:solidFill>
                      <a:srgbClr val="C00000"/>
                    </a:solidFill>
                    <a:effectLst>
                      <a:innerShdw blurRad="69850" dist="43180" dir="5400000">
                        <a:srgbClr val="000000">
                          <a:alpha val="65000"/>
                        </a:srgbClr>
                      </a:innerShdw>
                    </a:effectLst>
                    <a:latin typeface="Arial" charset="0"/>
                  </a:rPr>
                  <a:t>以上之刑</a:t>
                </a:r>
                <a:endParaRPr kumimoji="0" lang="zh-TW" altLang="en-US" sz="2400" b="1" dirty="0">
                  <a:ln w="1905"/>
                  <a:solidFill>
                    <a:srgbClr val="C00000"/>
                  </a:solidFill>
                  <a:effectLst>
                    <a:innerShdw blurRad="69850" dist="43180" dir="5400000">
                      <a:srgbClr val="000000">
                        <a:alpha val="65000"/>
                      </a:srgbClr>
                    </a:innerShdw>
                  </a:effectLst>
                  <a:latin typeface="Arial" charset="0"/>
                  <a:ea typeface="新細明體" pitchFamily="18" charset="-120"/>
                </a:endParaRPr>
              </a:p>
            </p:txBody>
          </p:sp>
          <p:grpSp>
            <p:nvGrpSpPr>
              <p:cNvPr id="16509" name="Group 119"/>
              <p:cNvGrpSpPr>
                <a:grpSpLocks/>
              </p:cNvGrpSpPr>
              <p:nvPr/>
            </p:nvGrpSpPr>
            <p:grpSpPr bwMode="auto">
              <a:xfrm rot="-4423226">
                <a:off x="778" y="2447"/>
                <a:ext cx="400" cy="369"/>
                <a:chOff x="1043" y="2596"/>
                <a:chExt cx="142" cy="99"/>
              </a:xfrm>
            </p:grpSpPr>
            <p:sp>
              <p:nvSpPr>
                <p:cNvPr id="16510" name="Freeform 120"/>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11" name="Freeform 121"/>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12" name="Freeform 122"/>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13" name="Freeform 123"/>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14" name="Freeform 124"/>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15" name="Freeform 125"/>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16" name="Freeform 126"/>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17" name="Freeform 127"/>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18" name="Freeform 128"/>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19" name="Freeform 129"/>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20" name="Freeform 130"/>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21" name="Freeform 131"/>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22" name="Freeform 132"/>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23" name="Freeform 133"/>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24" name="Freeform 134"/>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25" name="Freeform 135"/>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26" name="Freeform 136"/>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27" name="Freeform 137"/>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28" name="Freeform 138"/>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29" name="Freeform 139"/>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30" name="Freeform 140"/>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31" name="Freeform 141"/>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32" name="Freeform 142"/>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33" name="Freeform 143"/>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34" name="Freeform 144"/>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35" name="Freeform 145"/>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36" name="Freeform 146"/>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37" name="Freeform 147"/>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38" name="Freeform 148"/>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39" name="Freeform 149"/>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40" name="Freeform 150"/>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41" name="Freeform 151"/>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42" name="Freeform 152"/>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43" name="Freeform 153"/>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44" name="Freeform 154"/>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45" name="Freeform 155"/>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46" name="Freeform 156"/>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47" name="Freeform 157"/>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48" name="Freeform 158"/>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49" name="Freeform 159"/>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50" name="Freeform 160"/>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51" name="Freeform 161"/>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52" name="Freeform 162"/>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53" name="Freeform 163"/>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54" name="Freeform 164"/>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55" name="Freeform 165"/>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56" name="Freeform 166"/>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57" name="Freeform 167"/>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58" name="Freeform 168"/>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59" name="Freeform 169"/>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60" name="Freeform 170"/>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61" name="Freeform 171"/>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16390" name="Group 233"/>
            <p:cNvGrpSpPr>
              <a:grpSpLocks/>
            </p:cNvGrpSpPr>
            <p:nvPr/>
          </p:nvGrpSpPr>
          <p:grpSpPr bwMode="auto">
            <a:xfrm>
              <a:off x="487839" y="4819286"/>
              <a:ext cx="8347075" cy="1008063"/>
              <a:chOff x="793" y="2787"/>
              <a:chExt cx="5258" cy="635"/>
            </a:xfrm>
          </p:grpSpPr>
          <p:sp>
            <p:nvSpPr>
              <p:cNvPr id="16452" name="Line 173"/>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7342" name="Text Box 174"/>
              <p:cNvSpPr txBox="1">
                <a:spLocks noChangeArrowheads="1"/>
              </p:cNvSpPr>
              <p:nvPr/>
            </p:nvSpPr>
            <p:spPr bwMode="auto">
              <a:xfrm>
                <a:off x="1353" y="2787"/>
                <a:ext cx="4698" cy="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hangingPunct="0">
                  <a:lnSpc>
                    <a:spcPct val="100000"/>
                  </a:lnSpc>
                  <a:spcBef>
                    <a:spcPct val="0"/>
                  </a:spcBef>
                  <a:defRPr/>
                </a:pPr>
                <a:r>
                  <a:rPr kumimoji="0" lang="zh-TW" altLang="en-US" sz="2400" b="1" dirty="0">
                    <a:ln w="1905"/>
                    <a:solidFill>
                      <a:srgbClr val="C00000"/>
                    </a:solidFill>
                    <a:effectLst>
                      <a:innerShdw blurRad="69850" dist="43180" dir="5400000">
                        <a:srgbClr val="000000">
                          <a:alpha val="65000"/>
                        </a:srgbClr>
                      </a:innerShdw>
                    </a:effectLst>
                    <a:latin typeface="Arial" charset="0"/>
                  </a:rPr>
                  <a:t>依懲戒法規定移送懲戒或送請監察院審查中</a:t>
                </a:r>
                <a:r>
                  <a:rPr kumimoji="0" lang="zh-TW" altLang="en-US" sz="2400" b="1" dirty="0">
                    <a:ln w="1905"/>
                    <a:solidFill>
                      <a:srgbClr val="C00000"/>
                    </a:solidFill>
                    <a:effectLst>
                      <a:innerShdw blurRad="69850" dist="43180" dir="5400000">
                        <a:srgbClr val="000000">
                          <a:alpha val="65000"/>
                        </a:srgbClr>
                      </a:innerShdw>
                    </a:effectLst>
                    <a:latin typeface="標楷體"/>
                    <a:ea typeface="標楷體"/>
                  </a:rPr>
                  <a:t>；</a:t>
                </a:r>
                <a:r>
                  <a:rPr kumimoji="0" lang="zh-TW" altLang="en-US" sz="2400" b="1" dirty="0">
                    <a:ln w="1905"/>
                    <a:solidFill>
                      <a:srgbClr val="0000FF"/>
                    </a:solidFill>
                    <a:effectLst>
                      <a:innerShdw blurRad="69850" dist="43180" dir="5400000">
                        <a:srgbClr val="000000">
                          <a:alpha val="65000"/>
                        </a:srgbClr>
                      </a:innerShdw>
                    </a:effectLst>
                    <a:latin typeface="標楷體"/>
                    <a:ea typeface="標楷體"/>
                  </a:rPr>
                  <a:t>或已經權責機關依法為懲戒判決但尚未發生效力</a:t>
                </a:r>
                <a:endParaRPr kumimoji="0" lang="zh-TW" altLang="en-US" sz="2400" b="1" dirty="0">
                  <a:ln w="1905"/>
                  <a:solidFill>
                    <a:srgbClr val="0000FF"/>
                  </a:solidFill>
                  <a:effectLst>
                    <a:innerShdw blurRad="69850" dist="43180" dir="5400000">
                      <a:srgbClr val="000000">
                        <a:alpha val="65000"/>
                      </a:srgbClr>
                    </a:innerShdw>
                  </a:effectLst>
                  <a:latin typeface="Arial" charset="0"/>
                </a:endParaRPr>
              </a:p>
            </p:txBody>
          </p:sp>
          <p:grpSp>
            <p:nvGrpSpPr>
              <p:cNvPr id="16454" name="Group 175"/>
              <p:cNvGrpSpPr>
                <a:grpSpLocks/>
              </p:cNvGrpSpPr>
              <p:nvPr/>
            </p:nvGrpSpPr>
            <p:grpSpPr bwMode="auto">
              <a:xfrm rot="-4423226">
                <a:off x="778" y="3037"/>
                <a:ext cx="400" cy="370"/>
                <a:chOff x="1043" y="2596"/>
                <a:chExt cx="142" cy="99"/>
              </a:xfrm>
            </p:grpSpPr>
            <p:sp>
              <p:nvSpPr>
                <p:cNvPr id="16455" name="Freeform 176"/>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56" name="Freeform 177"/>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57" name="Freeform 178"/>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58" name="Freeform 179"/>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59" name="Freeform 180"/>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60" name="Freeform 181"/>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61" name="Freeform 182"/>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62" name="Freeform 183"/>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63" name="Freeform 184"/>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64" name="Freeform 185"/>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65" name="Freeform 186"/>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66" name="Freeform 187"/>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67" name="Freeform 188"/>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68" name="Freeform 189"/>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69" name="Freeform 190"/>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70" name="Freeform 191"/>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71" name="Freeform 192"/>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72" name="Freeform 193"/>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73" name="Freeform 194"/>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74" name="Freeform 195"/>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75" name="Freeform 196"/>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76" name="Freeform 197"/>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77" name="Freeform 198"/>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78" name="Freeform 199"/>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79" name="Freeform 200"/>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80" name="Freeform 201"/>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81" name="Freeform 202"/>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82" name="Freeform 203"/>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83" name="Freeform 204"/>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84" name="Freeform 205"/>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85" name="Freeform 206"/>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86" name="Freeform 207"/>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87" name="Freeform 208"/>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88" name="Freeform 209"/>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89" name="Freeform 210"/>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90" name="Freeform 211"/>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91" name="Freeform 212"/>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92" name="Freeform 213"/>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93" name="Freeform 214"/>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94" name="Freeform 215"/>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95" name="Freeform 216"/>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96" name="Freeform 217"/>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97" name="Freeform 218"/>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98" name="Freeform 219"/>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99" name="Freeform 220"/>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00" name="Freeform 221"/>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01" name="Freeform 222"/>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02" name="Freeform 223"/>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03" name="Freeform 224"/>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04" name="Freeform 225"/>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05" name="Freeform 226"/>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06" name="Freeform 227"/>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16392" name="Group 233"/>
            <p:cNvGrpSpPr>
              <a:grpSpLocks/>
            </p:cNvGrpSpPr>
            <p:nvPr/>
          </p:nvGrpSpPr>
          <p:grpSpPr bwMode="auto">
            <a:xfrm>
              <a:off x="554514" y="5940058"/>
              <a:ext cx="6337300" cy="635000"/>
              <a:chOff x="793" y="3022"/>
              <a:chExt cx="3992" cy="400"/>
            </a:xfrm>
          </p:grpSpPr>
          <p:sp>
            <p:nvSpPr>
              <p:cNvPr id="16397" name="Line 173"/>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16398" name="Text Box 174"/>
              <p:cNvSpPr txBox="1">
                <a:spLocks noChangeArrowheads="1"/>
              </p:cNvSpPr>
              <p:nvPr/>
            </p:nvSpPr>
            <p:spPr bwMode="auto">
              <a:xfrm>
                <a:off x="1291" y="3050"/>
                <a:ext cx="1915"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a:ea typeface="標楷體" pitchFamily="65" charset="-120"/>
                  </a:rPr>
                  <a:t>其他法律有特別規定</a:t>
                </a:r>
                <a:r>
                  <a:rPr kumimoji="0" lang="zh-TW" altLang="en-US" sz="2400"/>
                  <a:t> </a:t>
                </a:r>
              </a:p>
            </p:txBody>
          </p:sp>
          <p:grpSp>
            <p:nvGrpSpPr>
              <p:cNvPr id="16399" name="Group 175"/>
              <p:cNvGrpSpPr>
                <a:grpSpLocks/>
              </p:cNvGrpSpPr>
              <p:nvPr/>
            </p:nvGrpSpPr>
            <p:grpSpPr bwMode="auto">
              <a:xfrm rot="-4423226">
                <a:off x="778" y="3037"/>
                <a:ext cx="400" cy="370"/>
                <a:chOff x="1043" y="2596"/>
                <a:chExt cx="142" cy="99"/>
              </a:xfrm>
            </p:grpSpPr>
            <p:sp>
              <p:nvSpPr>
                <p:cNvPr id="16400" name="Freeform 176"/>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01" name="Freeform 177"/>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02" name="Freeform 178"/>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03" name="Freeform 179"/>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04" name="Freeform 180"/>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05" name="Freeform 181"/>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06" name="Freeform 182"/>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07" name="Freeform 183"/>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08" name="Freeform 184"/>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09" name="Freeform 185"/>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10" name="Freeform 186"/>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11" name="Freeform 187"/>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12" name="Freeform 188"/>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13" name="Freeform 189"/>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14" name="Freeform 190"/>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15" name="Freeform 191"/>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16" name="Freeform 192"/>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17" name="Freeform 193"/>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18" name="Freeform 194"/>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19" name="Freeform 195"/>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20" name="Freeform 196"/>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21" name="Freeform 197"/>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22" name="Freeform 198"/>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23" name="Freeform 199"/>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24" name="Freeform 200"/>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25" name="Freeform 201"/>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26" name="Freeform 202"/>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27" name="Freeform 203"/>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28" name="Freeform 204"/>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29" name="Freeform 205"/>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30" name="Freeform 206"/>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31" name="Freeform 207"/>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32" name="Freeform 208"/>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33" name="Freeform 209"/>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34" name="Freeform 210"/>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35" name="Freeform 211"/>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36" name="Freeform 212"/>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37" name="Freeform 213"/>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38" name="Freeform 214"/>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39" name="Freeform 215"/>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40" name="Freeform 216"/>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41" name="Freeform 217"/>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42" name="Freeform 218"/>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43" name="Freeform 219"/>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44" name="Freeform 220"/>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45" name="Freeform 221"/>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46" name="Freeform 222"/>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47" name="Freeform 223"/>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48" name="Freeform 224"/>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49" name="Freeform 225"/>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50" name="Freeform 226"/>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51" name="Freeform 227"/>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pic>
        <p:nvPicPr>
          <p:cNvPr id="16393" name="Picture 286" descr="http://img.sqkk.com/static/images/headImg/7fefb75eaa4f4d2eb3e8faea27080036/headImg.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9812" y="4053568"/>
            <a:ext cx="731837"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94" name="Picture 286" descr="http://img.sqkk.com/static/images/headImg/7fefb75eaa4f4d2eb3e8faea27080036/headImg.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6114" y="5112971"/>
            <a:ext cx="731837"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標題 1"/>
          <p:cNvSpPr txBox="1">
            <a:spLocks/>
          </p:cNvSpPr>
          <p:nvPr/>
        </p:nvSpPr>
        <p:spPr bwMode="auto">
          <a:xfrm>
            <a:off x="1043608" y="31373"/>
            <a:ext cx="7786068" cy="652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新細明體" pitchFamily="18" charset="-120"/>
              </a:defRPr>
            </a:lvl2pPr>
            <a:lvl3pPr algn="ctr" rtl="0" eaLnBrk="0" fontAlgn="base" hangingPunct="0">
              <a:spcBef>
                <a:spcPct val="0"/>
              </a:spcBef>
              <a:spcAft>
                <a:spcPct val="0"/>
              </a:spcAft>
              <a:defRPr kumimoji="1" sz="4400">
                <a:solidFill>
                  <a:schemeClr val="tx2"/>
                </a:solidFill>
                <a:latin typeface="Arial" charset="0"/>
                <a:ea typeface="新細明體" pitchFamily="18" charset="-120"/>
              </a:defRPr>
            </a:lvl3pPr>
            <a:lvl4pPr algn="ctr" rtl="0" eaLnBrk="0" fontAlgn="base" hangingPunct="0">
              <a:spcBef>
                <a:spcPct val="0"/>
              </a:spcBef>
              <a:spcAft>
                <a:spcPct val="0"/>
              </a:spcAft>
              <a:defRPr kumimoji="1" sz="4400">
                <a:solidFill>
                  <a:schemeClr val="tx2"/>
                </a:solidFill>
                <a:latin typeface="Arial" charset="0"/>
                <a:ea typeface="新細明體" pitchFamily="18" charset="-120"/>
              </a:defRPr>
            </a:lvl4pPr>
            <a:lvl5pPr algn="ctr" rtl="0" eaLnBrk="0" fontAlgn="base" hangingPunct="0">
              <a:spcBef>
                <a:spcPct val="0"/>
              </a:spcBef>
              <a:spcAft>
                <a:spcPct val="0"/>
              </a:spcAft>
              <a:defRPr kumimoji="1" sz="4400">
                <a:solidFill>
                  <a:schemeClr val="tx2"/>
                </a:solidFill>
                <a:latin typeface="Arial" charset="0"/>
                <a:ea typeface="新細明體" pitchFamily="18" charset="-120"/>
              </a:defRPr>
            </a:lvl5pPr>
            <a:lvl6pPr marL="457200" algn="ctr" rtl="0" fontAlgn="base">
              <a:spcBef>
                <a:spcPct val="0"/>
              </a:spcBef>
              <a:spcAft>
                <a:spcPct val="0"/>
              </a:spcAft>
              <a:defRPr kumimoji="1" sz="4400">
                <a:solidFill>
                  <a:schemeClr val="tx2"/>
                </a:solidFill>
                <a:latin typeface="Arial" charset="0"/>
                <a:ea typeface="新細明體" pitchFamily="18" charset="-120"/>
              </a:defRPr>
            </a:lvl6pPr>
            <a:lvl7pPr marL="914400" algn="ctr" rtl="0" fontAlgn="base">
              <a:spcBef>
                <a:spcPct val="0"/>
              </a:spcBef>
              <a:spcAft>
                <a:spcPct val="0"/>
              </a:spcAft>
              <a:defRPr kumimoji="1" sz="4400">
                <a:solidFill>
                  <a:schemeClr val="tx2"/>
                </a:solidFill>
                <a:latin typeface="Arial" charset="0"/>
                <a:ea typeface="新細明體" pitchFamily="18" charset="-120"/>
              </a:defRPr>
            </a:lvl7pPr>
            <a:lvl8pPr marL="1371600" algn="ctr" rtl="0" fontAlgn="base">
              <a:spcBef>
                <a:spcPct val="0"/>
              </a:spcBef>
              <a:spcAft>
                <a:spcPct val="0"/>
              </a:spcAft>
              <a:defRPr kumimoji="1" sz="4400">
                <a:solidFill>
                  <a:schemeClr val="tx2"/>
                </a:solidFill>
                <a:latin typeface="Arial" charset="0"/>
                <a:ea typeface="新細明體" pitchFamily="18" charset="-120"/>
              </a:defRPr>
            </a:lvl8pPr>
            <a:lvl9pPr marL="1828800" algn="ctr" rtl="0" fontAlgn="base">
              <a:spcBef>
                <a:spcPct val="0"/>
              </a:spcBef>
              <a:spcAft>
                <a:spcPct val="0"/>
              </a:spcAft>
              <a:defRPr kumimoji="1" sz="4400">
                <a:solidFill>
                  <a:schemeClr val="tx2"/>
                </a:solidFill>
                <a:latin typeface="Arial" charset="0"/>
                <a:ea typeface="新細明體" pitchFamily="18" charset="-120"/>
              </a:defRPr>
            </a:lvl9pPr>
          </a:lstStyle>
          <a:p>
            <a:pPr algn="l"/>
            <a:r>
              <a:rPr lang="zh-TW" altLang="en-US" sz="4000" b="1" kern="0" smtClean="0">
                <a:solidFill>
                  <a:srgbClr val="002060"/>
                </a:solidFill>
                <a:latin typeface="標楷體" pitchFamily="65" charset="-120"/>
                <a:ea typeface="標楷體" pitchFamily="65" charset="-120"/>
              </a:rPr>
              <a:t>貳、公務人員退休資遣</a:t>
            </a:r>
            <a:endParaRPr lang="zh-TW" altLang="en-US" sz="4000" b="1" kern="0" dirty="0">
              <a:solidFill>
                <a:srgbClr val="002060"/>
              </a:solidFill>
              <a:latin typeface="標楷體" pitchFamily="65" charset="-120"/>
              <a:ea typeface="標楷體" pitchFamily="65" charset="-120"/>
            </a:endParaRPr>
          </a:p>
        </p:txBody>
      </p:sp>
      <p:sp>
        <p:nvSpPr>
          <p:cNvPr id="290" name="Text Box 28"/>
          <p:cNvSpPr txBox="1">
            <a:spLocks noChangeArrowheads="1"/>
          </p:cNvSpPr>
          <p:nvPr/>
        </p:nvSpPr>
        <p:spPr bwMode="gray">
          <a:xfrm>
            <a:off x="560808" y="1311151"/>
            <a:ext cx="226376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a:solidFill>
                  <a:schemeClr val="bg1"/>
                </a:solidFill>
              </a:rPr>
              <a:t>一</a:t>
            </a:r>
            <a:r>
              <a:rPr lang="en-US" altLang="zh-TW" sz="2400" b="1" dirty="0" smtClean="0">
                <a:solidFill>
                  <a:schemeClr val="bg1"/>
                </a:solidFill>
              </a:rPr>
              <a:t>)</a:t>
            </a:r>
            <a:r>
              <a:rPr lang="zh-TW" altLang="en-US" sz="2400" b="1" dirty="0" smtClean="0">
                <a:solidFill>
                  <a:schemeClr val="bg1"/>
                </a:solidFill>
              </a:rPr>
              <a:t>事前控管</a:t>
            </a:r>
            <a:r>
              <a:rPr lang="en-US" altLang="zh-TW" sz="2400" b="1" dirty="0" smtClean="0">
                <a:solidFill>
                  <a:schemeClr val="bg1"/>
                </a:solidFill>
              </a:rPr>
              <a:t>(1)</a:t>
            </a:r>
            <a:endParaRPr lang="zh-TW" altLang="en-US" sz="2400" b="1" dirty="0"/>
          </a:p>
        </p:txBody>
      </p:sp>
      <p:sp>
        <p:nvSpPr>
          <p:cNvPr id="291"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十一、涉案公務人員退休控管機制</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4" name="矩形 3"/>
          <p:cNvSpPr/>
          <p:nvPr/>
        </p:nvSpPr>
        <p:spPr>
          <a:xfrm>
            <a:off x="560808" y="1916832"/>
            <a:ext cx="7263527" cy="461665"/>
          </a:xfrm>
          <a:prstGeom prst="rect">
            <a:avLst/>
          </a:prstGeom>
        </p:spPr>
        <p:style>
          <a:lnRef idx="2">
            <a:schemeClr val="accent5"/>
          </a:lnRef>
          <a:fillRef idx="1">
            <a:schemeClr val="lt1"/>
          </a:fillRef>
          <a:effectRef idx="0">
            <a:schemeClr val="accent5"/>
          </a:effectRef>
          <a:fontRef idx="minor">
            <a:schemeClr val="dk1"/>
          </a:fontRef>
        </p:style>
        <p:txBody>
          <a:bodyPr wrap="none">
            <a:spAutoFit/>
          </a:bodyPr>
          <a:lstStyle/>
          <a:p>
            <a:r>
              <a:rPr lang="en-US" altLang="zh-TW" sz="2400" b="1" dirty="0" smtClean="0">
                <a:latin typeface="+mn-ea"/>
              </a:rPr>
              <a:t>1.</a:t>
            </a:r>
            <a:r>
              <a:rPr lang="zh-TW" altLang="en-US" sz="2400" b="1" dirty="0" smtClean="0">
                <a:latin typeface="+mn-ea"/>
              </a:rPr>
              <a:t>有下列情形之一而申請退休或資遣</a:t>
            </a:r>
            <a:r>
              <a:rPr lang="zh-TW" altLang="en-US" sz="2400" b="1" dirty="0" smtClean="0">
                <a:latin typeface="標楷體"/>
                <a:ea typeface="標楷體"/>
              </a:rPr>
              <a:t>，應不予受理：</a:t>
            </a:r>
            <a:endParaRPr lang="zh-TW" altLang="en-US" sz="2400" dirty="0"/>
          </a:p>
        </p:txBody>
      </p:sp>
    </p:spTree>
    <p:extLst>
      <p:ext uri="{BB962C8B-B14F-4D97-AF65-F5344CB8AC3E}">
        <p14:creationId xmlns:p14="http://schemas.microsoft.com/office/powerpoint/2010/main" val="24913635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75</a:t>
            </a:fld>
            <a:endParaRPr lang="en-US" altLang="zh-TW" sz="1200" dirty="0"/>
          </a:p>
        </p:txBody>
      </p:sp>
      <p:sp>
        <p:nvSpPr>
          <p:cNvPr id="35" name="Text Box 28"/>
          <p:cNvSpPr txBox="1">
            <a:spLocks noChangeArrowheads="1"/>
          </p:cNvSpPr>
          <p:nvPr/>
        </p:nvSpPr>
        <p:spPr bwMode="gray">
          <a:xfrm>
            <a:off x="560808" y="1311151"/>
            <a:ext cx="226376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a:solidFill>
                  <a:schemeClr val="bg1"/>
                </a:solidFill>
              </a:rPr>
              <a:t>一</a:t>
            </a:r>
            <a:r>
              <a:rPr lang="en-US" altLang="zh-TW" sz="2400" b="1" dirty="0" smtClean="0">
                <a:solidFill>
                  <a:schemeClr val="bg1"/>
                </a:solidFill>
              </a:rPr>
              <a:t>)</a:t>
            </a:r>
            <a:r>
              <a:rPr lang="zh-TW" altLang="en-US" sz="2400" b="1" dirty="0" smtClean="0">
                <a:solidFill>
                  <a:schemeClr val="bg1"/>
                </a:solidFill>
              </a:rPr>
              <a:t>事前控管</a:t>
            </a:r>
            <a:r>
              <a:rPr lang="en-US" altLang="zh-TW" sz="2400" b="1" dirty="0" smtClean="0">
                <a:solidFill>
                  <a:schemeClr val="bg1"/>
                </a:solidFill>
              </a:rPr>
              <a:t>(2)</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十一、涉案公務人員退休控管機制</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grpSp>
        <p:nvGrpSpPr>
          <p:cNvPr id="2" name="群組 1"/>
          <p:cNvGrpSpPr/>
          <p:nvPr/>
        </p:nvGrpSpPr>
        <p:grpSpPr>
          <a:xfrm>
            <a:off x="541762" y="5430137"/>
            <a:ext cx="7952751" cy="833813"/>
            <a:chOff x="255839" y="1910878"/>
            <a:chExt cx="8210684" cy="1014066"/>
          </a:xfrm>
        </p:grpSpPr>
        <p:sp>
          <p:nvSpPr>
            <p:cNvPr id="18" name="手繪多邊形 17"/>
            <p:cNvSpPr/>
            <p:nvPr/>
          </p:nvSpPr>
          <p:spPr>
            <a:xfrm>
              <a:off x="255839" y="1924357"/>
              <a:ext cx="608148" cy="1000587"/>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19" name="手繪多邊形 18"/>
            <p:cNvSpPr/>
            <p:nvPr/>
          </p:nvSpPr>
          <p:spPr>
            <a:xfrm>
              <a:off x="880185" y="1910878"/>
              <a:ext cx="7586338" cy="1014066"/>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85725" lvl="0" algn="just">
                <a:lnSpc>
                  <a:spcPts val="2800"/>
                </a:lnSpc>
                <a:defRPr/>
              </a:pPr>
              <a:r>
                <a:rPr lang="zh-TW" altLang="en-US" sz="2200" b="1" dirty="0">
                  <a:solidFill>
                    <a:srgbClr val="660066"/>
                  </a:solidFill>
                  <a:latin typeface="標楷體" pitchFamily="65" charset="-120"/>
                </a:rPr>
                <a:t>公務人員有前開所定應不予受理退休案情事之一而申請退休時，各機關應不予受理。</a:t>
              </a:r>
            </a:p>
          </p:txBody>
        </p:sp>
        <p:pic>
          <p:nvPicPr>
            <p:cNvPr id="20"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55839" y="1910878"/>
              <a:ext cx="608148" cy="8585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
        <p:nvSpPr>
          <p:cNvPr id="22" name="矩形 21"/>
          <p:cNvSpPr/>
          <p:nvPr/>
        </p:nvSpPr>
        <p:spPr>
          <a:xfrm>
            <a:off x="541762" y="1844824"/>
            <a:ext cx="5109091" cy="461665"/>
          </a:xfrm>
          <a:prstGeom prst="rect">
            <a:avLst/>
          </a:prstGeom>
        </p:spPr>
        <p:txBody>
          <a:bodyPr wrap="none">
            <a:spAutoFit/>
          </a:bodyPr>
          <a:lstStyle/>
          <a:p>
            <a:r>
              <a:rPr lang="en-US" altLang="zh-TW" sz="2400" b="1" dirty="0" smtClean="0">
                <a:latin typeface="+mn-ea"/>
              </a:rPr>
              <a:t>2.</a:t>
            </a:r>
            <a:r>
              <a:rPr lang="zh-TW" altLang="en-US" sz="2400" b="1" dirty="0" smtClean="0">
                <a:latin typeface="+mn-ea"/>
              </a:rPr>
              <a:t>涉案人員申請退休或資遣之程序</a:t>
            </a:r>
            <a:r>
              <a:rPr lang="zh-TW" altLang="en-US" sz="2400" b="1" dirty="0" smtClean="0">
                <a:latin typeface="標楷體"/>
                <a:ea typeface="標楷體"/>
              </a:rPr>
              <a:t>：</a:t>
            </a:r>
            <a:endParaRPr lang="zh-TW" altLang="en-US" sz="2400" dirty="0"/>
          </a:p>
        </p:txBody>
      </p:sp>
      <p:sp>
        <p:nvSpPr>
          <p:cNvPr id="38" name="手繪多邊形 37"/>
          <p:cNvSpPr/>
          <p:nvPr/>
        </p:nvSpPr>
        <p:spPr>
          <a:xfrm>
            <a:off x="560808" y="2306489"/>
            <a:ext cx="7933705" cy="2994719"/>
          </a:xfrm>
          <a:custGeom>
            <a:avLst/>
            <a:gdLst>
              <a:gd name="connsiteX0" fmla="*/ 0 w 4958944"/>
              <a:gd name="connsiteY0" fmla="*/ 103151 h 1031514"/>
              <a:gd name="connsiteX1" fmla="*/ 103151 w 4958944"/>
              <a:gd name="connsiteY1" fmla="*/ 0 h 1031514"/>
              <a:gd name="connsiteX2" fmla="*/ 4855793 w 4958944"/>
              <a:gd name="connsiteY2" fmla="*/ 0 h 1031514"/>
              <a:gd name="connsiteX3" fmla="*/ 4958944 w 4958944"/>
              <a:gd name="connsiteY3" fmla="*/ 103151 h 1031514"/>
              <a:gd name="connsiteX4" fmla="*/ 4958944 w 4958944"/>
              <a:gd name="connsiteY4" fmla="*/ 928363 h 1031514"/>
              <a:gd name="connsiteX5" fmla="*/ 4855793 w 4958944"/>
              <a:gd name="connsiteY5" fmla="*/ 1031514 h 1031514"/>
              <a:gd name="connsiteX6" fmla="*/ 103151 w 4958944"/>
              <a:gd name="connsiteY6" fmla="*/ 1031514 h 1031514"/>
              <a:gd name="connsiteX7" fmla="*/ 0 w 4958944"/>
              <a:gd name="connsiteY7" fmla="*/ 928363 h 1031514"/>
              <a:gd name="connsiteX8" fmla="*/ 0 w 4958944"/>
              <a:gd name="connsiteY8" fmla="*/ 103151 h 103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8944" h="1031514">
                <a:moveTo>
                  <a:pt x="0" y="103151"/>
                </a:moveTo>
                <a:cubicBezTo>
                  <a:pt x="0" y="46182"/>
                  <a:pt x="46182" y="0"/>
                  <a:pt x="103151" y="0"/>
                </a:cubicBezTo>
                <a:lnTo>
                  <a:pt x="4855793" y="0"/>
                </a:lnTo>
                <a:cubicBezTo>
                  <a:pt x="4912762" y="0"/>
                  <a:pt x="4958944" y="46182"/>
                  <a:pt x="4958944" y="103151"/>
                </a:cubicBezTo>
                <a:lnTo>
                  <a:pt x="4958944" y="928363"/>
                </a:lnTo>
                <a:cubicBezTo>
                  <a:pt x="4958944" y="985332"/>
                  <a:pt x="4912762" y="1031514"/>
                  <a:pt x="4855793" y="1031514"/>
                </a:cubicBezTo>
                <a:lnTo>
                  <a:pt x="103151" y="1031514"/>
                </a:lnTo>
                <a:cubicBezTo>
                  <a:pt x="46182" y="1031514"/>
                  <a:pt x="0" y="985332"/>
                  <a:pt x="0" y="928363"/>
                </a:cubicBezTo>
                <a:lnTo>
                  <a:pt x="0" y="103151"/>
                </a:lnTo>
                <a:close/>
              </a:path>
            </a:pathLst>
          </a:custGeom>
        </p:spPr>
        <p:style>
          <a:lnRef idx="2">
            <a:schemeClr val="accent5"/>
          </a:lnRef>
          <a:fillRef idx="1">
            <a:schemeClr val="lt1"/>
          </a:fillRef>
          <a:effectRef idx="0">
            <a:schemeClr val="accent5"/>
          </a:effectRef>
          <a:fontRef idx="minor">
            <a:schemeClr val="dk1"/>
          </a:fontRef>
        </p:style>
        <p:txBody>
          <a:bodyPr spcFirstLastPara="0" vert="horz" wrap="square" lIns="44817" tIns="44817" rIns="44817" bIns="44817" numCol="1" spcCol="1270" anchor="t" anchorCtr="0">
            <a:noAutofit/>
          </a:bodyPr>
          <a:lstStyle/>
          <a:p>
            <a:pPr marL="542925" lvl="0" indent="-276225" algn="just">
              <a:lnSpc>
                <a:spcPts val="2800"/>
              </a:lnSpc>
              <a:buClr>
                <a:srgbClr val="0000FF"/>
              </a:buClr>
              <a:buFont typeface="+mj-lt"/>
              <a:buAutoNum type="arabicParenR"/>
              <a:defRPr/>
            </a:pPr>
            <a:r>
              <a:rPr lang="zh-TW" altLang="en-US" sz="2200" b="1" dirty="0">
                <a:solidFill>
                  <a:srgbClr val="C00000"/>
                </a:solidFill>
                <a:latin typeface="+mn-ea"/>
              </a:rPr>
              <a:t>召開考績會</a:t>
            </a:r>
            <a:r>
              <a:rPr lang="zh-TW" altLang="en-US" sz="2200" b="1" dirty="0" smtClean="0">
                <a:solidFill>
                  <a:srgbClr val="0000FF"/>
                </a:solidFill>
                <a:latin typeface="標楷體"/>
              </a:rPr>
              <a:t>，就</a:t>
            </a:r>
            <a:r>
              <a:rPr lang="zh-TW" altLang="en-US" sz="2200" b="1" dirty="0">
                <a:solidFill>
                  <a:srgbClr val="0000FF"/>
                </a:solidFill>
                <a:latin typeface="標楷體"/>
              </a:rPr>
              <a:t>其涉案或違失情節，確實檢討其行政責任並詳慎審酌是否</a:t>
            </a:r>
            <a:r>
              <a:rPr lang="zh-TW" altLang="en-US" sz="2200" b="1" dirty="0" smtClean="0">
                <a:solidFill>
                  <a:srgbClr val="0000FF"/>
                </a:solidFill>
                <a:latin typeface="標楷體"/>
              </a:rPr>
              <a:t>應移送</a:t>
            </a:r>
            <a:r>
              <a:rPr lang="zh-TW" altLang="en-US" sz="2200" b="1" dirty="0">
                <a:solidFill>
                  <a:srgbClr val="0000FF"/>
                </a:solidFill>
                <a:latin typeface="標楷體"/>
              </a:rPr>
              <a:t>懲戒或送請監察院審查，及</a:t>
            </a:r>
            <a:r>
              <a:rPr lang="zh-TW" altLang="en-US" sz="2200" b="1" dirty="0" smtClean="0">
                <a:solidFill>
                  <a:srgbClr val="0000FF"/>
                </a:solidFill>
                <a:latin typeface="標楷體"/>
              </a:rPr>
              <a:t>應否核</a:t>
            </a:r>
            <a:r>
              <a:rPr lang="zh-TW" altLang="en-US" sz="2200" b="1" dirty="0">
                <a:solidFill>
                  <a:srgbClr val="0000FF"/>
                </a:solidFill>
                <a:latin typeface="標楷體"/>
              </a:rPr>
              <a:t>予停職或免職</a:t>
            </a:r>
            <a:r>
              <a:rPr lang="zh-TW" altLang="en-US" sz="2200" b="1" dirty="0" smtClean="0">
                <a:solidFill>
                  <a:srgbClr val="0000FF"/>
                </a:solidFill>
                <a:latin typeface="標楷體"/>
              </a:rPr>
              <a:t>。</a:t>
            </a:r>
            <a:endParaRPr lang="en-US" altLang="zh-TW" sz="2200" b="1" dirty="0" smtClean="0">
              <a:solidFill>
                <a:srgbClr val="0000FF"/>
              </a:solidFill>
              <a:latin typeface="標楷體"/>
            </a:endParaRPr>
          </a:p>
          <a:p>
            <a:pPr marL="542925" lvl="0" indent="-276225" algn="just">
              <a:lnSpc>
                <a:spcPts val="2800"/>
              </a:lnSpc>
              <a:buFont typeface="+mj-lt"/>
              <a:buAutoNum type="arabicParenR"/>
              <a:defRPr/>
            </a:pPr>
            <a:r>
              <a:rPr lang="zh-TW" altLang="en-US" sz="2200" b="1" dirty="0" smtClean="0">
                <a:solidFill>
                  <a:srgbClr val="0000FF"/>
                </a:solidFill>
                <a:latin typeface="標楷體"/>
              </a:rPr>
              <a:t>經</a:t>
            </a:r>
            <a:r>
              <a:rPr lang="zh-TW" altLang="en-US" sz="2200" b="1" dirty="0">
                <a:solidFill>
                  <a:srgbClr val="0000FF"/>
                </a:solidFill>
                <a:latin typeface="標楷體"/>
              </a:rPr>
              <a:t>召開考績委員會檢討後，</a:t>
            </a:r>
            <a:r>
              <a:rPr lang="zh-TW" altLang="en-US" sz="2200" b="1" dirty="0">
                <a:solidFill>
                  <a:srgbClr val="C00000"/>
                </a:solidFill>
                <a:latin typeface="標楷體"/>
              </a:rPr>
              <a:t>仍同意受理其申請退休或資遣</a:t>
            </a:r>
            <a:r>
              <a:rPr lang="zh-TW" altLang="en-US" sz="2200" b="1" dirty="0">
                <a:solidFill>
                  <a:srgbClr val="0000FF"/>
                </a:solidFill>
                <a:latin typeface="標楷體"/>
              </a:rPr>
              <a:t>時，應於彙送審定機關之函內，敘明理由並檢同相關審查資料，以明責任</a:t>
            </a:r>
            <a:r>
              <a:rPr lang="zh-TW" altLang="en-US" sz="2200" b="1" dirty="0" smtClean="0">
                <a:solidFill>
                  <a:srgbClr val="0000FF"/>
                </a:solidFill>
                <a:latin typeface="標楷體"/>
              </a:rPr>
              <a:t>。</a:t>
            </a:r>
            <a:endParaRPr lang="en-US" altLang="zh-TW" sz="2200" b="1" dirty="0" smtClean="0">
              <a:solidFill>
                <a:srgbClr val="0000FF"/>
              </a:solidFill>
              <a:latin typeface="標楷體"/>
            </a:endParaRPr>
          </a:p>
          <a:p>
            <a:pPr marL="542925" lvl="0" indent="-276225" algn="just">
              <a:lnSpc>
                <a:spcPts val="2800"/>
              </a:lnSpc>
              <a:buFont typeface="+mj-lt"/>
              <a:buAutoNum type="arabicParenR"/>
              <a:defRPr/>
            </a:pPr>
            <a:r>
              <a:rPr lang="zh-TW" altLang="en-US" sz="2200" b="1" dirty="0">
                <a:solidFill>
                  <a:srgbClr val="0000FF"/>
                </a:solidFill>
                <a:latin typeface="標楷體"/>
              </a:rPr>
              <a:t>機關</a:t>
            </a:r>
            <a:r>
              <a:rPr lang="zh-TW" altLang="en-US" sz="2200" b="1" dirty="0">
                <a:solidFill>
                  <a:srgbClr val="C00000"/>
                </a:solidFill>
                <a:latin typeface="標楷體"/>
              </a:rPr>
              <a:t>未設有考績委員會者</a:t>
            </a:r>
            <a:r>
              <a:rPr lang="zh-TW" altLang="en-US" sz="2200" b="1" dirty="0">
                <a:solidFill>
                  <a:srgbClr val="0000FF"/>
                </a:solidFill>
                <a:latin typeface="標楷體"/>
              </a:rPr>
              <a:t>，應送由上級機關考績委員會覈實辦理。但另有懲處規定者，從其規定之程序辦理。</a:t>
            </a:r>
            <a:endParaRPr lang="zh-TW" altLang="en-US" sz="2200" b="1" kern="1200" dirty="0">
              <a:solidFill>
                <a:srgbClr val="0000FF"/>
              </a:solidFill>
              <a:latin typeface="+mn-ea"/>
            </a:endParaRPr>
          </a:p>
        </p:txBody>
      </p:sp>
    </p:spTree>
    <p:extLst>
      <p:ext uri="{BB962C8B-B14F-4D97-AF65-F5344CB8AC3E}">
        <p14:creationId xmlns:p14="http://schemas.microsoft.com/office/powerpoint/2010/main" val="2259465879"/>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76</a:t>
            </a:fld>
            <a:endParaRPr lang="en-US" altLang="zh-TW" sz="1200" dirty="0"/>
          </a:p>
        </p:txBody>
      </p:sp>
      <p:sp>
        <p:nvSpPr>
          <p:cNvPr id="35" name="Text Box 28"/>
          <p:cNvSpPr txBox="1">
            <a:spLocks noChangeArrowheads="1"/>
          </p:cNvSpPr>
          <p:nvPr/>
        </p:nvSpPr>
        <p:spPr bwMode="gray">
          <a:xfrm>
            <a:off x="660663" y="1311151"/>
            <a:ext cx="226376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二</a:t>
            </a:r>
            <a:r>
              <a:rPr lang="en-US" altLang="zh-TW" sz="2400" b="1" dirty="0" smtClean="0">
                <a:solidFill>
                  <a:schemeClr val="bg1"/>
                </a:solidFill>
              </a:rPr>
              <a:t>)</a:t>
            </a:r>
            <a:r>
              <a:rPr lang="zh-TW" altLang="en-US" sz="2400" b="1" dirty="0" smtClean="0">
                <a:solidFill>
                  <a:schemeClr val="bg1"/>
                </a:solidFill>
              </a:rPr>
              <a:t>事後控管</a:t>
            </a:r>
            <a:r>
              <a:rPr lang="en-US" altLang="zh-TW" sz="2400" b="1" dirty="0" smtClean="0">
                <a:solidFill>
                  <a:schemeClr val="bg1"/>
                </a:solidFill>
              </a:rPr>
              <a:t>(1)</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十一、涉案公務人員退休控管機制</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grpSp>
        <p:nvGrpSpPr>
          <p:cNvPr id="14" name="群組 3"/>
          <p:cNvGrpSpPr>
            <a:grpSpLocks/>
          </p:cNvGrpSpPr>
          <p:nvPr/>
        </p:nvGrpSpPr>
        <p:grpSpPr bwMode="auto">
          <a:xfrm>
            <a:off x="610230" y="2003182"/>
            <a:ext cx="7832327" cy="1044667"/>
            <a:chOff x="1979712" y="1772816"/>
            <a:chExt cx="5263412" cy="808710"/>
          </a:xfrm>
        </p:grpSpPr>
        <p:sp>
          <p:nvSpPr>
            <p:cNvPr id="16" name="手繪多邊形 15"/>
            <p:cNvSpPr/>
            <p:nvPr/>
          </p:nvSpPr>
          <p:spPr>
            <a:xfrm>
              <a:off x="2013419" y="1881212"/>
              <a:ext cx="5200944" cy="598200"/>
            </a:xfrm>
            <a:custGeom>
              <a:avLst/>
              <a:gdLst>
                <a:gd name="connsiteX0" fmla="*/ 0 w 5284729"/>
                <a:gd name="connsiteY0" fmla="*/ 0 h 598200"/>
                <a:gd name="connsiteX1" fmla="*/ 5284729 w 5284729"/>
                <a:gd name="connsiteY1" fmla="*/ 0 h 598200"/>
                <a:gd name="connsiteX2" fmla="*/ 5284729 w 5284729"/>
                <a:gd name="connsiteY2" fmla="*/ 598200 h 598200"/>
                <a:gd name="connsiteX3" fmla="*/ 0 w 5284729"/>
                <a:gd name="connsiteY3" fmla="*/ 598200 h 598200"/>
                <a:gd name="connsiteX4" fmla="*/ 0 w 5284729"/>
                <a:gd name="connsiteY4" fmla="*/ 0 h 598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4729" h="598200">
                  <a:moveTo>
                    <a:pt x="0" y="0"/>
                  </a:moveTo>
                  <a:lnTo>
                    <a:pt x="5284729" y="0"/>
                  </a:lnTo>
                  <a:lnTo>
                    <a:pt x="5284729" y="598200"/>
                  </a:lnTo>
                  <a:lnTo>
                    <a:pt x="0" y="59820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5250" tIns="95250" rIns="95250" bIns="95250" spcCol="1270" anchor="ctr"/>
            <a:lstStyle/>
            <a:p>
              <a:pPr defTabSz="1111250">
                <a:lnSpc>
                  <a:spcPts val="3500"/>
                </a:lnSpc>
                <a:spcBef>
                  <a:spcPct val="0"/>
                </a:spcBef>
                <a:defRPr/>
              </a:pPr>
              <a:r>
                <a:rPr lang="zh-TW" altLang="en-US" sz="2600" b="1" dirty="0">
                  <a:ln w="1905"/>
                  <a:solidFill>
                    <a:srgbClr val="0000FF"/>
                  </a:solidFill>
                  <a:effectLst>
                    <a:innerShdw blurRad="69850" dist="43180" dir="5400000">
                      <a:srgbClr val="000000">
                        <a:alpha val="65000"/>
                      </a:srgbClr>
                    </a:innerShdw>
                  </a:effectLst>
                  <a:latin typeface="+mn-ea"/>
                </a:rPr>
                <a:t>在職期間犯貪瀆罪</a:t>
              </a:r>
              <a:r>
                <a:rPr lang="zh-TW" altLang="en-US" sz="2600" b="1" dirty="0">
                  <a:ln w="1905"/>
                  <a:solidFill>
                    <a:srgbClr val="C00000"/>
                  </a:solidFill>
                  <a:effectLst>
                    <a:innerShdw blurRad="69850" dist="43180" dir="5400000">
                      <a:srgbClr val="000000">
                        <a:alpha val="65000"/>
                      </a:srgbClr>
                    </a:innerShdw>
                  </a:effectLst>
                  <a:latin typeface="+mn-ea"/>
                </a:rPr>
                <a:t>及假借職務上之權力、機會或方法犯其他罪</a:t>
              </a:r>
              <a:r>
                <a:rPr lang="zh-TW" altLang="en-US" sz="2600" b="1" dirty="0">
                  <a:ln w="1905"/>
                  <a:solidFill>
                    <a:srgbClr val="0000FF"/>
                  </a:solidFill>
                  <a:effectLst>
                    <a:innerShdw blurRad="69850" dist="43180" dir="5400000">
                      <a:srgbClr val="000000">
                        <a:alpha val="65000"/>
                      </a:srgbClr>
                    </a:innerShdw>
                  </a:effectLst>
                  <a:latin typeface="+mn-ea"/>
                </a:rPr>
                <a:t>，</a:t>
              </a:r>
              <a:r>
                <a:rPr lang="zh-TW" altLang="en-US" sz="2600" b="1" dirty="0" smtClean="0">
                  <a:ln w="1905"/>
                  <a:solidFill>
                    <a:srgbClr val="0000FF"/>
                  </a:solidFill>
                  <a:effectLst>
                    <a:innerShdw blurRad="69850" dist="43180" dir="5400000">
                      <a:srgbClr val="000000">
                        <a:alpha val="65000"/>
                      </a:srgbClr>
                    </a:innerShdw>
                  </a:effectLst>
                  <a:latin typeface="+mn-ea"/>
                </a:rPr>
                <a:t>退休、資遣或離職後</a:t>
              </a:r>
              <a:r>
                <a:rPr lang="zh-TW" altLang="en-US" sz="2600" b="1" dirty="0">
                  <a:ln w="1905"/>
                  <a:solidFill>
                    <a:srgbClr val="0000FF"/>
                  </a:solidFill>
                  <a:effectLst>
                    <a:innerShdw blurRad="69850" dist="43180" dir="5400000">
                      <a:srgbClr val="000000">
                        <a:alpha val="65000"/>
                      </a:srgbClr>
                    </a:innerShdw>
                  </a:effectLst>
                  <a:latin typeface="+mn-ea"/>
                </a:rPr>
                <a:t>判刑確定</a:t>
              </a:r>
            </a:p>
          </p:txBody>
        </p:sp>
        <p:sp>
          <p:nvSpPr>
            <p:cNvPr id="17" name="半框架 16"/>
            <p:cNvSpPr/>
            <p:nvPr/>
          </p:nvSpPr>
          <p:spPr>
            <a:xfrm>
              <a:off x="1979713" y="1772816"/>
              <a:ext cx="232586" cy="23264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21" name="半框架 20"/>
            <p:cNvSpPr/>
            <p:nvPr/>
          </p:nvSpPr>
          <p:spPr>
            <a:xfrm rot="5400000">
              <a:off x="6981014" y="1772846"/>
              <a:ext cx="232646" cy="23258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1560506"/>
                <a:satOff val="-1946"/>
                <a:lumOff val="458"/>
                <a:alphaOff val="0"/>
              </a:schemeClr>
            </a:fillRef>
            <a:effectRef idx="2">
              <a:schemeClr val="accent2">
                <a:hueOff val="1560506"/>
                <a:satOff val="-1946"/>
                <a:lumOff val="458"/>
                <a:alphaOff val="0"/>
              </a:schemeClr>
            </a:effectRef>
            <a:fontRef idx="minor">
              <a:schemeClr val="lt1"/>
            </a:fontRef>
          </p:style>
        </p:sp>
        <p:sp>
          <p:nvSpPr>
            <p:cNvPr id="23" name="半框架 22"/>
            <p:cNvSpPr/>
            <p:nvPr/>
          </p:nvSpPr>
          <p:spPr>
            <a:xfrm rot="16200000">
              <a:off x="1979682" y="2348910"/>
              <a:ext cx="232646" cy="23258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3121013"/>
                <a:satOff val="-3893"/>
                <a:lumOff val="915"/>
                <a:alphaOff val="0"/>
              </a:schemeClr>
            </a:fillRef>
            <a:effectRef idx="2">
              <a:schemeClr val="accent2">
                <a:hueOff val="3121013"/>
                <a:satOff val="-3893"/>
                <a:lumOff val="915"/>
                <a:alphaOff val="0"/>
              </a:schemeClr>
            </a:effectRef>
            <a:fontRef idx="minor">
              <a:schemeClr val="lt1"/>
            </a:fontRef>
          </p:style>
        </p:sp>
        <p:sp>
          <p:nvSpPr>
            <p:cNvPr id="24" name="半框架 23"/>
            <p:cNvSpPr/>
            <p:nvPr/>
          </p:nvSpPr>
          <p:spPr>
            <a:xfrm rot="10800000">
              <a:off x="7010538" y="2348880"/>
              <a:ext cx="232586" cy="23264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4681519"/>
                <a:satOff val="-5839"/>
                <a:lumOff val="1373"/>
                <a:alphaOff val="0"/>
              </a:schemeClr>
            </a:fillRef>
            <a:effectRef idx="2">
              <a:schemeClr val="accent2">
                <a:hueOff val="4681519"/>
                <a:satOff val="-5839"/>
                <a:lumOff val="1373"/>
                <a:alphaOff val="0"/>
              </a:schemeClr>
            </a:effectRef>
            <a:fontRef idx="minor">
              <a:schemeClr val="lt1"/>
            </a:fontRef>
          </p:style>
        </p:sp>
      </p:grpSp>
      <p:grpSp>
        <p:nvGrpSpPr>
          <p:cNvPr id="25" name="群組 35"/>
          <p:cNvGrpSpPr>
            <a:grpSpLocks/>
          </p:cNvGrpSpPr>
          <p:nvPr/>
        </p:nvGrpSpPr>
        <p:grpSpPr bwMode="auto">
          <a:xfrm>
            <a:off x="660663" y="3245485"/>
            <a:ext cx="7982532" cy="3024187"/>
            <a:chOff x="970607" y="2996992"/>
            <a:chExt cx="7703705" cy="3383579"/>
          </a:xfrm>
        </p:grpSpPr>
        <p:grpSp>
          <p:nvGrpSpPr>
            <p:cNvPr id="28" name="Group 23"/>
            <p:cNvGrpSpPr>
              <a:grpSpLocks/>
            </p:cNvGrpSpPr>
            <p:nvPr/>
          </p:nvGrpSpPr>
          <p:grpSpPr bwMode="auto">
            <a:xfrm>
              <a:off x="970607" y="3008000"/>
              <a:ext cx="7557276" cy="625335"/>
              <a:chOff x="1344" y="1385"/>
              <a:chExt cx="3072" cy="295"/>
            </a:xfrm>
          </p:grpSpPr>
          <p:sp>
            <p:nvSpPr>
              <p:cNvPr id="44" name="Rectangle 13"/>
              <p:cNvSpPr>
                <a:spLocks noChangeArrowheads="1"/>
              </p:cNvSpPr>
              <p:nvPr/>
            </p:nvSpPr>
            <p:spPr bwMode="gray">
              <a:xfrm>
                <a:off x="1680" y="1385"/>
                <a:ext cx="2736" cy="288"/>
              </a:xfrm>
              <a:prstGeom prst="rect">
                <a:avLst/>
              </a:prstGeom>
              <a:gradFill rotWithShape="1">
                <a:gsLst>
                  <a:gs pos="0">
                    <a:srgbClr val="C8F1FA"/>
                  </a:gs>
                  <a:gs pos="100000">
                    <a:srgbClr val="68D8F2"/>
                  </a:gs>
                </a:gsLst>
                <a:lin ang="0" scaled="1"/>
              </a:gradFill>
              <a:ln>
                <a:noFill/>
              </a:ln>
              <a:effectLst>
                <a:prstShdw prst="shdw17" dist="63500" dir="5400000">
                  <a:srgbClr val="3E8291"/>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45" name="Rectangle 14"/>
              <p:cNvSpPr>
                <a:spLocks noChangeArrowheads="1"/>
              </p:cNvSpPr>
              <p:nvPr/>
            </p:nvSpPr>
            <p:spPr bwMode="gray">
              <a:xfrm>
                <a:off x="1344" y="1392"/>
                <a:ext cx="328" cy="288"/>
              </a:xfrm>
              <a:prstGeom prst="rect">
                <a:avLst/>
              </a:prstGeom>
              <a:gradFill rotWithShape="1">
                <a:gsLst>
                  <a:gs pos="0">
                    <a:srgbClr val="284E75"/>
                  </a:gs>
                  <a:gs pos="50000">
                    <a:srgbClr val="4D98E3"/>
                  </a:gs>
                  <a:gs pos="100000">
                    <a:srgbClr val="284E75"/>
                  </a:gs>
                </a:gsLst>
                <a:lin ang="0" scaled="1"/>
              </a:gradFill>
              <a:ln>
                <a:noFill/>
              </a:ln>
              <a:effectLst>
                <a:prstShdw prst="shdw17" dist="63500" dir="5400000">
                  <a:srgbClr val="2E5B88"/>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1</a:t>
                </a:r>
              </a:p>
            </p:txBody>
          </p:sp>
        </p:grpSp>
        <p:grpSp>
          <p:nvGrpSpPr>
            <p:cNvPr id="29" name="Group 24"/>
            <p:cNvGrpSpPr>
              <a:grpSpLocks/>
            </p:cNvGrpSpPr>
            <p:nvPr/>
          </p:nvGrpSpPr>
          <p:grpSpPr bwMode="auto">
            <a:xfrm>
              <a:off x="970607" y="3938584"/>
              <a:ext cx="7557276" cy="610497"/>
              <a:chOff x="1344" y="1872"/>
              <a:chExt cx="3072" cy="288"/>
            </a:xfrm>
          </p:grpSpPr>
          <p:sp>
            <p:nvSpPr>
              <p:cNvPr id="42" name="Rectangle 15"/>
              <p:cNvSpPr>
                <a:spLocks noChangeArrowheads="1"/>
              </p:cNvSpPr>
              <p:nvPr/>
            </p:nvSpPr>
            <p:spPr bwMode="gray">
              <a:xfrm>
                <a:off x="1680" y="1872"/>
                <a:ext cx="2736" cy="288"/>
              </a:xfrm>
              <a:prstGeom prst="rect">
                <a:avLst/>
              </a:prstGeom>
              <a:gradFill rotWithShape="1">
                <a:gsLst>
                  <a:gs pos="0">
                    <a:srgbClr val="DCE2FF"/>
                  </a:gs>
                  <a:gs pos="100000">
                    <a:srgbClr val="9EB0FE"/>
                  </a:gs>
                </a:gsLst>
                <a:lin ang="0" scaled="1"/>
              </a:gradFill>
              <a:ln>
                <a:noFill/>
              </a:ln>
              <a:effectLst>
                <a:prstShdw prst="shdw17" dist="63500" dir="5400000">
                  <a:srgbClr val="5F6A98"/>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43" name="Rectangle 16"/>
              <p:cNvSpPr>
                <a:spLocks noChangeArrowheads="1"/>
              </p:cNvSpPr>
              <p:nvPr/>
            </p:nvSpPr>
            <p:spPr bwMode="gray">
              <a:xfrm>
                <a:off x="1344" y="1872"/>
                <a:ext cx="336" cy="288"/>
              </a:xfrm>
              <a:prstGeom prst="rect">
                <a:avLst/>
              </a:prstGeom>
              <a:gradFill rotWithShape="1">
                <a:gsLst>
                  <a:gs pos="0">
                    <a:srgbClr val="573A7A"/>
                  </a:gs>
                  <a:gs pos="50000">
                    <a:srgbClr val="A971ED"/>
                  </a:gs>
                  <a:gs pos="100000">
                    <a:srgbClr val="573A7A"/>
                  </a:gs>
                </a:gsLst>
                <a:lin ang="0" scaled="1"/>
              </a:gradFill>
              <a:ln>
                <a:noFill/>
              </a:ln>
              <a:effectLst>
                <a:prstShdw prst="shdw17" dist="63500" dir="5400000">
                  <a:srgbClr val="65448E"/>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2</a:t>
                </a:r>
              </a:p>
            </p:txBody>
          </p:sp>
        </p:grpSp>
        <p:grpSp>
          <p:nvGrpSpPr>
            <p:cNvPr id="30" name="Group 25"/>
            <p:cNvGrpSpPr>
              <a:grpSpLocks/>
            </p:cNvGrpSpPr>
            <p:nvPr/>
          </p:nvGrpSpPr>
          <p:grpSpPr bwMode="auto">
            <a:xfrm>
              <a:off x="970607" y="4854329"/>
              <a:ext cx="7557276" cy="610497"/>
              <a:chOff x="1344" y="1392"/>
              <a:chExt cx="3072" cy="288"/>
            </a:xfrm>
          </p:grpSpPr>
          <p:sp>
            <p:nvSpPr>
              <p:cNvPr id="40" name="Rectangle 26"/>
              <p:cNvSpPr>
                <a:spLocks noChangeArrowheads="1"/>
              </p:cNvSpPr>
              <p:nvPr/>
            </p:nvSpPr>
            <p:spPr bwMode="gray">
              <a:xfrm>
                <a:off x="1680" y="1392"/>
                <a:ext cx="2736" cy="288"/>
              </a:xfrm>
              <a:prstGeom prst="rect">
                <a:avLst/>
              </a:prstGeom>
              <a:gradFill rotWithShape="1">
                <a:gsLst>
                  <a:gs pos="0">
                    <a:srgbClr val="C8F1FA"/>
                  </a:gs>
                  <a:gs pos="100000">
                    <a:srgbClr val="68D8F2"/>
                  </a:gs>
                </a:gsLst>
                <a:lin ang="0" scaled="1"/>
              </a:gradFill>
              <a:ln>
                <a:noFill/>
              </a:ln>
              <a:effectLst>
                <a:prstShdw prst="shdw17" dist="63500" dir="5400000">
                  <a:srgbClr val="3E8291"/>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41" name="Rectangle 27"/>
              <p:cNvSpPr>
                <a:spLocks noChangeArrowheads="1"/>
              </p:cNvSpPr>
              <p:nvPr/>
            </p:nvSpPr>
            <p:spPr bwMode="gray">
              <a:xfrm>
                <a:off x="1344" y="1392"/>
                <a:ext cx="328" cy="288"/>
              </a:xfrm>
              <a:prstGeom prst="rect">
                <a:avLst/>
              </a:prstGeom>
              <a:gradFill rotWithShape="1">
                <a:gsLst>
                  <a:gs pos="0">
                    <a:srgbClr val="284E75"/>
                  </a:gs>
                  <a:gs pos="50000">
                    <a:srgbClr val="4D98E3"/>
                  </a:gs>
                  <a:gs pos="100000">
                    <a:srgbClr val="284E75"/>
                  </a:gs>
                </a:gsLst>
                <a:lin ang="0" scaled="1"/>
              </a:gradFill>
              <a:ln>
                <a:noFill/>
              </a:ln>
              <a:effectLst>
                <a:prstShdw prst="shdw17" dist="63500" dir="5400000">
                  <a:srgbClr val="2E5B88"/>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3</a:t>
                </a:r>
              </a:p>
            </p:txBody>
          </p:sp>
        </p:grpSp>
        <p:grpSp>
          <p:nvGrpSpPr>
            <p:cNvPr id="31" name="Group 28"/>
            <p:cNvGrpSpPr>
              <a:grpSpLocks/>
            </p:cNvGrpSpPr>
            <p:nvPr/>
          </p:nvGrpSpPr>
          <p:grpSpPr bwMode="auto">
            <a:xfrm>
              <a:off x="970607" y="5770074"/>
              <a:ext cx="7557276" cy="610497"/>
              <a:chOff x="1344" y="1872"/>
              <a:chExt cx="3072" cy="288"/>
            </a:xfrm>
          </p:grpSpPr>
          <p:sp>
            <p:nvSpPr>
              <p:cNvPr id="37" name="Rectangle 29"/>
              <p:cNvSpPr>
                <a:spLocks noChangeArrowheads="1"/>
              </p:cNvSpPr>
              <p:nvPr/>
            </p:nvSpPr>
            <p:spPr bwMode="gray">
              <a:xfrm>
                <a:off x="1680" y="1872"/>
                <a:ext cx="2736" cy="288"/>
              </a:xfrm>
              <a:prstGeom prst="rect">
                <a:avLst/>
              </a:prstGeom>
              <a:gradFill rotWithShape="1">
                <a:gsLst>
                  <a:gs pos="0">
                    <a:srgbClr val="DCE2FF"/>
                  </a:gs>
                  <a:gs pos="100000">
                    <a:srgbClr val="9EB0FE"/>
                  </a:gs>
                </a:gsLst>
                <a:lin ang="0" scaled="1"/>
              </a:gradFill>
              <a:ln>
                <a:noFill/>
              </a:ln>
              <a:effectLst>
                <a:prstShdw prst="shdw17" dist="63500" dir="5400000">
                  <a:srgbClr val="5F6A98"/>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39" name="Rectangle 30"/>
              <p:cNvSpPr>
                <a:spLocks noChangeArrowheads="1"/>
              </p:cNvSpPr>
              <p:nvPr/>
            </p:nvSpPr>
            <p:spPr bwMode="gray">
              <a:xfrm>
                <a:off x="1344" y="1872"/>
                <a:ext cx="336" cy="288"/>
              </a:xfrm>
              <a:prstGeom prst="rect">
                <a:avLst/>
              </a:prstGeom>
              <a:gradFill rotWithShape="1">
                <a:gsLst>
                  <a:gs pos="0">
                    <a:srgbClr val="573A7A"/>
                  </a:gs>
                  <a:gs pos="50000">
                    <a:srgbClr val="A971ED"/>
                  </a:gs>
                  <a:gs pos="100000">
                    <a:srgbClr val="573A7A"/>
                  </a:gs>
                </a:gsLst>
                <a:lin ang="0" scaled="1"/>
              </a:gradFill>
              <a:ln>
                <a:noFill/>
              </a:ln>
              <a:effectLst>
                <a:prstShdw prst="shdw17" dist="63500" dir="5400000">
                  <a:srgbClr val="65448E"/>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4</a:t>
                </a:r>
              </a:p>
            </p:txBody>
          </p:sp>
        </p:grpSp>
        <p:sp>
          <p:nvSpPr>
            <p:cNvPr id="32" name="Rectangle 39"/>
            <p:cNvSpPr>
              <a:spLocks noChangeArrowheads="1"/>
            </p:cNvSpPr>
            <p:nvPr/>
          </p:nvSpPr>
          <p:spPr bwMode="auto">
            <a:xfrm>
              <a:off x="1792626" y="3938584"/>
              <a:ext cx="6874715" cy="6198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zh-TW" altLang="en-US" sz="2000" b="1" dirty="0">
                  <a:solidFill>
                    <a:srgbClr val="000000"/>
                  </a:solidFill>
                </a:rPr>
                <a:t>經判處有期徒刑</a:t>
              </a:r>
              <a:r>
                <a:rPr lang="en-US" altLang="zh-TW" sz="2000" b="1" dirty="0">
                  <a:solidFill>
                    <a:srgbClr val="000000"/>
                  </a:solidFill>
                </a:rPr>
                <a:t>3</a:t>
              </a:r>
              <a:r>
                <a:rPr lang="zh-TW" altLang="en-US" sz="2000" b="1" dirty="0">
                  <a:solidFill>
                    <a:srgbClr val="000000"/>
                  </a:solidFill>
                </a:rPr>
                <a:t>年以上</a:t>
              </a:r>
              <a:r>
                <a:rPr lang="en-US" altLang="zh-TW" sz="2000" b="1" dirty="0">
                  <a:solidFill>
                    <a:srgbClr val="000000"/>
                  </a:solidFill>
                </a:rPr>
                <a:t>7</a:t>
              </a:r>
              <a:r>
                <a:rPr lang="zh-TW" altLang="en-US" sz="2000" b="1" dirty="0">
                  <a:solidFill>
                    <a:srgbClr val="000000"/>
                  </a:solidFill>
                </a:rPr>
                <a:t>年未滿→自始</a:t>
              </a:r>
              <a:r>
                <a:rPr lang="zh-TW" altLang="en-US" sz="3000" b="1" dirty="0">
                  <a:ln w="1905"/>
                  <a:solidFill>
                    <a:srgbClr val="C00000"/>
                  </a:solidFill>
                  <a:effectLst>
                    <a:innerShdw blurRad="69850" dist="43180" dir="5400000">
                      <a:srgbClr val="000000">
                        <a:alpha val="65000"/>
                      </a:srgbClr>
                    </a:innerShdw>
                  </a:effectLst>
                  <a:latin typeface="標楷體"/>
                  <a:ea typeface="標楷體"/>
                </a:rPr>
                <a:t>減少</a:t>
              </a:r>
              <a:r>
                <a:rPr lang="en-US" altLang="zh-TW" sz="3000" b="1" dirty="0">
                  <a:ln w="1905"/>
                  <a:solidFill>
                    <a:srgbClr val="C00000"/>
                  </a:solidFill>
                  <a:effectLst>
                    <a:innerShdw blurRad="69850" dist="43180" dir="5400000">
                      <a:srgbClr val="000000">
                        <a:alpha val="65000"/>
                      </a:srgbClr>
                    </a:innerShdw>
                  </a:effectLst>
                  <a:latin typeface="標楷體"/>
                  <a:ea typeface="標楷體"/>
                </a:rPr>
                <a:t>50%</a:t>
              </a:r>
              <a:endParaRPr lang="zh-TW" altLang="en-US" sz="3000" b="1" dirty="0">
                <a:ln w="1905"/>
                <a:solidFill>
                  <a:srgbClr val="C00000"/>
                </a:solidFill>
                <a:effectLst>
                  <a:innerShdw blurRad="69850" dist="43180" dir="5400000">
                    <a:srgbClr val="000000">
                      <a:alpha val="65000"/>
                    </a:srgbClr>
                  </a:innerShdw>
                </a:effectLst>
                <a:latin typeface="標楷體"/>
                <a:ea typeface="標楷體"/>
              </a:endParaRPr>
            </a:p>
          </p:txBody>
        </p:sp>
        <p:sp>
          <p:nvSpPr>
            <p:cNvPr id="33" name="矩形 32"/>
            <p:cNvSpPr/>
            <p:nvPr/>
          </p:nvSpPr>
          <p:spPr>
            <a:xfrm>
              <a:off x="1797184" y="2996992"/>
              <a:ext cx="6730699" cy="619835"/>
            </a:xfrm>
            <a:prstGeom prst="rect">
              <a:avLst/>
            </a:prstGeom>
          </p:spPr>
          <p:txBody>
            <a:bodyPr>
              <a:spAutoFit/>
            </a:bodyPr>
            <a:lstStyle/>
            <a:p>
              <a:pPr>
                <a:defRPr/>
              </a:pPr>
              <a:r>
                <a:rPr lang="zh-TW" altLang="en-US" sz="2000" b="1" dirty="0"/>
                <a:t>經判處死刑、無期徒刑或</a:t>
              </a:r>
              <a:r>
                <a:rPr lang="en-US" altLang="zh-TW" sz="2000" b="1" dirty="0"/>
                <a:t>7</a:t>
              </a:r>
              <a:r>
                <a:rPr lang="zh-TW" altLang="en-US" sz="2000" b="1" dirty="0"/>
                <a:t>年以上</a:t>
              </a:r>
              <a:r>
                <a:rPr lang="zh-TW" altLang="en-US" sz="2000" b="1" dirty="0">
                  <a:latin typeface="標楷體"/>
                  <a:ea typeface="標楷體"/>
                </a:rPr>
                <a:t>→</a:t>
              </a:r>
              <a:r>
                <a:rPr lang="zh-TW" altLang="en-US" sz="3000" b="1" dirty="0">
                  <a:ln w="1905"/>
                  <a:solidFill>
                    <a:srgbClr val="C00000"/>
                  </a:solidFill>
                  <a:effectLst>
                    <a:innerShdw blurRad="69850" dist="43180" dir="5400000">
                      <a:srgbClr val="000000">
                        <a:alpha val="65000"/>
                      </a:srgbClr>
                    </a:innerShdw>
                  </a:effectLst>
                  <a:latin typeface="標楷體"/>
                  <a:ea typeface="標楷體"/>
                </a:rPr>
                <a:t>自始剝奪</a:t>
              </a:r>
              <a:endParaRPr lang="zh-TW" altLang="en-US" sz="3000" b="1" dirty="0">
                <a:ln w="1905"/>
                <a:solidFill>
                  <a:srgbClr val="C00000"/>
                </a:solidFill>
                <a:effectLst>
                  <a:innerShdw blurRad="69850" dist="43180" dir="5400000">
                    <a:srgbClr val="000000">
                      <a:alpha val="65000"/>
                    </a:srgbClr>
                  </a:innerShdw>
                </a:effectLst>
              </a:endParaRPr>
            </a:p>
          </p:txBody>
        </p:sp>
        <p:sp>
          <p:nvSpPr>
            <p:cNvPr id="34" name="Rectangle 39"/>
            <p:cNvSpPr>
              <a:spLocks noChangeArrowheads="1"/>
            </p:cNvSpPr>
            <p:nvPr/>
          </p:nvSpPr>
          <p:spPr bwMode="auto">
            <a:xfrm>
              <a:off x="1777503" y="4812382"/>
              <a:ext cx="6874715" cy="6198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zh-TW" altLang="en-US" sz="2000" b="1" dirty="0">
                  <a:solidFill>
                    <a:srgbClr val="000000"/>
                  </a:solidFill>
                </a:rPr>
                <a:t>經判處有期徒刑</a:t>
              </a:r>
              <a:r>
                <a:rPr lang="en-US" altLang="zh-TW" sz="2000" b="1" dirty="0">
                  <a:solidFill>
                    <a:srgbClr val="000000"/>
                  </a:solidFill>
                </a:rPr>
                <a:t>2</a:t>
              </a:r>
              <a:r>
                <a:rPr lang="zh-TW" altLang="en-US" sz="2000" b="1" dirty="0">
                  <a:solidFill>
                    <a:srgbClr val="000000"/>
                  </a:solidFill>
                </a:rPr>
                <a:t>年以上</a:t>
              </a:r>
              <a:r>
                <a:rPr lang="en-US" altLang="zh-TW" sz="2000" b="1" dirty="0">
                  <a:solidFill>
                    <a:srgbClr val="000000"/>
                  </a:solidFill>
                </a:rPr>
                <a:t>3</a:t>
              </a:r>
              <a:r>
                <a:rPr lang="zh-TW" altLang="en-US" sz="2000" b="1" dirty="0">
                  <a:solidFill>
                    <a:srgbClr val="000000"/>
                  </a:solidFill>
                </a:rPr>
                <a:t>年未滿→自始</a:t>
              </a:r>
              <a:r>
                <a:rPr lang="zh-TW" altLang="en-US" sz="3000" b="1" dirty="0">
                  <a:ln w="1905"/>
                  <a:solidFill>
                    <a:srgbClr val="C00000"/>
                  </a:solidFill>
                  <a:effectLst>
                    <a:innerShdw blurRad="69850" dist="43180" dir="5400000">
                      <a:srgbClr val="000000">
                        <a:alpha val="65000"/>
                      </a:srgbClr>
                    </a:innerShdw>
                  </a:effectLst>
                  <a:latin typeface="標楷體"/>
                  <a:ea typeface="標楷體"/>
                </a:rPr>
                <a:t>減少</a:t>
              </a:r>
              <a:r>
                <a:rPr lang="en-US" altLang="zh-TW" sz="3000" b="1" dirty="0">
                  <a:ln w="1905"/>
                  <a:solidFill>
                    <a:srgbClr val="C00000"/>
                  </a:solidFill>
                  <a:effectLst>
                    <a:innerShdw blurRad="69850" dist="43180" dir="5400000">
                      <a:srgbClr val="000000">
                        <a:alpha val="65000"/>
                      </a:srgbClr>
                    </a:innerShdw>
                  </a:effectLst>
                  <a:latin typeface="標楷體"/>
                  <a:ea typeface="標楷體"/>
                </a:rPr>
                <a:t>30%</a:t>
              </a:r>
              <a:endParaRPr lang="zh-TW" altLang="en-US" sz="3000" b="1" dirty="0">
                <a:ln w="1905"/>
                <a:solidFill>
                  <a:srgbClr val="C00000"/>
                </a:solidFill>
                <a:effectLst>
                  <a:innerShdw blurRad="69850" dist="43180" dir="5400000">
                    <a:srgbClr val="000000">
                      <a:alpha val="65000"/>
                    </a:srgbClr>
                  </a:innerShdw>
                </a:effectLst>
                <a:latin typeface="標楷體"/>
                <a:ea typeface="標楷體"/>
              </a:endParaRPr>
            </a:p>
          </p:txBody>
        </p:sp>
        <p:sp>
          <p:nvSpPr>
            <p:cNvPr id="36" name="Rectangle 39"/>
            <p:cNvSpPr>
              <a:spLocks noChangeArrowheads="1"/>
            </p:cNvSpPr>
            <p:nvPr/>
          </p:nvSpPr>
          <p:spPr bwMode="auto">
            <a:xfrm>
              <a:off x="1799597" y="5748500"/>
              <a:ext cx="6874715" cy="6198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zh-TW" altLang="en-US" sz="2000" b="1" dirty="0">
                  <a:solidFill>
                    <a:srgbClr val="000000"/>
                  </a:solidFill>
                </a:rPr>
                <a:t>經判處有期徒刑</a:t>
              </a:r>
              <a:r>
                <a:rPr lang="en-US" altLang="zh-TW" sz="2000" b="1" dirty="0">
                  <a:solidFill>
                    <a:srgbClr val="000000"/>
                  </a:solidFill>
                </a:rPr>
                <a:t>1</a:t>
              </a:r>
              <a:r>
                <a:rPr lang="zh-TW" altLang="en-US" sz="2000" b="1" dirty="0">
                  <a:solidFill>
                    <a:srgbClr val="000000"/>
                  </a:solidFill>
                </a:rPr>
                <a:t>年以上</a:t>
              </a:r>
              <a:r>
                <a:rPr lang="en-US" altLang="zh-TW" sz="2000" b="1" dirty="0">
                  <a:solidFill>
                    <a:srgbClr val="000000"/>
                  </a:solidFill>
                </a:rPr>
                <a:t>2</a:t>
              </a:r>
              <a:r>
                <a:rPr lang="zh-TW" altLang="en-US" sz="2000" b="1" dirty="0">
                  <a:solidFill>
                    <a:srgbClr val="000000"/>
                  </a:solidFill>
                </a:rPr>
                <a:t>年未滿→自始</a:t>
              </a:r>
              <a:r>
                <a:rPr lang="zh-TW" altLang="en-US" sz="3000" b="1" dirty="0">
                  <a:ln w="1905"/>
                  <a:solidFill>
                    <a:srgbClr val="C00000"/>
                  </a:solidFill>
                  <a:effectLst>
                    <a:innerShdw blurRad="69850" dist="43180" dir="5400000">
                      <a:srgbClr val="000000">
                        <a:alpha val="65000"/>
                      </a:srgbClr>
                    </a:innerShdw>
                  </a:effectLst>
                  <a:latin typeface="標楷體"/>
                  <a:ea typeface="標楷體"/>
                </a:rPr>
                <a:t>減少</a:t>
              </a:r>
              <a:r>
                <a:rPr lang="en-US" altLang="zh-TW" sz="3000" b="1" dirty="0">
                  <a:ln w="1905"/>
                  <a:solidFill>
                    <a:srgbClr val="C00000"/>
                  </a:solidFill>
                  <a:effectLst>
                    <a:innerShdw blurRad="69850" dist="43180" dir="5400000">
                      <a:srgbClr val="000000">
                        <a:alpha val="65000"/>
                      </a:srgbClr>
                    </a:innerShdw>
                  </a:effectLst>
                  <a:latin typeface="標楷體"/>
                  <a:ea typeface="標楷體"/>
                </a:rPr>
                <a:t>20%</a:t>
              </a:r>
              <a:endParaRPr lang="zh-TW" altLang="en-US" sz="3000" b="1" dirty="0">
                <a:ln w="1905"/>
                <a:solidFill>
                  <a:srgbClr val="C00000"/>
                </a:solidFill>
                <a:effectLst>
                  <a:innerShdw blurRad="69850" dist="43180" dir="5400000">
                    <a:srgbClr val="000000">
                      <a:alpha val="65000"/>
                    </a:srgbClr>
                  </a:innerShdw>
                </a:effectLst>
                <a:latin typeface="標楷體"/>
                <a:ea typeface="標楷體"/>
              </a:endParaRPr>
            </a:p>
          </p:txBody>
        </p:sp>
      </p:grpSp>
    </p:spTree>
    <p:extLst>
      <p:ext uri="{BB962C8B-B14F-4D97-AF65-F5344CB8AC3E}">
        <p14:creationId xmlns:p14="http://schemas.microsoft.com/office/powerpoint/2010/main" val="3318141008"/>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77</a:t>
            </a:fld>
            <a:endParaRPr lang="en-US" altLang="zh-TW" sz="1200" dirty="0"/>
          </a:p>
        </p:txBody>
      </p:sp>
      <p:sp>
        <p:nvSpPr>
          <p:cNvPr id="35" name="Text Box 28"/>
          <p:cNvSpPr txBox="1">
            <a:spLocks noChangeArrowheads="1"/>
          </p:cNvSpPr>
          <p:nvPr/>
        </p:nvSpPr>
        <p:spPr bwMode="gray">
          <a:xfrm>
            <a:off x="743356" y="1311151"/>
            <a:ext cx="226376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二</a:t>
            </a:r>
            <a:r>
              <a:rPr lang="en-US" altLang="zh-TW" sz="2400" b="1" dirty="0" smtClean="0">
                <a:solidFill>
                  <a:schemeClr val="bg1"/>
                </a:solidFill>
              </a:rPr>
              <a:t>)</a:t>
            </a:r>
            <a:r>
              <a:rPr lang="zh-TW" altLang="en-US" sz="2400" b="1" dirty="0" smtClean="0">
                <a:solidFill>
                  <a:schemeClr val="bg1"/>
                </a:solidFill>
              </a:rPr>
              <a:t>事後控管</a:t>
            </a:r>
            <a:r>
              <a:rPr lang="en-US" altLang="zh-TW" sz="2400" b="1" dirty="0" smtClean="0">
                <a:solidFill>
                  <a:schemeClr val="bg1"/>
                </a:solidFill>
              </a:rPr>
              <a:t>(2)</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十一、涉案公務人員退休控管機制</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grpSp>
        <p:nvGrpSpPr>
          <p:cNvPr id="38" name="群組 3"/>
          <p:cNvGrpSpPr>
            <a:grpSpLocks/>
          </p:cNvGrpSpPr>
          <p:nvPr/>
        </p:nvGrpSpPr>
        <p:grpSpPr bwMode="auto">
          <a:xfrm>
            <a:off x="797757" y="2066458"/>
            <a:ext cx="7458467" cy="504825"/>
            <a:chOff x="1979712" y="1772816"/>
            <a:chExt cx="5274554" cy="808710"/>
          </a:xfrm>
        </p:grpSpPr>
        <p:sp>
          <p:nvSpPr>
            <p:cNvPr id="46" name="手繪多邊形 45"/>
            <p:cNvSpPr/>
            <p:nvPr/>
          </p:nvSpPr>
          <p:spPr>
            <a:xfrm>
              <a:off x="2096005" y="1881211"/>
              <a:ext cx="5158261" cy="598199"/>
            </a:xfrm>
            <a:custGeom>
              <a:avLst/>
              <a:gdLst>
                <a:gd name="connsiteX0" fmla="*/ 0 w 5284729"/>
                <a:gd name="connsiteY0" fmla="*/ 0 h 598200"/>
                <a:gd name="connsiteX1" fmla="*/ 5284729 w 5284729"/>
                <a:gd name="connsiteY1" fmla="*/ 0 h 598200"/>
                <a:gd name="connsiteX2" fmla="*/ 5284729 w 5284729"/>
                <a:gd name="connsiteY2" fmla="*/ 598200 h 598200"/>
                <a:gd name="connsiteX3" fmla="*/ 0 w 5284729"/>
                <a:gd name="connsiteY3" fmla="*/ 598200 h 598200"/>
                <a:gd name="connsiteX4" fmla="*/ 0 w 5284729"/>
                <a:gd name="connsiteY4" fmla="*/ 0 h 598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4729" h="598200">
                  <a:moveTo>
                    <a:pt x="0" y="0"/>
                  </a:moveTo>
                  <a:lnTo>
                    <a:pt x="5284729" y="0"/>
                  </a:lnTo>
                  <a:lnTo>
                    <a:pt x="5284729" y="598200"/>
                  </a:lnTo>
                  <a:lnTo>
                    <a:pt x="0" y="59820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5250" tIns="95250" rIns="95250" bIns="95250" spcCol="1270" anchor="ctr"/>
            <a:lstStyle/>
            <a:p>
              <a:pPr defTabSz="1111250">
                <a:lnSpc>
                  <a:spcPct val="90000"/>
                </a:lnSpc>
                <a:spcBef>
                  <a:spcPct val="0"/>
                </a:spcBef>
                <a:spcAft>
                  <a:spcPct val="35000"/>
                </a:spcAft>
                <a:defRPr/>
              </a:pPr>
              <a:r>
                <a:rPr lang="zh-TW" altLang="en-US" sz="2600" b="1" dirty="0">
                  <a:ln w="1905"/>
                  <a:solidFill>
                    <a:srgbClr val="0000FF"/>
                  </a:solidFill>
                  <a:effectLst>
                    <a:innerShdw blurRad="69850" dist="43180" dir="5400000">
                      <a:srgbClr val="000000">
                        <a:alpha val="65000"/>
                      </a:srgbClr>
                    </a:innerShdw>
                  </a:effectLst>
                  <a:latin typeface="標楷體" panose="03000509000000000000" pitchFamily="65" charset="-120"/>
                </a:rPr>
                <a:t>剝奪及減少退離給與範圍</a:t>
              </a:r>
              <a:r>
                <a:rPr lang="en-US" altLang="zh-TW" sz="2600" b="1" dirty="0">
                  <a:ln w="1905"/>
                  <a:solidFill>
                    <a:srgbClr val="0000FF"/>
                  </a:solidFill>
                  <a:effectLst>
                    <a:innerShdw blurRad="69850" dist="43180" dir="5400000">
                      <a:srgbClr val="000000">
                        <a:alpha val="65000"/>
                      </a:srgbClr>
                    </a:innerShdw>
                  </a:effectLst>
                  <a:latin typeface="標楷體" panose="03000509000000000000" pitchFamily="65" charset="-120"/>
                </a:rPr>
                <a:t>-</a:t>
              </a:r>
              <a:r>
                <a:rPr lang="zh-TW" altLang="en-US" sz="2600" b="1" dirty="0">
                  <a:ln w="1905"/>
                  <a:solidFill>
                    <a:srgbClr val="C00000"/>
                  </a:solidFill>
                  <a:effectLst>
                    <a:innerShdw blurRad="69850" dist="43180" dir="5400000">
                      <a:srgbClr val="000000">
                        <a:alpha val="65000"/>
                      </a:srgbClr>
                    </a:innerShdw>
                  </a:effectLst>
                  <a:latin typeface="標楷體" panose="03000509000000000000" pitchFamily="65" charset="-120"/>
                </a:rPr>
                <a:t>最近一次退離前年資</a:t>
              </a:r>
            </a:p>
          </p:txBody>
        </p:sp>
        <p:sp>
          <p:nvSpPr>
            <p:cNvPr id="47" name="半框架 46"/>
            <p:cNvSpPr/>
            <p:nvPr/>
          </p:nvSpPr>
          <p:spPr>
            <a:xfrm>
              <a:off x="1979713" y="1772816"/>
              <a:ext cx="232586" cy="23264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48" name="半框架 47"/>
            <p:cNvSpPr/>
            <p:nvPr/>
          </p:nvSpPr>
          <p:spPr>
            <a:xfrm rot="5400000">
              <a:off x="6981014" y="1772846"/>
              <a:ext cx="232646" cy="23258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1560506"/>
                <a:satOff val="-1946"/>
                <a:lumOff val="458"/>
                <a:alphaOff val="0"/>
              </a:schemeClr>
            </a:fillRef>
            <a:effectRef idx="2">
              <a:schemeClr val="accent2">
                <a:hueOff val="1560506"/>
                <a:satOff val="-1946"/>
                <a:lumOff val="458"/>
                <a:alphaOff val="0"/>
              </a:schemeClr>
            </a:effectRef>
            <a:fontRef idx="minor">
              <a:schemeClr val="lt1"/>
            </a:fontRef>
          </p:style>
        </p:sp>
        <p:sp>
          <p:nvSpPr>
            <p:cNvPr id="49" name="半框架 48"/>
            <p:cNvSpPr/>
            <p:nvPr/>
          </p:nvSpPr>
          <p:spPr>
            <a:xfrm rot="16200000">
              <a:off x="1979682" y="2348910"/>
              <a:ext cx="232646" cy="23258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3121013"/>
                <a:satOff val="-3893"/>
                <a:lumOff val="915"/>
                <a:alphaOff val="0"/>
              </a:schemeClr>
            </a:fillRef>
            <a:effectRef idx="2">
              <a:schemeClr val="accent2">
                <a:hueOff val="3121013"/>
                <a:satOff val="-3893"/>
                <a:lumOff val="915"/>
                <a:alphaOff val="0"/>
              </a:schemeClr>
            </a:effectRef>
            <a:fontRef idx="minor">
              <a:schemeClr val="lt1"/>
            </a:fontRef>
          </p:style>
        </p:sp>
        <p:sp>
          <p:nvSpPr>
            <p:cNvPr id="50" name="半框架 49"/>
            <p:cNvSpPr/>
            <p:nvPr/>
          </p:nvSpPr>
          <p:spPr>
            <a:xfrm rot="10800000">
              <a:off x="7010538" y="2348880"/>
              <a:ext cx="232586" cy="232646"/>
            </a:xfrm>
            <a:prstGeom prst="halfFrame">
              <a:avLst>
                <a:gd name="adj1" fmla="val 25770"/>
                <a:gd name="adj2" fmla="val 25770"/>
              </a:avLst>
            </a:prstGeom>
            <a:scene3d>
              <a:camera prst="orthographicFront"/>
              <a:lightRig rig="flat" dir="t"/>
            </a:scene3d>
            <a:sp3d prstMaterial="plastic">
              <a:bevelT w="120900" h="88900"/>
              <a:bevelB w="88900" h="31750" prst="angle"/>
            </a:sp3d>
          </p:spPr>
          <p:style>
            <a:lnRef idx="0">
              <a:schemeClr val="lt1">
                <a:hueOff val="0"/>
                <a:satOff val="0"/>
                <a:lumOff val="0"/>
                <a:alphaOff val="0"/>
              </a:schemeClr>
            </a:lnRef>
            <a:fillRef idx="3">
              <a:schemeClr val="accent2">
                <a:hueOff val="4681519"/>
                <a:satOff val="-5839"/>
                <a:lumOff val="1373"/>
                <a:alphaOff val="0"/>
              </a:schemeClr>
            </a:fillRef>
            <a:effectRef idx="2">
              <a:schemeClr val="accent2">
                <a:hueOff val="4681519"/>
                <a:satOff val="-5839"/>
                <a:lumOff val="1373"/>
                <a:alphaOff val="0"/>
              </a:schemeClr>
            </a:effectRef>
            <a:fontRef idx="minor">
              <a:schemeClr val="lt1"/>
            </a:fontRef>
          </p:style>
        </p:sp>
      </p:grpSp>
      <p:grpSp>
        <p:nvGrpSpPr>
          <p:cNvPr id="51" name="群組 27"/>
          <p:cNvGrpSpPr>
            <a:grpSpLocks/>
          </p:cNvGrpSpPr>
          <p:nvPr/>
        </p:nvGrpSpPr>
        <p:grpSpPr bwMode="auto">
          <a:xfrm>
            <a:off x="765804" y="2760190"/>
            <a:ext cx="7702550" cy="3637746"/>
            <a:chOff x="918657" y="2634930"/>
            <a:chExt cx="7703705" cy="3783351"/>
          </a:xfrm>
        </p:grpSpPr>
        <p:grpSp>
          <p:nvGrpSpPr>
            <p:cNvPr id="52" name="Group 23"/>
            <p:cNvGrpSpPr>
              <a:grpSpLocks/>
            </p:cNvGrpSpPr>
            <p:nvPr/>
          </p:nvGrpSpPr>
          <p:grpSpPr bwMode="auto">
            <a:xfrm>
              <a:off x="918657" y="2642738"/>
              <a:ext cx="7557276" cy="550452"/>
              <a:chOff x="1344" y="1385"/>
              <a:chExt cx="3072" cy="295"/>
            </a:xfrm>
          </p:grpSpPr>
          <p:sp>
            <p:nvSpPr>
              <p:cNvPr id="72" name="Rectangle 13"/>
              <p:cNvSpPr>
                <a:spLocks noChangeArrowheads="1"/>
              </p:cNvSpPr>
              <p:nvPr/>
            </p:nvSpPr>
            <p:spPr bwMode="gray">
              <a:xfrm>
                <a:off x="1680" y="1385"/>
                <a:ext cx="2736" cy="288"/>
              </a:xfrm>
              <a:prstGeom prst="rect">
                <a:avLst/>
              </a:prstGeom>
              <a:gradFill rotWithShape="1">
                <a:gsLst>
                  <a:gs pos="0">
                    <a:srgbClr val="C8F1FA"/>
                  </a:gs>
                  <a:gs pos="100000">
                    <a:srgbClr val="68D8F2"/>
                  </a:gs>
                </a:gsLst>
                <a:lin ang="0" scaled="1"/>
              </a:gradFill>
              <a:ln>
                <a:noFill/>
              </a:ln>
              <a:effectLst>
                <a:prstShdw prst="shdw17" dist="63500" dir="5400000">
                  <a:srgbClr val="3E8291"/>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73" name="Rectangle 14"/>
              <p:cNvSpPr>
                <a:spLocks noChangeArrowheads="1"/>
              </p:cNvSpPr>
              <p:nvPr/>
            </p:nvSpPr>
            <p:spPr bwMode="gray">
              <a:xfrm>
                <a:off x="1344" y="1392"/>
                <a:ext cx="328" cy="288"/>
              </a:xfrm>
              <a:prstGeom prst="rect">
                <a:avLst/>
              </a:prstGeom>
              <a:gradFill rotWithShape="1">
                <a:gsLst>
                  <a:gs pos="0">
                    <a:srgbClr val="284E75"/>
                  </a:gs>
                  <a:gs pos="50000">
                    <a:srgbClr val="4D98E3"/>
                  </a:gs>
                  <a:gs pos="100000">
                    <a:srgbClr val="284E75"/>
                  </a:gs>
                </a:gsLst>
                <a:lin ang="0" scaled="1"/>
              </a:gradFill>
              <a:ln>
                <a:noFill/>
              </a:ln>
              <a:effectLst>
                <a:prstShdw prst="shdw17" dist="63500" dir="5400000">
                  <a:srgbClr val="2E5B88"/>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1</a:t>
                </a:r>
              </a:p>
            </p:txBody>
          </p:sp>
        </p:grpSp>
        <p:grpSp>
          <p:nvGrpSpPr>
            <p:cNvPr id="53" name="Group 24"/>
            <p:cNvGrpSpPr>
              <a:grpSpLocks/>
            </p:cNvGrpSpPr>
            <p:nvPr/>
          </p:nvGrpSpPr>
          <p:grpSpPr bwMode="auto">
            <a:xfrm>
              <a:off x="918657" y="3461885"/>
              <a:ext cx="7557276" cy="537390"/>
              <a:chOff x="1344" y="1872"/>
              <a:chExt cx="3072" cy="288"/>
            </a:xfrm>
          </p:grpSpPr>
          <p:sp>
            <p:nvSpPr>
              <p:cNvPr id="70" name="Rectangle 15"/>
              <p:cNvSpPr>
                <a:spLocks noChangeArrowheads="1"/>
              </p:cNvSpPr>
              <p:nvPr/>
            </p:nvSpPr>
            <p:spPr bwMode="gray">
              <a:xfrm>
                <a:off x="1680" y="1872"/>
                <a:ext cx="2736" cy="288"/>
              </a:xfrm>
              <a:prstGeom prst="rect">
                <a:avLst/>
              </a:prstGeom>
              <a:gradFill rotWithShape="1">
                <a:gsLst>
                  <a:gs pos="0">
                    <a:srgbClr val="DCE2FF"/>
                  </a:gs>
                  <a:gs pos="100000">
                    <a:srgbClr val="9EB0FE"/>
                  </a:gs>
                </a:gsLst>
                <a:lin ang="0" scaled="1"/>
              </a:gradFill>
              <a:ln>
                <a:noFill/>
              </a:ln>
              <a:effectLst>
                <a:prstShdw prst="shdw17" dist="63500" dir="5400000">
                  <a:srgbClr val="5F6A98"/>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71" name="Rectangle 16"/>
              <p:cNvSpPr>
                <a:spLocks noChangeArrowheads="1"/>
              </p:cNvSpPr>
              <p:nvPr/>
            </p:nvSpPr>
            <p:spPr bwMode="gray">
              <a:xfrm>
                <a:off x="1344" y="1872"/>
                <a:ext cx="336" cy="288"/>
              </a:xfrm>
              <a:prstGeom prst="rect">
                <a:avLst/>
              </a:prstGeom>
              <a:gradFill rotWithShape="1">
                <a:gsLst>
                  <a:gs pos="0">
                    <a:srgbClr val="573A7A"/>
                  </a:gs>
                  <a:gs pos="50000">
                    <a:srgbClr val="A971ED"/>
                  </a:gs>
                  <a:gs pos="100000">
                    <a:srgbClr val="573A7A"/>
                  </a:gs>
                </a:gsLst>
                <a:lin ang="0" scaled="1"/>
              </a:gradFill>
              <a:ln>
                <a:noFill/>
              </a:ln>
              <a:effectLst>
                <a:prstShdw prst="shdw17" dist="63500" dir="5400000">
                  <a:srgbClr val="65448E"/>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2</a:t>
                </a:r>
              </a:p>
            </p:txBody>
          </p:sp>
        </p:grpSp>
        <p:grpSp>
          <p:nvGrpSpPr>
            <p:cNvPr id="54" name="Group 25"/>
            <p:cNvGrpSpPr>
              <a:grpSpLocks/>
            </p:cNvGrpSpPr>
            <p:nvPr/>
          </p:nvGrpSpPr>
          <p:grpSpPr bwMode="auto">
            <a:xfrm>
              <a:off x="918657" y="4267970"/>
              <a:ext cx="7557276" cy="537390"/>
              <a:chOff x="1344" y="1392"/>
              <a:chExt cx="3072" cy="288"/>
            </a:xfrm>
          </p:grpSpPr>
          <p:sp>
            <p:nvSpPr>
              <p:cNvPr id="68" name="Rectangle 26"/>
              <p:cNvSpPr>
                <a:spLocks noChangeArrowheads="1"/>
              </p:cNvSpPr>
              <p:nvPr/>
            </p:nvSpPr>
            <p:spPr bwMode="gray">
              <a:xfrm>
                <a:off x="1680" y="1392"/>
                <a:ext cx="2736" cy="288"/>
              </a:xfrm>
              <a:prstGeom prst="rect">
                <a:avLst/>
              </a:prstGeom>
              <a:gradFill rotWithShape="1">
                <a:gsLst>
                  <a:gs pos="0">
                    <a:srgbClr val="C8F1FA"/>
                  </a:gs>
                  <a:gs pos="100000">
                    <a:srgbClr val="68D8F2"/>
                  </a:gs>
                </a:gsLst>
                <a:lin ang="0" scaled="1"/>
              </a:gradFill>
              <a:ln>
                <a:noFill/>
              </a:ln>
              <a:effectLst>
                <a:prstShdw prst="shdw17" dist="63500" dir="5400000">
                  <a:srgbClr val="3E8291"/>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69" name="Rectangle 27"/>
              <p:cNvSpPr>
                <a:spLocks noChangeArrowheads="1"/>
              </p:cNvSpPr>
              <p:nvPr/>
            </p:nvSpPr>
            <p:spPr bwMode="gray">
              <a:xfrm>
                <a:off x="1344" y="1392"/>
                <a:ext cx="328" cy="288"/>
              </a:xfrm>
              <a:prstGeom prst="rect">
                <a:avLst/>
              </a:prstGeom>
              <a:gradFill rotWithShape="1">
                <a:gsLst>
                  <a:gs pos="0">
                    <a:srgbClr val="284E75"/>
                  </a:gs>
                  <a:gs pos="50000">
                    <a:srgbClr val="4D98E3"/>
                  </a:gs>
                  <a:gs pos="100000">
                    <a:srgbClr val="284E75"/>
                  </a:gs>
                </a:gsLst>
                <a:lin ang="0" scaled="1"/>
              </a:gradFill>
              <a:ln>
                <a:noFill/>
              </a:ln>
              <a:effectLst>
                <a:prstShdw prst="shdw17" dist="63500" dir="5400000">
                  <a:srgbClr val="2E5B88"/>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3</a:t>
                </a:r>
              </a:p>
            </p:txBody>
          </p:sp>
        </p:grpSp>
        <p:grpSp>
          <p:nvGrpSpPr>
            <p:cNvPr id="55" name="Group 28"/>
            <p:cNvGrpSpPr>
              <a:grpSpLocks/>
            </p:cNvGrpSpPr>
            <p:nvPr/>
          </p:nvGrpSpPr>
          <p:grpSpPr bwMode="auto">
            <a:xfrm>
              <a:off x="918657" y="5074056"/>
              <a:ext cx="7557275" cy="537390"/>
              <a:chOff x="1344" y="1872"/>
              <a:chExt cx="3072" cy="288"/>
            </a:xfrm>
          </p:grpSpPr>
          <p:sp>
            <p:nvSpPr>
              <p:cNvPr id="66" name="Rectangle 29"/>
              <p:cNvSpPr>
                <a:spLocks noChangeArrowheads="1"/>
              </p:cNvSpPr>
              <p:nvPr/>
            </p:nvSpPr>
            <p:spPr bwMode="gray">
              <a:xfrm>
                <a:off x="1680" y="1872"/>
                <a:ext cx="2736" cy="288"/>
              </a:xfrm>
              <a:prstGeom prst="rect">
                <a:avLst/>
              </a:prstGeom>
              <a:gradFill rotWithShape="1">
                <a:gsLst>
                  <a:gs pos="0">
                    <a:srgbClr val="DCE2FF"/>
                  </a:gs>
                  <a:gs pos="100000">
                    <a:srgbClr val="9EB0FE"/>
                  </a:gs>
                </a:gsLst>
                <a:lin ang="0" scaled="1"/>
              </a:gradFill>
              <a:ln>
                <a:noFill/>
              </a:ln>
              <a:effectLst>
                <a:prstShdw prst="shdw17" dist="63500" dir="5400000">
                  <a:srgbClr val="5F6A98"/>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67" name="Rectangle 30"/>
              <p:cNvSpPr>
                <a:spLocks noChangeArrowheads="1"/>
              </p:cNvSpPr>
              <p:nvPr/>
            </p:nvSpPr>
            <p:spPr bwMode="gray">
              <a:xfrm>
                <a:off x="1344" y="1872"/>
                <a:ext cx="336" cy="288"/>
              </a:xfrm>
              <a:prstGeom prst="rect">
                <a:avLst/>
              </a:prstGeom>
              <a:gradFill rotWithShape="1">
                <a:gsLst>
                  <a:gs pos="0">
                    <a:srgbClr val="573A7A"/>
                  </a:gs>
                  <a:gs pos="50000">
                    <a:srgbClr val="A971ED"/>
                  </a:gs>
                  <a:gs pos="100000">
                    <a:srgbClr val="573A7A"/>
                  </a:gs>
                </a:gsLst>
                <a:lin ang="0" scaled="1"/>
              </a:gradFill>
              <a:ln>
                <a:noFill/>
              </a:ln>
              <a:effectLst>
                <a:prstShdw prst="shdw17" dist="63500" dir="5400000">
                  <a:srgbClr val="65448E"/>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4</a:t>
                </a:r>
              </a:p>
            </p:txBody>
          </p:sp>
        </p:grpSp>
        <p:sp>
          <p:nvSpPr>
            <p:cNvPr id="56" name="Rectangle 39"/>
            <p:cNvSpPr>
              <a:spLocks noChangeArrowheads="1"/>
            </p:cNvSpPr>
            <p:nvPr/>
          </p:nvSpPr>
          <p:spPr bwMode="auto">
            <a:xfrm>
              <a:off x="1741105" y="3462102"/>
              <a:ext cx="6874906" cy="6719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endParaRPr lang="zh-TW" altLang="en-US" sz="3000" b="1" dirty="0">
                <a:ln w="1905"/>
                <a:solidFill>
                  <a:srgbClr val="C00000"/>
                </a:solidFill>
                <a:effectLst>
                  <a:innerShdw blurRad="69850" dist="43180" dir="5400000">
                    <a:srgbClr val="000000">
                      <a:alpha val="65000"/>
                    </a:srgbClr>
                  </a:innerShdw>
                </a:effectLst>
                <a:latin typeface="標楷體"/>
                <a:ea typeface="標楷體"/>
              </a:endParaRPr>
            </a:p>
          </p:txBody>
        </p:sp>
        <p:sp>
          <p:nvSpPr>
            <p:cNvPr id="57" name="Rectangle 39"/>
            <p:cNvSpPr>
              <a:spLocks noChangeArrowheads="1"/>
            </p:cNvSpPr>
            <p:nvPr/>
          </p:nvSpPr>
          <p:spPr bwMode="auto">
            <a:xfrm>
              <a:off x="1747456" y="5055357"/>
              <a:ext cx="6874906" cy="673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endParaRPr lang="zh-TW" altLang="en-US" sz="3000" b="1" dirty="0">
                <a:ln w="1905"/>
                <a:solidFill>
                  <a:srgbClr val="C00000"/>
                </a:solidFill>
                <a:effectLst>
                  <a:innerShdw blurRad="69850" dist="43180" dir="5400000">
                    <a:srgbClr val="000000">
                      <a:alpha val="65000"/>
                    </a:srgbClr>
                  </a:innerShdw>
                </a:effectLst>
                <a:latin typeface="標楷體"/>
                <a:ea typeface="標楷體"/>
              </a:endParaRPr>
            </a:p>
          </p:txBody>
        </p:sp>
        <p:sp>
          <p:nvSpPr>
            <p:cNvPr id="58" name="矩形 2"/>
            <p:cNvSpPr>
              <a:spLocks noChangeArrowheads="1"/>
            </p:cNvSpPr>
            <p:nvPr/>
          </p:nvSpPr>
          <p:spPr bwMode="auto">
            <a:xfrm>
              <a:off x="1799466" y="2634930"/>
              <a:ext cx="6593166" cy="496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 typeface="Wingdings" pitchFamily="2" charset="2"/>
                <a:buNone/>
              </a:pPr>
              <a:r>
                <a:rPr lang="zh-TW" altLang="zh-TW" sz="2500" b="1" dirty="0">
                  <a:latin typeface="標楷體" pitchFamily="65" charset="-120"/>
                  <a:ea typeface="標楷體" pitchFamily="65" charset="-120"/>
                </a:rPr>
                <a:t>退休金、資遣給與</a:t>
              </a:r>
              <a:r>
                <a:rPr lang="zh-TW" altLang="zh-TW" sz="2500" b="1" dirty="0" smtClean="0">
                  <a:latin typeface="標楷體" pitchFamily="65" charset="-120"/>
                  <a:ea typeface="標楷體" pitchFamily="65" charset="-120"/>
                </a:rPr>
                <a:t>及</a:t>
              </a:r>
              <a:r>
                <a:rPr lang="zh-TW" altLang="en-US" sz="2500" b="1" dirty="0" smtClean="0">
                  <a:latin typeface="標楷體" pitchFamily="65" charset="-120"/>
                  <a:ea typeface="標楷體" pitchFamily="65" charset="-120"/>
                </a:rPr>
                <a:t>年資</a:t>
              </a:r>
              <a:r>
                <a:rPr lang="zh-TW" altLang="zh-TW" sz="2500" b="1" dirty="0" smtClean="0">
                  <a:latin typeface="標楷體" pitchFamily="65" charset="-120"/>
                  <a:ea typeface="標楷體" pitchFamily="65" charset="-120"/>
                </a:rPr>
                <a:t>補償</a:t>
              </a:r>
              <a:r>
                <a:rPr lang="zh-TW" altLang="zh-TW" sz="2500" b="1" dirty="0">
                  <a:latin typeface="標楷體" pitchFamily="65" charset="-120"/>
                  <a:ea typeface="標楷體" pitchFamily="65" charset="-120"/>
                </a:rPr>
                <a:t>金</a:t>
              </a:r>
              <a:endParaRPr lang="zh-TW" altLang="en-US" sz="2500" b="1" dirty="0">
                <a:latin typeface="標楷體" pitchFamily="65" charset="-120"/>
                <a:ea typeface="標楷體" pitchFamily="65" charset="-120"/>
              </a:endParaRPr>
            </a:p>
          </p:txBody>
        </p:sp>
        <p:sp>
          <p:nvSpPr>
            <p:cNvPr id="59" name="矩形 24"/>
            <p:cNvSpPr>
              <a:spLocks noChangeArrowheads="1"/>
            </p:cNvSpPr>
            <p:nvPr/>
          </p:nvSpPr>
          <p:spPr bwMode="auto">
            <a:xfrm>
              <a:off x="1816661" y="3463745"/>
              <a:ext cx="6559993" cy="535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 typeface="Wingdings" pitchFamily="2" charset="2"/>
                <a:buNone/>
              </a:pPr>
              <a:r>
                <a:rPr lang="zh-TW" altLang="zh-TW" sz="2500" b="1">
                  <a:latin typeface="標楷體" pitchFamily="65" charset="-120"/>
                  <a:ea typeface="標楷體" pitchFamily="65" charset="-120"/>
                </a:rPr>
                <a:t>公教人員退休金其他現金給與補償金</a:t>
              </a:r>
              <a:endParaRPr lang="zh-TW" altLang="en-US" sz="2500" b="1">
                <a:latin typeface="標楷體" pitchFamily="65" charset="-120"/>
                <a:ea typeface="標楷體" pitchFamily="65" charset="-120"/>
              </a:endParaRPr>
            </a:p>
          </p:txBody>
        </p:sp>
        <p:sp>
          <p:nvSpPr>
            <p:cNvPr id="60" name="矩形 25"/>
            <p:cNvSpPr>
              <a:spLocks noChangeArrowheads="1"/>
            </p:cNvSpPr>
            <p:nvPr/>
          </p:nvSpPr>
          <p:spPr bwMode="auto">
            <a:xfrm>
              <a:off x="1838365" y="4271177"/>
              <a:ext cx="4353127" cy="576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 typeface="Wingdings" pitchFamily="2" charset="2"/>
                <a:buNone/>
              </a:pPr>
              <a:r>
                <a:rPr lang="zh-TW" altLang="zh-TW" sz="2500" b="1">
                  <a:latin typeface="標楷體" pitchFamily="65" charset="-120"/>
                  <a:ea typeface="標楷體" pitchFamily="65" charset="-120"/>
                </a:rPr>
                <a:t>政府撥付之退撫基金費用本息</a:t>
              </a:r>
              <a:endParaRPr lang="zh-TW" altLang="en-US" sz="2500" b="1">
                <a:latin typeface="標楷體" pitchFamily="65" charset="-120"/>
                <a:ea typeface="標楷體" pitchFamily="65" charset="-120"/>
              </a:endParaRPr>
            </a:p>
          </p:txBody>
        </p:sp>
        <p:sp>
          <p:nvSpPr>
            <p:cNvPr id="61" name="矩形 26"/>
            <p:cNvSpPr>
              <a:spLocks noChangeArrowheads="1"/>
            </p:cNvSpPr>
            <p:nvPr/>
          </p:nvSpPr>
          <p:spPr bwMode="auto">
            <a:xfrm>
              <a:off x="1863594" y="5088836"/>
              <a:ext cx="2108585" cy="576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 typeface="Wingdings" pitchFamily="2" charset="2"/>
                <a:buNone/>
              </a:pPr>
              <a:r>
                <a:rPr lang="zh-TW" altLang="zh-TW" sz="2500" b="1">
                  <a:latin typeface="標楷體" pitchFamily="65" charset="-120"/>
                  <a:ea typeface="標楷體" pitchFamily="65" charset="-120"/>
                </a:rPr>
                <a:t>優惠存款利息</a:t>
              </a:r>
              <a:endParaRPr lang="zh-TW" altLang="en-US" sz="2500" b="1">
                <a:latin typeface="標楷體" pitchFamily="65" charset="-120"/>
                <a:ea typeface="標楷體" pitchFamily="65" charset="-120"/>
              </a:endParaRPr>
            </a:p>
          </p:txBody>
        </p:sp>
        <p:grpSp>
          <p:nvGrpSpPr>
            <p:cNvPr id="62" name="Group 25"/>
            <p:cNvGrpSpPr>
              <a:grpSpLocks/>
            </p:cNvGrpSpPr>
            <p:nvPr/>
          </p:nvGrpSpPr>
          <p:grpSpPr bwMode="auto">
            <a:xfrm>
              <a:off x="918657" y="5880891"/>
              <a:ext cx="7557276" cy="537390"/>
              <a:chOff x="1344" y="1392"/>
              <a:chExt cx="3072" cy="288"/>
            </a:xfrm>
          </p:grpSpPr>
          <p:sp>
            <p:nvSpPr>
              <p:cNvPr id="64" name="Rectangle 26"/>
              <p:cNvSpPr>
                <a:spLocks noChangeArrowheads="1"/>
              </p:cNvSpPr>
              <p:nvPr/>
            </p:nvSpPr>
            <p:spPr bwMode="gray">
              <a:xfrm>
                <a:off x="1680" y="1392"/>
                <a:ext cx="2736" cy="288"/>
              </a:xfrm>
              <a:prstGeom prst="rect">
                <a:avLst/>
              </a:prstGeom>
              <a:gradFill rotWithShape="1">
                <a:gsLst>
                  <a:gs pos="0">
                    <a:srgbClr val="C8F1FA"/>
                  </a:gs>
                  <a:gs pos="100000">
                    <a:srgbClr val="68D8F2"/>
                  </a:gs>
                </a:gsLst>
                <a:lin ang="0" scaled="1"/>
              </a:gradFill>
              <a:ln>
                <a:noFill/>
              </a:ln>
              <a:effectLst>
                <a:prstShdw prst="shdw17" dist="63500" dir="5400000">
                  <a:srgbClr val="3E8291"/>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endParaRPr lang="zh-TW" altLang="en-US" sz="2400" b="1">
                  <a:latin typeface="標楷體" pitchFamily="65" charset="-120"/>
                  <a:ea typeface="標楷體" pitchFamily="65" charset="-120"/>
                </a:endParaRPr>
              </a:p>
            </p:txBody>
          </p:sp>
          <p:sp>
            <p:nvSpPr>
              <p:cNvPr id="65" name="Rectangle 27"/>
              <p:cNvSpPr>
                <a:spLocks noChangeArrowheads="1"/>
              </p:cNvSpPr>
              <p:nvPr/>
            </p:nvSpPr>
            <p:spPr bwMode="gray">
              <a:xfrm>
                <a:off x="1344" y="1392"/>
                <a:ext cx="328" cy="288"/>
              </a:xfrm>
              <a:prstGeom prst="rect">
                <a:avLst/>
              </a:prstGeom>
              <a:gradFill rotWithShape="1">
                <a:gsLst>
                  <a:gs pos="0">
                    <a:srgbClr val="284E75"/>
                  </a:gs>
                  <a:gs pos="50000">
                    <a:srgbClr val="4D98E3"/>
                  </a:gs>
                  <a:gs pos="100000">
                    <a:srgbClr val="284E75"/>
                  </a:gs>
                </a:gsLst>
                <a:lin ang="0" scaled="1"/>
              </a:gradFill>
              <a:ln>
                <a:noFill/>
              </a:ln>
              <a:effectLst>
                <a:prstShdw prst="shdw17" dist="63500" dir="5400000">
                  <a:srgbClr val="2E5B88"/>
                </a:prstShdw>
              </a:effectLst>
              <a:extLst>
                <a:ext uri="{91240B29-F687-4F45-9708-019B960494DF}">
                  <a14:hiddenLine xmlns:a14="http://schemas.microsoft.com/office/drawing/2010/main" w="9525" algn="ctr">
                    <a:solidFill>
                      <a:schemeClr val="tx1"/>
                    </a:solidFill>
                    <a:miter lim="800000"/>
                    <a:headEnd/>
                    <a:tailEnd/>
                  </a14:hiddenLine>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 typeface="Wingdings" pitchFamily="2" charset="2"/>
                  <a:buNone/>
                </a:pPr>
                <a:r>
                  <a:rPr lang="en-US" altLang="zh-TW" sz="3000" b="1">
                    <a:latin typeface="標楷體" pitchFamily="65" charset="-120"/>
                  </a:rPr>
                  <a:t>5</a:t>
                </a:r>
              </a:p>
            </p:txBody>
          </p:sp>
        </p:grpSp>
        <p:sp>
          <p:nvSpPr>
            <p:cNvPr id="63" name="矩形 45"/>
            <p:cNvSpPr>
              <a:spLocks noChangeArrowheads="1"/>
            </p:cNvSpPr>
            <p:nvPr/>
          </p:nvSpPr>
          <p:spPr bwMode="auto">
            <a:xfrm>
              <a:off x="1838365" y="5884098"/>
              <a:ext cx="3391180" cy="496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 typeface="Wingdings" pitchFamily="2" charset="2"/>
                <a:buNone/>
              </a:pPr>
              <a:r>
                <a:rPr lang="zh-TW" altLang="en-US" sz="2500" b="1" dirty="0" smtClean="0">
                  <a:latin typeface="標楷體" pitchFamily="65" charset="-120"/>
                  <a:ea typeface="標楷體" pitchFamily="65" charset="-120"/>
                </a:rPr>
                <a:t>遺屬一次金或遺屬年金</a:t>
              </a:r>
              <a:endParaRPr lang="zh-TW" altLang="en-US" sz="2500" b="1" dirty="0">
                <a:latin typeface="標楷體" pitchFamily="65" charset="-120"/>
                <a:ea typeface="標楷體" pitchFamily="65" charset="-120"/>
              </a:endParaRPr>
            </a:p>
          </p:txBody>
        </p:sp>
      </p:grpSp>
    </p:spTree>
    <p:extLst>
      <p:ext uri="{BB962C8B-B14F-4D97-AF65-F5344CB8AC3E}">
        <p14:creationId xmlns:p14="http://schemas.microsoft.com/office/powerpoint/2010/main" val="2114794612"/>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78</a:t>
            </a:fld>
            <a:endParaRPr lang="en-US" altLang="zh-TW" sz="1200" dirty="0"/>
          </a:p>
        </p:txBody>
      </p:sp>
      <p:sp>
        <p:nvSpPr>
          <p:cNvPr id="35" name="Text Box 28"/>
          <p:cNvSpPr txBox="1">
            <a:spLocks noChangeArrowheads="1"/>
          </p:cNvSpPr>
          <p:nvPr/>
        </p:nvSpPr>
        <p:spPr bwMode="gray">
          <a:xfrm>
            <a:off x="755650" y="1357709"/>
            <a:ext cx="2263761" cy="461665"/>
          </a:xfrm>
          <a:prstGeom prst="rect">
            <a:avLst/>
          </a:prstGeom>
          <a:ln/>
          <a:extLst/>
        </p:spPr>
        <p:style>
          <a:lnRef idx="0">
            <a:schemeClr val="accent4"/>
          </a:lnRef>
          <a:fillRef idx="3">
            <a:schemeClr val="accent4"/>
          </a:fillRef>
          <a:effectRef idx="3">
            <a:schemeClr val="accent4"/>
          </a:effectRef>
          <a:fontRef idx="minor">
            <a:schemeClr val="lt1"/>
          </a:fontRef>
        </p:style>
        <p:txBody>
          <a:bodyPr wrap="none">
            <a:spAutoFit/>
          </a:bodyPr>
          <a:lstStyle/>
          <a:p>
            <a:pPr eaLnBrk="0" hangingPunct="0">
              <a:spcBef>
                <a:spcPct val="0"/>
              </a:spcBef>
              <a:buFontTx/>
              <a:buNone/>
              <a:defRPr/>
            </a:pPr>
            <a:r>
              <a:rPr lang="en-US" altLang="zh-TW" sz="2400" b="1" dirty="0" smtClean="0">
                <a:solidFill>
                  <a:schemeClr val="bg1"/>
                </a:solidFill>
              </a:rPr>
              <a:t>(</a:t>
            </a:r>
            <a:r>
              <a:rPr lang="zh-TW" altLang="en-US" sz="2400" b="1" dirty="0" smtClean="0">
                <a:solidFill>
                  <a:schemeClr val="bg1"/>
                </a:solidFill>
              </a:rPr>
              <a:t>二</a:t>
            </a:r>
            <a:r>
              <a:rPr lang="en-US" altLang="zh-TW" sz="2400" b="1" dirty="0" smtClean="0">
                <a:solidFill>
                  <a:schemeClr val="bg1"/>
                </a:solidFill>
              </a:rPr>
              <a:t>)</a:t>
            </a:r>
            <a:r>
              <a:rPr lang="zh-TW" altLang="en-US" sz="2400" b="1" dirty="0" smtClean="0">
                <a:solidFill>
                  <a:schemeClr val="bg1"/>
                </a:solidFill>
              </a:rPr>
              <a:t>事後控管</a:t>
            </a:r>
            <a:r>
              <a:rPr lang="en-US" altLang="zh-TW" sz="2400" b="1" dirty="0" smtClean="0">
                <a:solidFill>
                  <a:schemeClr val="bg1"/>
                </a:solidFill>
              </a:rPr>
              <a:t>(3)</a:t>
            </a:r>
            <a:endParaRPr lang="zh-TW" altLang="en-US" sz="2400" b="1"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十一、涉案公務人員退休控管機制</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grpSp>
        <p:nvGrpSpPr>
          <p:cNvPr id="36" name="群組 42"/>
          <p:cNvGrpSpPr>
            <a:grpSpLocks/>
          </p:cNvGrpSpPr>
          <p:nvPr/>
        </p:nvGrpSpPr>
        <p:grpSpPr bwMode="auto">
          <a:xfrm>
            <a:off x="755650" y="2046288"/>
            <a:ext cx="7667625" cy="4283075"/>
            <a:chOff x="935544" y="2156764"/>
            <a:chExt cx="7488833" cy="4283468"/>
          </a:xfrm>
        </p:grpSpPr>
        <p:grpSp>
          <p:nvGrpSpPr>
            <p:cNvPr id="37" name="群組 31"/>
            <p:cNvGrpSpPr>
              <a:grpSpLocks/>
            </p:cNvGrpSpPr>
            <p:nvPr/>
          </p:nvGrpSpPr>
          <p:grpSpPr bwMode="auto">
            <a:xfrm>
              <a:off x="935544" y="2156764"/>
              <a:ext cx="7488833" cy="4283468"/>
              <a:chOff x="2876892" y="1955407"/>
              <a:chExt cx="4058877" cy="4459353"/>
            </a:xfrm>
          </p:grpSpPr>
          <p:sp>
            <p:nvSpPr>
              <p:cNvPr id="42" name="手繪多邊形 41"/>
              <p:cNvSpPr/>
              <p:nvPr/>
            </p:nvSpPr>
            <p:spPr>
              <a:xfrm>
                <a:off x="3365009" y="2131292"/>
                <a:ext cx="3570760" cy="1217663"/>
              </a:xfrm>
              <a:custGeom>
                <a:avLst/>
                <a:gdLst>
                  <a:gd name="connsiteX0" fmla="*/ 0 w 3896521"/>
                  <a:gd name="connsiteY0" fmla="*/ 0 h 1217663"/>
                  <a:gd name="connsiteX1" fmla="*/ 3896521 w 3896521"/>
                  <a:gd name="connsiteY1" fmla="*/ 0 h 1217663"/>
                  <a:gd name="connsiteX2" fmla="*/ 3896521 w 3896521"/>
                  <a:gd name="connsiteY2" fmla="*/ 1217663 h 1217663"/>
                  <a:gd name="connsiteX3" fmla="*/ 0 w 3896521"/>
                  <a:gd name="connsiteY3" fmla="*/ 1217663 h 1217663"/>
                  <a:gd name="connsiteX4" fmla="*/ 0 w 3896521"/>
                  <a:gd name="connsiteY4" fmla="*/ 0 h 1217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6521" h="1217663">
                    <a:moveTo>
                      <a:pt x="0" y="0"/>
                    </a:moveTo>
                    <a:lnTo>
                      <a:pt x="3896521" y="0"/>
                    </a:lnTo>
                    <a:lnTo>
                      <a:pt x="3896521" y="1217663"/>
                    </a:lnTo>
                    <a:lnTo>
                      <a:pt x="0" y="1217663"/>
                    </a:lnTo>
                    <a:lnTo>
                      <a:pt x="0" y="0"/>
                    </a:lnTo>
                    <a:close/>
                  </a:path>
                </a:pathLst>
              </a:custGeom>
              <a:scene3d>
                <a:camera prst="orthographicFront"/>
                <a:lightRig rig="flat" dir="t"/>
              </a:scene3d>
              <a:sp3d extrusionH="12700" prstMaterial="plastic">
                <a:bevelT w="50800" h="50800"/>
              </a:sp3d>
            </p:spPr>
            <p:style>
              <a:lnRef idx="1">
                <a:schemeClr val="accent5">
                  <a:hueOff val="0"/>
                  <a:satOff val="0"/>
                  <a:lumOff val="0"/>
                  <a:alphaOff val="0"/>
                </a:schemeClr>
              </a:lnRef>
              <a:fillRef idx="1">
                <a:schemeClr val="lt1">
                  <a:alpha val="40000"/>
                  <a:hueOff val="0"/>
                  <a:satOff val="0"/>
                  <a:lumOff val="0"/>
                  <a:alphaOff val="0"/>
                </a:schemeClr>
              </a:fillRef>
              <a:effectRef idx="2">
                <a:schemeClr val="lt1">
                  <a:alpha val="40000"/>
                  <a:hueOff val="0"/>
                  <a:satOff val="0"/>
                  <a:lumOff val="0"/>
                  <a:alphaOff val="0"/>
                </a:schemeClr>
              </a:effectRef>
              <a:fontRef idx="minor">
                <a:schemeClr val="dk1">
                  <a:hueOff val="0"/>
                  <a:satOff val="0"/>
                  <a:lumOff val="0"/>
                  <a:alphaOff val="0"/>
                </a:schemeClr>
              </a:fontRef>
            </p:style>
            <p:txBody>
              <a:bodyPr lIns="824764" tIns="80010" rIns="80010" bIns="80010" spcCol="1270" anchor="ctr"/>
              <a:lstStyle/>
              <a:p>
                <a:pPr defTabSz="933450">
                  <a:lnSpc>
                    <a:spcPct val="90000"/>
                  </a:lnSpc>
                  <a:spcBef>
                    <a:spcPct val="0"/>
                  </a:spcBef>
                  <a:spcAft>
                    <a:spcPct val="35000"/>
                  </a:spcAft>
                  <a:defRPr/>
                </a:pPr>
                <a:r>
                  <a:rPr lang="en-US" altLang="zh-TW" sz="2800" b="1" dirty="0">
                    <a:ln w="1905"/>
                    <a:solidFill>
                      <a:srgbClr val="C00000"/>
                    </a:solidFill>
                    <a:effectLst>
                      <a:innerShdw blurRad="69850" dist="43180" dir="5400000">
                        <a:srgbClr val="000000">
                          <a:alpha val="65000"/>
                        </a:srgbClr>
                      </a:innerShdw>
                    </a:effectLst>
                    <a:latin typeface="標楷體"/>
                  </a:rPr>
                  <a:t>105.5.13</a:t>
                </a:r>
                <a:r>
                  <a:rPr lang="zh-TW" altLang="en-US" sz="2800" b="1" dirty="0">
                    <a:ln w="1905"/>
                    <a:solidFill>
                      <a:srgbClr val="C00000"/>
                    </a:solidFill>
                    <a:effectLst>
                      <a:innerShdw blurRad="69850" dist="43180" dir="5400000">
                        <a:srgbClr val="000000">
                          <a:alpha val="65000"/>
                        </a:srgbClr>
                      </a:innerShdw>
                    </a:effectLst>
                    <a:latin typeface="標楷體"/>
                  </a:rPr>
                  <a:t>以後判決確定者始適用</a:t>
                </a:r>
                <a:endParaRPr lang="en-US" altLang="zh-TW" sz="2800" b="1" dirty="0">
                  <a:ln w="1905"/>
                  <a:solidFill>
                    <a:srgbClr val="C00000"/>
                  </a:solidFill>
                  <a:effectLst>
                    <a:innerShdw blurRad="69850" dist="43180" dir="5400000">
                      <a:srgbClr val="000000">
                        <a:alpha val="65000"/>
                      </a:srgbClr>
                    </a:innerShdw>
                  </a:effectLst>
                  <a:latin typeface="標楷體"/>
                </a:endParaRPr>
              </a:p>
              <a:p>
                <a:pPr defTabSz="933450">
                  <a:lnSpc>
                    <a:spcPct val="90000"/>
                  </a:lnSpc>
                  <a:spcBef>
                    <a:spcPct val="0"/>
                  </a:spcBef>
                  <a:spcAft>
                    <a:spcPct val="35000"/>
                  </a:spcAft>
                  <a:defRPr/>
                </a:pPr>
                <a:r>
                  <a:rPr lang="zh-TW" altLang="en-US" sz="2800" b="1" dirty="0">
                    <a:ln w="1905"/>
                    <a:solidFill>
                      <a:srgbClr val="C00000"/>
                    </a:solidFill>
                    <a:effectLst>
                      <a:innerShdw blurRad="69850" dist="43180" dir="5400000">
                        <a:srgbClr val="000000">
                          <a:alpha val="65000"/>
                        </a:srgbClr>
                      </a:innerShdw>
                    </a:effectLst>
                    <a:latin typeface="標楷體"/>
                  </a:rPr>
                  <a:t>已支領，均須追繳</a:t>
                </a:r>
                <a:endParaRPr lang="zh-TW" altLang="en-US" sz="2800" b="1" dirty="0">
                  <a:ln w="1905"/>
                  <a:solidFill>
                    <a:srgbClr val="C00000"/>
                  </a:solidFill>
                  <a:effectLst>
                    <a:innerShdw blurRad="69850" dist="43180" dir="5400000">
                      <a:srgbClr val="000000">
                        <a:alpha val="65000"/>
                      </a:srgbClr>
                    </a:innerShdw>
                  </a:effectLst>
                </a:endParaRPr>
              </a:p>
            </p:txBody>
          </p:sp>
          <p:sp>
            <p:nvSpPr>
              <p:cNvPr id="43" name="矩形 42"/>
              <p:cNvSpPr/>
              <p:nvPr/>
            </p:nvSpPr>
            <p:spPr>
              <a:xfrm>
                <a:off x="2876893" y="1955407"/>
                <a:ext cx="722281" cy="1278546"/>
              </a:xfrm>
              <a:prstGeom prst="rect">
                <a:avLst/>
              </a:prstGeom>
              <a:scene3d>
                <a:camera prst="orthographicFront"/>
                <a:lightRig rig="flat" dir="t"/>
              </a:scene3d>
              <a:sp3d z="127000" prstMaterial="plastic">
                <a:bevelT w="88900" h="88900"/>
                <a:bevelB w="88900" h="31750" prst="angle"/>
              </a:sp3d>
            </p:spPr>
            <p:style>
              <a:lnRef idx="0">
                <a:schemeClr val="lt1">
                  <a:hueOff val="0"/>
                  <a:satOff val="0"/>
                  <a:lumOff val="0"/>
                  <a:alphaOff val="0"/>
                </a:schemeClr>
              </a:lnRef>
              <a:fillRef idx="3">
                <a:schemeClr val="accent5">
                  <a:tint val="50000"/>
                  <a:hueOff val="0"/>
                  <a:satOff val="0"/>
                  <a:lumOff val="0"/>
                  <a:alphaOff val="0"/>
                </a:schemeClr>
              </a:fillRef>
              <a:effectRef idx="2">
                <a:schemeClr val="accent5">
                  <a:tint val="50000"/>
                  <a:hueOff val="0"/>
                  <a:satOff val="0"/>
                  <a:lumOff val="0"/>
                  <a:alphaOff val="0"/>
                </a:schemeClr>
              </a:effectRef>
              <a:fontRef idx="minor">
                <a:schemeClr val="lt1">
                  <a:hueOff val="0"/>
                  <a:satOff val="0"/>
                  <a:lumOff val="0"/>
                  <a:alphaOff val="0"/>
                </a:schemeClr>
              </a:fontRef>
            </p:style>
          </p:sp>
          <p:sp>
            <p:nvSpPr>
              <p:cNvPr id="44" name="手繪多邊形 43"/>
              <p:cNvSpPr/>
              <p:nvPr/>
            </p:nvSpPr>
            <p:spPr>
              <a:xfrm>
                <a:off x="3365007" y="3664194"/>
                <a:ext cx="3570762" cy="1217663"/>
              </a:xfrm>
              <a:custGeom>
                <a:avLst/>
                <a:gdLst>
                  <a:gd name="connsiteX0" fmla="*/ 0 w 3896521"/>
                  <a:gd name="connsiteY0" fmla="*/ 0 h 1217663"/>
                  <a:gd name="connsiteX1" fmla="*/ 3896521 w 3896521"/>
                  <a:gd name="connsiteY1" fmla="*/ 0 h 1217663"/>
                  <a:gd name="connsiteX2" fmla="*/ 3896521 w 3896521"/>
                  <a:gd name="connsiteY2" fmla="*/ 1217663 h 1217663"/>
                  <a:gd name="connsiteX3" fmla="*/ 0 w 3896521"/>
                  <a:gd name="connsiteY3" fmla="*/ 1217663 h 1217663"/>
                  <a:gd name="connsiteX4" fmla="*/ 0 w 3896521"/>
                  <a:gd name="connsiteY4" fmla="*/ 0 h 1217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6521" h="1217663">
                    <a:moveTo>
                      <a:pt x="0" y="0"/>
                    </a:moveTo>
                    <a:lnTo>
                      <a:pt x="3896521" y="0"/>
                    </a:lnTo>
                    <a:lnTo>
                      <a:pt x="3896521" y="1217663"/>
                    </a:lnTo>
                    <a:lnTo>
                      <a:pt x="0" y="1217663"/>
                    </a:lnTo>
                    <a:lnTo>
                      <a:pt x="0" y="0"/>
                    </a:lnTo>
                    <a:close/>
                  </a:path>
                </a:pathLst>
              </a:custGeom>
              <a:scene3d>
                <a:camera prst="orthographicFront"/>
                <a:lightRig rig="flat" dir="t"/>
              </a:scene3d>
              <a:sp3d extrusionH="12700" prstMaterial="plastic">
                <a:bevelT w="50800" h="50800"/>
              </a:sp3d>
            </p:spPr>
            <p:style>
              <a:lnRef idx="1">
                <a:schemeClr val="accent5">
                  <a:hueOff val="0"/>
                  <a:satOff val="0"/>
                  <a:lumOff val="0"/>
                  <a:alphaOff val="0"/>
                </a:schemeClr>
              </a:lnRef>
              <a:fillRef idx="1">
                <a:schemeClr val="lt1">
                  <a:alpha val="40000"/>
                  <a:hueOff val="0"/>
                  <a:satOff val="0"/>
                  <a:lumOff val="0"/>
                  <a:alphaOff val="0"/>
                </a:schemeClr>
              </a:fillRef>
              <a:effectRef idx="2">
                <a:schemeClr val="lt1">
                  <a:alpha val="40000"/>
                  <a:hueOff val="0"/>
                  <a:satOff val="0"/>
                  <a:lumOff val="0"/>
                  <a:alphaOff val="0"/>
                </a:schemeClr>
              </a:effectRef>
              <a:fontRef idx="minor">
                <a:schemeClr val="dk1">
                  <a:hueOff val="0"/>
                  <a:satOff val="0"/>
                  <a:lumOff val="0"/>
                  <a:alphaOff val="0"/>
                </a:schemeClr>
              </a:fontRef>
            </p:style>
            <p:txBody>
              <a:bodyPr lIns="824764" tIns="80010" rIns="72000" bIns="80010" spcCol="1270" anchor="ctr"/>
              <a:lstStyle/>
              <a:p>
                <a:pPr defTabSz="933450">
                  <a:lnSpc>
                    <a:spcPct val="90000"/>
                  </a:lnSpc>
                  <a:spcBef>
                    <a:spcPct val="0"/>
                  </a:spcBef>
                  <a:spcAft>
                    <a:spcPct val="35000"/>
                  </a:spcAft>
                  <a:defRPr/>
                </a:pPr>
                <a:r>
                  <a:rPr lang="zh-TW" sz="2600" b="1" dirty="0">
                    <a:ln w="1905"/>
                    <a:solidFill>
                      <a:srgbClr val="C00000"/>
                    </a:solidFill>
                    <a:effectLst>
                      <a:innerShdw blurRad="69850" dist="43180" dir="5400000">
                        <a:srgbClr val="000000">
                          <a:alpha val="65000"/>
                        </a:srgbClr>
                      </a:innerShdw>
                    </a:effectLst>
                    <a:latin typeface="標楷體" panose="03000509000000000000" pitchFamily="65" charset="-120"/>
                  </a:rPr>
                  <a:t>緩刑宣告</a:t>
                </a:r>
                <a:r>
                  <a:rPr lang="zh-TW" altLang="en-US" sz="2600" b="1" dirty="0">
                    <a:ln w="1905"/>
                    <a:solidFill>
                      <a:srgbClr val="C00000"/>
                    </a:solidFill>
                    <a:effectLst>
                      <a:innerShdw blurRad="69850" dist="43180" dir="5400000">
                        <a:srgbClr val="000000">
                          <a:alpha val="65000"/>
                        </a:srgbClr>
                      </a:innerShdw>
                    </a:effectLst>
                    <a:latin typeface="標楷體" panose="03000509000000000000" pitchFamily="65" charset="-120"/>
                  </a:rPr>
                  <a:t>者一律先扣減</a:t>
                </a:r>
                <a:r>
                  <a:rPr lang="zh-TW" sz="2600" b="1" dirty="0">
                    <a:ln w="1905"/>
                    <a:solidFill>
                      <a:srgbClr val="C00000"/>
                    </a:solidFill>
                    <a:effectLst>
                      <a:innerShdw blurRad="69850" dist="43180" dir="5400000">
                        <a:srgbClr val="000000">
                          <a:alpha val="65000"/>
                        </a:srgbClr>
                      </a:innerShdw>
                    </a:effectLst>
                    <a:latin typeface="標楷體" panose="03000509000000000000" pitchFamily="65" charset="-120"/>
                  </a:rPr>
                  <a:t>，未經撤銷</a:t>
                </a:r>
                <a:r>
                  <a:rPr lang="zh-TW" altLang="en-US" sz="2600" b="1" dirty="0">
                    <a:ln w="1905"/>
                    <a:solidFill>
                      <a:srgbClr val="C00000"/>
                    </a:solidFill>
                    <a:effectLst>
                      <a:innerShdw blurRad="69850" dist="43180" dir="5400000">
                        <a:srgbClr val="000000">
                          <a:alpha val="65000"/>
                        </a:srgbClr>
                      </a:innerShdw>
                    </a:effectLst>
                    <a:latin typeface="標楷體" panose="03000509000000000000" pitchFamily="65" charset="-120"/>
                  </a:rPr>
                  <a:t>時</a:t>
                </a:r>
                <a:r>
                  <a:rPr lang="zh-TW" sz="2600" b="1" dirty="0">
                    <a:ln w="1905"/>
                    <a:solidFill>
                      <a:srgbClr val="C00000"/>
                    </a:solidFill>
                    <a:effectLst>
                      <a:innerShdw blurRad="69850" dist="43180" dir="5400000">
                        <a:srgbClr val="000000">
                          <a:alpha val="65000"/>
                        </a:srgbClr>
                      </a:innerShdw>
                    </a:effectLst>
                    <a:latin typeface="標楷體" panose="03000509000000000000" pitchFamily="65" charset="-120"/>
                  </a:rPr>
                  <a:t>，自宣告期滿後，由各支給機關補發之</a:t>
                </a:r>
                <a:endParaRPr lang="zh-TW" altLang="en-US" sz="2600" b="1" dirty="0">
                  <a:ln w="1905"/>
                  <a:solidFill>
                    <a:srgbClr val="C00000"/>
                  </a:solidFill>
                  <a:effectLst>
                    <a:innerShdw blurRad="69850" dist="43180" dir="5400000">
                      <a:srgbClr val="000000">
                        <a:alpha val="65000"/>
                      </a:srgbClr>
                    </a:innerShdw>
                  </a:effectLst>
                  <a:latin typeface="標楷體" panose="03000509000000000000" pitchFamily="65" charset="-120"/>
                </a:endParaRPr>
              </a:p>
            </p:txBody>
          </p:sp>
          <p:sp>
            <p:nvSpPr>
              <p:cNvPr id="45" name="矩形 44"/>
              <p:cNvSpPr/>
              <p:nvPr/>
            </p:nvSpPr>
            <p:spPr>
              <a:xfrm>
                <a:off x="2876892" y="3488311"/>
                <a:ext cx="722282" cy="1278546"/>
              </a:xfrm>
              <a:prstGeom prst="rect">
                <a:avLst/>
              </a:prstGeom>
              <a:scene3d>
                <a:camera prst="orthographicFront"/>
                <a:lightRig rig="flat" dir="t"/>
              </a:scene3d>
              <a:sp3d z="127000" prstMaterial="plastic">
                <a:bevelT w="88900" h="88900"/>
                <a:bevelB w="88900" h="31750" prst="angle"/>
              </a:sp3d>
            </p:spPr>
            <p:style>
              <a:lnRef idx="0">
                <a:schemeClr val="lt1">
                  <a:hueOff val="0"/>
                  <a:satOff val="0"/>
                  <a:lumOff val="0"/>
                  <a:alphaOff val="0"/>
                </a:schemeClr>
              </a:lnRef>
              <a:fillRef idx="3">
                <a:schemeClr val="accent5">
                  <a:tint val="50000"/>
                  <a:hueOff val="-5341183"/>
                  <a:satOff val="23809"/>
                  <a:lumOff val="2104"/>
                  <a:alphaOff val="0"/>
                </a:schemeClr>
              </a:fillRef>
              <a:effectRef idx="2">
                <a:schemeClr val="accent5">
                  <a:tint val="50000"/>
                  <a:hueOff val="-5341183"/>
                  <a:satOff val="23809"/>
                  <a:lumOff val="2104"/>
                  <a:alphaOff val="0"/>
                </a:schemeClr>
              </a:effectRef>
              <a:fontRef idx="minor">
                <a:schemeClr val="lt1">
                  <a:hueOff val="0"/>
                  <a:satOff val="0"/>
                  <a:lumOff val="0"/>
                  <a:alphaOff val="0"/>
                </a:schemeClr>
              </a:fontRef>
            </p:style>
          </p:sp>
          <p:sp>
            <p:nvSpPr>
              <p:cNvPr id="74" name="手繪多邊形 73"/>
              <p:cNvSpPr/>
              <p:nvPr/>
            </p:nvSpPr>
            <p:spPr>
              <a:xfrm>
                <a:off x="3365008" y="5197097"/>
                <a:ext cx="3570761" cy="1217663"/>
              </a:xfrm>
              <a:custGeom>
                <a:avLst/>
                <a:gdLst>
                  <a:gd name="connsiteX0" fmla="*/ 0 w 3896521"/>
                  <a:gd name="connsiteY0" fmla="*/ 0 h 1217663"/>
                  <a:gd name="connsiteX1" fmla="*/ 3896521 w 3896521"/>
                  <a:gd name="connsiteY1" fmla="*/ 0 h 1217663"/>
                  <a:gd name="connsiteX2" fmla="*/ 3896521 w 3896521"/>
                  <a:gd name="connsiteY2" fmla="*/ 1217663 h 1217663"/>
                  <a:gd name="connsiteX3" fmla="*/ 0 w 3896521"/>
                  <a:gd name="connsiteY3" fmla="*/ 1217663 h 1217663"/>
                  <a:gd name="connsiteX4" fmla="*/ 0 w 3896521"/>
                  <a:gd name="connsiteY4" fmla="*/ 0 h 1217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6521" h="1217663">
                    <a:moveTo>
                      <a:pt x="0" y="0"/>
                    </a:moveTo>
                    <a:lnTo>
                      <a:pt x="3896521" y="0"/>
                    </a:lnTo>
                    <a:lnTo>
                      <a:pt x="3896521" y="1217663"/>
                    </a:lnTo>
                    <a:lnTo>
                      <a:pt x="0" y="1217663"/>
                    </a:lnTo>
                    <a:lnTo>
                      <a:pt x="0" y="0"/>
                    </a:lnTo>
                    <a:close/>
                  </a:path>
                </a:pathLst>
              </a:custGeom>
              <a:scene3d>
                <a:camera prst="orthographicFront"/>
                <a:lightRig rig="flat" dir="t"/>
              </a:scene3d>
              <a:sp3d extrusionH="12700" prstMaterial="plastic">
                <a:bevelT w="50800" h="50800"/>
              </a:sp3d>
            </p:spPr>
            <p:style>
              <a:lnRef idx="1">
                <a:schemeClr val="accent5">
                  <a:hueOff val="0"/>
                  <a:satOff val="0"/>
                  <a:lumOff val="0"/>
                  <a:alphaOff val="0"/>
                </a:schemeClr>
              </a:lnRef>
              <a:fillRef idx="1">
                <a:schemeClr val="lt1">
                  <a:alpha val="40000"/>
                  <a:hueOff val="0"/>
                  <a:satOff val="0"/>
                  <a:lumOff val="0"/>
                  <a:alphaOff val="0"/>
                </a:schemeClr>
              </a:fillRef>
              <a:effectRef idx="2">
                <a:schemeClr val="lt1">
                  <a:alpha val="40000"/>
                  <a:hueOff val="0"/>
                  <a:satOff val="0"/>
                  <a:lumOff val="0"/>
                  <a:alphaOff val="0"/>
                </a:schemeClr>
              </a:effectRef>
              <a:fontRef idx="minor">
                <a:schemeClr val="dk1">
                  <a:hueOff val="0"/>
                  <a:satOff val="0"/>
                  <a:lumOff val="0"/>
                  <a:alphaOff val="0"/>
                </a:schemeClr>
              </a:fontRef>
            </p:style>
            <p:txBody>
              <a:bodyPr lIns="824764" tIns="80010" rIns="54000" bIns="80010" spcCol="1270" anchor="ctr"/>
              <a:lstStyle/>
              <a:p>
                <a:pPr defTabSz="933450">
                  <a:lnSpc>
                    <a:spcPct val="90000"/>
                  </a:lnSpc>
                  <a:spcBef>
                    <a:spcPct val="0"/>
                  </a:spcBef>
                  <a:spcAft>
                    <a:spcPct val="35000"/>
                  </a:spcAft>
                  <a:defRPr/>
                </a:pPr>
                <a:r>
                  <a:rPr lang="zh-TW" sz="2600" b="1" dirty="0">
                    <a:ln w="1905"/>
                    <a:solidFill>
                      <a:srgbClr val="C00000"/>
                    </a:solidFill>
                    <a:effectLst>
                      <a:innerShdw blurRad="69850" dist="43180" dir="5400000">
                        <a:srgbClr val="000000">
                          <a:alpha val="65000"/>
                        </a:srgbClr>
                      </a:innerShdw>
                    </a:effectLst>
                    <a:latin typeface="標楷體" panose="03000509000000000000" pitchFamily="65" charset="-120"/>
                  </a:rPr>
                  <a:t>同一案件，於其他法律有較重之剝奪或減少退離給與處分者，從重處罰</a:t>
                </a:r>
                <a:endParaRPr lang="zh-TW" altLang="en-US" sz="2600" b="1" dirty="0">
                  <a:ln w="1905"/>
                  <a:solidFill>
                    <a:srgbClr val="C00000"/>
                  </a:solidFill>
                  <a:effectLst>
                    <a:innerShdw blurRad="69850" dist="43180" dir="5400000">
                      <a:srgbClr val="000000">
                        <a:alpha val="65000"/>
                      </a:srgbClr>
                    </a:innerShdw>
                  </a:effectLst>
                  <a:latin typeface="標楷體" panose="03000509000000000000" pitchFamily="65" charset="-120"/>
                </a:endParaRPr>
              </a:p>
            </p:txBody>
          </p:sp>
          <p:sp>
            <p:nvSpPr>
              <p:cNvPr id="75" name="矩形 74"/>
              <p:cNvSpPr/>
              <p:nvPr/>
            </p:nvSpPr>
            <p:spPr>
              <a:xfrm>
                <a:off x="2876892" y="5021212"/>
                <a:ext cx="722282" cy="1278546"/>
              </a:xfrm>
              <a:prstGeom prst="rect">
                <a:avLst/>
              </a:prstGeom>
              <a:scene3d>
                <a:camera prst="orthographicFront"/>
                <a:lightRig rig="flat" dir="t"/>
              </a:scene3d>
              <a:sp3d z="127000" prstMaterial="plastic">
                <a:bevelT w="88900" h="88900"/>
                <a:bevelB w="88900" h="31750" prst="angle"/>
              </a:sp3d>
            </p:spPr>
            <p:style>
              <a:lnRef idx="0">
                <a:schemeClr val="lt1">
                  <a:hueOff val="0"/>
                  <a:satOff val="0"/>
                  <a:lumOff val="0"/>
                  <a:alphaOff val="0"/>
                </a:schemeClr>
              </a:lnRef>
              <a:fillRef idx="3">
                <a:schemeClr val="accent5">
                  <a:tint val="50000"/>
                  <a:hueOff val="-10682366"/>
                  <a:satOff val="47617"/>
                  <a:lumOff val="4207"/>
                  <a:alphaOff val="0"/>
                </a:schemeClr>
              </a:fillRef>
              <a:effectRef idx="2">
                <a:schemeClr val="accent5">
                  <a:tint val="50000"/>
                  <a:hueOff val="-10682366"/>
                  <a:satOff val="47617"/>
                  <a:lumOff val="4207"/>
                  <a:alphaOff val="0"/>
                </a:schemeClr>
              </a:effectRef>
              <a:fontRef idx="minor">
                <a:schemeClr val="lt1">
                  <a:hueOff val="0"/>
                  <a:satOff val="0"/>
                  <a:lumOff val="0"/>
                  <a:alphaOff val="0"/>
                </a:schemeClr>
              </a:fontRef>
            </p:style>
          </p:sp>
        </p:grpSp>
        <p:sp>
          <p:nvSpPr>
            <p:cNvPr id="39" name="矩形 38"/>
            <p:cNvSpPr/>
            <p:nvPr/>
          </p:nvSpPr>
          <p:spPr>
            <a:xfrm>
              <a:off x="1006866" y="2307590"/>
              <a:ext cx="1189221" cy="1015756"/>
            </a:xfrm>
            <a:prstGeom prst="rect">
              <a:avLst/>
            </a:prstGeom>
          </p:spPr>
          <p:txBody>
            <a:bodyPr>
              <a:spAutoFit/>
            </a:bodyPr>
            <a:lstStyle/>
            <a:p>
              <a:pPr>
                <a:spcBef>
                  <a:spcPct val="35000"/>
                </a:spcBef>
                <a:spcAft>
                  <a:spcPct val="35000"/>
                </a:spcAft>
                <a:buClr>
                  <a:srgbClr val="3333FF"/>
                </a:buClr>
                <a:defRPr/>
              </a:pPr>
              <a:r>
                <a:rPr lang="zh-TW" altLang="en-US" sz="3000" b="1" dirty="0">
                  <a:solidFill>
                    <a:srgbClr val="000066"/>
                  </a:solidFill>
                  <a:effectLst>
                    <a:outerShdw blurRad="38100" dist="38100" dir="2700000" algn="tl">
                      <a:srgbClr val="C0C0C0"/>
                    </a:outerShdw>
                  </a:effectLst>
                  <a:latin typeface="Times New Roman" pitchFamily="18" charset="0"/>
                </a:rPr>
                <a:t>其他重點</a:t>
              </a:r>
              <a:endParaRPr lang="en-US" altLang="zh-TW" sz="3000" b="1" dirty="0">
                <a:solidFill>
                  <a:srgbClr val="000066"/>
                </a:solidFill>
                <a:effectLst>
                  <a:outerShdw blurRad="38100" dist="38100" dir="2700000" algn="tl">
                    <a:srgbClr val="C0C0C0"/>
                  </a:outerShdw>
                </a:effectLst>
                <a:latin typeface="Times New Roman" pitchFamily="18" charset="0"/>
              </a:endParaRPr>
            </a:p>
          </p:txBody>
        </p:sp>
        <p:sp>
          <p:nvSpPr>
            <p:cNvPr id="40" name="矩形 39"/>
            <p:cNvSpPr/>
            <p:nvPr/>
          </p:nvSpPr>
          <p:spPr>
            <a:xfrm>
              <a:off x="1006866" y="3704718"/>
              <a:ext cx="1189221" cy="1015756"/>
            </a:xfrm>
            <a:prstGeom prst="rect">
              <a:avLst/>
            </a:prstGeom>
          </p:spPr>
          <p:txBody>
            <a:bodyPr>
              <a:spAutoFit/>
            </a:bodyPr>
            <a:lstStyle/>
            <a:p>
              <a:pPr>
                <a:spcBef>
                  <a:spcPct val="35000"/>
                </a:spcBef>
                <a:spcAft>
                  <a:spcPct val="35000"/>
                </a:spcAft>
                <a:buClr>
                  <a:srgbClr val="3333FF"/>
                </a:buClr>
                <a:defRPr/>
              </a:pPr>
              <a:r>
                <a:rPr lang="zh-TW" altLang="en-US" sz="3000" b="1" dirty="0">
                  <a:solidFill>
                    <a:srgbClr val="000066"/>
                  </a:solidFill>
                  <a:effectLst>
                    <a:outerShdw blurRad="38100" dist="38100" dir="2700000" algn="tl">
                      <a:srgbClr val="C0C0C0"/>
                    </a:outerShdw>
                  </a:effectLst>
                  <a:latin typeface="Times New Roman" pitchFamily="18" charset="0"/>
                </a:rPr>
                <a:t>其他重點</a:t>
              </a:r>
              <a:endParaRPr lang="en-US" altLang="zh-TW" sz="3000" b="1" dirty="0">
                <a:solidFill>
                  <a:srgbClr val="000066"/>
                </a:solidFill>
                <a:effectLst>
                  <a:outerShdw blurRad="38100" dist="38100" dir="2700000" algn="tl">
                    <a:srgbClr val="C0C0C0"/>
                  </a:outerShdw>
                </a:effectLst>
                <a:latin typeface="Times New Roman" pitchFamily="18" charset="0"/>
              </a:endParaRPr>
            </a:p>
          </p:txBody>
        </p:sp>
        <p:sp>
          <p:nvSpPr>
            <p:cNvPr id="41" name="矩形 40"/>
            <p:cNvSpPr/>
            <p:nvPr/>
          </p:nvSpPr>
          <p:spPr>
            <a:xfrm>
              <a:off x="1023922" y="5176466"/>
              <a:ext cx="1189220" cy="1015756"/>
            </a:xfrm>
            <a:prstGeom prst="rect">
              <a:avLst/>
            </a:prstGeom>
          </p:spPr>
          <p:txBody>
            <a:bodyPr>
              <a:spAutoFit/>
            </a:bodyPr>
            <a:lstStyle/>
            <a:p>
              <a:pPr>
                <a:spcBef>
                  <a:spcPct val="35000"/>
                </a:spcBef>
                <a:spcAft>
                  <a:spcPct val="35000"/>
                </a:spcAft>
                <a:buClr>
                  <a:srgbClr val="3333FF"/>
                </a:buClr>
                <a:defRPr/>
              </a:pPr>
              <a:r>
                <a:rPr lang="zh-TW" altLang="en-US" sz="3000" b="1" dirty="0">
                  <a:solidFill>
                    <a:srgbClr val="000066"/>
                  </a:solidFill>
                  <a:effectLst>
                    <a:outerShdw blurRad="38100" dist="38100" dir="2700000" algn="tl">
                      <a:srgbClr val="C0C0C0"/>
                    </a:outerShdw>
                  </a:effectLst>
                  <a:latin typeface="Times New Roman" pitchFamily="18" charset="0"/>
                </a:rPr>
                <a:t>其他重點</a:t>
              </a:r>
              <a:endParaRPr lang="en-US" altLang="zh-TW" sz="3000" b="1" dirty="0">
                <a:solidFill>
                  <a:srgbClr val="000066"/>
                </a:solidFill>
                <a:effectLst>
                  <a:outerShdw blurRad="38100" dist="38100" dir="2700000" algn="tl">
                    <a:srgbClr val="C0C0C0"/>
                  </a:outerShdw>
                </a:effectLst>
                <a:latin typeface="Times New Roman" pitchFamily="18" charset="0"/>
              </a:endParaRPr>
            </a:p>
          </p:txBody>
        </p:sp>
      </p:grpSp>
    </p:spTree>
    <p:extLst>
      <p:ext uri="{BB962C8B-B14F-4D97-AF65-F5344CB8AC3E}">
        <p14:creationId xmlns:p14="http://schemas.microsoft.com/office/powerpoint/2010/main" val="283718143"/>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971600" y="31373"/>
            <a:ext cx="7858076" cy="652934"/>
          </a:xfrm>
        </p:spPr>
        <p:txBody>
          <a:bodyPr/>
          <a:lstStyle/>
          <a:p>
            <a:pPr algn="l"/>
            <a:r>
              <a:rPr lang="zh-TW" altLang="en-US" sz="4000" b="1" dirty="0" smtClean="0">
                <a:solidFill>
                  <a:srgbClr val="002060"/>
                </a:solidFill>
                <a:latin typeface="標楷體" pitchFamily="65" charset="-120"/>
                <a:ea typeface="標楷體" pitchFamily="65" charset="-120"/>
              </a:rPr>
              <a:t>壹、前言</a:t>
            </a:r>
            <a:endParaRPr lang="zh-TW" altLang="en-US" sz="4000" b="1" dirty="0">
              <a:solidFill>
                <a:srgbClr val="002060"/>
              </a:solidFill>
              <a:latin typeface="標楷體" pitchFamily="65" charset="-120"/>
              <a:ea typeface="標楷體" pitchFamily="65" charset="-120"/>
            </a:endParaRPr>
          </a:p>
        </p:txBody>
      </p:sp>
      <p:sp>
        <p:nvSpPr>
          <p:cNvPr id="4" name="內容版面配置區 3"/>
          <p:cNvSpPr txBox="1">
            <a:spLocks noGrp="1"/>
          </p:cNvSpPr>
          <p:nvPr>
            <p:ph idx="1"/>
          </p:nvPr>
        </p:nvSpPr>
        <p:spPr>
          <a:xfrm>
            <a:off x="755626" y="764705"/>
            <a:ext cx="7869510"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mn-ea"/>
              </a:rPr>
              <a:t>四、現行制度</a:t>
            </a: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rPr>
              <a:t>改革策略</a:t>
            </a:r>
            <a:endParaRPr lang="en-US" altLang="zh-TW" sz="3000" b="1" dirty="0" smtClean="0">
              <a:ln w="1905"/>
              <a:solidFill>
                <a:srgbClr val="0000CC"/>
              </a:solidFill>
              <a:effectLst>
                <a:innerShdw blurRad="69850" dist="43180" dir="5400000">
                  <a:srgbClr val="000000">
                    <a:alpha val="65000"/>
                  </a:srgbClr>
                </a:innerShdw>
              </a:effectLst>
              <a:latin typeface="標楷體"/>
              <a:ea typeface="標楷體"/>
            </a:endParaRPr>
          </a:p>
        </p:txBody>
      </p:sp>
      <p:sp>
        <p:nvSpPr>
          <p:cNvPr id="13" name="AutoShape 2"/>
          <p:cNvSpPr>
            <a:spLocks noChangeArrowheads="1"/>
          </p:cNvSpPr>
          <p:nvPr/>
        </p:nvSpPr>
        <p:spPr bwMode="gray">
          <a:xfrm>
            <a:off x="3493452" y="3694043"/>
            <a:ext cx="2156983" cy="2293790"/>
          </a:xfrm>
          <a:prstGeom prst="can">
            <a:avLst>
              <a:gd name="adj" fmla="val 25000"/>
            </a:avLst>
          </a:prstGeom>
          <a:gradFill rotWithShape="1">
            <a:gsLst>
              <a:gs pos="0">
                <a:srgbClr val="0099FF">
                  <a:gamma/>
                  <a:shade val="46275"/>
                  <a:invGamma/>
                </a:srgbClr>
              </a:gs>
              <a:gs pos="50000">
                <a:srgbClr val="0099FF"/>
              </a:gs>
              <a:gs pos="100000">
                <a:srgbClr val="0099FF">
                  <a:gamma/>
                  <a:shade val="46275"/>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TW" altLang="en-US"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anose="03000509000000000000" pitchFamily="65" charset="-120"/>
                <a:ea typeface="標楷體" panose="03000509000000000000" pitchFamily="65" charset="-120"/>
              </a:rPr>
              <a:t>退撫基金</a:t>
            </a:r>
            <a:endParaRPr lang="zh-TW" altLang="en-US" sz="30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anose="03000509000000000000" pitchFamily="65" charset="-120"/>
              <a:ea typeface="標楷體" panose="03000509000000000000" pitchFamily="65" charset="-120"/>
            </a:endParaRPr>
          </a:p>
        </p:txBody>
      </p:sp>
      <p:sp>
        <p:nvSpPr>
          <p:cNvPr id="14" name="AutoShape 27"/>
          <p:cNvSpPr>
            <a:spLocks noChangeArrowheads="1"/>
          </p:cNvSpPr>
          <p:nvPr/>
        </p:nvSpPr>
        <p:spPr bwMode="gray">
          <a:xfrm flipH="1">
            <a:off x="2112531" y="4660113"/>
            <a:ext cx="1240214" cy="383381"/>
          </a:xfrm>
          <a:prstGeom prst="leftArrow">
            <a:avLst>
              <a:gd name="adj1" fmla="val 62037"/>
              <a:gd name="adj2" fmla="val 54861"/>
            </a:avLst>
          </a:prstGeom>
          <a:ln/>
          <a:extLst/>
        </p:spPr>
        <p:style>
          <a:lnRef idx="0">
            <a:schemeClr val="accent2"/>
          </a:lnRef>
          <a:fillRef idx="3">
            <a:schemeClr val="accent2"/>
          </a:fillRef>
          <a:effectRef idx="3">
            <a:schemeClr val="accent2"/>
          </a:effectRef>
          <a:fontRef idx="minor">
            <a:schemeClr val="lt1"/>
          </a:fontRef>
        </p:style>
        <p:txBody>
          <a:bodyPr wrap="none"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grpSp>
        <p:nvGrpSpPr>
          <p:cNvPr id="16" name="Group 9"/>
          <p:cNvGrpSpPr>
            <a:grpSpLocks/>
          </p:cNvGrpSpPr>
          <p:nvPr/>
        </p:nvGrpSpPr>
        <p:grpSpPr bwMode="auto">
          <a:xfrm>
            <a:off x="208952" y="3222050"/>
            <a:ext cx="2076263" cy="2765783"/>
            <a:chOff x="672" y="1440"/>
            <a:chExt cx="1152" cy="1968"/>
          </a:xfrm>
        </p:grpSpPr>
        <p:sp>
          <p:nvSpPr>
            <p:cNvPr id="17" name="AutoShape 10"/>
            <p:cNvSpPr>
              <a:spLocks noChangeArrowheads="1"/>
            </p:cNvSpPr>
            <p:nvPr/>
          </p:nvSpPr>
          <p:spPr bwMode="gray">
            <a:xfrm>
              <a:off x="672" y="1440"/>
              <a:ext cx="1152" cy="1968"/>
            </a:xfrm>
            <a:prstGeom prst="roundRect">
              <a:avLst>
                <a:gd name="adj" fmla="val 16667"/>
              </a:avLst>
            </a:prstGeom>
            <a:noFill/>
            <a:ln w="38100">
              <a:solidFill>
                <a:srgbClr val="7099E2"/>
              </a:solidFill>
              <a:round/>
              <a:headEnd/>
              <a:tailEnd/>
            </a:ln>
            <a:effectLst/>
            <a:extLst>
              <a:ext uri="{909E8E84-426E-40DD-AFC4-6F175D3DCCD1}">
                <a14:hiddenFill xmlns:a14="http://schemas.microsoft.com/office/drawing/2010/main">
                  <a:gradFill rotWithShape="1">
                    <a:gsLst>
                      <a:gs pos="0">
                        <a:schemeClr val="tx2"/>
                      </a:gs>
                      <a:gs pos="100000">
                        <a:schemeClr val="tx2">
                          <a:gamma/>
                          <a:tint val="21176"/>
                          <a:invGamma/>
                        </a:schemeClr>
                      </a:gs>
                    </a:gsLst>
                    <a:lin ang="5400000" scaled="1"/>
                  </a:gradFill>
                </a14:hiddenFill>
              </a:ext>
              <a:ext uri="{AF507438-7753-43E0-B8FC-AC1667EBCBE1}">
                <a14:hiddenEffects xmlns:a14="http://schemas.microsoft.com/office/drawing/2010/main">
                  <a:effectLst>
                    <a:outerShdw sy="50000" kx="-2453608" rotWithShape="0">
                      <a:srgbClr val="808080">
                        <a:alpha val="50000"/>
                      </a:srgbClr>
                    </a:outerShdw>
                  </a:effectLst>
                </a14:hiddenEffects>
              </a:ext>
            </a:extLst>
          </p:spPr>
          <p:txBody>
            <a:bodyPr wrap="none" anchor="ct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zh-TW">
                <a:latin typeface="Verdana" pitchFamily="34" charset="0"/>
              </a:endParaRPr>
            </a:p>
          </p:txBody>
        </p:sp>
        <p:sp>
          <p:nvSpPr>
            <p:cNvPr id="18" name="Text Box 11"/>
            <p:cNvSpPr txBox="1">
              <a:spLocks noChangeArrowheads="1"/>
            </p:cNvSpPr>
            <p:nvPr/>
          </p:nvSpPr>
          <p:spPr bwMode="gray">
            <a:xfrm>
              <a:off x="703" y="1638"/>
              <a:ext cx="1014" cy="1568"/>
            </a:xfrm>
            <a:prstGeom prst="rect">
              <a:avLst/>
            </a:prstGeom>
            <a:noFill/>
            <a:ln>
              <a:noFill/>
            </a:ln>
            <a:effectLst/>
            <a:extLst>
              <a:ext uri="{909E8E84-426E-40DD-AFC4-6F175D3DCCD1}">
                <a14:hiddenFill xmlns:a14="http://schemas.microsoft.com/office/drawing/2010/main">
                  <a:gradFill rotWithShape="1">
                    <a:gsLst>
                      <a:gs pos="0">
                        <a:srgbClr val="CCECFF"/>
                      </a:gs>
                      <a:gs pos="100000">
                        <a:srgbClr val="CCECFF">
                          <a:gamma/>
                          <a:tint val="21176"/>
                          <a:invGamma/>
                        </a:srgbClr>
                      </a:gs>
                    </a:gsLst>
                    <a:lin ang="5400000" scaled="1"/>
                  </a:gradFill>
                </a14:hiddenFill>
              </a:ext>
              <a:ext uri="{91240B29-F687-4F45-9708-019B960494DF}">
                <a14:hiddenLine xmlns:a14="http://schemas.microsoft.com/office/drawing/2010/main" w="9525">
                  <a:solidFill>
                    <a:srgbClr val="7099E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Aft>
                  <a:spcPts val="600"/>
                </a:spcAft>
              </a:pPr>
              <a:r>
                <a:rPr lang="zh-TW" altLang="en-US" sz="2400" b="1" dirty="0" smtClean="0">
                  <a:solidFill>
                    <a:srgbClr val="C00000"/>
                  </a:solidFill>
                  <a:latin typeface="微軟正黑體" panose="020B0604030504040204" pitchFamily="34" charset="-120"/>
                  <a:ea typeface="微軟正黑體" panose="020B0604030504040204" pitchFamily="34" charset="-120"/>
                </a:rPr>
                <a:t>開源策略</a:t>
              </a:r>
              <a:endParaRPr lang="en-US" altLang="zh-TW" sz="2400" b="1" dirty="0" smtClean="0">
                <a:solidFill>
                  <a:srgbClr val="C00000"/>
                </a:solidFill>
                <a:latin typeface="微軟正黑體" panose="020B0604030504040204" pitchFamily="34" charset="-120"/>
                <a:ea typeface="微軟正黑體" panose="020B0604030504040204" pitchFamily="34" charset="-120"/>
              </a:endParaRPr>
            </a:p>
            <a:p>
              <a:pPr marL="268288" indent="-268288" algn="l">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1</a:t>
              </a:r>
              <a:r>
                <a:rPr lang="zh-TW" altLang="en-US" b="1" dirty="0" smtClean="0">
                  <a:solidFill>
                    <a:srgbClr val="001D3A"/>
                  </a:solidFill>
                  <a:latin typeface="新細明體"/>
                  <a:ea typeface="新細明體"/>
                </a:rPr>
                <a:t>、</a:t>
              </a:r>
              <a:r>
                <a:rPr lang="zh-TW" altLang="en-US" b="1" dirty="0" smtClean="0">
                  <a:solidFill>
                    <a:srgbClr val="001D3A"/>
                  </a:solidFill>
                  <a:latin typeface="微軟正黑體" panose="020B0604030504040204" pitchFamily="34" charset="-120"/>
                  <a:ea typeface="微軟正黑體" panose="020B0604030504040204" pitchFamily="34" charset="-120"/>
                </a:rPr>
                <a:t>提高提撥率</a:t>
              </a:r>
              <a:endParaRPr lang="en-US" altLang="zh-TW" b="1" dirty="0">
                <a:solidFill>
                  <a:srgbClr val="001D3A"/>
                </a:solidFill>
                <a:latin typeface="微軟正黑體" panose="020B0604030504040204" pitchFamily="34" charset="-120"/>
                <a:ea typeface="微軟正黑體" panose="020B0604030504040204" pitchFamily="34" charset="-120"/>
              </a:endParaRPr>
            </a:p>
            <a:p>
              <a:pPr marL="357188" indent="-357188" algn="l">
                <a:buSzPct val="60000"/>
              </a:pPr>
              <a:endParaRPr lang="en-US" altLang="zh-TW" b="1" dirty="0" smtClean="0">
                <a:solidFill>
                  <a:srgbClr val="001D3A"/>
                </a:solidFill>
                <a:latin typeface="微軟正黑體" panose="020B0604030504040204" pitchFamily="34" charset="-120"/>
                <a:ea typeface="微軟正黑體" panose="020B0604030504040204" pitchFamily="34" charset="-120"/>
              </a:endParaRPr>
            </a:p>
            <a:p>
              <a:pPr marL="357188" indent="-357188">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2</a:t>
              </a:r>
              <a:r>
                <a:rPr lang="zh-TW" altLang="en-US" b="1" dirty="0" smtClean="0">
                  <a:solidFill>
                    <a:srgbClr val="001D3A"/>
                  </a:solidFill>
                  <a:latin typeface="新細明體"/>
                  <a:ea typeface="新細明體"/>
                </a:rPr>
                <a:t>、</a:t>
              </a:r>
              <a:r>
                <a:rPr lang="zh-TW" altLang="en-US" b="1" dirty="0" smtClean="0">
                  <a:solidFill>
                    <a:srgbClr val="001D3A"/>
                  </a:solidFill>
                  <a:latin typeface="微軟正黑體" panose="020B0604030504040204" pitchFamily="34" charset="-120"/>
                  <a:ea typeface="微軟正黑體" panose="020B0604030504040204" pitchFamily="34" charset="-120"/>
                </a:rPr>
                <a:t>改革可節省費用全數</a:t>
              </a:r>
              <a:r>
                <a:rPr lang="zh-TW" altLang="en-US" b="1" dirty="0">
                  <a:solidFill>
                    <a:srgbClr val="001D3A"/>
                  </a:solidFill>
                  <a:latin typeface="微軟正黑體" panose="020B0604030504040204" pitchFamily="34" charset="-120"/>
                  <a:ea typeface="微軟正黑體" panose="020B0604030504040204" pitchFamily="34" charset="-120"/>
                </a:rPr>
                <a:t>挹</a:t>
              </a:r>
              <a:r>
                <a:rPr lang="zh-TW" altLang="en-US" b="1" dirty="0" smtClean="0">
                  <a:solidFill>
                    <a:srgbClr val="001D3A"/>
                  </a:solidFill>
                  <a:latin typeface="微軟正黑體" panose="020B0604030504040204" pitchFamily="34" charset="-120"/>
                  <a:ea typeface="微軟正黑體" panose="020B0604030504040204" pitchFamily="34" charset="-120"/>
                </a:rPr>
                <a:t>注基金</a:t>
              </a:r>
              <a:endParaRPr lang="en-US" altLang="zh-TW" b="1" dirty="0">
                <a:solidFill>
                  <a:srgbClr val="001D3A"/>
                </a:solidFill>
                <a:latin typeface="微軟正黑體" panose="020B0604030504040204" pitchFamily="34" charset="-120"/>
                <a:ea typeface="微軟正黑體" panose="020B0604030504040204" pitchFamily="34" charset="-120"/>
              </a:endParaRPr>
            </a:p>
            <a:p>
              <a:pPr algn="l">
                <a:buSzPct val="60000"/>
              </a:pPr>
              <a:endParaRPr lang="en-US" altLang="zh-TW" b="1" dirty="0" smtClean="0">
                <a:solidFill>
                  <a:srgbClr val="001D3A"/>
                </a:solidFill>
                <a:latin typeface="微軟正黑體" panose="020B0604030504040204" pitchFamily="34" charset="-120"/>
                <a:ea typeface="微軟正黑體" panose="020B0604030504040204" pitchFamily="34" charset="-120"/>
              </a:endParaRPr>
            </a:p>
            <a:p>
              <a:pPr>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3</a:t>
              </a:r>
              <a:r>
                <a:rPr lang="zh-TW" altLang="en-US" b="1" dirty="0" smtClean="0">
                  <a:solidFill>
                    <a:srgbClr val="001D3A"/>
                  </a:solidFill>
                  <a:latin typeface="新細明體"/>
                  <a:ea typeface="新細明體"/>
                </a:rPr>
                <a:t>、</a:t>
              </a:r>
              <a:r>
                <a:rPr lang="zh-TW" altLang="en-US" b="1" dirty="0">
                  <a:solidFill>
                    <a:srgbClr val="001D3A"/>
                  </a:solidFill>
                  <a:latin typeface="微軟正黑體" panose="020B0604030504040204" pitchFamily="34" charset="-120"/>
                  <a:ea typeface="微軟正黑體" panose="020B0604030504040204" pitchFamily="34" charset="-120"/>
                </a:rPr>
                <a:t>提高收益率</a:t>
              </a:r>
              <a:br>
                <a:rPr lang="zh-TW" altLang="en-US" b="1" dirty="0">
                  <a:solidFill>
                    <a:srgbClr val="001D3A"/>
                  </a:solidFill>
                  <a:latin typeface="微軟正黑體" panose="020B0604030504040204" pitchFamily="34" charset="-120"/>
                  <a:ea typeface="微軟正黑體" panose="020B0604030504040204" pitchFamily="34" charset="-120"/>
                </a:rPr>
              </a:br>
              <a:endParaRPr lang="en-US" altLang="zh-TW" b="1" dirty="0" smtClean="0">
                <a:solidFill>
                  <a:srgbClr val="001D3A"/>
                </a:solidFill>
                <a:latin typeface="微軟正黑體" panose="020B0604030504040204" pitchFamily="34" charset="-120"/>
                <a:ea typeface="微軟正黑體" panose="020B0604030504040204" pitchFamily="34" charset="-120"/>
              </a:endParaRPr>
            </a:p>
            <a:p>
              <a:pPr marL="361950" indent="-361950" algn="l">
                <a:buSzPct val="60000"/>
              </a:pPr>
              <a:endParaRPr lang="en-US" altLang="zh-TW" b="1" dirty="0">
                <a:solidFill>
                  <a:srgbClr val="001D3A"/>
                </a:solidFill>
                <a:latin typeface="微軟正黑體" panose="020B0604030504040204" pitchFamily="34" charset="-120"/>
                <a:ea typeface="微軟正黑體" panose="020B0604030504040204" pitchFamily="34" charset="-120"/>
              </a:endParaRPr>
            </a:p>
          </p:txBody>
        </p:sp>
      </p:grpSp>
      <p:sp>
        <p:nvSpPr>
          <p:cNvPr id="19" name="AutoShape 13"/>
          <p:cNvSpPr>
            <a:spLocks noChangeArrowheads="1"/>
          </p:cNvSpPr>
          <p:nvPr/>
        </p:nvSpPr>
        <p:spPr bwMode="gray">
          <a:xfrm>
            <a:off x="6620299" y="1619226"/>
            <a:ext cx="2270814" cy="4368608"/>
          </a:xfrm>
          <a:prstGeom prst="roundRect">
            <a:avLst>
              <a:gd name="adj" fmla="val 16667"/>
            </a:avLst>
          </a:prstGeom>
          <a:noFill/>
          <a:ln w="38100">
            <a:solidFill>
              <a:srgbClr val="7099E2"/>
            </a:solidFill>
            <a:round/>
            <a:headEnd/>
            <a:tailEnd/>
          </a:ln>
          <a:effectLst/>
          <a:extLst>
            <a:ext uri="{909E8E84-426E-40DD-AFC4-6F175D3DCCD1}">
              <a14:hiddenFill xmlns:a14="http://schemas.microsoft.com/office/drawing/2010/main">
                <a:gradFill rotWithShape="1">
                  <a:gsLst>
                    <a:gs pos="0">
                      <a:srgbClr val="B2B2B2"/>
                    </a:gs>
                    <a:gs pos="100000">
                      <a:srgbClr val="B2B2B2">
                        <a:gamma/>
                        <a:tint val="21176"/>
                        <a:invGamma/>
                      </a:srgbClr>
                    </a:gs>
                  </a:gsLst>
                  <a:lin ang="5400000" scaled="1"/>
                </a:gra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zh-TW">
              <a:latin typeface="Verdana" pitchFamily="34" charset="0"/>
            </a:endParaRPr>
          </a:p>
        </p:txBody>
      </p:sp>
      <p:sp>
        <p:nvSpPr>
          <p:cNvPr id="20" name="AutoShape 27"/>
          <p:cNvSpPr>
            <a:spLocks noChangeArrowheads="1"/>
          </p:cNvSpPr>
          <p:nvPr/>
        </p:nvSpPr>
        <p:spPr bwMode="gray">
          <a:xfrm flipH="1">
            <a:off x="2117600" y="3976088"/>
            <a:ext cx="1263157" cy="383381"/>
          </a:xfrm>
          <a:prstGeom prst="leftArrow">
            <a:avLst>
              <a:gd name="adj1" fmla="val 62037"/>
              <a:gd name="adj2" fmla="val 54861"/>
            </a:avLst>
          </a:prstGeom>
          <a:ln/>
          <a:extLst/>
        </p:spPr>
        <p:style>
          <a:lnRef idx="0">
            <a:schemeClr val="accent2"/>
          </a:lnRef>
          <a:fillRef idx="3">
            <a:schemeClr val="accent2"/>
          </a:fillRef>
          <a:effectRef idx="3">
            <a:schemeClr val="accent2"/>
          </a:effectRef>
          <a:fontRef idx="minor">
            <a:schemeClr val="lt1"/>
          </a:fontRef>
        </p:style>
        <p:txBody>
          <a:bodyPr wrap="none"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21" name="AutoShape 27"/>
          <p:cNvSpPr>
            <a:spLocks noChangeArrowheads="1"/>
          </p:cNvSpPr>
          <p:nvPr/>
        </p:nvSpPr>
        <p:spPr bwMode="gray">
          <a:xfrm flipH="1">
            <a:off x="2112531" y="5320786"/>
            <a:ext cx="1235145" cy="383381"/>
          </a:xfrm>
          <a:prstGeom prst="leftArrow">
            <a:avLst>
              <a:gd name="adj1" fmla="val 62037"/>
              <a:gd name="adj2" fmla="val 54861"/>
            </a:avLst>
          </a:prstGeom>
          <a:ln/>
          <a:extLst/>
        </p:spPr>
        <p:style>
          <a:lnRef idx="0">
            <a:schemeClr val="accent2"/>
          </a:lnRef>
          <a:fillRef idx="3">
            <a:schemeClr val="accent2"/>
          </a:fillRef>
          <a:effectRef idx="3">
            <a:schemeClr val="accent2"/>
          </a:effectRef>
          <a:fontRef idx="minor">
            <a:schemeClr val="lt1"/>
          </a:fontRef>
        </p:style>
        <p:txBody>
          <a:bodyPr wrap="none"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22" name="Text Box 11"/>
          <p:cNvSpPr txBox="1">
            <a:spLocks noChangeArrowheads="1"/>
          </p:cNvSpPr>
          <p:nvPr/>
        </p:nvSpPr>
        <p:spPr bwMode="gray">
          <a:xfrm>
            <a:off x="6836323" y="1745617"/>
            <a:ext cx="2054790" cy="4098919"/>
          </a:xfrm>
          <a:prstGeom prst="rect">
            <a:avLst/>
          </a:prstGeom>
          <a:noFill/>
          <a:ln>
            <a:noFill/>
          </a:ln>
          <a:effectLst/>
          <a:extLst>
            <a:ext uri="{909E8E84-426E-40DD-AFC4-6F175D3DCCD1}">
              <a14:hiddenFill xmlns:a14="http://schemas.microsoft.com/office/drawing/2010/main">
                <a:gradFill rotWithShape="1">
                  <a:gsLst>
                    <a:gs pos="0">
                      <a:srgbClr val="CCECFF"/>
                    </a:gs>
                    <a:gs pos="100000">
                      <a:srgbClr val="CCECFF">
                        <a:gamma/>
                        <a:tint val="21176"/>
                        <a:invGamma/>
                      </a:srgbClr>
                    </a:gs>
                  </a:gsLst>
                  <a:lin ang="5400000" scaled="1"/>
                </a:gradFill>
              </a14:hiddenFill>
            </a:ext>
            <a:ext uri="{91240B29-F687-4F45-9708-019B960494DF}">
              <a14:hiddenLine xmlns:a14="http://schemas.microsoft.com/office/drawing/2010/main" w="9525">
                <a:solidFill>
                  <a:srgbClr val="7099E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TW" altLang="en-US" sz="2400" b="1" dirty="0" smtClean="0">
                <a:solidFill>
                  <a:srgbClr val="C00000"/>
                </a:solidFill>
                <a:latin typeface="微軟正黑體" panose="020B0604030504040204" pitchFamily="34" charset="-120"/>
                <a:ea typeface="微軟正黑體" panose="020B0604030504040204" pitchFamily="34" charset="-120"/>
              </a:rPr>
              <a:t>節流策略</a:t>
            </a:r>
            <a:endParaRPr lang="en-US" altLang="zh-TW" sz="2400" b="1" dirty="0">
              <a:solidFill>
                <a:srgbClr val="C00000"/>
              </a:solidFill>
              <a:latin typeface="微軟正黑體" panose="020B0604030504040204" pitchFamily="34" charset="-120"/>
              <a:ea typeface="微軟正黑體" panose="020B0604030504040204" pitchFamily="34" charset="-120"/>
            </a:endParaRPr>
          </a:p>
          <a:p>
            <a:pPr marL="361950" indent="-361950">
              <a:lnSpc>
                <a:spcPts val="2400"/>
              </a:lnSpc>
            </a:pPr>
            <a:r>
              <a:rPr lang="en-US" altLang="zh-TW" b="1" dirty="0">
                <a:solidFill>
                  <a:srgbClr val="001D3A"/>
                </a:solidFill>
                <a:latin typeface="微軟正黑體" panose="020B0604030504040204" pitchFamily="34" charset="-120"/>
                <a:ea typeface="微軟正黑體" panose="020B0604030504040204" pitchFamily="34" charset="-120"/>
              </a:rPr>
              <a:t>1</a:t>
            </a:r>
            <a:r>
              <a:rPr lang="zh-TW" altLang="en-US" b="1" dirty="0">
                <a:solidFill>
                  <a:srgbClr val="001D3A"/>
                </a:solidFill>
                <a:latin typeface="微軟正黑體" panose="020B0604030504040204" pitchFamily="34" charset="-120"/>
                <a:ea typeface="微軟正黑體" panose="020B0604030504040204" pitchFamily="34" charset="-120"/>
              </a:rPr>
              <a:t>、延</a:t>
            </a:r>
            <a:r>
              <a:rPr lang="zh-TW" altLang="en-US" b="1" dirty="0" smtClean="0">
                <a:solidFill>
                  <a:srgbClr val="001D3A"/>
                </a:solidFill>
                <a:latin typeface="微軟正黑體" panose="020B0604030504040204" pitchFamily="34" charset="-120"/>
                <a:ea typeface="微軟正黑體" panose="020B0604030504040204" pitchFamily="34" charset="-120"/>
              </a:rPr>
              <a:t>後支領年齡</a:t>
            </a:r>
            <a:r>
              <a:rPr lang="en-US" altLang="zh-TW" b="1" dirty="0" smtClean="0">
                <a:solidFill>
                  <a:srgbClr val="001D3A"/>
                </a:solidFill>
                <a:latin typeface="微軟正黑體" panose="020B0604030504040204" pitchFamily="34" charset="-120"/>
                <a:ea typeface="微軟正黑體" panose="020B0604030504040204" pitchFamily="34" charset="-120"/>
              </a:rPr>
              <a:t>(65</a:t>
            </a:r>
            <a:r>
              <a:rPr lang="zh-TW" altLang="en-US" b="1" dirty="0" smtClean="0">
                <a:solidFill>
                  <a:srgbClr val="001D3A"/>
                </a:solidFill>
                <a:latin typeface="微軟正黑體" panose="020B0604030504040204" pitchFamily="34" charset="-120"/>
                <a:ea typeface="微軟正黑體" panose="020B0604030504040204" pitchFamily="34" charset="-120"/>
              </a:rPr>
              <a:t>歲</a:t>
            </a:r>
            <a:r>
              <a:rPr lang="en-US" altLang="zh-TW" b="1" dirty="0" smtClean="0">
                <a:solidFill>
                  <a:srgbClr val="001D3A"/>
                </a:solidFill>
                <a:latin typeface="微軟正黑體" panose="020B0604030504040204" pitchFamily="34" charset="-120"/>
                <a:ea typeface="微軟正黑體" panose="020B0604030504040204" pitchFamily="34" charset="-120"/>
              </a:rPr>
              <a:t>)</a:t>
            </a:r>
          </a:p>
          <a:p>
            <a:pPr marL="361950" indent="-361950" algn="l">
              <a:lnSpc>
                <a:spcPts val="2400"/>
              </a:lnSpc>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2</a:t>
            </a:r>
            <a:r>
              <a:rPr lang="zh-TW" altLang="en-US" b="1" dirty="0" smtClean="0">
                <a:solidFill>
                  <a:srgbClr val="001D3A"/>
                </a:solidFill>
                <a:latin typeface="微軟正黑體" panose="020B0604030504040204" pitchFamily="34" charset="-120"/>
                <a:ea typeface="微軟正黑體" panose="020B0604030504040204" pitchFamily="34" charset="-120"/>
              </a:rPr>
              <a:t>、合理調降</a:t>
            </a:r>
            <a:r>
              <a:rPr lang="zh-TW" altLang="en-US" b="1" dirty="0">
                <a:solidFill>
                  <a:srgbClr val="001D3A"/>
                </a:solidFill>
                <a:latin typeface="微軟正黑體" panose="020B0604030504040204" pitchFamily="34" charset="-120"/>
                <a:ea typeface="微軟正黑體" panose="020B0604030504040204" pitchFamily="34" charset="-120"/>
              </a:rPr>
              <a:t>退休</a:t>
            </a:r>
            <a:r>
              <a:rPr lang="zh-TW" altLang="en-US" b="1" dirty="0" smtClean="0">
                <a:solidFill>
                  <a:srgbClr val="001D3A"/>
                </a:solidFill>
                <a:latin typeface="微軟正黑體" panose="020B0604030504040204" pitchFamily="34" charset="-120"/>
                <a:ea typeface="微軟正黑體" panose="020B0604030504040204" pitchFamily="34" charset="-120"/>
              </a:rPr>
              <a:t>所得</a:t>
            </a:r>
            <a:endParaRPr lang="en-US" altLang="zh-TW" b="1" dirty="0" smtClean="0">
              <a:solidFill>
                <a:srgbClr val="001D3A"/>
              </a:solidFill>
              <a:latin typeface="微軟正黑體" panose="020B0604030504040204" pitchFamily="34" charset="-120"/>
              <a:ea typeface="微軟正黑體" panose="020B0604030504040204" pitchFamily="34" charset="-120"/>
            </a:endParaRPr>
          </a:p>
          <a:p>
            <a:pPr marL="361950" lvl="1" indent="-266700">
              <a:lnSpc>
                <a:spcPts val="2400"/>
              </a:lnSpc>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(1)</a:t>
            </a:r>
            <a:r>
              <a:rPr lang="zh-TW" altLang="en-US" b="1" dirty="0">
                <a:solidFill>
                  <a:srgbClr val="001D3A"/>
                </a:solidFill>
                <a:latin typeface="微軟正黑體" panose="020B0604030504040204" pitchFamily="34" charset="-120"/>
                <a:ea typeface="微軟正黑體" panose="020B0604030504040204" pitchFamily="34" charset="-120"/>
              </a:rPr>
              <a:t>調降</a:t>
            </a:r>
            <a:r>
              <a:rPr lang="en-US" altLang="zh-TW" b="1" dirty="0">
                <a:solidFill>
                  <a:srgbClr val="001D3A"/>
                </a:solidFill>
                <a:latin typeface="微軟正黑體" panose="020B0604030504040204" pitchFamily="34" charset="-120"/>
                <a:ea typeface="微軟正黑體" panose="020B0604030504040204" pitchFamily="34" charset="-120"/>
              </a:rPr>
              <a:t>18</a:t>
            </a:r>
            <a:r>
              <a:rPr lang="en-US" altLang="zh-TW" b="1" dirty="0" smtClean="0">
                <a:solidFill>
                  <a:srgbClr val="001D3A"/>
                </a:solidFill>
                <a:latin typeface="微軟正黑體" panose="020B0604030504040204" pitchFamily="34" charset="-120"/>
                <a:ea typeface="微軟正黑體" panose="020B0604030504040204" pitchFamily="34" charset="-120"/>
              </a:rPr>
              <a:t>%</a:t>
            </a:r>
            <a:r>
              <a:rPr lang="zh-TW" altLang="en-US" b="1" dirty="0" smtClean="0">
                <a:solidFill>
                  <a:srgbClr val="001D3A"/>
                </a:solidFill>
                <a:latin typeface="微軟正黑體" panose="020B0604030504040204" pitchFamily="34" charset="-120"/>
                <a:ea typeface="微軟正黑體" panose="020B0604030504040204" pitchFamily="34" charset="-120"/>
              </a:rPr>
              <a:t>利率</a:t>
            </a:r>
            <a:endParaRPr lang="en-US" altLang="zh-TW" b="1" dirty="0">
              <a:solidFill>
                <a:srgbClr val="001D3A"/>
              </a:solidFill>
              <a:latin typeface="微軟正黑體" panose="020B0604030504040204" pitchFamily="34" charset="-120"/>
              <a:ea typeface="微軟正黑體" panose="020B0604030504040204" pitchFamily="34" charset="-120"/>
            </a:endParaRPr>
          </a:p>
          <a:p>
            <a:pPr marL="361950" lvl="1" indent="-266700">
              <a:lnSpc>
                <a:spcPts val="2400"/>
              </a:lnSpc>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(2)</a:t>
            </a:r>
            <a:r>
              <a:rPr lang="zh-TW" altLang="en-US" b="1" dirty="0" smtClean="0">
                <a:solidFill>
                  <a:srgbClr val="001D3A"/>
                </a:solidFill>
                <a:latin typeface="微軟正黑體" panose="020B0604030504040204" pitchFamily="34" charset="-120"/>
                <a:ea typeface="微軟正黑體" panose="020B0604030504040204" pitchFamily="34" charset="-120"/>
              </a:rPr>
              <a:t>訂定退休所得上限及下限</a:t>
            </a:r>
            <a:endParaRPr lang="en-US" altLang="zh-TW" b="1" dirty="0" smtClean="0">
              <a:solidFill>
                <a:srgbClr val="001D3A"/>
              </a:solidFill>
              <a:latin typeface="微軟正黑體" panose="020B0604030504040204" pitchFamily="34" charset="-120"/>
              <a:ea typeface="微軟正黑體" panose="020B0604030504040204" pitchFamily="34" charset="-120"/>
            </a:endParaRPr>
          </a:p>
          <a:p>
            <a:pPr marL="361950" indent="-361950">
              <a:lnSpc>
                <a:spcPts val="2400"/>
              </a:lnSpc>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3</a:t>
            </a:r>
            <a:r>
              <a:rPr lang="zh-TW" altLang="en-US" b="1" dirty="0" smtClean="0">
                <a:solidFill>
                  <a:srgbClr val="001D3A"/>
                </a:solidFill>
                <a:latin typeface="新細明體"/>
              </a:rPr>
              <a:t>、</a:t>
            </a:r>
            <a:r>
              <a:rPr lang="zh-TW" altLang="en-US" b="1" dirty="0" smtClean="0">
                <a:solidFill>
                  <a:srgbClr val="001D3A"/>
                </a:solidFill>
                <a:latin typeface="微軟正黑體" panose="020B0604030504040204" pitchFamily="34" charset="-120"/>
                <a:ea typeface="微軟正黑體" panose="020B0604030504040204" pitchFamily="34" charset="-120"/>
              </a:rPr>
              <a:t>檢討不合宜機制</a:t>
            </a:r>
            <a:endParaRPr lang="en-US" altLang="zh-TW" b="1" dirty="0" smtClean="0">
              <a:solidFill>
                <a:srgbClr val="001D3A"/>
              </a:solidFill>
              <a:latin typeface="微軟正黑體" panose="020B0604030504040204" pitchFamily="34" charset="-120"/>
              <a:ea typeface="微軟正黑體" panose="020B0604030504040204" pitchFamily="34" charset="-120"/>
            </a:endParaRPr>
          </a:p>
          <a:p>
            <a:pPr marL="361950" lvl="1" indent="-276225">
              <a:lnSpc>
                <a:spcPts val="2400"/>
              </a:lnSpc>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(1)</a:t>
            </a:r>
            <a:r>
              <a:rPr lang="zh-TW" altLang="en-US" b="1" dirty="0">
                <a:solidFill>
                  <a:srgbClr val="001D3A"/>
                </a:solidFill>
                <a:latin typeface="微軟正黑體" panose="020B0604030504040204" pitchFamily="34" charset="-120"/>
                <a:ea typeface="微軟正黑體" panose="020B0604030504040204" pitchFamily="34" charset="-120"/>
              </a:rPr>
              <a:t>廢止年資補償</a:t>
            </a:r>
            <a:r>
              <a:rPr lang="zh-TW" altLang="en-US" b="1" dirty="0" smtClean="0">
                <a:solidFill>
                  <a:srgbClr val="001D3A"/>
                </a:solidFill>
                <a:latin typeface="微軟正黑體" panose="020B0604030504040204" pitchFamily="34" charset="-120"/>
                <a:ea typeface="微軟正黑體" panose="020B0604030504040204" pitchFamily="34" charset="-120"/>
              </a:rPr>
              <a:t>金</a:t>
            </a:r>
            <a:endParaRPr lang="en-US" altLang="zh-TW" b="1" dirty="0" smtClean="0">
              <a:solidFill>
                <a:srgbClr val="001D3A"/>
              </a:solidFill>
              <a:latin typeface="微軟正黑體" panose="020B0604030504040204" pitchFamily="34" charset="-120"/>
              <a:ea typeface="微軟正黑體" panose="020B0604030504040204" pitchFamily="34" charset="-120"/>
            </a:endParaRPr>
          </a:p>
          <a:p>
            <a:pPr marL="361950" lvl="1" indent="-276225">
              <a:lnSpc>
                <a:spcPts val="2400"/>
              </a:lnSpc>
              <a:buSzPct val="60000"/>
            </a:pPr>
            <a:r>
              <a:rPr lang="en-US" altLang="zh-TW" b="1" dirty="0" smtClean="0">
                <a:solidFill>
                  <a:srgbClr val="001D3A"/>
                </a:solidFill>
                <a:latin typeface="微軟正黑體" panose="020B0604030504040204" pitchFamily="34" charset="-120"/>
                <a:ea typeface="微軟正黑體" panose="020B0604030504040204" pitchFamily="34" charset="-120"/>
              </a:rPr>
              <a:t>(2)</a:t>
            </a:r>
            <a:r>
              <a:rPr lang="zh-TW" altLang="en-US" b="1" dirty="0" smtClean="0">
                <a:solidFill>
                  <a:srgbClr val="001D3A"/>
                </a:solidFill>
                <a:latin typeface="微軟正黑體" panose="020B0604030504040204" pitchFamily="34" charset="-120"/>
                <a:ea typeface="微軟正黑體" panose="020B0604030504040204" pitchFamily="34" charset="-120"/>
              </a:rPr>
              <a:t>調整月撫慰金</a:t>
            </a:r>
            <a:endParaRPr lang="zh-TW" altLang="en-US" b="1" dirty="0">
              <a:solidFill>
                <a:srgbClr val="001D3A"/>
              </a:solidFill>
              <a:latin typeface="微軟正黑體" panose="020B0604030504040204" pitchFamily="34" charset="-120"/>
              <a:ea typeface="微軟正黑體" panose="020B0604030504040204" pitchFamily="34" charset="-120"/>
            </a:endParaRPr>
          </a:p>
        </p:txBody>
      </p:sp>
      <p:sp>
        <p:nvSpPr>
          <p:cNvPr id="23" name="AutoShape 27"/>
          <p:cNvSpPr>
            <a:spLocks noChangeArrowheads="1"/>
          </p:cNvSpPr>
          <p:nvPr/>
        </p:nvSpPr>
        <p:spPr bwMode="gray">
          <a:xfrm flipV="1">
            <a:off x="5637267" y="2079408"/>
            <a:ext cx="1127048" cy="383381"/>
          </a:xfrm>
          <a:prstGeom prst="leftArrow">
            <a:avLst>
              <a:gd name="adj1" fmla="val 62037"/>
              <a:gd name="adj2" fmla="val 54861"/>
            </a:avLst>
          </a:prstGeom>
          <a:ln/>
          <a:extLst/>
        </p:spPr>
        <p:style>
          <a:lnRef idx="0">
            <a:schemeClr val="accent2"/>
          </a:lnRef>
          <a:fillRef idx="3">
            <a:schemeClr val="accent2"/>
          </a:fillRef>
          <a:effectRef idx="3">
            <a:schemeClr val="accent2"/>
          </a:effectRef>
          <a:fontRef idx="minor">
            <a:schemeClr val="lt1"/>
          </a:fontRef>
        </p:style>
        <p:txBody>
          <a:bodyPr wrap="none"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24" name="AutoShape 27"/>
          <p:cNvSpPr>
            <a:spLocks noChangeArrowheads="1"/>
          </p:cNvSpPr>
          <p:nvPr/>
        </p:nvSpPr>
        <p:spPr bwMode="gray">
          <a:xfrm flipV="1">
            <a:off x="5637267" y="3030360"/>
            <a:ext cx="1095203" cy="383381"/>
          </a:xfrm>
          <a:prstGeom prst="leftArrow">
            <a:avLst>
              <a:gd name="adj1" fmla="val 62037"/>
              <a:gd name="adj2" fmla="val 54861"/>
            </a:avLst>
          </a:prstGeom>
          <a:ln/>
          <a:extLst/>
        </p:spPr>
        <p:style>
          <a:lnRef idx="0">
            <a:schemeClr val="accent2"/>
          </a:lnRef>
          <a:fillRef idx="3">
            <a:schemeClr val="accent2"/>
          </a:fillRef>
          <a:effectRef idx="3">
            <a:schemeClr val="accent2"/>
          </a:effectRef>
          <a:fontRef idx="minor">
            <a:schemeClr val="lt1"/>
          </a:fontRef>
        </p:style>
        <p:txBody>
          <a:bodyPr wrap="none"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25" name="AutoShape 27"/>
          <p:cNvSpPr>
            <a:spLocks noChangeArrowheads="1"/>
          </p:cNvSpPr>
          <p:nvPr/>
        </p:nvSpPr>
        <p:spPr bwMode="gray">
          <a:xfrm flipV="1">
            <a:off x="5669113" y="4085042"/>
            <a:ext cx="1095202" cy="383381"/>
          </a:xfrm>
          <a:prstGeom prst="leftArrow">
            <a:avLst>
              <a:gd name="adj1" fmla="val 62037"/>
              <a:gd name="adj2" fmla="val 54861"/>
            </a:avLst>
          </a:prstGeom>
          <a:ln/>
          <a:extLst/>
        </p:spPr>
        <p:style>
          <a:lnRef idx="0">
            <a:schemeClr val="accent2"/>
          </a:lnRef>
          <a:fillRef idx="3">
            <a:schemeClr val="accent2"/>
          </a:fillRef>
          <a:effectRef idx="3">
            <a:schemeClr val="accent2"/>
          </a:effectRef>
          <a:fontRef idx="minor">
            <a:schemeClr val="lt1"/>
          </a:fontRef>
        </p:style>
        <p:txBody>
          <a:bodyPr wrap="none"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26" name="AutoShape 27"/>
          <p:cNvSpPr>
            <a:spLocks noChangeArrowheads="1"/>
          </p:cNvSpPr>
          <p:nvPr/>
        </p:nvSpPr>
        <p:spPr bwMode="gray">
          <a:xfrm flipV="1">
            <a:off x="5664896" y="5317363"/>
            <a:ext cx="1095202" cy="383381"/>
          </a:xfrm>
          <a:prstGeom prst="leftArrow">
            <a:avLst>
              <a:gd name="adj1" fmla="val 62037"/>
              <a:gd name="adj2" fmla="val 54861"/>
            </a:avLst>
          </a:prstGeom>
          <a:ln/>
          <a:extLst/>
        </p:spPr>
        <p:style>
          <a:lnRef idx="0">
            <a:schemeClr val="accent2"/>
          </a:lnRef>
          <a:fillRef idx="3">
            <a:schemeClr val="accent2"/>
          </a:fillRef>
          <a:effectRef idx="3">
            <a:schemeClr val="accent2"/>
          </a:effectRef>
          <a:fontRef idx="minor">
            <a:schemeClr val="lt1"/>
          </a:fontRef>
        </p:style>
        <p:txBody>
          <a:bodyPr wrap="none"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27" name="AutoShape 2"/>
          <p:cNvSpPr>
            <a:spLocks noChangeArrowheads="1"/>
          </p:cNvSpPr>
          <p:nvPr/>
        </p:nvSpPr>
        <p:spPr bwMode="gray">
          <a:xfrm>
            <a:off x="3493452" y="1745617"/>
            <a:ext cx="2156983" cy="2147734"/>
          </a:xfrm>
          <a:prstGeom prst="can">
            <a:avLst>
              <a:gd name="adj" fmla="val 25000"/>
            </a:avLst>
          </a:prstGeom>
          <a:gradFill rotWithShape="1">
            <a:gsLst>
              <a:gs pos="0">
                <a:srgbClr val="0099FF">
                  <a:gamma/>
                  <a:shade val="46275"/>
                  <a:invGamma/>
                </a:srgbClr>
              </a:gs>
              <a:gs pos="50000">
                <a:srgbClr val="0099FF"/>
              </a:gs>
              <a:gs pos="100000">
                <a:srgbClr val="0099FF">
                  <a:gamma/>
                  <a:shade val="46275"/>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TW" altLang="en-US" sz="30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anose="03000509000000000000" pitchFamily="65" charset="-120"/>
                <a:ea typeface="標楷體" panose="03000509000000000000" pitchFamily="65" charset="-120"/>
              </a:rPr>
              <a:t>公</a:t>
            </a:r>
            <a:r>
              <a:rPr lang="zh-TW" altLang="en-US" sz="30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anose="03000509000000000000" pitchFamily="65" charset="-120"/>
                <a:ea typeface="標楷體" panose="03000509000000000000" pitchFamily="65" charset="-120"/>
              </a:rPr>
              <a:t>務預算</a:t>
            </a:r>
            <a:endParaRPr lang="zh-TW" altLang="en-US" sz="30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panose="03000509000000000000" pitchFamily="65" charset="-120"/>
              <a:ea typeface="標楷體" panose="03000509000000000000" pitchFamily="65" charset="-120"/>
            </a:endParaRPr>
          </a:p>
        </p:txBody>
      </p:sp>
      <p:sp>
        <p:nvSpPr>
          <p:cNvPr id="28"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7</a:t>
            </a:fld>
            <a:endParaRPr lang="en-US" altLang="zh-TW" sz="1200"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88140822"/>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79</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十二、公務人員退撫給與之發放</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sp>
        <p:nvSpPr>
          <p:cNvPr id="18" name="手繪多邊形 17"/>
          <p:cNvSpPr/>
          <p:nvPr/>
        </p:nvSpPr>
        <p:spPr>
          <a:xfrm>
            <a:off x="683568" y="1916832"/>
            <a:ext cx="7920880" cy="4320480"/>
          </a:xfrm>
          <a:custGeom>
            <a:avLst/>
            <a:gdLst>
              <a:gd name="connsiteX0" fmla="*/ 0 w 4958944"/>
              <a:gd name="connsiteY0" fmla="*/ 103151 h 1031514"/>
              <a:gd name="connsiteX1" fmla="*/ 103151 w 4958944"/>
              <a:gd name="connsiteY1" fmla="*/ 0 h 1031514"/>
              <a:gd name="connsiteX2" fmla="*/ 4855793 w 4958944"/>
              <a:gd name="connsiteY2" fmla="*/ 0 h 1031514"/>
              <a:gd name="connsiteX3" fmla="*/ 4958944 w 4958944"/>
              <a:gd name="connsiteY3" fmla="*/ 103151 h 1031514"/>
              <a:gd name="connsiteX4" fmla="*/ 4958944 w 4958944"/>
              <a:gd name="connsiteY4" fmla="*/ 928363 h 1031514"/>
              <a:gd name="connsiteX5" fmla="*/ 4855793 w 4958944"/>
              <a:gd name="connsiteY5" fmla="*/ 1031514 h 1031514"/>
              <a:gd name="connsiteX6" fmla="*/ 103151 w 4958944"/>
              <a:gd name="connsiteY6" fmla="*/ 1031514 h 1031514"/>
              <a:gd name="connsiteX7" fmla="*/ 0 w 4958944"/>
              <a:gd name="connsiteY7" fmla="*/ 928363 h 1031514"/>
              <a:gd name="connsiteX8" fmla="*/ 0 w 4958944"/>
              <a:gd name="connsiteY8" fmla="*/ 103151 h 1031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8944" h="1031514">
                <a:moveTo>
                  <a:pt x="0" y="103151"/>
                </a:moveTo>
                <a:cubicBezTo>
                  <a:pt x="0" y="46182"/>
                  <a:pt x="46182" y="0"/>
                  <a:pt x="103151" y="0"/>
                </a:cubicBezTo>
                <a:lnTo>
                  <a:pt x="4855793" y="0"/>
                </a:lnTo>
                <a:cubicBezTo>
                  <a:pt x="4912762" y="0"/>
                  <a:pt x="4958944" y="46182"/>
                  <a:pt x="4958944" y="103151"/>
                </a:cubicBezTo>
                <a:lnTo>
                  <a:pt x="4958944" y="928363"/>
                </a:lnTo>
                <a:cubicBezTo>
                  <a:pt x="4958944" y="985332"/>
                  <a:pt x="4912762" y="1031514"/>
                  <a:pt x="4855793" y="1031514"/>
                </a:cubicBezTo>
                <a:lnTo>
                  <a:pt x="103151" y="1031514"/>
                </a:lnTo>
                <a:cubicBezTo>
                  <a:pt x="46182" y="1031514"/>
                  <a:pt x="0" y="985332"/>
                  <a:pt x="0" y="928363"/>
                </a:cubicBezTo>
                <a:lnTo>
                  <a:pt x="0" y="103151"/>
                </a:lnTo>
                <a:close/>
              </a:path>
            </a:pathLst>
          </a:custGeom>
        </p:spPr>
        <p:style>
          <a:lnRef idx="2">
            <a:schemeClr val="accent5"/>
          </a:lnRef>
          <a:fillRef idx="1">
            <a:schemeClr val="lt1"/>
          </a:fillRef>
          <a:effectRef idx="0">
            <a:schemeClr val="accent5"/>
          </a:effectRef>
          <a:fontRef idx="minor">
            <a:schemeClr val="dk1"/>
          </a:fontRef>
        </p:style>
        <p:txBody>
          <a:bodyPr spcFirstLastPara="0" vert="horz" wrap="square" lIns="44817" tIns="44817" rIns="44817" bIns="44817" numCol="1" spcCol="1270" anchor="t" anchorCtr="0">
            <a:noAutofit/>
          </a:bodyPr>
          <a:lstStyle/>
          <a:p>
            <a:pPr marL="180975" lvl="0" algn="just">
              <a:lnSpc>
                <a:spcPts val="3400"/>
              </a:lnSpc>
              <a:spcBef>
                <a:spcPts val="600"/>
              </a:spcBef>
              <a:buClr>
                <a:srgbClr val="0000FF"/>
              </a:buClr>
              <a:defRPr/>
            </a:pPr>
            <a:r>
              <a:rPr lang="en-US" altLang="zh-TW" sz="2400" b="1" dirty="0" smtClean="0">
                <a:solidFill>
                  <a:srgbClr val="0000FF"/>
                </a:solidFill>
                <a:latin typeface="+mn-ea"/>
              </a:rPr>
              <a:t>1.</a:t>
            </a:r>
            <a:r>
              <a:rPr lang="zh-TW" altLang="en-US" sz="2400" b="1" dirty="0" smtClean="0">
                <a:solidFill>
                  <a:srgbClr val="0000FF"/>
                </a:solidFill>
                <a:latin typeface="+mn-ea"/>
              </a:rPr>
              <a:t>本</a:t>
            </a:r>
            <a:r>
              <a:rPr lang="zh-TW" altLang="en-US" sz="2400" b="1" dirty="0">
                <a:solidFill>
                  <a:srgbClr val="0000FF"/>
                </a:solidFill>
                <a:latin typeface="+mn-ea"/>
              </a:rPr>
              <a:t>法所定退撫給與，一律採金融機構</a:t>
            </a:r>
            <a:r>
              <a:rPr lang="zh-TW" altLang="en-US" sz="2400" b="1" dirty="0">
                <a:solidFill>
                  <a:srgbClr val="C00000"/>
                </a:solidFill>
                <a:latin typeface="+mn-ea"/>
              </a:rPr>
              <a:t>直撥入帳</a:t>
            </a:r>
            <a:r>
              <a:rPr lang="zh-TW" altLang="en-US" sz="2400" b="1" dirty="0">
                <a:solidFill>
                  <a:srgbClr val="0000FF"/>
                </a:solidFill>
                <a:latin typeface="+mn-ea"/>
              </a:rPr>
              <a:t>方式為</a:t>
            </a:r>
            <a:r>
              <a:rPr lang="zh-TW" altLang="en-US" sz="2400" b="1" dirty="0" smtClean="0">
                <a:solidFill>
                  <a:srgbClr val="0000FF"/>
                </a:solidFill>
                <a:latin typeface="+mn-ea"/>
              </a:rPr>
              <a:t>之</a:t>
            </a:r>
            <a:r>
              <a:rPr lang="zh-TW" altLang="en-US" sz="2400" b="1" dirty="0" smtClean="0">
                <a:solidFill>
                  <a:srgbClr val="0000FF"/>
                </a:solidFill>
                <a:latin typeface="標楷體"/>
                <a:ea typeface="標楷體"/>
              </a:rPr>
              <a:t>。</a:t>
            </a:r>
            <a:endParaRPr lang="en-US" altLang="zh-TW" sz="2400" b="1" dirty="0" smtClean="0">
              <a:solidFill>
                <a:srgbClr val="0000FF"/>
              </a:solidFill>
              <a:latin typeface="標楷體"/>
              <a:ea typeface="標楷體"/>
            </a:endParaRPr>
          </a:p>
          <a:p>
            <a:pPr marL="180975" lvl="0" algn="just">
              <a:lnSpc>
                <a:spcPts val="3400"/>
              </a:lnSpc>
              <a:spcBef>
                <a:spcPts val="600"/>
              </a:spcBef>
              <a:buClr>
                <a:srgbClr val="0000FF"/>
              </a:buClr>
              <a:defRPr/>
            </a:pPr>
            <a:r>
              <a:rPr lang="en-US" altLang="zh-TW" sz="2400" b="1" dirty="0" smtClean="0">
                <a:solidFill>
                  <a:srgbClr val="0000FF"/>
                </a:solidFill>
                <a:latin typeface="標楷體"/>
                <a:ea typeface="標楷體"/>
              </a:rPr>
              <a:t>2.</a:t>
            </a:r>
            <a:r>
              <a:rPr lang="zh-TW" altLang="en-US" sz="2400" b="1" dirty="0" smtClean="0">
                <a:solidFill>
                  <a:srgbClr val="0000FF"/>
                </a:solidFill>
                <a:latin typeface="標楷體"/>
                <a:ea typeface="標楷體"/>
              </a:rPr>
              <a:t>公務人員退撫給與經審定後，</a:t>
            </a:r>
            <a:r>
              <a:rPr lang="zh-TW" altLang="en-US" sz="2400" b="1" dirty="0" smtClean="0">
                <a:solidFill>
                  <a:srgbClr val="C00000"/>
                </a:solidFill>
                <a:latin typeface="標楷體"/>
                <a:ea typeface="標楷體"/>
              </a:rPr>
              <a:t>自生效日起發放</a:t>
            </a:r>
            <a:r>
              <a:rPr lang="zh-TW" altLang="en-US" sz="2400" b="1" dirty="0" smtClean="0">
                <a:solidFill>
                  <a:srgbClr val="0000FF"/>
                </a:solidFill>
                <a:latin typeface="標楷體"/>
                <a:ea typeface="標楷體"/>
              </a:rPr>
              <a:t>。</a:t>
            </a:r>
            <a:endParaRPr lang="en-US" altLang="zh-TW" sz="2400" b="1" dirty="0">
              <a:solidFill>
                <a:srgbClr val="0000FF"/>
              </a:solidFill>
              <a:latin typeface="標楷體"/>
              <a:ea typeface="標楷體"/>
            </a:endParaRPr>
          </a:p>
          <a:p>
            <a:pPr marL="541338" lvl="0" indent="-324000" algn="just">
              <a:lnSpc>
                <a:spcPts val="3400"/>
              </a:lnSpc>
              <a:spcBef>
                <a:spcPts val="600"/>
              </a:spcBef>
              <a:buClr>
                <a:srgbClr val="0000FF"/>
              </a:buClr>
              <a:defRPr/>
            </a:pPr>
            <a:r>
              <a:rPr lang="en-US" altLang="zh-TW" sz="2400" b="1" dirty="0" smtClean="0">
                <a:solidFill>
                  <a:srgbClr val="0000FF"/>
                </a:solidFill>
                <a:latin typeface="標楷體"/>
                <a:ea typeface="標楷體"/>
              </a:rPr>
              <a:t>3.</a:t>
            </a:r>
            <a:r>
              <a:rPr lang="zh-TW" altLang="en-US" sz="2400" b="1" dirty="0" smtClean="0">
                <a:solidFill>
                  <a:srgbClr val="0000FF"/>
                </a:solidFill>
                <a:latin typeface="標楷體"/>
                <a:ea typeface="標楷體"/>
              </a:rPr>
              <a:t>公務人員退撫給與，除年撫卹金以外，自</a:t>
            </a:r>
            <a:r>
              <a:rPr lang="en-US" altLang="zh-TW" sz="2400" b="1" dirty="0" smtClean="0">
                <a:solidFill>
                  <a:srgbClr val="C00000"/>
                </a:solidFill>
                <a:latin typeface="標楷體"/>
                <a:ea typeface="標楷體"/>
              </a:rPr>
              <a:t>107</a:t>
            </a:r>
            <a:r>
              <a:rPr lang="zh-TW" altLang="en-US" sz="2400" b="1" dirty="0" smtClean="0">
                <a:solidFill>
                  <a:srgbClr val="C00000"/>
                </a:solidFill>
                <a:latin typeface="標楷體"/>
                <a:ea typeface="標楷體"/>
              </a:rPr>
              <a:t>年</a:t>
            </a:r>
            <a:r>
              <a:rPr lang="en-US" altLang="zh-TW" sz="2400" b="1" dirty="0" smtClean="0">
                <a:solidFill>
                  <a:srgbClr val="C00000"/>
                </a:solidFill>
                <a:latin typeface="標楷體"/>
                <a:ea typeface="標楷體"/>
              </a:rPr>
              <a:t>1</a:t>
            </a:r>
            <a:r>
              <a:rPr lang="zh-TW" altLang="en-US" sz="2400" b="1" dirty="0" smtClean="0">
                <a:solidFill>
                  <a:srgbClr val="C00000"/>
                </a:solidFill>
                <a:latin typeface="標楷體"/>
                <a:ea typeface="標楷體"/>
              </a:rPr>
              <a:t>月</a:t>
            </a:r>
            <a:r>
              <a:rPr lang="en-US" altLang="zh-TW" sz="2400" b="1" dirty="0" smtClean="0">
                <a:solidFill>
                  <a:srgbClr val="C00000"/>
                </a:solidFill>
                <a:latin typeface="標楷體"/>
                <a:ea typeface="標楷體"/>
              </a:rPr>
              <a:t>1</a:t>
            </a:r>
            <a:r>
              <a:rPr lang="zh-TW" altLang="en-US" sz="2400" b="1" dirty="0" smtClean="0">
                <a:solidFill>
                  <a:srgbClr val="C00000"/>
                </a:solidFill>
                <a:latin typeface="標楷體"/>
                <a:ea typeface="標楷體"/>
              </a:rPr>
              <a:t>日起，全面改為按月</a:t>
            </a:r>
            <a:r>
              <a:rPr lang="zh-TW" altLang="en-US" sz="2400" b="1" dirty="0" smtClean="0">
                <a:solidFill>
                  <a:srgbClr val="C00000"/>
                </a:solidFill>
                <a:latin typeface="標楷體"/>
              </a:rPr>
              <a:t>發給並每月</a:t>
            </a:r>
            <a:r>
              <a:rPr lang="en-US" altLang="zh-TW" sz="2400" b="1" dirty="0" smtClean="0">
                <a:solidFill>
                  <a:srgbClr val="C00000"/>
                </a:solidFill>
                <a:latin typeface="標楷體"/>
              </a:rPr>
              <a:t>1</a:t>
            </a:r>
            <a:r>
              <a:rPr lang="zh-TW" altLang="en-US" sz="2400" b="1" dirty="0" smtClean="0">
                <a:solidFill>
                  <a:srgbClr val="C00000"/>
                </a:solidFill>
                <a:latin typeface="標楷體"/>
              </a:rPr>
              <a:t>日發放</a:t>
            </a:r>
            <a:r>
              <a:rPr lang="zh-TW" altLang="en-US" sz="2400" b="1" dirty="0" smtClean="0">
                <a:solidFill>
                  <a:srgbClr val="0000FF"/>
                </a:solidFill>
                <a:latin typeface="標楷體"/>
              </a:rPr>
              <a:t>；</a:t>
            </a:r>
            <a:r>
              <a:rPr lang="zh-TW" altLang="en-US" sz="2400" b="1" dirty="0">
                <a:solidFill>
                  <a:srgbClr val="FF0066"/>
                </a:solidFill>
                <a:latin typeface="標楷體"/>
              </a:rPr>
              <a:t>年</a:t>
            </a:r>
            <a:r>
              <a:rPr lang="zh-TW" altLang="en-US" sz="2400" b="1" dirty="0" smtClean="0">
                <a:solidFill>
                  <a:srgbClr val="FF0066"/>
                </a:solidFill>
                <a:latin typeface="標楷體"/>
              </a:rPr>
              <a:t>撫卹金</a:t>
            </a:r>
            <a:r>
              <a:rPr lang="zh-TW" altLang="en-US" sz="2400" b="1" dirty="0" smtClean="0">
                <a:solidFill>
                  <a:srgbClr val="0000FF"/>
                </a:solidFill>
                <a:latin typeface="標楷體"/>
              </a:rPr>
              <a:t>自</a:t>
            </a:r>
            <a:r>
              <a:rPr lang="en-US" altLang="zh-TW" sz="2400" b="1" dirty="0" smtClean="0">
                <a:solidFill>
                  <a:srgbClr val="0000FF"/>
                </a:solidFill>
                <a:latin typeface="標楷體"/>
              </a:rPr>
              <a:t>107</a:t>
            </a:r>
            <a:r>
              <a:rPr lang="zh-TW" altLang="en-US" sz="2400" b="1" dirty="0" smtClean="0">
                <a:solidFill>
                  <a:srgbClr val="0000FF"/>
                </a:solidFill>
                <a:latin typeface="標楷體"/>
              </a:rPr>
              <a:t>年</a:t>
            </a:r>
            <a:r>
              <a:rPr lang="en-US" altLang="zh-TW" sz="2400" b="1" dirty="0" smtClean="0">
                <a:solidFill>
                  <a:srgbClr val="0000FF"/>
                </a:solidFill>
                <a:latin typeface="標楷體"/>
              </a:rPr>
              <a:t>7</a:t>
            </a:r>
            <a:r>
              <a:rPr lang="zh-TW" altLang="en-US" sz="2400" b="1" dirty="0" smtClean="0">
                <a:solidFill>
                  <a:srgbClr val="0000FF"/>
                </a:solidFill>
                <a:latin typeface="標楷體"/>
              </a:rPr>
              <a:t>月</a:t>
            </a:r>
            <a:r>
              <a:rPr lang="en-US" altLang="zh-TW" sz="2400" b="1" dirty="0" smtClean="0">
                <a:solidFill>
                  <a:srgbClr val="0000FF"/>
                </a:solidFill>
                <a:latin typeface="標楷體"/>
              </a:rPr>
              <a:t>1</a:t>
            </a:r>
            <a:r>
              <a:rPr lang="zh-TW" altLang="en-US" sz="2400" b="1" dirty="0" smtClean="0">
                <a:solidFill>
                  <a:srgbClr val="0000FF"/>
                </a:solidFill>
                <a:latin typeface="標楷體"/>
              </a:rPr>
              <a:t>日起改為按月發給</a:t>
            </a:r>
            <a:r>
              <a:rPr lang="zh-TW" altLang="en-US" sz="2400" b="1" dirty="0" smtClean="0">
                <a:solidFill>
                  <a:srgbClr val="0000FF"/>
                </a:solidFill>
                <a:latin typeface="標楷體"/>
                <a:ea typeface="標楷體"/>
              </a:rPr>
              <a:t>（</a:t>
            </a:r>
            <a:r>
              <a:rPr lang="en-US" altLang="zh-TW" sz="2400" b="1" dirty="0" smtClean="0">
                <a:solidFill>
                  <a:srgbClr val="0000FF"/>
                </a:solidFill>
                <a:latin typeface="標楷體"/>
                <a:ea typeface="標楷體"/>
              </a:rPr>
              <a:t>107.1.1~107.6.30</a:t>
            </a:r>
            <a:r>
              <a:rPr lang="zh-TW" altLang="en-US" sz="2400" b="1" dirty="0" smtClean="0">
                <a:solidFill>
                  <a:srgbClr val="0000FF"/>
                </a:solidFill>
                <a:latin typeface="標楷體"/>
                <a:ea typeface="標楷體"/>
              </a:rPr>
              <a:t>之年撫卹金併同至</a:t>
            </a:r>
            <a:r>
              <a:rPr lang="en-US" altLang="zh-TW" sz="2400" b="1" dirty="0" smtClean="0">
                <a:solidFill>
                  <a:srgbClr val="0000FF"/>
                </a:solidFill>
                <a:latin typeface="標楷體"/>
                <a:ea typeface="標楷體"/>
              </a:rPr>
              <a:t>107.7.1</a:t>
            </a:r>
            <a:r>
              <a:rPr lang="zh-TW" altLang="en-US" sz="2400" b="1" dirty="0" smtClean="0">
                <a:solidFill>
                  <a:srgbClr val="0000FF"/>
                </a:solidFill>
                <a:latin typeface="標楷體"/>
                <a:ea typeface="標楷體"/>
              </a:rPr>
              <a:t>一起發給）</a:t>
            </a:r>
            <a:r>
              <a:rPr lang="zh-TW" altLang="en-US" sz="2400" b="1" dirty="0" smtClean="0">
                <a:solidFill>
                  <a:srgbClr val="0000FF"/>
                </a:solidFill>
                <a:latin typeface="標楷體"/>
              </a:rPr>
              <a:t>。</a:t>
            </a:r>
            <a:endParaRPr lang="en-US" altLang="zh-TW" sz="2400" b="1" dirty="0" smtClean="0">
              <a:solidFill>
                <a:srgbClr val="0000FF"/>
              </a:solidFill>
              <a:latin typeface="標楷體"/>
            </a:endParaRPr>
          </a:p>
          <a:p>
            <a:pPr marL="542925" lvl="0" indent="-324000" algn="just">
              <a:lnSpc>
                <a:spcPts val="3400"/>
              </a:lnSpc>
              <a:spcBef>
                <a:spcPts val="600"/>
              </a:spcBef>
              <a:buClr>
                <a:srgbClr val="0000FF"/>
              </a:buClr>
              <a:defRPr/>
            </a:pPr>
            <a:r>
              <a:rPr lang="en-US" altLang="zh-TW" sz="2400" b="1" dirty="0" smtClean="0">
                <a:solidFill>
                  <a:srgbClr val="0000FF"/>
                </a:solidFill>
                <a:latin typeface="標楷體"/>
              </a:rPr>
              <a:t>4.</a:t>
            </a:r>
            <a:r>
              <a:rPr lang="zh-TW" altLang="en-US" sz="2400" b="1" dirty="0" smtClean="0">
                <a:solidFill>
                  <a:srgbClr val="0000FF"/>
                </a:solidFill>
                <a:latin typeface="標楷體"/>
              </a:rPr>
              <a:t>各項</a:t>
            </a:r>
            <a:r>
              <a:rPr lang="zh-TW" altLang="en-US" sz="2400" b="1" dirty="0">
                <a:solidFill>
                  <a:srgbClr val="0000FF"/>
                </a:solidFill>
                <a:latin typeface="標楷體"/>
              </a:rPr>
              <a:t>給與</a:t>
            </a:r>
            <a:r>
              <a:rPr lang="zh-TW" altLang="en-US" sz="2400" b="1" dirty="0">
                <a:solidFill>
                  <a:srgbClr val="C00000"/>
                </a:solidFill>
                <a:latin typeface="標楷體"/>
              </a:rPr>
              <a:t>遇例假日時仍應於當日發給</a:t>
            </a:r>
            <a:r>
              <a:rPr lang="zh-TW" altLang="en-US" sz="2400" b="1" dirty="0">
                <a:solidFill>
                  <a:srgbClr val="0000FF"/>
                </a:solidFill>
                <a:latin typeface="標楷體"/>
              </a:rPr>
              <a:t>。但因金融機構作業未能配合致無法如期發放時，於例假日後第一個上班日發給。</a:t>
            </a:r>
            <a:endParaRPr lang="en-US" altLang="zh-TW" sz="2400" b="1" dirty="0" smtClean="0">
              <a:solidFill>
                <a:srgbClr val="0000FF"/>
              </a:solidFill>
              <a:latin typeface="+mn-ea"/>
            </a:endParaRPr>
          </a:p>
        </p:txBody>
      </p:sp>
      <p:sp>
        <p:nvSpPr>
          <p:cNvPr id="2" name="矩形 1"/>
          <p:cNvSpPr/>
          <p:nvPr/>
        </p:nvSpPr>
        <p:spPr>
          <a:xfrm>
            <a:off x="683568" y="1340768"/>
            <a:ext cx="3262432" cy="461665"/>
          </a:xfrm>
          <a:prstGeom prst="rect">
            <a:avLst/>
          </a:prstGeom>
        </p:spPr>
        <p:style>
          <a:lnRef idx="0">
            <a:schemeClr val="accent4"/>
          </a:lnRef>
          <a:fillRef idx="3">
            <a:schemeClr val="accent4"/>
          </a:fillRef>
          <a:effectRef idx="3">
            <a:schemeClr val="accent4"/>
          </a:effectRef>
          <a:fontRef idx="minor">
            <a:schemeClr val="lt1"/>
          </a:fontRef>
        </p:style>
        <p:txBody>
          <a:bodyPr wrap="none">
            <a:spAutoFit/>
          </a:bodyPr>
          <a:lstStyle/>
          <a:p>
            <a:r>
              <a:rPr lang="en-US" altLang="zh-TW" sz="2400" b="1" dirty="0" smtClean="0"/>
              <a:t>(</a:t>
            </a:r>
            <a:r>
              <a:rPr lang="zh-TW" altLang="en-US" sz="2400" b="1" dirty="0" smtClean="0"/>
              <a:t>一</a:t>
            </a:r>
            <a:r>
              <a:rPr lang="en-US" altLang="zh-TW" sz="2400" b="1" dirty="0" smtClean="0"/>
              <a:t>)</a:t>
            </a:r>
            <a:r>
              <a:rPr lang="zh-TW" altLang="en-US" sz="2400" b="1" dirty="0" smtClean="0">
                <a:latin typeface="+mn-ea"/>
              </a:rPr>
              <a:t>退撫給與發放規定</a:t>
            </a:r>
            <a:endParaRPr lang="zh-TW" altLang="en-US" sz="2400" dirty="0"/>
          </a:p>
        </p:txBody>
      </p:sp>
    </p:spTree>
    <p:extLst>
      <p:ext uri="{BB962C8B-B14F-4D97-AF65-F5344CB8AC3E}">
        <p14:creationId xmlns:p14="http://schemas.microsoft.com/office/powerpoint/2010/main" val="481191021"/>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80</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十二、公務人員退撫給與之發放</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sp>
        <p:nvSpPr>
          <p:cNvPr id="2" name="矩形 1"/>
          <p:cNvSpPr/>
          <p:nvPr/>
        </p:nvSpPr>
        <p:spPr>
          <a:xfrm>
            <a:off x="562521" y="1340768"/>
            <a:ext cx="5455340" cy="461665"/>
          </a:xfrm>
          <a:prstGeom prst="rect">
            <a:avLst/>
          </a:prstGeom>
        </p:spPr>
        <p:style>
          <a:lnRef idx="0">
            <a:schemeClr val="accent4"/>
          </a:lnRef>
          <a:fillRef idx="3">
            <a:schemeClr val="accent4"/>
          </a:fillRef>
          <a:effectRef idx="3">
            <a:schemeClr val="accent4"/>
          </a:effectRef>
          <a:fontRef idx="minor">
            <a:schemeClr val="lt1"/>
          </a:fontRef>
        </p:style>
        <p:txBody>
          <a:bodyPr wrap="none">
            <a:spAutoFit/>
          </a:bodyPr>
          <a:lstStyle/>
          <a:p>
            <a:r>
              <a:rPr lang="en-US" altLang="zh-TW" sz="2400" b="1" dirty="0" smtClean="0">
                <a:ea typeface="+mj-ea"/>
              </a:rPr>
              <a:t>(</a:t>
            </a:r>
            <a:r>
              <a:rPr lang="zh-TW" altLang="en-US" sz="2400" b="1" dirty="0" smtClean="0">
                <a:ea typeface="+mj-ea"/>
              </a:rPr>
              <a:t>二</a:t>
            </a:r>
            <a:r>
              <a:rPr lang="en-US" altLang="zh-TW" sz="2400" b="1" dirty="0" smtClean="0">
                <a:ea typeface="+mj-ea"/>
              </a:rPr>
              <a:t>)</a:t>
            </a:r>
            <a:r>
              <a:rPr lang="zh-TW" altLang="en-US" sz="2400" b="1" dirty="0" smtClean="0">
                <a:latin typeface="+mn-ea"/>
              </a:rPr>
              <a:t>公務人員定期退撫給與調整機制</a:t>
            </a:r>
            <a:r>
              <a:rPr lang="en-US" altLang="zh-TW" sz="2400" b="1" dirty="0" smtClean="0"/>
              <a:t>(1)</a:t>
            </a:r>
            <a:endParaRPr lang="zh-TW" altLang="en-US" sz="2400" dirty="0"/>
          </a:p>
        </p:txBody>
      </p:sp>
      <p:grpSp>
        <p:nvGrpSpPr>
          <p:cNvPr id="8" name="群組 7"/>
          <p:cNvGrpSpPr/>
          <p:nvPr/>
        </p:nvGrpSpPr>
        <p:grpSpPr>
          <a:xfrm>
            <a:off x="1259632" y="2024274"/>
            <a:ext cx="4873575" cy="4334674"/>
            <a:chOff x="1450299" y="1844827"/>
            <a:chExt cx="6578085" cy="4910604"/>
          </a:xfrm>
        </p:grpSpPr>
        <p:grpSp>
          <p:nvGrpSpPr>
            <p:cNvPr id="9" name="群組 8"/>
            <p:cNvGrpSpPr/>
            <p:nvPr/>
          </p:nvGrpSpPr>
          <p:grpSpPr>
            <a:xfrm>
              <a:off x="1450299" y="1844827"/>
              <a:ext cx="6578085" cy="4802054"/>
              <a:chOff x="1450299" y="1844827"/>
              <a:chExt cx="6117639" cy="4802054"/>
            </a:xfrm>
          </p:grpSpPr>
          <p:sp>
            <p:nvSpPr>
              <p:cNvPr id="14" name="橢圓 13"/>
              <p:cNvSpPr/>
              <p:nvPr/>
            </p:nvSpPr>
            <p:spPr>
              <a:xfrm>
                <a:off x="1679199" y="1844827"/>
                <a:ext cx="5739480" cy="1780044"/>
              </a:xfrm>
              <a:prstGeom prst="ellipse">
                <a:avLst/>
              </a:prstGeom>
            </p:spPr>
            <p:style>
              <a:lnRef idx="0">
                <a:schemeClr val="accent2">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16" name="向下箭號 15"/>
              <p:cNvSpPr/>
              <p:nvPr/>
            </p:nvSpPr>
            <p:spPr>
              <a:xfrm>
                <a:off x="4274967" y="5704389"/>
                <a:ext cx="594445" cy="220542"/>
              </a:xfrm>
              <a:prstGeom prst="downArrow">
                <a:avLst/>
              </a:prstGeom>
            </p:spPr>
            <p:style>
              <a:lnRef idx="0">
                <a:schemeClr val="accent2"/>
              </a:lnRef>
              <a:fillRef idx="3">
                <a:schemeClr val="accent2"/>
              </a:fillRef>
              <a:effectRef idx="3">
                <a:schemeClr val="accent2"/>
              </a:effectRef>
              <a:fontRef idx="minor">
                <a:schemeClr val="dk1">
                  <a:hueOff val="0"/>
                  <a:satOff val="0"/>
                  <a:lumOff val="0"/>
                  <a:alphaOff val="0"/>
                </a:schemeClr>
              </a:fontRef>
            </p:style>
          </p:sp>
          <p:sp>
            <p:nvSpPr>
              <p:cNvPr id="17" name="手繪多邊形 16"/>
              <p:cNvSpPr/>
              <p:nvPr/>
            </p:nvSpPr>
            <p:spPr>
              <a:xfrm>
                <a:off x="2682334" y="5768141"/>
                <a:ext cx="3514962" cy="878740"/>
              </a:xfrm>
              <a:custGeom>
                <a:avLst/>
                <a:gdLst>
                  <a:gd name="connsiteX0" fmla="*/ 0 w 3514962"/>
                  <a:gd name="connsiteY0" fmla="*/ 0 h 878740"/>
                  <a:gd name="connsiteX1" fmla="*/ 3514962 w 3514962"/>
                  <a:gd name="connsiteY1" fmla="*/ 0 h 878740"/>
                  <a:gd name="connsiteX2" fmla="*/ 3514962 w 3514962"/>
                  <a:gd name="connsiteY2" fmla="*/ 878740 h 878740"/>
                  <a:gd name="connsiteX3" fmla="*/ 0 w 3514962"/>
                  <a:gd name="connsiteY3" fmla="*/ 878740 h 878740"/>
                  <a:gd name="connsiteX4" fmla="*/ 0 w 3514962"/>
                  <a:gd name="connsiteY4" fmla="*/ 0 h 878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4962" h="878740">
                    <a:moveTo>
                      <a:pt x="0" y="0"/>
                    </a:moveTo>
                    <a:lnTo>
                      <a:pt x="3514962" y="0"/>
                    </a:lnTo>
                    <a:lnTo>
                      <a:pt x="3514962" y="878740"/>
                    </a:lnTo>
                    <a:lnTo>
                      <a:pt x="0" y="87874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20472" tIns="220472" rIns="220472" bIns="220472" numCol="1" spcCol="1270" anchor="ctr" anchorCtr="0">
                <a:noAutofit/>
              </a:bodyPr>
              <a:lstStyle/>
              <a:p>
                <a:pPr lvl="0" algn="ctr" defTabSz="1377950">
                  <a:lnSpc>
                    <a:spcPct val="90000"/>
                  </a:lnSpc>
                  <a:spcBef>
                    <a:spcPct val="0"/>
                  </a:spcBef>
                  <a:spcAft>
                    <a:spcPct val="35000"/>
                  </a:spcAft>
                </a:pPr>
                <a:endParaRPr lang="zh-TW" altLang="en-US" sz="3100" kern="1200" dirty="0"/>
              </a:p>
            </p:txBody>
          </p:sp>
          <p:sp>
            <p:nvSpPr>
              <p:cNvPr id="19" name="手繪多邊形 18"/>
              <p:cNvSpPr/>
              <p:nvPr/>
            </p:nvSpPr>
            <p:spPr>
              <a:xfrm>
                <a:off x="3388719" y="3084484"/>
                <a:ext cx="2190655" cy="1361186"/>
              </a:xfrm>
              <a:custGeom>
                <a:avLst/>
                <a:gdLst>
                  <a:gd name="connsiteX0" fmla="*/ 0 w 1906344"/>
                  <a:gd name="connsiteY0" fmla="*/ 680593 h 1361186"/>
                  <a:gd name="connsiteX1" fmla="*/ 953172 w 1906344"/>
                  <a:gd name="connsiteY1" fmla="*/ 0 h 1361186"/>
                  <a:gd name="connsiteX2" fmla="*/ 1906344 w 1906344"/>
                  <a:gd name="connsiteY2" fmla="*/ 680593 h 1361186"/>
                  <a:gd name="connsiteX3" fmla="*/ 953172 w 1906344"/>
                  <a:gd name="connsiteY3" fmla="*/ 1361186 h 1361186"/>
                  <a:gd name="connsiteX4" fmla="*/ 0 w 1906344"/>
                  <a:gd name="connsiteY4" fmla="*/ 680593 h 1361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6344" h="1361186">
                    <a:moveTo>
                      <a:pt x="0" y="680593"/>
                    </a:moveTo>
                    <a:cubicBezTo>
                      <a:pt x="0" y="304712"/>
                      <a:pt x="426750" y="0"/>
                      <a:pt x="953172" y="0"/>
                    </a:cubicBezTo>
                    <a:cubicBezTo>
                      <a:pt x="1479594" y="0"/>
                      <a:pt x="1906344" y="304712"/>
                      <a:pt x="1906344" y="680593"/>
                    </a:cubicBezTo>
                    <a:cubicBezTo>
                      <a:pt x="1906344" y="1056474"/>
                      <a:pt x="1479594" y="1361186"/>
                      <a:pt x="953172" y="1361186"/>
                    </a:cubicBezTo>
                    <a:cubicBezTo>
                      <a:pt x="426750" y="1361186"/>
                      <a:pt x="0" y="1056474"/>
                      <a:pt x="0" y="680593"/>
                    </a:cubicBezTo>
                    <a:close/>
                  </a:path>
                </a:pathLst>
              </a:custGeom>
              <a:solidFill>
                <a:srgbClr val="991B54"/>
              </a:solid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309658" tIns="229821" rIns="309658" bIns="229821" numCol="1" spcCol="1270" anchor="ctr" anchorCtr="0">
                <a:noAutofit/>
              </a:bodyPr>
              <a:lstStyle/>
              <a:p>
                <a:pPr lvl="0" algn="ctr" defTabSz="1066800">
                  <a:lnSpc>
                    <a:spcPct val="90000"/>
                  </a:lnSpc>
                  <a:spcBef>
                    <a:spcPct val="0"/>
                  </a:spcBef>
                  <a:spcAft>
                    <a:spcPct val="35000"/>
                  </a:spcAft>
                </a:pPr>
                <a:r>
                  <a:rPr lang="zh-TW" altLang="en-US" sz="24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消費者</a:t>
                </a:r>
                <a:endParaRPr lang="en-US" altLang="zh-TW" sz="24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endParaRPr>
              </a:p>
              <a:p>
                <a:pPr lvl="0" algn="ctr" defTabSz="1066800">
                  <a:lnSpc>
                    <a:spcPts val="2000"/>
                  </a:lnSpc>
                  <a:spcBef>
                    <a:spcPct val="0"/>
                  </a:spcBef>
                  <a:spcAft>
                    <a:spcPts val="0"/>
                  </a:spcAft>
                </a:pPr>
                <a:r>
                  <a:rPr lang="zh-TW" altLang="en-US" sz="24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物價指數</a:t>
                </a:r>
                <a:endParaRPr lang="zh-TW" altLang="en-US" sz="2400" kern="12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endParaRPr>
              </a:p>
            </p:txBody>
          </p:sp>
          <p:sp>
            <p:nvSpPr>
              <p:cNvPr id="20" name="手繪多邊形 19"/>
              <p:cNvSpPr/>
              <p:nvPr/>
            </p:nvSpPr>
            <p:spPr>
              <a:xfrm>
                <a:off x="1873414" y="1913741"/>
                <a:ext cx="2388969" cy="1582378"/>
              </a:xfrm>
              <a:custGeom>
                <a:avLst/>
                <a:gdLst>
                  <a:gd name="connsiteX0" fmla="*/ 0 w 1970443"/>
                  <a:gd name="connsiteY0" fmla="*/ 791189 h 1582378"/>
                  <a:gd name="connsiteX1" fmla="*/ 985222 w 1970443"/>
                  <a:gd name="connsiteY1" fmla="*/ 0 h 1582378"/>
                  <a:gd name="connsiteX2" fmla="*/ 1970444 w 1970443"/>
                  <a:gd name="connsiteY2" fmla="*/ 791189 h 1582378"/>
                  <a:gd name="connsiteX3" fmla="*/ 985222 w 1970443"/>
                  <a:gd name="connsiteY3" fmla="*/ 1582378 h 1582378"/>
                  <a:gd name="connsiteX4" fmla="*/ 0 w 1970443"/>
                  <a:gd name="connsiteY4" fmla="*/ 791189 h 1582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443" h="1582378">
                    <a:moveTo>
                      <a:pt x="0" y="791189"/>
                    </a:moveTo>
                    <a:cubicBezTo>
                      <a:pt x="0" y="354227"/>
                      <a:pt x="441099" y="0"/>
                      <a:pt x="985222" y="0"/>
                    </a:cubicBezTo>
                    <a:cubicBezTo>
                      <a:pt x="1529345" y="0"/>
                      <a:pt x="1970444" y="354227"/>
                      <a:pt x="1970444" y="791189"/>
                    </a:cubicBezTo>
                    <a:cubicBezTo>
                      <a:pt x="1970444" y="1228151"/>
                      <a:pt x="1529345" y="1582378"/>
                      <a:pt x="985222" y="1582378"/>
                    </a:cubicBezTo>
                    <a:cubicBezTo>
                      <a:pt x="441099" y="1582378"/>
                      <a:pt x="0" y="1228151"/>
                      <a:pt x="0" y="791189"/>
                    </a:cubicBezTo>
                    <a:close/>
                  </a:path>
                </a:pathLst>
              </a:custGeom>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316505" tIns="259674" rIns="316505" bIns="259674" numCol="1" spcCol="1270" anchor="ctr" anchorCtr="0">
                <a:noAutofit/>
              </a:bodyPr>
              <a:lstStyle/>
              <a:p>
                <a:pPr lvl="0" algn="ctr" defTabSz="977900">
                  <a:lnSpc>
                    <a:spcPct val="90000"/>
                  </a:lnSpc>
                  <a:spcBef>
                    <a:spcPct val="0"/>
                  </a:spcBef>
                  <a:spcAft>
                    <a:spcPct val="35000"/>
                  </a:spcAft>
                </a:pPr>
                <a:r>
                  <a:rPr lang="zh-TW" altLang="en-US" sz="22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國家整體財政狀況及經濟成長率</a:t>
                </a:r>
                <a:endParaRPr lang="zh-TW" altLang="en-US" sz="2200" kern="12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endParaRPr>
              </a:p>
            </p:txBody>
          </p:sp>
          <p:sp>
            <p:nvSpPr>
              <p:cNvPr id="21" name="手繪多邊形 20"/>
              <p:cNvSpPr/>
              <p:nvPr/>
            </p:nvSpPr>
            <p:spPr>
              <a:xfrm>
                <a:off x="4509118" y="1844827"/>
                <a:ext cx="2426095" cy="1533490"/>
              </a:xfrm>
              <a:custGeom>
                <a:avLst/>
                <a:gdLst>
                  <a:gd name="connsiteX0" fmla="*/ 0 w 2097852"/>
                  <a:gd name="connsiteY0" fmla="*/ 766745 h 1533490"/>
                  <a:gd name="connsiteX1" fmla="*/ 1048926 w 2097852"/>
                  <a:gd name="connsiteY1" fmla="*/ 0 h 1533490"/>
                  <a:gd name="connsiteX2" fmla="*/ 2097852 w 2097852"/>
                  <a:gd name="connsiteY2" fmla="*/ 766745 h 1533490"/>
                  <a:gd name="connsiteX3" fmla="*/ 1048926 w 2097852"/>
                  <a:gd name="connsiteY3" fmla="*/ 1533490 h 1533490"/>
                  <a:gd name="connsiteX4" fmla="*/ 0 w 2097852"/>
                  <a:gd name="connsiteY4" fmla="*/ 766745 h 1533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7852" h="1533490">
                    <a:moveTo>
                      <a:pt x="0" y="766745"/>
                    </a:moveTo>
                    <a:cubicBezTo>
                      <a:pt x="0" y="343283"/>
                      <a:pt x="469620" y="0"/>
                      <a:pt x="1048926" y="0"/>
                    </a:cubicBezTo>
                    <a:cubicBezTo>
                      <a:pt x="1628232" y="0"/>
                      <a:pt x="2097852" y="343283"/>
                      <a:pt x="2097852" y="766745"/>
                    </a:cubicBezTo>
                    <a:cubicBezTo>
                      <a:pt x="2097852" y="1190207"/>
                      <a:pt x="1628232" y="1533490"/>
                      <a:pt x="1048926" y="1533490"/>
                    </a:cubicBezTo>
                    <a:cubicBezTo>
                      <a:pt x="469620" y="1533490"/>
                      <a:pt x="0" y="1190207"/>
                      <a:pt x="0" y="766745"/>
                    </a:cubicBezTo>
                    <a:close/>
                  </a:path>
                </a:pathLst>
              </a:custGeom>
            </p:spPr>
            <p:style>
              <a:lnRef idx="3">
                <a:schemeClr val="lt1"/>
              </a:lnRef>
              <a:fillRef idx="1">
                <a:schemeClr val="accent1"/>
              </a:fillRef>
              <a:effectRef idx="1">
                <a:schemeClr val="accent1"/>
              </a:effectRef>
              <a:fontRef idx="minor">
                <a:schemeClr val="lt1"/>
              </a:fontRef>
            </p:style>
            <p:txBody>
              <a:bodyPr spcFirstLastPara="0" vert="horz" wrap="square" lIns="337703" tIns="255054" rIns="337703" bIns="255054" numCol="1" spcCol="1270" anchor="ctr" anchorCtr="0">
                <a:noAutofit/>
              </a:bodyPr>
              <a:lstStyle/>
              <a:p>
                <a:pPr lvl="0" algn="ctr" defTabSz="1066800">
                  <a:lnSpc>
                    <a:spcPct val="90000"/>
                  </a:lnSpc>
                  <a:spcBef>
                    <a:spcPct val="0"/>
                  </a:spcBef>
                  <a:spcAft>
                    <a:spcPct val="35000"/>
                  </a:spcAft>
                </a:pPr>
                <a:r>
                  <a:rPr lang="zh-TW" altLang="en-US" sz="2400" kern="12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rPr>
                  <a:t>退撫基金準備率與投資績效</a:t>
                </a:r>
                <a:endParaRPr lang="zh-TW" altLang="en-US" sz="2400" kern="12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j-ea"/>
                  <a:ea typeface="+mj-ea"/>
                </a:endParaRPr>
              </a:p>
            </p:txBody>
          </p:sp>
          <p:sp>
            <p:nvSpPr>
              <p:cNvPr id="22" name="圖案 21"/>
              <p:cNvSpPr/>
              <p:nvPr/>
            </p:nvSpPr>
            <p:spPr>
              <a:xfrm>
                <a:off x="1450299" y="1844827"/>
                <a:ext cx="6117639" cy="3859564"/>
              </a:xfrm>
              <a:prstGeom prst="funnel">
                <a:avLst/>
              </a:prstGeom>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sp>
        </p:grpSp>
        <p:sp>
          <p:nvSpPr>
            <p:cNvPr id="10" name="橢圓 9"/>
            <p:cNvSpPr/>
            <p:nvPr/>
          </p:nvSpPr>
          <p:spPr>
            <a:xfrm>
              <a:off x="3534615" y="4435075"/>
              <a:ext cx="2466180" cy="1238384"/>
            </a:xfrm>
            <a:prstGeom prst="ellipse">
              <a:avLst/>
            </a:prstGeom>
            <a:noFill/>
            <a:ln>
              <a:prstDash val="solid"/>
            </a:ln>
          </p:spPr>
          <p:style>
            <a:lnRef idx="2">
              <a:schemeClr val="accent6"/>
            </a:lnRef>
            <a:fillRef idx="1">
              <a:schemeClr val="lt1"/>
            </a:fillRef>
            <a:effectRef idx="0">
              <a:schemeClr val="accent6"/>
            </a:effectRef>
            <a:fontRef idx="minor">
              <a:schemeClr val="dk1"/>
            </a:fontRef>
          </p:style>
          <p:txBody>
            <a:bodyPr rtlCol="0" anchor="ctr"/>
            <a:lstStyle/>
            <a:p>
              <a:pPr algn="ctr"/>
              <a:endParaRPr lang="zh-TW" altLang="en-US"/>
            </a:p>
          </p:txBody>
        </p:sp>
        <p:sp>
          <p:nvSpPr>
            <p:cNvPr id="11" name="文字方塊 10"/>
            <p:cNvSpPr txBox="1"/>
            <p:nvPr/>
          </p:nvSpPr>
          <p:spPr>
            <a:xfrm>
              <a:off x="3654722" y="4435076"/>
              <a:ext cx="2346072" cy="1359812"/>
            </a:xfrm>
            <a:prstGeom prst="rect">
              <a:avLst/>
            </a:prstGeom>
            <a:noFill/>
          </p:spPr>
          <p:txBody>
            <a:bodyPr wrap="square" rtlCol="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zh-TW" altLang="en-US" sz="24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j-ea"/>
                  <a:ea typeface="+mj-ea"/>
                </a:rPr>
                <a:t>人口成長率與平均餘命</a:t>
              </a:r>
              <a:endParaRPr lang="zh-TW" altLang="en-US" sz="24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j-ea"/>
                <a:ea typeface="+mj-ea"/>
              </a:endParaRPr>
            </a:p>
          </p:txBody>
        </p:sp>
        <p:sp>
          <p:nvSpPr>
            <p:cNvPr id="12" name="文字方塊 11"/>
            <p:cNvSpPr txBox="1"/>
            <p:nvPr/>
          </p:nvSpPr>
          <p:spPr>
            <a:xfrm>
              <a:off x="3008704" y="5827234"/>
              <a:ext cx="3596910" cy="928197"/>
            </a:xfrm>
            <a:prstGeom prst="rect">
              <a:avLst/>
            </a:prstGeom>
            <a:noFill/>
          </p:spPr>
          <p:txBody>
            <a:bodyPr wrap="square" rtlCol="0">
              <a:spAutoFit/>
            </a:bodyPr>
            <a:lstStyle/>
            <a:p>
              <a:pPr algn="ctr"/>
              <a:r>
                <a:rPr lang="zh-TW" altLang="en-US" sz="2400" b="1" dirty="0">
                  <a:solidFill>
                    <a:srgbClr val="FF0000"/>
                  </a:solidFill>
                  <a:latin typeface="+mj-ea"/>
                  <a:ea typeface="+mj-ea"/>
                </a:rPr>
                <a:t>考試</a:t>
              </a:r>
              <a:r>
                <a:rPr lang="zh-TW" altLang="en-US" sz="2400" b="1" dirty="0" smtClean="0">
                  <a:solidFill>
                    <a:srgbClr val="FF0000"/>
                  </a:solidFill>
                  <a:latin typeface="+mj-ea"/>
                  <a:ea typeface="+mj-ea"/>
                </a:rPr>
                <a:t>院、</a:t>
              </a:r>
              <a:r>
                <a:rPr lang="zh-TW" altLang="en-US" sz="2400" b="1" dirty="0">
                  <a:solidFill>
                    <a:srgbClr val="FF0000"/>
                  </a:solidFill>
                  <a:latin typeface="+mj-ea"/>
                  <a:ea typeface="+mj-ea"/>
                </a:rPr>
                <a:t>行政院</a:t>
              </a:r>
              <a:r>
                <a:rPr lang="zh-TW" altLang="en-US" sz="2400" b="1" dirty="0" smtClean="0">
                  <a:solidFill>
                    <a:srgbClr val="FF0000"/>
                  </a:solidFill>
                  <a:latin typeface="+mj-ea"/>
                  <a:ea typeface="+mj-ea"/>
                </a:rPr>
                <a:t>會同</a:t>
              </a:r>
              <a:r>
                <a:rPr lang="zh-TW" altLang="en-US" sz="2400" b="1" dirty="0">
                  <a:solidFill>
                    <a:srgbClr val="0000CC"/>
                  </a:solidFill>
                  <a:latin typeface="+mn-ea"/>
                </a:rPr>
                <a:t>衡酌調整之</a:t>
              </a:r>
            </a:p>
          </p:txBody>
        </p:sp>
      </p:grpSp>
      <p:sp>
        <p:nvSpPr>
          <p:cNvPr id="3" name="直線圖說文字 1 (加上框線和強調線) 2"/>
          <p:cNvSpPr/>
          <p:nvPr/>
        </p:nvSpPr>
        <p:spPr>
          <a:xfrm>
            <a:off x="6372200" y="3757612"/>
            <a:ext cx="2232249" cy="2505517"/>
          </a:xfrm>
          <a:prstGeom prst="accentBorderCallout1">
            <a:avLst>
              <a:gd name="adj1" fmla="val 59151"/>
              <a:gd name="adj2" fmla="val -5977"/>
              <a:gd name="adj3" fmla="val 94766"/>
              <a:gd name="adj4" fmla="val -74056"/>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zh-TW" altLang="en-US" sz="2400" b="1" dirty="0">
                <a:ln w="1905"/>
                <a:solidFill>
                  <a:srgbClr val="0000FF"/>
                </a:solidFill>
                <a:effectLst>
                  <a:innerShdw blurRad="69850" dist="43180" dir="5400000">
                    <a:srgbClr val="000000">
                      <a:alpha val="65000"/>
                    </a:srgbClr>
                  </a:innerShdw>
                </a:effectLst>
                <a:latin typeface="+mn-ea"/>
              </a:rPr>
              <a:t>調整後之給付金額</a:t>
            </a:r>
            <a:r>
              <a:rPr lang="zh-TW" altLang="en-US" sz="2400" b="1" dirty="0">
                <a:ln w="1905"/>
                <a:solidFill>
                  <a:srgbClr val="C00000"/>
                </a:solidFill>
                <a:effectLst>
                  <a:innerShdw blurRad="69850" dist="43180" dir="5400000">
                    <a:srgbClr val="000000">
                      <a:alpha val="65000"/>
                    </a:srgbClr>
                  </a:innerShdw>
                </a:effectLst>
                <a:latin typeface="+mn-ea"/>
              </a:rPr>
              <a:t>超過原領給付金額之</a:t>
            </a:r>
            <a:r>
              <a:rPr lang="en-US" altLang="zh-TW" sz="2400" b="1" dirty="0">
                <a:ln w="1905"/>
                <a:solidFill>
                  <a:srgbClr val="C00000"/>
                </a:solidFill>
                <a:effectLst>
                  <a:innerShdw blurRad="69850" dist="43180" dir="5400000">
                    <a:srgbClr val="000000">
                      <a:alpha val="65000"/>
                    </a:srgbClr>
                  </a:innerShdw>
                </a:effectLst>
                <a:latin typeface="+mn-ea"/>
              </a:rPr>
              <a:t>5%</a:t>
            </a:r>
            <a:r>
              <a:rPr lang="zh-TW" altLang="en-US" sz="2400" b="1" dirty="0">
                <a:ln w="1905"/>
                <a:solidFill>
                  <a:srgbClr val="0000FF"/>
                </a:solidFill>
                <a:effectLst>
                  <a:innerShdw blurRad="69850" dist="43180" dir="5400000">
                    <a:srgbClr val="000000">
                      <a:alpha val="65000"/>
                    </a:srgbClr>
                  </a:innerShdw>
                </a:effectLst>
                <a:latin typeface="+mn-ea"/>
              </a:rPr>
              <a:t>或</a:t>
            </a:r>
            <a:r>
              <a:rPr lang="zh-TW" altLang="en-US" sz="2400" b="1" dirty="0">
                <a:ln w="1905"/>
                <a:solidFill>
                  <a:srgbClr val="C00000"/>
                </a:solidFill>
                <a:effectLst>
                  <a:innerShdw blurRad="69850" dist="43180" dir="5400000">
                    <a:srgbClr val="000000">
                      <a:alpha val="65000"/>
                    </a:srgbClr>
                  </a:innerShdw>
                </a:effectLst>
                <a:latin typeface="+mn-ea"/>
              </a:rPr>
              <a:t>低於原領給付金額</a:t>
            </a:r>
            <a:r>
              <a:rPr lang="zh-TW" altLang="en-US" sz="2400" b="1" dirty="0">
                <a:ln w="1905"/>
                <a:solidFill>
                  <a:srgbClr val="0000FF"/>
                </a:solidFill>
                <a:effectLst>
                  <a:innerShdw blurRad="69850" dist="43180" dir="5400000">
                    <a:srgbClr val="000000">
                      <a:alpha val="65000"/>
                    </a:srgbClr>
                  </a:innerShdw>
                </a:effectLst>
                <a:latin typeface="+mn-ea"/>
              </a:rPr>
              <a:t>時，應經立法院同意。</a:t>
            </a:r>
          </a:p>
        </p:txBody>
      </p:sp>
      <p:sp>
        <p:nvSpPr>
          <p:cNvPr id="29" name="直線圖說文字 1 (加上框線和強調線) 28"/>
          <p:cNvSpPr/>
          <p:nvPr/>
        </p:nvSpPr>
        <p:spPr>
          <a:xfrm flipH="1">
            <a:off x="351490" y="4437112"/>
            <a:ext cx="1628222" cy="1826017"/>
          </a:xfrm>
          <a:prstGeom prst="accentBorderCallout1">
            <a:avLst>
              <a:gd name="adj1" fmla="val 36272"/>
              <a:gd name="adj2" fmla="val -7201"/>
              <a:gd name="adj3" fmla="val 67258"/>
              <a:gd name="adj4" fmla="val -35733"/>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zh-TW" altLang="en-US" sz="2200" b="1" dirty="0" smtClean="0">
                <a:ln w="1905"/>
                <a:solidFill>
                  <a:srgbClr val="0000FF"/>
                </a:solidFill>
                <a:effectLst>
                  <a:innerShdw blurRad="69850" dist="43180" dir="5400000">
                    <a:srgbClr val="000000">
                      <a:alpha val="65000"/>
                    </a:srgbClr>
                  </a:innerShdw>
                </a:effectLst>
                <a:latin typeface="+mn-ea"/>
              </a:rPr>
              <a:t>由銓敘部組成</a:t>
            </a:r>
            <a:r>
              <a:rPr lang="zh-TW" altLang="en-US" sz="2200" b="1" dirty="0" smtClean="0">
                <a:ln w="1905"/>
                <a:solidFill>
                  <a:srgbClr val="C00000"/>
                </a:solidFill>
                <a:effectLst>
                  <a:innerShdw blurRad="69850" dist="43180" dir="5400000">
                    <a:srgbClr val="000000">
                      <a:alpha val="65000"/>
                    </a:srgbClr>
                  </a:innerShdw>
                </a:effectLst>
                <a:latin typeface="+mn-ea"/>
              </a:rPr>
              <a:t>專業評估小組</a:t>
            </a:r>
            <a:r>
              <a:rPr lang="zh-TW" altLang="en-US" sz="2200" b="1" dirty="0" smtClean="0">
                <a:ln w="1905"/>
                <a:solidFill>
                  <a:srgbClr val="0000FF"/>
                </a:solidFill>
                <a:effectLst>
                  <a:innerShdw blurRad="69850" dist="43180" dir="5400000">
                    <a:srgbClr val="000000">
                      <a:alpha val="65000"/>
                    </a:srgbClr>
                  </a:innerShdw>
                </a:effectLst>
                <a:latin typeface="+mn-ea"/>
              </a:rPr>
              <a:t>提出評估結果或調整方案報院</a:t>
            </a:r>
            <a:endParaRPr lang="zh-TW" altLang="en-US" sz="2200" b="1" dirty="0">
              <a:ln w="1905"/>
              <a:solidFill>
                <a:srgbClr val="0000FF"/>
              </a:solidFill>
              <a:effectLst>
                <a:innerShdw blurRad="69850" dist="43180" dir="5400000">
                  <a:srgbClr val="000000">
                    <a:alpha val="65000"/>
                  </a:srgbClr>
                </a:innerShdw>
              </a:effectLst>
              <a:latin typeface="+mn-ea"/>
            </a:endParaRPr>
          </a:p>
        </p:txBody>
      </p:sp>
    </p:spTree>
    <p:extLst>
      <p:ext uri="{BB962C8B-B14F-4D97-AF65-F5344CB8AC3E}">
        <p14:creationId xmlns:p14="http://schemas.microsoft.com/office/powerpoint/2010/main" val="3482302693"/>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81</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十二、公務人員退撫給與之發放</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sp>
        <p:nvSpPr>
          <p:cNvPr id="2" name="矩形 1"/>
          <p:cNvSpPr/>
          <p:nvPr/>
        </p:nvSpPr>
        <p:spPr>
          <a:xfrm>
            <a:off x="562521" y="1340768"/>
            <a:ext cx="6667210" cy="461665"/>
          </a:xfrm>
          <a:prstGeom prst="rect">
            <a:avLst/>
          </a:prstGeom>
        </p:spPr>
        <p:style>
          <a:lnRef idx="0">
            <a:schemeClr val="accent4"/>
          </a:lnRef>
          <a:fillRef idx="3">
            <a:schemeClr val="accent4"/>
          </a:fillRef>
          <a:effectRef idx="3">
            <a:schemeClr val="accent4"/>
          </a:effectRef>
          <a:fontRef idx="minor">
            <a:schemeClr val="lt1"/>
          </a:fontRef>
        </p:style>
        <p:txBody>
          <a:bodyPr wrap="none">
            <a:spAutoFit/>
          </a:bodyPr>
          <a:lstStyle/>
          <a:p>
            <a:r>
              <a:rPr lang="en-US" altLang="zh-TW" sz="2400" b="1" dirty="0" smtClean="0">
                <a:ea typeface="+mj-ea"/>
              </a:rPr>
              <a:t>(</a:t>
            </a:r>
            <a:r>
              <a:rPr lang="zh-TW" altLang="en-US" sz="2400" b="1" dirty="0" smtClean="0">
                <a:ea typeface="+mj-ea"/>
              </a:rPr>
              <a:t>二</a:t>
            </a:r>
            <a:r>
              <a:rPr lang="en-US" altLang="zh-TW" sz="2400" b="1" dirty="0" smtClean="0">
                <a:ea typeface="+mj-ea"/>
              </a:rPr>
              <a:t>)</a:t>
            </a:r>
            <a:r>
              <a:rPr lang="zh-TW" altLang="en-US" sz="2400" b="1" dirty="0" smtClean="0">
                <a:latin typeface="+mn-ea"/>
              </a:rPr>
              <a:t>公務人員定期退撫給與調整機制</a:t>
            </a:r>
            <a:r>
              <a:rPr lang="en-US" altLang="zh-TW" sz="2400" b="1" dirty="0" smtClean="0"/>
              <a:t>(2)-</a:t>
            </a:r>
            <a:r>
              <a:rPr lang="zh-TW" altLang="en-US" sz="2400" b="1" dirty="0" smtClean="0"/>
              <a:t>舉例說明</a:t>
            </a:r>
            <a:endParaRPr lang="zh-TW" altLang="en-US" sz="2400" dirty="0"/>
          </a:p>
        </p:txBody>
      </p:sp>
      <p:graphicFrame>
        <p:nvGraphicFramePr>
          <p:cNvPr id="23" name="表格 22"/>
          <p:cNvGraphicFramePr>
            <a:graphicFrameLocks noGrp="1"/>
          </p:cNvGraphicFramePr>
          <p:nvPr>
            <p:extLst>
              <p:ext uri="{D42A27DB-BD31-4B8C-83A1-F6EECF244321}">
                <p14:modId xmlns:p14="http://schemas.microsoft.com/office/powerpoint/2010/main" val="293147042"/>
              </p:ext>
            </p:extLst>
          </p:nvPr>
        </p:nvGraphicFramePr>
        <p:xfrm>
          <a:off x="555229" y="1988840"/>
          <a:ext cx="8121228" cy="4444453"/>
        </p:xfrm>
        <a:graphic>
          <a:graphicData uri="http://schemas.openxmlformats.org/drawingml/2006/table">
            <a:tbl>
              <a:tblPr firstRow="1" firstCol="1" bandRow="1">
                <a:tableStyleId>{7DF18680-E054-41AD-8BC1-D1AEF772440D}</a:tableStyleId>
              </a:tblPr>
              <a:tblGrid>
                <a:gridCol w="1694223"/>
                <a:gridCol w="1424777"/>
                <a:gridCol w="1777068"/>
                <a:gridCol w="1612580"/>
                <a:gridCol w="1612580"/>
              </a:tblGrid>
              <a:tr h="432049">
                <a:tc rowSpan="3">
                  <a:txBody>
                    <a:bodyPr/>
                    <a:lstStyle/>
                    <a:p>
                      <a:pPr marL="0" indent="0" algn="ctr">
                        <a:lnSpc>
                          <a:spcPts val="2500"/>
                        </a:lnSpc>
                        <a:spcAft>
                          <a:spcPts val="0"/>
                        </a:spcAft>
                      </a:pPr>
                      <a:r>
                        <a:rPr lang="zh-TW" sz="2000" kern="100" dirty="0">
                          <a:effectLst/>
                          <a:latin typeface="+mn-ea"/>
                          <a:ea typeface="+mn-ea"/>
                        </a:rPr>
                        <a:t>假設改革前月退休所得</a:t>
                      </a:r>
                      <a:endParaRPr lang="zh-TW" sz="2000" kern="100" dirty="0">
                        <a:effectLst/>
                        <a:latin typeface="+mn-ea"/>
                        <a:ea typeface="+mn-ea"/>
                        <a:cs typeface="Times New Roman"/>
                      </a:endParaRPr>
                    </a:p>
                  </a:txBody>
                  <a:tcPr marL="67723" marR="67723" marT="0" marB="0" anchor="ctr"/>
                </a:tc>
                <a:tc rowSpan="3">
                  <a:txBody>
                    <a:bodyPr/>
                    <a:lstStyle/>
                    <a:p>
                      <a:pPr marL="0" indent="0" algn="ctr">
                        <a:lnSpc>
                          <a:spcPts val="2500"/>
                        </a:lnSpc>
                        <a:spcAft>
                          <a:spcPts val="0"/>
                        </a:spcAft>
                      </a:pPr>
                      <a:r>
                        <a:rPr lang="zh-TW" sz="2000" kern="100" dirty="0">
                          <a:effectLst/>
                          <a:latin typeface="+mn-ea"/>
                          <a:ea typeface="+mn-ea"/>
                        </a:rPr>
                        <a:t>假設改革後月退休所得</a:t>
                      </a:r>
                      <a:endParaRPr lang="zh-TW" sz="2000" kern="100" dirty="0">
                        <a:effectLst/>
                        <a:latin typeface="+mn-ea"/>
                        <a:ea typeface="+mn-ea"/>
                        <a:cs typeface="Times New Roman"/>
                      </a:endParaRPr>
                    </a:p>
                  </a:txBody>
                  <a:tcPr marL="67723" marR="67723" marT="0" marB="0" anchor="ctr"/>
                </a:tc>
                <a:tc gridSpan="3">
                  <a:txBody>
                    <a:bodyPr/>
                    <a:lstStyle/>
                    <a:p>
                      <a:pPr marL="0" marR="0" indent="0" algn="ctr" defTabSz="914400" rtl="0" eaLnBrk="1" fontAlgn="auto" latinLnBrk="0" hangingPunct="1">
                        <a:lnSpc>
                          <a:spcPts val="2500"/>
                        </a:lnSpc>
                        <a:spcBef>
                          <a:spcPts val="0"/>
                        </a:spcBef>
                        <a:spcAft>
                          <a:spcPts val="0"/>
                        </a:spcAft>
                        <a:buClrTx/>
                        <a:buSzTx/>
                        <a:buFontTx/>
                        <a:buNone/>
                        <a:tabLst/>
                        <a:defRPr/>
                      </a:pPr>
                      <a:r>
                        <a:rPr lang="zh-TW" altLang="en-US" sz="2400" b="1" kern="100" cap="none" spc="0" dirty="0" smtClean="0">
                          <a:ln>
                            <a:noFill/>
                          </a:ln>
                          <a:solidFill>
                            <a:schemeClr val="bg1"/>
                          </a:solidFill>
                          <a:effectLst/>
                          <a:latin typeface="+mn-ea"/>
                          <a:ea typeface="+mn-ea"/>
                          <a:cs typeface="+mn-cs"/>
                        </a:rPr>
                        <a:t>假設考試院會同行政院訂定調整</a:t>
                      </a:r>
                      <a:r>
                        <a:rPr lang="en-US" altLang="zh-TW" sz="2400" b="1" kern="100" cap="none" spc="0" dirty="0" smtClean="0">
                          <a:ln>
                            <a:noFill/>
                          </a:ln>
                          <a:solidFill>
                            <a:schemeClr val="bg1"/>
                          </a:solidFill>
                          <a:effectLst/>
                          <a:latin typeface="+mn-ea"/>
                          <a:ea typeface="+mn-ea"/>
                          <a:cs typeface="+mn-cs"/>
                        </a:rPr>
                        <a:t>%</a:t>
                      </a:r>
                    </a:p>
                  </a:txBody>
                  <a:tcPr marL="67723" marR="67723" marT="0" marB="0" anchor="ctr"/>
                </a:tc>
                <a:tc hMerge="1">
                  <a:txBody>
                    <a:bodyPr/>
                    <a:lstStyle/>
                    <a:p>
                      <a:endParaRPr lang="zh-TW" altLang="en-US"/>
                    </a:p>
                  </a:txBody>
                  <a:tcPr/>
                </a:tc>
                <a:tc hMerge="1">
                  <a:txBody>
                    <a:bodyPr/>
                    <a:lstStyle/>
                    <a:p>
                      <a:endParaRPr lang="zh-TW" altLang="en-US"/>
                    </a:p>
                  </a:txBody>
                  <a:tcPr/>
                </a:tc>
              </a:tr>
              <a:tr h="432048">
                <a:tc vMerge="1">
                  <a:txBody>
                    <a:bodyPr/>
                    <a:lstStyle/>
                    <a:p>
                      <a:endParaRPr lang="zh-TW" altLang="en-US"/>
                    </a:p>
                  </a:txBody>
                  <a:tcPr/>
                </a:tc>
                <a:tc vMerge="1">
                  <a:txBody>
                    <a:bodyPr/>
                    <a:lstStyle/>
                    <a:p>
                      <a:endParaRPr lang="zh-TW" altLang="en-US"/>
                    </a:p>
                  </a:txBody>
                  <a:tcPr/>
                </a:tc>
                <a:tc>
                  <a:txBody>
                    <a:bodyPr/>
                    <a:lstStyle/>
                    <a:p>
                      <a:pPr marL="304800" algn="ctr">
                        <a:lnSpc>
                          <a:spcPts val="2500"/>
                        </a:lnSpc>
                        <a:spcAft>
                          <a:spcPts val="0"/>
                        </a:spcAft>
                      </a:pPr>
                      <a:r>
                        <a:rPr lang="en-US" sz="2400" b="1" kern="100" dirty="0">
                          <a:solidFill>
                            <a:srgbClr val="C00000"/>
                          </a:solidFill>
                          <a:effectLst/>
                          <a:latin typeface="+mn-ea"/>
                          <a:ea typeface="+mn-ea"/>
                        </a:rPr>
                        <a:t>1%</a:t>
                      </a:r>
                      <a:endParaRPr lang="zh-TW" sz="2400" b="1" kern="100" dirty="0">
                        <a:solidFill>
                          <a:srgbClr val="C00000"/>
                        </a:solidFill>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C00000"/>
                          </a:solidFill>
                          <a:effectLst/>
                          <a:latin typeface="+mn-ea"/>
                          <a:ea typeface="+mn-ea"/>
                        </a:rPr>
                        <a:t>2%</a:t>
                      </a:r>
                      <a:endParaRPr lang="zh-TW" sz="2400" b="1" kern="100" dirty="0">
                        <a:solidFill>
                          <a:srgbClr val="C00000"/>
                        </a:solidFill>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C00000"/>
                          </a:solidFill>
                          <a:effectLst/>
                          <a:latin typeface="+mn-ea"/>
                          <a:ea typeface="+mn-ea"/>
                        </a:rPr>
                        <a:t>3%</a:t>
                      </a:r>
                      <a:endParaRPr lang="zh-TW" sz="2400" b="1" kern="100" dirty="0">
                        <a:solidFill>
                          <a:srgbClr val="C00000"/>
                        </a:solidFill>
                        <a:effectLst/>
                        <a:latin typeface="+mn-ea"/>
                        <a:ea typeface="+mn-ea"/>
                        <a:cs typeface="Times New Roman"/>
                      </a:endParaRPr>
                    </a:p>
                  </a:txBody>
                  <a:tcPr marL="67723" marR="67723" marT="0" marB="0" anchor="ctr"/>
                </a:tc>
              </a:tr>
              <a:tr h="432048">
                <a:tc vMerge="1">
                  <a:txBody>
                    <a:bodyPr/>
                    <a:lstStyle/>
                    <a:p>
                      <a:pPr marL="304800" algn="ctr">
                        <a:lnSpc>
                          <a:spcPts val="2500"/>
                        </a:lnSpc>
                        <a:spcAft>
                          <a:spcPts val="0"/>
                        </a:spcAft>
                      </a:pPr>
                      <a:endParaRPr lang="zh-TW" sz="2200" kern="100" dirty="0">
                        <a:effectLst/>
                        <a:latin typeface="Calibri"/>
                        <a:ea typeface="新細明體"/>
                        <a:cs typeface="Times New Roman"/>
                      </a:endParaRPr>
                    </a:p>
                  </a:txBody>
                  <a:tcPr marL="67723" marR="67723" marT="0" marB="0" anchor="ctr"/>
                </a:tc>
                <a:tc vMerge="1">
                  <a:txBody>
                    <a:bodyPr/>
                    <a:lstStyle/>
                    <a:p>
                      <a:pPr marL="304800" algn="ctr">
                        <a:lnSpc>
                          <a:spcPts val="2500"/>
                        </a:lnSpc>
                        <a:spcAft>
                          <a:spcPts val="0"/>
                        </a:spcAft>
                      </a:pPr>
                      <a:endParaRPr lang="zh-TW" sz="2400" kern="100" dirty="0">
                        <a:effectLst/>
                        <a:latin typeface="Calibri"/>
                        <a:ea typeface="新細明體"/>
                        <a:cs typeface="Times New Roman"/>
                      </a:endParaRPr>
                    </a:p>
                  </a:txBody>
                  <a:tcPr marL="67723" marR="67723" marT="0" marB="0" anchor="ctr"/>
                </a:tc>
                <a:tc gridSpan="3">
                  <a:txBody>
                    <a:bodyPr/>
                    <a:lstStyle/>
                    <a:p>
                      <a:pPr marL="79375" marR="0" indent="0" algn="ctr" defTabSz="914400" rtl="0" eaLnBrk="1" fontAlgn="auto" latinLnBrk="0" hangingPunct="1">
                        <a:lnSpc>
                          <a:spcPts val="2500"/>
                        </a:lnSpc>
                        <a:spcBef>
                          <a:spcPts val="0"/>
                        </a:spcBef>
                        <a:spcAft>
                          <a:spcPts val="0"/>
                        </a:spcAft>
                        <a:buClrTx/>
                        <a:buSzTx/>
                        <a:buFontTx/>
                        <a:buNone/>
                        <a:tabLst/>
                        <a:defRPr/>
                      </a:pPr>
                      <a:r>
                        <a:rPr lang="zh-TW" altLang="zh-TW" sz="2400" b="1" kern="100" dirty="0" smtClean="0">
                          <a:solidFill>
                            <a:srgbClr val="0000FF"/>
                          </a:solidFill>
                          <a:effectLst/>
                          <a:latin typeface="+mn-ea"/>
                          <a:ea typeface="+mn-ea"/>
                          <a:cs typeface="+mn-cs"/>
                        </a:rPr>
                        <a:t>假設調整機制後月退休所得</a:t>
                      </a:r>
                    </a:p>
                  </a:txBody>
                  <a:tcPr marL="67723" marR="67723" marT="0" marB="0" anchor="ctr"/>
                </a:tc>
                <a:tc hMerge="1">
                  <a:txBody>
                    <a:bodyPr/>
                    <a:lstStyle/>
                    <a:p>
                      <a:pPr algn="ctr">
                        <a:spcAft>
                          <a:spcPts val="0"/>
                        </a:spcAft>
                      </a:pPr>
                      <a:endParaRPr lang="zh-TW" sz="2400" kern="100" dirty="0">
                        <a:effectLst/>
                        <a:latin typeface="Calibri"/>
                        <a:ea typeface="新細明體"/>
                        <a:cs typeface="Times New Roman"/>
                      </a:endParaRPr>
                    </a:p>
                  </a:txBody>
                  <a:tcPr marL="67723" marR="67723" marT="0" marB="0" anchor="ctr"/>
                </a:tc>
                <a:tc hMerge="1">
                  <a:txBody>
                    <a:bodyPr/>
                    <a:lstStyle/>
                    <a:p>
                      <a:pPr algn="ctr">
                        <a:spcAft>
                          <a:spcPts val="0"/>
                        </a:spcAft>
                      </a:pPr>
                      <a:endParaRPr lang="zh-TW" sz="2400" kern="100" dirty="0">
                        <a:effectLst/>
                        <a:latin typeface="Calibri"/>
                        <a:ea typeface="新細明體"/>
                        <a:cs typeface="Times New Roman"/>
                      </a:endParaRPr>
                    </a:p>
                  </a:txBody>
                  <a:tcPr marL="67723" marR="67723" marT="0" marB="0" anchor="ctr"/>
                </a:tc>
              </a:tr>
              <a:tr h="1080119">
                <a:tc>
                  <a:txBody>
                    <a:bodyPr/>
                    <a:lstStyle/>
                    <a:p>
                      <a:pPr marL="0" indent="0" algn="ctr">
                        <a:lnSpc>
                          <a:spcPts val="2500"/>
                        </a:lnSpc>
                        <a:spcAft>
                          <a:spcPts val="0"/>
                        </a:spcAft>
                      </a:pPr>
                      <a:r>
                        <a:rPr lang="en-US" sz="2200" kern="100" dirty="0">
                          <a:effectLst/>
                          <a:latin typeface="+mn-ea"/>
                          <a:ea typeface="+mn-ea"/>
                        </a:rPr>
                        <a:t>(</a:t>
                      </a:r>
                      <a:r>
                        <a:rPr lang="zh-TW" sz="2200" kern="100" dirty="0">
                          <a:effectLst/>
                          <a:latin typeface="+mn-ea"/>
                          <a:ea typeface="+mn-ea"/>
                        </a:rPr>
                        <a:t>低於最低保障金額</a:t>
                      </a:r>
                      <a:r>
                        <a:rPr lang="en-US" sz="2200" kern="100" dirty="0">
                          <a:effectLst/>
                          <a:latin typeface="+mn-ea"/>
                          <a:ea typeface="+mn-ea"/>
                        </a:rPr>
                        <a:t>)</a:t>
                      </a:r>
                      <a:endParaRPr lang="zh-TW" sz="2200" kern="100" dirty="0">
                        <a:effectLst/>
                        <a:latin typeface="+mn-ea"/>
                        <a:ea typeface="+mn-ea"/>
                      </a:endParaRPr>
                    </a:p>
                    <a:p>
                      <a:pPr marL="0" indent="0" algn="ctr">
                        <a:lnSpc>
                          <a:spcPts val="2500"/>
                        </a:lnSpc>
                        <a:spcAft>
                          <a:spcPts val="0"/>
                        </a:spcAft>
                      </a:pPr>
                      <a:r>
                        <a:rPr lang="en-US" sz="2200" kern="100" dirty="0">
                          <a:effectLst/>
                          <a:latin typeface="+mn-ea"/>
                          <a:ea typeface="+mn-ea"/>
                        </a:rPr>
                        <a:t>25,000</a:t>
                      </a:r>
                      <a:endParaRPr lang="zh-TW" sz="2200" kern="100" dirty="0">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800000"/>
                          </a:solidFill>
                          <a:effectLst/>
                          <a:latin typeface="+mn-ea"/>
                          <a:ea typeface="+mn-ea"/>
                        </a:rPr>
                        <a:t>25,000</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800000"/>
                          </a:solidFill>
                          <a:effectLst/>
                          <a:latin typeface="+mn-ea"/>
                          <a:ea typeface="+mn-ea"/>
                        </a:rPr>
                        <a:t>25,250</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algn="ctr">
                        <a:spcAft>
                          <a:spcPts val="0"/>
                        </a:spcAft>
                      </a:pPr>
                      <a:r>
                        <a:rPr lang="en-US" sz="2400" b="1" kern="100" dirty="0">
                          <a:solidFill>
                            <a:srgbClr val="800000"/>
                          </a:solidFill>
                          <a:effectLst/>
                          <a:latin typeface="+mn-ea"/>
                          <a:ea typeface="+mn-ea"/>
                        </a:rPr>
                        <a:t>25,500</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algn="ctr">
                        <a:spcAft>
                          <a:spcPts val="0"/>
                        </a:spcAft>
                      </a:pPr>
                      <a:r>
                        <a:rPr lang="en-US" sz="2400" b="1" kern="100" dirty="0">
                          <a:solidFill>
                            <a:srgbClr val="800000"/>
                          </a:solidFill>
                          <a:effectLst/>
                          <a:latin typeface="+mn-ea"/>
                          <a:ea typeface="+mn-ea"/>
                        </a:rPr>
                        <a:t>25,750</a:t>
                      </a:r>
                      <a:endParaRPr lang="zh-TW" sz="2400" b="1" kern="100" dirty="0">
                        <a:solidFill>
                          <a:srgbClr val="800000"/>
                        </a:solidFill>
                        <a:effectLst/>
                        <a:latin typeface="+mn-ea"/>
                        <a:ea typeface="+mn-ea"/>
                        <a:cs typeface="Times New Roman"/>
                      </a:endParaRPr>
                    </a:p>
                  </a:txBody>
                  <a:tcPr marL="67723" marR="67723" marT="0" marB="0" anchor="ctr"/>
                </a:tc>
              </a:tr>
              <a:tr h="1097441">
                <a:tc>
                  <a:txBody>
                    <a:bodyPr/>
                    <a:lstStyle/>
                    <a:p>
                      <a:pPr marL="0" indent="0" algn="ctr">
                        <a:lnSpc>
                          <a:spcPts val="2500"/>
                        </a:lnSpc>
                        <a:spcAft>
                          <a:spcPts val="0"/>
                        </a:spcAft>
                      </a:pPr>
                      <a:r>
                        <a:rPr lang="en-US" sz="2200" kern="100" dirty="0">
                          <a:effectLst/>
                          <a:latin typeface="+mn-ea"/>
                          <a:ea typeface="+mn-ea"/>
                        </a:rPr>
                        <a:t>(</a:t>
                      </a:r>
                      <a:r>
                        <a:rPr lang="zh-TW" sz="2200" kern="100" dirty="0">
                          <a:effectLst/>
                          <a:latin typeface="+mn-ea"/>
                          <a:ea typeface="+mn-ea"/>
                        </a:rPr>
                        <a:t>高於最低保障金額</a:t>
                      </a:r>
                      <a:r>
                        <a:rPr lang="en-US" sz="2200" kern="100" dirty="0">
                          <a:effectLst/>
                          <a:latin typeface="+mn-ea"/>
                          <a:ea typeface="+mn-ea"/>
                        </a:rPr>
                        <a:t>)</a:t>
                      </a:r>
                      <a:endParaRPr lang="zh-TW" sz="2200" kern="100" dirty="0">
                        <a:effectLst/>
                        <a:latin typeface="+mn-ea"/>
                        <a:ea typeface="+mn-ea"/>
                      </a:endParaRPr>
                    </a:p>
                    <a:p>
                      <a:pPr marL="0" indent="0" algn="ctr">
                        <a:lnSpc>
                          <a:spcPts val="2500"/>
                        </a:lnSpc>
                        <a:spcAft>
                          <a:spcPts val="0"/>
                        </a:spcAft>
                      </a:pPr>
                      <a:r>
                        <a:rPr lang="en-US" sz="2200" kern="100" dirty="0">
                          <a:effectLst/>
                          <a:latin typeface="+mn-ea"/>
                          <a:ea typeface="+mn-ea"/>
                        </a:rPr>
                        <a:t>40,000</a:t>
                      </a:r>
                      <a:endParaRPr lang="zh-TW" sz="2200" kern="100" dirty="0">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800000"/>
                          </a:solidFill>
                          <a:effectLst/>
                          <a:latin typeface="+mn-ea"/>
                          <a:ea typeface="+mn-ea"/>
                        </a:rPr>
                        <a:t>32,160</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800000"/>
                          </a:solidFill>
                          <a:effectLst/>
                          <a:latin typeface="+mn-ea"/>
                          <a:ea typeface="+mn-ea"/>
                        </a:rPr>
                        <a:t>32,482</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algn="ctr">
                        <a:spcAft>
                          <a:spcPts val="0"/>
                        </a:spcAft>
                      </a:pPr>
                      <a:r>
                        <a:rPr lang="en-US" sz="2400" b="1" kern="100" dirty="0">
                          <a:solidFill>
                            <a:srgbClr val="800000"/>
                          </a:solidFill>
                          <a:effectLst/>
                          <a:latin typeface="+mn-ea"/>
                          <a:ea typeface="+mn-ea"/>
                        </a:rPr>
                        <a:t>32,803</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algn="ctr">
                        <a:spcAft>
                          <a:spcPts val="0"/>
                        </a:spcAft>
                      </a:pPr>
                      <a:r>
                        <a:rPr lang="en-US" sz="2400" b="1" kern="100" dirty="0">
                          <a:solidFill>
                            <a:srgbClr val="800000"/>
                          </a:solidFill>
                          <a:effectLst/>
                          <a:latin typeface="+mn-ea"/>
                          <a:ea typeface="+mn-ea"/>
                        </a:rPr>
                        <a:t>33,125</a:t>
                      </a:r>
                      <a:endParaRPr lang="zh-TW" sz="2400" b="1" kern="100" dirty="0">
                        <a:solidFill>
                          <a:srgbClr val="800000"/>
                        </a:solidFill>
                        <a:effectLst/>
                        <a:latin typeface="+mn-ea"/>
                        <a:ea typeface="+mn-ea"/>
                        <a:cs typeface="Times New Roman"/>
                      </a:endParaRPr>
                    </a:p>
                  </a:txBody>
                  <a:tcPr marL="67723" marR="67723" marT="0" marB="0" anchor="ctr"/>
                </a:tc>
              </a:tr>
              <a:tr h="970748">
                <a:tc>
                  <a:txBody>
                    <a:bodyPr/>
                    <a:lstStyle/>
                    <a:p>
                      <a:pPr marL="0" indent="0" algn="ctr">
                        <a:lnSpc>
                          <a:spcPts val="2500"/>
                        </a:lnSpc>
                        <a:spcAft>
                          <a:spcPts val="0"/>
                        </a:spcAft>
                      </a:pPr>
                      <a:r>
                        <a:rPr lang="en-US" sz="2200" kern="100" dirty="0">
                          <a:effectLst/>
                          <a:latin typeface="+mn-ea"/>
                          <a:ea typeface="+mn-ea"/>
                        </a:rPr>
                        <a:t>(</a:t>
                      </a:r>
                      <a:r>
                        <a:rPr lang="zh-TW" sz="2200" kern="100" dirty="0">
                          <a:effectLst/>
                          <a:latin typeface="+mn-ea"/>
                          <a:ea typeface="+mn-ea"/>
                        </a:rPr>
                        <a:t>高於最低保障金額</a:t>
                      </a:r>
                      <a:r>
                        <a:rPr lang="en-US" sz="2200" kern="100" dirty="0">
                          <a:effectLst/>
                          <a:latin typeface="+mn-ea"/>
                          <a:ea typeface="+mn-ea"/>
                        </a:rPr>
                        <a:t>)</a:t>
                      </a:r>
                      <a:endParaRPr lang="zh-TW" sz="2200" kern="100" dirty="0">
                        <a:effectLst/>
                        <a:latin typeface="+mn-ea"/>
                        <a:ea typeface="+mn-ea"/>
                      </a:endParaRPr>
                    </a:p>
                    <a:p>
                      <a:pPr marL="0" indent="0" algn="ctr">
                        <a:lnSpc>
                          <a:spcPts val="2500"/>
                        </a:lnSpc>
                        <a:spcAft>
                          <a:spcPts val="0"/>
                        </a:spcAft>
                        <a:tabLst/>
                      </a:pPr>
                      <a:r>
                        <a:rPr lang="en-US" sz="2200" kern="100" dirty="0">
                          <a:effectLst/>
                          <a:latin typeface="+mn-ea"/>
                          <a:ea typeface="+mn-ea"/>
                        </a:rPr>
                        <a:t>60,000</a:t>
                      </a:r>
                      <a:endParaRPr lang="zh-TW" sz="2200" kern="100" dirty="0">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800000"/>
                          </a:solidFill>
                          <a:effectLst/>
                          <a:latin typeface="+mn-ea"/>
                          <a:ea typeface="+mn-ea"/>
                        </a:rPr>
                        <a:t>45,000</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marL="304800" algn="ctr">
                        <a:lnSpc>
                          <a:spcPts val="2500"/>
                        </a:lnSpc>
                        <a:spcAft>
                          <a:spcPts val="0"/>
                        </a:spcAft>
                      </a:pPr>
                      <a:r>
                        <a:rPr lang="en-US" sz="2400" b="1" kern="100" dirty="0">
                          <a:solidFill>
                            <a:srgbClr val="800000"/>
                          </a:solidFill>
                          <a:effectLst/>
                          <a:latin typeface="+mn-ea"/>
                          <a:ea typeface="+mn-ea"/>
                        </a:rPr>
                        <a:t>45,450</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algn="ctr">
                        <a:spcAft>
                          <a:spcPts val="0"/>
                        </a:spcAft>
                      </a:pPr>
                      <a:r>
                        <a:rPr lang="en-US" sz="2400" b="1" kern="100" dirty="0">
                          <a:solidFill>
                            <a:srgbClr val="800000"/>
                          </a:solidFill>
                          <a:effectLst/>
                          <a:latin typeface="+mn-ea"/>
                          <a:ea typeface="+mn-ea"/>
                        </a:rPr>
                        <a:t>45,900</a:t>
                      </a:r>
                      <a:endParaRPr lang="zh-TW" sz="2400" b="1" kern="100" dirty="0">
                        <a:solidFill>
                          <a:srgbClr val="800000"/>
                        </a:solidFill>
                        <a:effectLst/>
                        <a:latin typeface="+mn-ea"/>
                        <a:ea typeface="+mn-ea"/>
                        <a:cs typeface="Times New Roman"/>
                      </a:endParaRPr>
                    </a:p>
                  </a:txBody>
                  <a:tcPr marL="67723" marR="67723" marT="0" marB="0" anchor="ctr"/>
                </a:tc>
                <a:tc>
                  <a:txBody>
                    <a:bodyPr/>
                    <a:lstStyle/>
                    <a:p>
                      <a:pPr algn="ctr">
                        <a:spcAft>
                          <a:spcPts val="0"/>
                        </a:spcAft>
                      </a:pPr>
                      <a:r>
                        <a:rPr lang="en-US" sz="2400" b="1" kern="100" dirty="0">
                          <a:solidFill>
                            <a:srgbClr val="800000"/>
                          </a:solidFill>
                          <a:effectLst/>
                          <a:latin typeface="+mn-ea"/>
                          <a:ea typeface="+mn-ea"/>
                        </a:rPr>
                        <a:t>46,350</a:t>
                      </a:r>
                      <a:endParaRPr lang="zh-TW" sz="2400" b="1" kern="100" dirty="0">
                        <a:solidFill>
                          <a:srgbClr val="800000"/>
                        </a:solidFill>
                        <a:effectLst/>
                        <a:latin typeface="+mn-ea"/>
                        <a:ea typeface="+mn-ea"/>
                        <a:cs typeface="Times New Roman"/>
                      </a:endParaRPr>
                    </a:p>
                  </a:txBody>
                  <a:tcPr marL="67723" marR="67723" marT="0" marB="0" anchor="ctr"/>
                </a:tc>
              </a:tr>
            </a:tbl>
          </a:graphicData>
        </a:graphic>
      </p:graphicFrame>
    </p:spTree>
    <p:extLst>
      <p:ext uri="{BB962C8B-B14F-4D97-AF65-F5344CB8AC3E}">
        <p14:creationId xmlns:p14="http://schemas.microsoft.com/office/powerpoint/2010/main" val="1635654626"/>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82</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十三、公務人員退撫給與之保障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b="1"/>
          </a:p>
        </p:txBody>
      </p:sp>
      <p:sp>
        <p:nvSpPr>
          <p:cNvPr id="2" name="矩形 1"/>
          <p:cNvSpPr/>
          <p:nvPr/>
        </p:nvSpPr>
        <p:spPr>
          <a:xfrm>
            <a:off x="562521" y="1340768"/>
            <a:ext cx="3916457" cy="461665"/>
          </a:xfrm>
          <a:prstGeom prst="rect">
            <a:avLst/>
          </a:prstGeom>
        </p:spPr>
        <p:style>
          <a:lnRef idx="0">
            <a:schemeClr val="accent4"/>
          </a:lnRef>
          <a:fillRef idx="3">
            <a:schemeClr val="accent4"/>
          </a:fillRef>
          <a:effectRef idx="3">
            <a:schemeClr val="accent4"/>
          </a:effectRef>
          <a:fontRef idx="minor">
            <a:schemeClr val="lt1"/>
          </a:fontRef>
        </p:style>
        <p:txBody>
          <a:bodyPr wrap="none">
            <a:spAutoFit/>
          </a:bodyPr>
          <a:lstStyle/>
          <a:p>
            <a:r>
              <a:rPr lang="en-US" altLang="zh-TW" sz="2400" b="1" dirty="0" smtClean="0">
                <a:ea typeface="+mj-ea"/>
              </a:rPr>
              <a:t>(</a:t>
            </a:r>
            <a:r>
              <a:rPr lang="zh-TW" altLang="en-US" sz="2400" b="1" dirty="0">
                <a:ea typeface="+mj-ea"/>
              </a:rPr>
              <a:t>一</a:t>
            </a:r>
            <a:r>
              <a:rPr lang="en-US" altLang="zh-TW" sz="2400" b="1" dirty="0" smtClean="0">
                <a:ea typeface="+mj-ea"/>
              </a:rPr>
              <a:t>)</a:t>
            </a:r>
            <a:r>
              <a:rPr lang="zh-TW" altLang="en-US" sz="2400" b="1" dirty="0" smtClean="0">
                <a:latin typeface="+mn-ea"/>
              </a:rPr>
              <a:t>退撫給與權利之保障</a:t>
            </a:r>
            <a:r>
              <a:rPr lang="en-US" altLang="zh-TW" sz="2400" b="1" dirty="0" smtClean="0"/>
              <a:t>(1)</a:t>
            </a:r>
            <a:endParaRPr lang="zh-TW" altLang="en-US" sz="2400" dirty="0"/>
          </a:p>
        </p:txBody>
      </p:sp>
      <p:sp>
        <p:nvSpPr>
          <p:cNvPr id="8" name="Rectangle 12"/>
          <p:cNvSpPr>
            <a:spLocks noChangeArrowheads="1"/>
          </p:cNvSpPr>
          <p:nvPr/>
        </p:nvSpPr>
        <p:spPr bwMode="gray">
          <a:xfrm>
            <a:off x="586482" y="1924422"/>
            <a:ext cx="7908031" cy="3808834"/>
          </a:xfrm>
          <a:prstGeom prst="rect">
            <a:avLst/>
          </a:prstGeom>
          <a:ln>
            <a:headEnd/>
            <a:tailEnd/>
          </a:ln>
          <a:extLst/>
        </p:spPr>
        <p:style>
          <a:lnRef idx="2">
            <a:schemeClr val="accent5"/>
          </a:lnRef>
          <a:fillRef idx="1">
            <a:schemeClr val="lt1"/>
          </a:fillRef>
          <a:effectRef idx="0">
            <a:schemeClr val="accent5"/>
          </a:effectRef>
          <a:fontRef idx="minor">
            <a:schemeClr val="dk1"/>
          </a:fontRef>
        </p:style>
        <p:txBody>
          <a:bodyPr/>
          <a:lstStyle>
            <a:lvl1pPr marL="261938" indent="-261938" eaLnBrk="0" hangingPunct="0">
              <a:defRPr kumimoji="1" sz="2400">
                <a:solidFill>
                  <a:schemeClr val="tx1"/>
                </a:solidFill>
                <a:latin typeface="標楷體" pitchFamily="65" charset="-120"/>
                <a:ea typeface="標楷體" pitchFamily="65" charset="-120"/>
              </a:defRPr>
            </a:lvl1pPr>
            <a:lvl2pPr marL="742950" indent="-285750" eaLnBrk="0" hangingPunct="0">
              <a:defRPr kumimoji="1" sz="2400">
                <a:solidFill>
                  <a:schemeClr val="tx1"/>
                </a:solidFill>
                <a:latin typeface="標楷體" pitchFamily="65" charset="-120"/>
                <a:ea typeface="標楷體" pitchFamily="65" charset="-120"/>
              </a:defRPr>
            </a:lvl2pPr>
            <a:lvl3pPr marL="1143000" indent="-228600" eaLnBrk="0" hangingPunct="0">
              <a:defRPr kumimoji="1" sz="2400">
                <a:solidFill>
                  <a:schemeClr val="tx1"/>
                </a:solidFill>
                <a:latin typeface="標楷體" pitchFamily="65" charset="-120"/>
                <a:ea typeface="標楷體" pitchFamily="65" charset="-120"/>
              </a:defRPr>
            </a:lvl3pPr>
            <a:lvl4pPr marL="1600200" indent="-228600" eaLnBrk="0" hangingPunct="0">
              <a:defRPr kumimoji="1" sz="2400">
                <a:solidFill>
                  <a:schemeClr val="tx1"/>
                </a:solidFill>
                <a:latin typeface="標楷體" pitchFamily="65" charset="-120"/>
                <a:ea typeface="標楷體" pitchFamily="65" charset="-120"/>
              </a:defRPr>
            </a:lvl4pPr>
            <a:lvl5pPr marL="2057400" indent="-228600" eaLnBrk="0" hangingPunct="0">
              <a:defRPr kumimoji="1" sz="2400">
                <a:solidFill>
                  <a:schemeClr val="tx1"/>
                </a:solidFill>
                <a:latin typeface="標楷體" pitchFamily="65" charset="-120"/>
                <a:ea typeface="標楷體" pitchFamily="65" charset="-120"/>
              </a:defRPr>
            </a:lvl5pPr>
            <a:lvl6pPr marL="25146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6pPr>
            <a:lvl7pPr marL="29718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7pPr>
            <a:lvl8pPr marL="34290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8pPr>
            <a:lvl9pPr marL="38862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9pPr>
          </a:lstStyle>
          <a:p>
            <a:pPr marL="361950" indent="-324000" algn="just" eaLnBrk="1" hangingPunct="1">
              <a:lnSpc>
                <a:spcPts val="3400"/>
              </a:lnSpc>
              <a:spcBef>
                <a:spcPts val="600"/>
              </a:spcBef>
              <a:defRPr/>
            </a:pPr>
            <a:r>
              <a:rPr lang="en-US" altLang="zh-TW" b="1" dirty="0" smtClean="0"/>
              <a:t>1</a:t>
            </a:r>
            <a:r>
              <a:rPr lang="en-US" altLang="zh-TW" b="1" dirty="0"/>
              <a:t>.</a:t>
            </a:r>
            <a:r>
              <a:rPr lang="zh-TW" altLang="en-US" b="1" dirty="0">
                <a:solidFill>
                  <a:srgbClr val="0000FF"/>
                </a:solidFill>
              </a:rPr>
              <a:t>退撫給與之權利，不得作為</a:t>
            </a:r>
            <a:r>
              <a:rPr lang="zh-TW" altLang="en-US" b="1" dirty="0">
                <a:solidFill>
                  <a:srgbClr val="C00000"/>
                </a:solidFill>
              </a:rPr>
              <a:t>讓與</a:t>
            </a:r>
            <a:r>
              <a:rPr lang="zh-TW" altLang="en-US" b="1" dirty="0"/>
              <a:t>、</a:t>
            </a:r>
            <a:r>
              <a:rPr lang="zh-TW" altLang="en-US" b="1" dirty="0">
                <a:solidFill>
                  <a:srgbClr val="C00000"/>
                </a:solidFill>
              </a:rPr>
              <a:t>抵銷</a:t>
            </a:r>
            <a:r>
              <a:rPr lang="zh-TW" altLang="en-US" b="1" dirty="0"/>
              <a:t>、</a:t>
            </a:r>
            <a:r>
              <a:rPr lang="zh-TW" altLang="en-US" b="1" dirty="0">
                <a:solidFill>
                  <a:srgbClr val="C00000"/>
                </a:solidFill>
              </a:rPr>
              <a:t>扣押</a:t>
            </a:r>
            <a:r>
              <a:rPr lang="zh-TW" altLang="en-US" b="1" dirty="0"/>
              <a:t>或</a:t>
            </a:r>
            <a:r>
              <a:rPr lang="zh-TW" altLang="en-US" b="1" dirty="0">
                <a:solidFill>
                  <a:srgbClr val="C00000"/>
                </a:solidFill>
              </a:rPr>
              <a:t>供擔保</a:t>
            </a:r>
            <a:r>
              <a:rPr lang="zh-TW" altLang="en-US" b="1" dirty="0">
                <a:solidFill>
                  <a:srgbClr val="0000FF"/>
                </a:solidFill>
              </a:rPr>
              <a:t>之標的。但公務人員之退休金</a:t>
            </a:r>
            <a:r>
              <a:rPr lang="zh-TW" altLang="en-US" b="1" dirty="0" smtClean="0">
                <a:solidFill>
                  <a:srgbClr val="0000FF"/>
                </a:solidFill>
              </a:rPr>
              <a:t>依規定分配離婚配偶者，</a:t>
            </a:r>
            <a:r>
              <a:rPr lang="zh-TW" altLang="en-US" b="1" dirty="0">
                <a:solidFill>
                  <a:srgbClr val="0000FF"/>
                </a:solidFill>
              </a:rPr>
              <a:t>不在此限。</a:t>
            </a:r>
            <a:endParaRPr lang="en-US" altLang="zh-TW" b="1" dirty="0" smtClean="0">
              <a:solidFill>
                <a:srgbClr val="0000FF"/>
              </a:solidFill>
            </a:endParaRPr>
          </a:p>
          <a:p>
            <a:pPr marL="363538" indent="-363538" algn="just" eaLnBrk="1" hangingPunct="1">
              <a:lnSpc>
                <a:spcPts val="3400"/>
              </a:lnSpc>
              <a:spcBef>
                <a:spcPts val="600"/>
              </a:spcBef>
              <a:defRPr/>
            </a:pPr>
            <a:r>
              <a:rPr lang="en-US" altLang="zh-TW" b="1" dirty="0"/>
              <a:t>2</a:t>
            </a:r>
            <a:r>
              <a:rPr lang="en-US" altLang="zh-TW" b="1" dirty="0" smtClean="0"/>
              <a:t>.</a:t>
            </a:r>
            <a:r>
              <a:rPr lang="zh-TW" altLang="en-US" b="1" dirty="0" smtClean="0">
                <a:solidFill>
                  <a:srgbClr val="0000FF"/>
                </a:solidFill>
              </a:rPr>
              <a:t>退撫給與之領受人，得於金融機構</a:t>
            </a:r>
            <a:r>
              <a:rPr lang="zh-TW" altLang="en-US" b="1" dirty="0" smtClean="0">
                <a:solidFill>
                  <a:srgbClr val="C00000"/>
                </a:solidFill>
              </a:rPr>
              <a:t>開立專戶</a:t>
            </a:r>
            <a:r>
              <a:rPr lang="zh-TW" altLang="en-US" b="1" dirty="0" smtClean="0"/>
              <a:t>，</a:t>
            </a:r>
            <a:r>
              <a:rPr lang="zh-TW" altLang="en-US" b="1" dirty="0" smtClean="0">
                <a:solidFill>
                  <a:srgbClr val="C00000"/>
                </a:solidFill>
              </a:rPr>
              <a:t>專供存入退撫給與之用</a:t>
            </a:r>
            <a:r>
              <a:rPr lang="zh-TW" altLang="en-US" b="1" dirty="0" smtClean="0">
                <a:solidFill>
                  <a:srgbClr val="C00000"/>
                </a:solidFill>
                <a:latin typeface="標楷體"/>
                <a:ea typeface="標楷體"/>
              </a:rPr>
              <a:t>；</a:t>
            </a:r>
            <a:r>
              <a:rPr lang="zh-TW" altLang="en-US" b="1" dirty="0" smtClean="0">
                <a:solidFill>
                  <a:srgbClr val="0000FF"/>
                </a:solidFill>
              </a:rPr>
              <a:t>專戶內之存款不得作為抵銷、扣押、供擔保或強制執行之標的。</a:t>
            </a:r>
          </a:p>
          <a:p>
            <a:pPr marL="363538" indent="-363538" algn="just" eaLnBrk="1" hangingPunct="1">
              <a:lnSpc>
                <a:spcPts val="3400"/>
              </a:lnSpc>
              <a:spcBef>
                <a:spcPts val="600"/>
              </a:spcBef>
              <a:defRPr/>
            </a:pPr>
            <a:r>
              <a:rPr lang="en-US" altLang="zh-TW" b="1" dirty="0" smtClean="0"/>
              <a:t>3.</a:t>
            </a:r>
            <a:r>
              <a:rPr lang="zh-TW" altLang="en-US" b="1" dirty="0" smtClean="0">
                <a:solidFill>
                  <a:srgbClr val="0000FF"/>
                </a:solidFill>
              </a:rPr>
              <a:t>退撫給與領受人有</a:t>
            </a:r>
            <a:r>
              <a:rPr lang="zh-TW" altLang="en-US" b="1" dirty="0" smtClean="0">
                <a:solidFill>
                  <a:srgbClr val="C00000"/>
                </a:solidFill>
              </a:rPr>
              <a:t>冒領或溢領情事者</a:t>
            </a:r>
            <a:r>
              <a:rPr lang="zh-TW" altLang="en-US" b="1" dirty="0" smtClean="0">
                <a:solidFill>
                  <a:srgbClr val="0000FF"/>
                </a:solidFill>
              </a:rPr>
              <a:t>，支給或發放機關應就其冒領或溢領之款項覈實收回，不受保障</a:t>
            </a:r>
            <a:r>
              <a:rPr lang="zh-TW" altLang="en-US" b="1" dirty="0" smtClean="0"/>
              <a:t>。</a:t>
            </a:r>
          </a:p>
        </p:txBody>
      </p:sp>
    </p:spTree>
    <p:extLst>
      <p:ext uri="{BB962C8B-B14F-4D97-AF65-F5344CB8AC3E}">
        <p14:creationId xmlns:p14="http://schemas.microsoft.com/office/powerpoint/2010/main" val="1163269594"/>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83</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十三、公務人員退撫給與之保障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sz="2400" b="1"/>
          </a:p>
        </p:txBody>
      </p:sp>
      <p:sp>
        <p:nvSpPr>
          <p:cNvPr id="2" name="矩形 1"/>
          <p:cNvSpPr/>
          <p:nvPr/>
        </p:nvSpPr>
        <p:spPr>
          <a:xfrm>
            <a:off x="562521" y="1340768"/>
            <a:ext cx="6224781" cy="461665"/>
          </a:xfrm>
          <a:prstGeom prst="rect">
            <a:avLst/>
          </a:prstGeom>
        </p:spPr>
        <p:style>
          <a:lnRef idx="0">
            <a:schemeClr val="accent4"/>
          </a:lnRef>
          <a:fillRef idx="3">
            <a:schemeClr val="accent4"/>
          </a:fillRef>
          <a:effectRef idx="3">
            <a:schemeClr val="accent4"/>
          </a:effectRef>
          <a:fontRef idx="minor">
            <a:schemeClr val="lt1"/>
          </a:fontRef>
        </p:style>
        <p:txBody>
          <a:bodyPr wrap="none">
            <a:spAutoFit/>
          </a:bodyPr>
          <a:lstStyle/>
          <a:p>
            <a:r>
              <a:rPr lang="en-US" altLang="zh-TW" sz="2400" b="1" dirty="0" smtClean="0">
                <a:ea typeface="+mj-ea"/>
              </a:rPr>
              <a:t>(</a:t>
            </a:r>
            <a:r>
              <a:rPr lang="zh-TW" altLang="en-US" sz="2400" b="1" dirty="0">
                <a:ea typeface="+mj-ea"/>
              </a:rPr>
              <a:t>一</a:t>
            </a:r>
            <a:r>
              <a:rPr lang="en-US" altLang="zh-TW" sz="2400" b="1" dirty="0" smtClean="0">
                <a:ea typeface="+mj-ea"/>
              </a:rPr>
              <a:t>)</a:t>
            </a:r>
            <a:r>
              <a:rPr lang="zh-TW" altLang="en-US" sz="2400" b="1" dirty="0" smtClean="0">
                <a:latin typeface="+mn-ea"/>
              </a:rPr>
              <a:t>退撫給與權利之保障</a:t>
            </a:r>
            <a:r>
              <a:rPr lang="en-US" altLang="zh-TW" sz="2400" b="1" dirty="0" smtClean="0"/>
              <a:t>(2)</a:t>
            </a:r>
            <a:r>
              <a:rPr lang="en-US" altLang="zh-TW" sz="2400" b="1" dirty="0" smtClean="0">
                <a:latin typeface="+mn-ea"/>
              </a:rPr>
              <a:t>-</a:t>
            </a:r>
            <a:r>
              <a:rPr lang="zh-TW" altLang="en-US" sz="2400" b="1" dirty="0" smtClean="0">
                <a:latin typeface="+mn-ea"/>
              </a:rPr>
              <a:t>專戶設立之施行</a:t>
            </a:r>
            <a:endParaRPr lang="zh-TW" altLang="en-US" sz="2400" dirty="0"/>
          </a:p>
        </p:txBody>
      </p:sp>
      <p:sp>
        <p:nvSpPr>
          <p:cNvPr id="10" name="AutoShape 5"/>
          <p:cNvSpPr>
            <a:spLocks noChangeArrowheads="1"/>
          </p:cNvSpPr>
          <p:nvPr/>
        </p:nvSpPr>
        <p:spPr bwMode="blackWhite">
          <a:xfrm>
            <a:off x="422504" y="2289819"/>
            <a:ext cx="1077486" cy="4019501"/>
          </a:xfrm>
          <a:prstGeom prst="roundRect">
            <a:avLst>
              <a:gd name="adj" fmla="val 9106"/>
            </a:avLst>
          </a:prstGeom>
          <a:gradFill rotWithShape="1">
            <a:gsLst>
              <a:gs pos="0">
                <a:srgbClr val="D85E28">
                  <a:gamma/>
                  <a:shade val="46275"/>
                  <a:invGamma/>
                </a:srgbClr>
              </a:gs>
              <a:gs pos="50000">
                <a:srgbClr val="D85E28"/>
              </a:gs>
              <a:gs pos="100000">
                <a:srgbClr val="D85E28">
                  <a:gamma/>
                  <a:shade val="46275"/>
                  <a:invGamma/>
                </a:srgbClr>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vert="eaVert" wrap="none" anchor="ctr"/>
          <a:lstStyle/>
          <a:p>
            <a:r>
              <a:rPr lang="zh-TW" altLang="en-US" sz="2400" b="1" dirty="0" smtClean="0">
                <a:solidFill>
                  <a:srgbClr val="FFFFFF"/>
                </a:solidFill>
                <a:ea typeface="華康細圓體" panose="02010609000101010101" pitchFamily="49" charset="-120"/>
              </a:rPr>
              <a:t>新</a:t>
            </a:r>
            <a:r>
              <a:rPr lang="zh-TW" altLang="en-US" sz="2400" b="1" dirty="0" smtClean="0">
                <a:solidFill>
                  <a:srgbClr val="FFFFFF"/>
                </a:solidFill>
                <a:latin typeface="新細明體"/>
                <a:ea typeface="華康細圓體" panose="02010609000101010101" pitchFamily="49" charset="-120"/>
              </a:rPr>
              <a:t>、</a:t>
            </a:r>
            <a:r>
              <a:rPr lang="zh-TW" altLang="en-US" sz="2400" b="1" dirty="0" smtClean="0">
                <a:solidFill>
                  <a:srgbClr val="FFFFFF"/>
                </a:solidFill>
                <a:ea typeface="華康細圓體" panose="02010609000101010101" pitchFamily="49" charset="-120"/>
              </a:rPr>
              <a:t>舊退撫給與專戶</a:t>
            </a:r>
            <a:r>
              <a:rPr lang="zh-TW" altLang="en-US" sz="2400" b="1" dirty="0" smtClean="0">
                <a:solidFill>
                  <a:srgbClr val="0000FF"/>
                </a:solidFill>
                <a:ea typeface="華康細圓體" panose="02010609000101010101" pitchFamily="49" charset="-120"/>
              </a:rPr>
              <a:t>分別</a:t>
            </a:r>
            <a:r>
              <a:rPr lang="zh-TW" altLang="en-US" sz="2400" b="1" dirty="0" smtClean="0">
                <a:solidFill>
                  <a:srgbClr val="FFFFFF"/>
                </a:solidFill>
                <a:ea typeface="華康細圓體" panose="02010609000101010101" pitchFamily="49" charset="-120"/>
              </a:rPr>
              <a:t>設立</a:t>
            </a:r>
            <a:endParaRPr lang="en-US" altLang="zh-TW" sz="2400" b="1" dirty="0">
              <a:solidFill>
                <a:srgbClr val="FFFFFF"/>
              </a:solidFill>
              <a:ea typeface="華康細圓體" panose="02010609000101010101" pitchFamily="49" charset="-120"/>
            </a:endParaRPr>
          </a:p>
        </p:txBody>
      </p:sp>
      <p:grpSp>
        <p:nvGrpSpPr>
          <p:cNvPr id="3" name="群組 2"/>
          <p:cNvGrpSpPr/>
          <p:nvPr/>
        </p:nvGrpSpPr>
        <p:grpSpPr>
          <a:xfrm>
            <a:off x="1467965" y="1874514"/>
            <a:ext cx="7128791" cy="4983486"/>
            <a:chOff x="1475654" y="2933463"/>
            <a:chExt cx="8649721" cy="4983486"/>
          </a:xfrm>
        </p:grpSpPr>
        <p:sp>
          <p:nvSpPr>
            <p:cNvPr id="9" name="AutoShape 3"/>
            <p:cNvSpPr>
              <a:spLocks noChangeArrowheads="1"/>
            </p:cNvSpPr>
            <p:nvPr/>
          </p:nvSpPr>
          <p:spPr bwMode="gray">
            <a:xfrm flipH="1">
              <a:off x="1475654" y="2933463"/>
              <a:ext cx="8649721" cy="4983486"/>
            </a:xfrm>
            <a:prstGeom prst="rightArrow">
              <a:avLst>
                <a:gd name="adj1" fmla="val 86065"/>
                <a:gd name="adj2" fmla="val 31780"/>
              </a:avLst>
            </a:prstGeom>
            <a:gradFill rotWithShape="1">
              <a:gsLst>
                <a:gs pos="0">
                  <a:srgbClr val="FFCC66">
                    <a:gamma/>
                    <a:tint val="0"/>
                    <a:invGamma/>
                    <a:alpha val="52000"/>
                  </a:srgbClr>
                </a:gs>
                <a:gs pos="100000">
                  <a:srgbClr val="FFCC66"/>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11" name="AutoShape 6"/>
            <p:cNvSpPr>
              <a:spLocks noChangeArrowheads="1"/>
            </p:cNvSpPr>
            <p:nvPr/>
          </p:nvSpPr>
          <p:spPr bwMode="gray">
            <a:xfrm>
              <a:off x="2852570" y="3348769"/>
              <a:ext cx="7200800" cy="1728192"/>
            </a:xfrm>
            <a:prstGeom prst="roundRect">
              <a:avLst>
                <a:gd name="adj" fmla="val 9106"/>
              </a:avLst>
            </a:prstGeom>
            <a:gradFill rotWithShape="1">
              <a:gsLst>
                <a:gs pos="0">
                  <a:srgbClr val="65D7A6">
                    <a:gamma/>
                    <a:shade val="46275"/>
                    <a:invGamma/>
                  </a:srgbClr>
                </a:gs>
                <a:gs pos="50000">
                  <a:srgbClr val="65D7A6"/>
                </a:gs>
                <a:gs pos="100000">
                  <a:srgbClr val="65D7A6">
                    <a:gamma/>
                    <a:shade val="46275"/>
                    <a:invGamma/>
                  </a:srgbClr>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square" anchor="t" anchorCtr="0"/>
            <a:lstStyle/>
            <a:p>
              <a:pPr>
                <a:lnSpc>
                  <a:spcPts val="3200"/>
                </a:lnSpc>
              </a:pPr>
              <a:r>
                <a:rPr lang="zh-TW" altLang="en-US" sz="2400" b="1" dirty="0" smtClean="0">
                  <a:solidFill>
                    <a:srgbClr val="FFFF00"/>
                  </a:solidFill>
                  <a:latin typeface="微軟正黑體" panose="020B0604030504040204" pitchFamily="34" charset="-120"/>
                  <a:ea typeface="微軟正黑體" panose="020B0604030504040204" pitchFamily="34" charset="-120"/>
                </a:rPr>
                <a:t>退撫</a:t>
              </a:r>
              <a:r>
                <a:rPr lang="zh-TW" altLang="en-US" sz="2400" b="1" u="sng" spc="50" dirty="0" smtClean="0">
                  <a:ln w="12700" cmpd="sng">
                    <a:solidFill>
                      <a:schemeClr val="accent6">
                        <a:satMod val="120000"/>
                        <a:shade val="80000"/>
                      </a:schemeClr>
                    </a:solidFill>
                    <a:prstDash val="solid"/>
                  </a:ln>
                  <a:solidFill>
                    <a:schemeClr val="accent6">
                      <a:tint val="1000"/>
                    </a:schemeClr>
                  </a:solidFill>
                  <a:effectLst>
                    <a:glow rad="53100">
                      <a:schemeClr val="accent6">
                        <a:satMod val="180000"/>
                        <a:alpha val="30000"/>
                      </a:schemeClr>
                    </a:glow>
                  </a:effectLst>
                  <a:latin typeface="微軟正黑體" panose="020B0604030504040204" pitchFamily="34" charset="-120"/>
                  <a:ea typeface="微軟正黑體" panose="020B0604030504040204" pitchFamily="34" charset="-120"/>
                </a:rPr>
                <a:t>新制</a:t>
              </a:r>
              <a:r>
                <a:rPr lang="zh-TW" altLang="en-US" sz="2400" b="1" dirty="0" smtClean="0">
                  <a:solidFill>
                    <a:srgbClr val="FFFF00"/>
                  </a:solidFill>
                  <a:latin typeface="微軟正黑體" panose="020B0604030504040204" pitchFamily="34" charset="-120"/>
                  <a:ea typeface="微軟正黑體" panose="020B0604030504040204" pitchFamily="34" charset="-120"/>
                </a:rPr>
                <a:t>部分：</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由</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基金</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管理</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會辦理</a:t>
              </a:r>
              <a:endPar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endParaRPr>
            </a:p>
            <a:p>
              <a:pPr lvl="1">
                <a:lnSpc>
                  <a:spcPts val="3200"/>
                </a:lnSpc>
              </a:pP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指定臺銀</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一</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銀</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及合庫</a:t>
              </a:r>
              <a:r>
                <a:rPr lang="en-US" altLang="zh-TW"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3</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家銀行</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受理</a:t>
              </a:r>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
              </a:r>
              <a:b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b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微軟正黑體" panose="020B0604030504040204" pitchFamily="34" charset="-120"/>
                  <a:ea typeface="微軟正黑體" panose="020B0604030504040204" pitchFamily="34" charset="-120"/>
                </a:rPr>
                <a:t>已完成相關指定事宜，</a:t>
              </a:r>
              <a:r>
                <a:rPr lang="zh-TW" altLang="en-US" sz="2400" b="1" dirty="0">
                  <a:ln w="1905"/>
                  <a:solidFill>
                    <a:srgbClr val="FF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rPr>
                <a:t>自</a:t>
              </a:r>
              <a:r>
                <a:rPr lang="en-US" altLang="zh-TW" sz="2400" b="1" dirty="0" smtClean="0">
                  <a:ln w="1905"/>
                  <a:solidFill>
                    <a:srgbClr val="FF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rPr>
                <a:t>106.11.14</a:t>
              </a:r>
              <a:r>
                <a:rPr lang="zh-TW" altLang="en-US" sz="2400" b="1" dirty="0" smtClean="0">
                  <a:ln w="1905"/>
                  <a:solidFill>
                    <a:srgbClr val="FF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rPr>
                <a:t>先行上路</a:t>
              </a:r>
              <a:r>
                <a:rPr lang="en-US" altLang="zh-TW" sz="2400" b="1" dirty="0" smtClean="0">
                  <a:ln w="1905"/>
                  <a:solidFill>
                    <a:srgbClr val="FF0000"/>
                  </a:solidFill>
                  <a:effectLst>
                    <a:innerShdw blurRad="69850" dist="43180" dir="5400000">
                      <a:srgbClr val="000000">
                        <a:alpha val="65000"/>
                      </a:srgbClr>
                    </a:innerShdw>
                  </a:effectLst>
                  <a:latin typeface="微軟正黑體" panose="020B0604030504040204" pitchFamily="34" charset="-120"/>
                  <a:ea typeface="微軟正黑體" panose="020B0604030504040204" pitchFamily="34" charset="-120"/>
                </a:rPr>
                <a:t>!</a:t>
              </a:r>
            </a:p>
          </p:txBody>
        </p:sp>
        <p:sp>
          <p:nvSpPr>
            <p:cNvPr id="12" name="AutoShape 5"/>
            <p:cNvSpPr>
              <a:spLocks noChangeArrowheads="1"/>
            </p:cNvSpPr>
            <p:nvPr/>
          </p:nvSpPr>
          <p:spPr bwMode="gray">
            <a:xfrm>
              <a:off x="2852570" y="5208029"/>
              <a:ext cx="7200800" cy="2280295"/>
            </a:xfrm>
            <a:prstGeom prst="roundRect">
              <a:avLst>
                <a:gd name="adj" fmla="val 9106"/>
              </a:avLst>
            </a:prstGeom>
            <a:gradFill rotWithShape="1">
              <a:gsLst>
                <a:gs pos="0">
                  <a:srgbClr val="57C9ED">
                    <a:gamma/>
                    <a:shade val="46275"/>
                    <a:invGamma/>
                  </a:srgbClr>
                </a:gs>
                <a:gs pos="50000">
                  <a:srgbClr val="57C9ED"/>
                </a:gs>
                <a:gs pos="100000">
                  <a:srgbClr val="57C9ED">
                    <a:gamma/>
                    <a:shade val="46275"/>
                    <a:invGamma/>
                  </a:srgbClr>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square" anchor="t" anchorCtr="0"/>
            <a:lstStyle/>
            <a:p>
              <a:pPr>
                <a:lnSpc>
                  <a:spcPts val="3200"/>
                </a:lnSpc>
              </a:pPr>
              <a:r>
                <a:rPr lang="zh-TW" altLang="en-US" sz="2400" b="1" dirty="0" smtClean="0">
                  <a:solidFill>
                    <a:srgbClr val="FFFF00"/>
                  </a:solidFill>
                  <a:ea typeface="華康細圓體" panose="02010609000101010101" pitchFamily="49" charset="-120"/>
                </a:rPr>
                <a:t>退撫</a:t>
              </a:r>
              <a:r>
                <a:rPr lang="zh-TW" altLang="en-US" sz="2400" b="1" u="sng" spc="50" dirty="0" smtClean="0">
                  <a:ln w="12700" cmpd="sng">
                    <a:solidFill>
                      <a:schemeClr val="accent6">
                        <a:satMod val="120000"/>
                        <a:shade val="80000"/>
                      </a:schemeClr>
                    </a:solidFill>
                    <a:prstDash val="solid"/>
                  </a:ln>
                  <a:solidFill>
                    <a:schemeClr val="accent6">
                      <a:tint val="1000"/>
                    </a:schemeClr>
                  </a:solidFill>
                  <a:effectLst>
                    <a:glow rad="53100">
                      <a:schemeClr val="accent6">
                        <a:satMod val="180000"/>
                        <a:alpha val="30000"/>
                      </a:schemeClr>
                    </a:glow>
                  </a:effectLst>
                  <a:ea typeface="華康細圓體" panose="02010609000101010101" pitchFamily="49" charset="-120"/>
                </a:rPr>
                <a:t>舊制</a:t>
              </a:r>
              <a:r>
                <a:rPr lang="zh-TW" altLang="en-US" sz="2400" b="1" dirty="0">
                  <a:solidFill>
                    <a:srgbClr val="FFFF00"/>
                  </a:solidFill>
                  <a:ea typeface="華康細圓體" panose="02010609000101010101" pitchFamily="49" charset="-120"/>
                </a:rPr>
                <a:t>部分</a:t>
              </a:r>
              <a:r>
                <a:rPr lang="zh-TW" altLang="en-US" sz="2400" b="1" dirty="0" smtClean="0">
                  <a:solidFill>
                    <a:srgbClr val="FFFF00"/>
                  </a:solidFill>
                  <a:ea typeface="華康細圓體" panose="02010609000101010101" pitchFamily="49" charset="-120"/>
                </a:rPr>
                <a:t>：</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由</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中央及地方主管機關辦理依主管機關擇定金融機構辦理</a:t>
              </a:r>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可與上述新制</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給與相同之</a:t>
              </a:r>
              <a:r>
                <a:rPr lang="en-US" altLang="zh-TW" sz="2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n-ea"/>
                </a:rPr>
                <a:t>3</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家銀行；也可自行</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與其他行庫洽談</a:t>
              </a:r>
              <a:r>
                <a:rPr lang="en-US" altLang="zh-TW"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標楷體"/>
                  <a:ea typeface="標楷體"/>
                </a:rPr>
                <a:t>，</a:t>
              </a:r>
              <a:r>
                <a:rPr lang="zh-TW" altLang="en-US" sz="2400" dirty="0" smtClean="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尚未完成相關指定事宜</a:t>
              </a:r>
              <a:r>
                <a:rPr lang="zh-TW" altLang="en-US" sz="2400" dirty="0">
                  <a:ln w="18415" cmpd="sng">
                    <a:solidFill>
                      <a:srgbClr val="FFFFFF"/>
                    </a:solidFill>
                    <a:prstDash val="solid"/>
                  </a:ln>
                  <a:solidFill>
                    <a:srgbClr val="FFFFFF"/>
                  </a:solidFill>
                  <a:effectLst>
                    <a:outerShdw blurRad="63500" dir="3600000" algn="tl" rotWithShape="0">
                      <a:srgbClr val="000000">
                        <a:alpha val="70000"/>
                      </a:srgbClr>
                    </a:outerShdw>
                  </a:effectLst>
                  <a:ea typeface="華康細圓體" panose="02010609000101010101" pitchFamily="49" charset="-120"/>
                </a:rPr>
                <a:t>，</a:t>
              </a:r>
              <a:r>
                <a:rPr lang="zh-TW" altLang="en-US" sz="2400" b="1" dirty="0">
                  <a:ln w="1905"/>
                  <a:solidFill>
                    <a:srgbClr val="FF0000"/>
                  </a:solidFill>
                  <a:effectLst>
                    <a:innerShdw blurRad="69850" dist="43180" dir="5400000">
                      <a:srgbClr val="000000">
                        <a:alpha val="65000"/>
                      </a:srgbClr>
                    </a:innerShdw>
                  </a:effectLst>
                  <a:ea typeface="華康細圓體" panose="02010609000101010101" pitchFamily="49" charset="-120"/>
                </a:rPr>
                <a:t>確定後再</a:t>
              </a:r>
              <a:r>
                <a:rPr lang="zh-TW" altLang="en-US" sz="2400" b="1" dirty="0" smtClean="0">
                  <a:ln w="1905"/>
                  <a:solidFill>
                    <a:srgbClr val="FF0000"/>
                  </a:solidFill>
                  <a:effectLst>
                    <a:innerShdw blurRad="69850" dist="43180" dir="5400000">
                      <a:srgbClr val="000000">
                        <a:alpha val="65000"/>
                      </a:srgbClr>
                    </a:innerShdw>
                  </a:effectLst>
                  <a:ea typeface="華康細圓體" panose="02010609000101010101" pitchFamily="49" charset="-120"/>
                </a:rPr>
                <a:t>上路</a:t>
              </a:r>
              <a:r>
                <a:rPr lang="en-US" altLang="zh-TW" sz="2400" b="1" dirty="0" smtClean="0">
                  <a:ln w="1905"/>
                  <a:solidFill>
                    <a:srgbClr val="FF0000"/>
                  </a:solidFill>
                  <a:effectLst>
                    <a:innerShdw blurRad="69850" dist="43180" dir="5400000">
                      <a:srgbClr val="000000">
                        <a:alpha val="65000"/>
                      </a:srgbClr>
                    </a:innerShdw>
                  </a:effectLst>
                  <a:ea typeface="華康細圓體" panose="02010609000101010101" pitchFamily="49" charset="-120"/>
                </a:rPr>
                <a:t>!</a:t>
              </a:r>
              <a:endParaRPr lang="zh-TW" altLang="en-US" sz="2400" b="1" dirty="0">
                <a:ln w="1905"/>
                <a:solidFill>
                  <a:srgbClr val="FF0000"/>
                </a:solidFill>
                <a:effectLst>
                  <a:innerShdw blurRad="69850" dist="43180" dir="5400000">
                    <a:srgbClr val="000000">
                      <a:alpha val="65000"/>
                    </a:srgbClr>
                  </a:innerShdw>
                </a:effectLst>
                <a:ea typeface="華康細圓體" panose="02010609000101010101" pitchFamily="49" charset="-120"/>
              </a:endParaRPr>
            </a:p>
          </p:txBody>
        </p:sp>
      </p:grpSp>
      <p:sp>
        <p:nvSpPr>
          <p:cNvPr id="14" name="文字方塊 13"/>
          <p:cNvSpPr txBox="1"/>
          <p:nvPr/>
        </p:nvSpPr>
        <p:spPr>
          <a:xfrm>
            <a:off x="1702686" y="2427265"/>
            <a:ext cx="1304905" cy="1938992"/>
          </a:xfrm>
          <a:prstGeom prst="rect">
            <a:avLst/>
          </a:prstGeom>
          <a:noFill/>
        </p:spPr>
        <p:txBody>
          <a:bodyPr wrap="square" rtlCol="0">
            <a:spAutoFit/>
          </a:bodyPr>
          <a:lstStyle/>
          <a:p>
            <a:r>
              <a:rPr lang="zh-TW" altLang="en-US" sz="12000" dirty="0" smtClean="0">
                <a:solidFill>
                  <a:srgbClr val="FF0000"/>
                </a:solidFill>
                <a:latin typeface="Arial Unicode MS"/>
                <a:ea typeface="Arial Unicode MS"/>
                <a:cs typeface="Arial Unicode MS"/>
              </a:rPr>
              <a:t>√</a:t>
            </a:r>
            <a:endParaRPr lang="zh-TW" altLang="en-US" sz="12000" dirty="0">
              <a:solidFill>
                <a:srgbClr val="FF0000"/>
              </a:solidFill>
            </a:endParaRPr>
          </a:p>
        </p:txBody>
      </p:sp>
    </p:spTree>
    <p:extLst>
      <p:ext uri="{BB962C8B-B14F-4D97-AF65-F5344CB8AC3E}">
        <p14:creationId xmlns:p14="http://schemas.microsoft.com/office/powerpoint/2010/main" val="198401782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84</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十三、公務人員退撫給與之保障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sz="2400" b="1"/>
          </a:p>
        </p:txBody>
      </p:sp>
      <p:sp>
        <p:nvSpPr>
          <p:cNvPr id="2" name="矩形 1"/>
          <p:cNvSpPr/>
          <p:nvPr/>
        </p:nvSpPr>
        <p:spPr>
          <a:xfrm>
            <a:off x="562521" y="1340768"/>
            <a:ext cx="3454792" cy="461665"/>
          </a:xfrm>
          <a:prstGeom prst="rect">
            <a:avLst/>
          </a:prstGeom>
        </p:spPr>
        <p:style>
          <a:lnRef idx="0">
            <a:schemeClr val="accent4"/>
          </a:lnRef>
          <a:fillRef idx="3">
            <a:schemeClr val="accent4"/>
          </a:fillRef>
          <a:effectRef idx="3">
            <a:schemeClr val="accent4"/>
          </a:effectRef>
          <a:fontRef idx="minor">
            <a:schemeClr val="lt1"/>
          </a:fontRef>
        </p:style>
        <p:txBody>
          <a:bodyPr wrap="none">
            <a:spAutoFit/>
          </a:bodyPr>
          <a:lstStyle/>
          <a:p>
            <a:r>
              <a:rPr lang="en-US" altLang="zh-TW" sz="2400" b="1" dirty="0" smtClean="0">
                <a:ea typeface="+mj-ea"/>
              </a:rPr>
              <a:t>(</a:t>
            </a:r>
            <a:r>
              <a:rPr lang="zh-TW" altLang="en-US" sz="2400" b="1" dirty="0" smtClean="0">
                <a:ea typeface="+mj-ea"/>
              </a:rPr>
              <a:t>二</a:t>
            </a:r>
            <a:r>
              <a:rPr lang="en-US" altLang="zh-TW" sz="2400" b="1" dirty="0" smtClean="0">
                <a:ea typeface="+mj-ea"/>
              </a:rPr>
              <a:t>)</a:t>
            </a:r>
            <a:r>
              <a:rPr lang="zh-TW" altLang="en-US" sz="2400" b="1" dirty="0" smtClean="0">
                <a:latin typeface="+mn-ea"/>
              </a:rPr>
              <a:t>退撫給與請求權時效</a:t>
            </a:r>
            <a:endParaRPr lang="zh-TW" altLang="en-US" sz="2400" dirty="0"/>
          </a:p>
        </p:txBody>
      </p:sp>
      <p:graphicFrame>
        <p:nvGraphicFramePr>
          <p:cNvPr id="16" name="表格 15"/>
          <p:cNvGraphicFramePr>
            <a:graphicFrameLocks noGrp="1"/>
          </p:cNvGraphicFramePr>
          <p:nvPr>
            <p:extLst>
              <p:ext uri="{D42A27DB-BD31-4B8C-83A1-F6EECF244321}">
                <p14:modId xmlns:p14="http://schemas.microsoft.com/office/powerpoint/2010/main" val="2331150515"/>
              </p:ext>
            </p:extLst>
          </p:nvPr>
        </p:nvGraphicFramePr>
        <p:xfrm>
          <a:off x="467544" y="1916832"/>
          <a:ext cx="8320926" cy="4646547"/>
        </p:xfrm>
        <a:graphic>
          <a:graphicData uri="http://schemas.openxmlformats.org/drawingml/2006/table">
            <a:tbl>
              <a:tblPr firstRow="1" bandRow="1">
                <a:tableStyleId>{BDBED569-4797-4DF1-A0F4-6AAB3CD982D8}</a:tableStyleId>
              </a:tblPr>
              <a:tblGrid>
                <a:gridCol w="1440160"/>
                <a:gridCol w="6880766"/>
              </a:tblGrid>
              <a:tr h="999107">
                <a:tc>
                  <a:txBody>
                    <a:bodyPr/>
                    <a:lstStyle/>
                    <a:p>
                      <a:pPr algn="ctr">
                        <a:lnSpc>
                          <a:spcPts val="2800"/>
                        </a:lnSpc>
                        <a:spcBef>
                          <a:spcPts val="0"/>
                        </a:spcBef>
                      </a:pPr>
                      <a:r>
                        <a:rPr lang="en-US" altLang="zh-TW" sz="2200" b="1" dirty="0" smtClean="0">
                          <a:latin typeface="+mn-ea"/>
                          <a:ea typeface="+mn-ea"/>
                        </a:rPr>
                        <a:t>107.6.30</a:t>
                      </a:r>
                    </a:p>
                    <a:p>
                      <a:pPr algn="ctr">
                        <a:lnSpc>
                          <a:spcPts val="2800"/>
                        </a:lnSpc>
                        <a:spcBef>
                          <a:spcPts val="0"/>
                        </a:spcBef>
                      </a:pPr>
                      <a:r>
                        <a:rPr lang="zh-TW" altLang="en-US" sz="2200" b="1" dirty="0" smtClean="0">
                          <a:latin typeface="+mn-ea"/>
                          <a:ea typeface="+mn-ea"/>
                        </a:rPr>
                        <a:t>以前</a:t>
                      </a:r>
                      <a:endParaRPr lang="zh-TW" altLang="en-US" sz="2200" b="1" dirty="0">
                        <a:latin typeface="+mn-ea"/>
                        <a:ea typeface="+mn-ea"/>
                      </a:endParaRPr>
                    </a:p>
                  </a:txBody>
                  <a:tcPr anchor="ctr"/>
                </a:tc>
                <a:tc>
                  <a:txBody>
                    <a:bodyPr/>
                    <a:lstStyle/>
                    <a:p>
                      <a:pPr marL="180975" indent="-180975">
                        <a:lnSpc>
                          <a:spcPts val="2800"/>
                        </a:lnSpc>
                        <a:spcBef>
                          <a:spcPts val="0"/>
                        </a:spcBef>
                      </a:pPr>
                      <a:r>
                        <a:rPr lang="zh-TW" altLang="en-US" sz="2200" b="1" dirty="0" smtClean="0">
                          <a:solidFill>
                            <a:srgbClr val="0000FF"/>
                          </a:solidFill>
                          <a:latin typeface="+mn-ea"/>
                          <a:ea typeface="+mn-ea"/>
                        </a:rPr>
                        <a:t>依現行規定：</a:t>
                      </a:r>
                      <a:r>
                        <a:rPr lang="zh-TW" altLang="en-US" sz="2200" b="1" kern="1200" dirty="0" smtClean="0">
                          <a:solidFill>
                            <a:srgbClr val="C00000"/>
                          </a:solidFill>
                          <a:latin typeface="+mn-ea"/>
                          <a:ea typeface="+mn-ea"/>
                        </a:rPr>
                        <a:t>時效為</a:t>
                      </a:r>
                      <a:r>
                        <a:rPr lang="en-US" altLang="zh-TW" sz="2200" b="1" smtClean="0">
                          <a:solidFill>
                            <a:srgbClr val="C00000"/>
                          </a:solidFill>
                          <a:latin typeface="+mn-ea"/>
                          <a:ea typeface="+mn-ea"/>
                        </a:rPr>
                        <a:t>5</a:t>
                      </a:r>
                      <a:r>
                        <a:rPr lang="zh-TW" altLang="en-US" sz="2200" b="1" smtClean="0">
                          <a:solidFill>
                            <a:srgbClr val="C00000"/>
                          </a:solidFill>
                          <a:latin typeface="+mn-ea"/>
                          <a:ea typeface="+mn-ea"/>
                        </a:rPr>
                        <a:t>年</a:t>
                      </a:r>
                      <a:endParaRPr lang="en-US" altLang="zh-TW" sz="2200" b="1" dirty="0" smtClean="0">
                        <a:solidFill>
                          <a:srgbClr val="C00000"/>
                        </a:solidFill>
                        <a:latin typeface="+mn-ea"/>
                        <a:ea typeface="+mn-ea"/>
                      </a:endParaRPr>
                    </a:p>
                    <a:p>
                      <a:pPr marL="180975" indent="-180975">
                        <a:lnSpc>
                          <a:spcPts val="2800"/>
                        </a:lnSpc>
                        <a:spcBef>
                          <a:spcPts val="0"/>
                        </a:spcBef>
                      </a:pPr>
                      <a:r>
                        <a:rPr lang="en-US" altLang="zh-TW" sz="2200" b="1" u="sng" dirty="0" smtClean="0">
                          <a:solidFill>
                            <a:srgbClr val="0000FF"/>
                          </a:solidFill>
                          <a:latin typeface="+mn-ea"/>
                          <a:ea typeface="+mn-ea"/>
                        </a:rPr>
                        <a:t>107.6.30</a:t>
                      </a:r>
                      <a:r>
                        <a:rPr lang="zh-TW" altLang="en-US" sz="2200" b="1" u="sng" dirty="0" smtClean="0">
                          <a:solidFill>
                            <a:srgbClr val="0000FF"/>
                          </a:solidFill>
                          <a:latin typeface="+mn-ea"/>
                          <a:ea typeface="+mn-ea"/>
                        </a:rPr>
                        <a:t>以前完成</a:t>
                      </a:r>
                      <a:r>
                        <a:rPr lang="en-US" altLang="zh-TW" sz="2200" b="1" u="sng" dirty="0" smtClean="0">
                          <a:solidFill>
                            <a:srgbClr val="0000FF"/>
                          </a:solidFill>
                          <a:latin typeface="+mn-ea"/>
                          <a:ea typeface="+mn-ea"/>
                        </a:rPr>
                        <a:t>5</a:t>
                      </a:r>
                      <a:r>
                        <a:rPr lang="zh-TW" altLang="en-US" sz="2200" b="1" u="sng" dirty="0" smtClean="0">
                          <a:solidFill>
                            <a:srgbClr val="0000FF"/>
                          </a:solidFill>
                          <a:latin typeface="+mn-ea"/>
                          <a:ea typeface="+mn-ea"/>
                        </a:rPr>
                        <a:t>年時效者</a:t>
                      </a:r>
                      <a:r>
                        <a:rPr lang="zh-TW" altLang="en-US" sz="2200" b="1" dirty="0" smtClean="0">
                          <a:solidFill>
                            <a:srgbClr val="0000FF"/>
                          </a:solidFill>
                          <a:latin typeface="+mn-ea"/>
                          <a:ea typeface="+mn-ea"/>
                        </a:rPr>
                        <a:t>，請求權消滅</a:t>
                      </a:r>
                      <a:endParaRPr lang="en-US" altLang="zh-TW" sz="2200" b="1" dirty="0" smtClean="0">
                        <a:solidFill>
                          <a:srgbClr val="0000FF"/>
                        </a:solidFill>
                        <a:latin typeface="+mn-ea"/>
                        <a:ea typeface="+mn-ea"/>
                      </a:endParaRPr>
                    </a:p>
                  </a:txBody>
                  <a:tcPr anchor="ctr"/>
                </a:tc>
              </a:tr>
              <a:tr h="3283030">
                <a:tc>
                  <a:txBody>
                    <a:bodyPr/>
                    <a:lstStyle/>
                    <a:p>
                      <a:pPr algn="ctr">
                        <a:lnSpc>
                          <a:spcPts val="2800"/>
                        </a:lnSpc>
                        <a:spcBef>
                          <a:spcPts val="0"/>
                        </a:spcBef>
                      </a:pPr>
                      <a:r>
                        <a:rPr lang="en-US" altLang="zh-TW" sz="2200" b="1" dirty="0" smtClean="0">
                          <a:latin typeface="+mn-ea"/>
                          <a:ea typeface="+mn-ea"/>
                        </a:rPr>
                        <a:t>107.7.1</a:t>
                      </a:r>
                      <a:br>
                        <a:rPr lang="en-US" altLang="zh-TW" sz="2200" b="1" dirty="0" smtClean="0">
                          <a:latin typeface="+mn-ea"/>
                          <a:ea typeface="+mn-ea"/>
                        </a:rPr>
                      </a:br>
                      <a:r>
                        <a:rPr lang="zh-TW" altLang="en-US" sz="2200" b="1" dirty="0" smtClean="0">
                          <a:latin typeface="+mn-ea"/>
                          <a:ea typeface="+mn-ea"/>
                        </a:rPr>
                        <a:t>以後</a:t>
                      </a:r>
                      <a:endParaRPr lang="zh-TW" altLang="en-US" sz="2200" b="1" dirty="0">
                        <a:latin typeface="+mn-ea"/>
                        <a:ea typeface="+mn-ea"/>
                      </a:endParaRPr>
                    </a:p>
                  </a:txBody>
                  <a:tcPr anchor="ctr"/>
                </a:tc>
                <a:tc>
                  <a:txBody>
                    <a:bodyPr/>
                    <a:lstStyle/>
                    <a:p>
                      <a:pPr marL="180975" indent="-180975">
                        <a:lnSpc>
                          <a:spcPts val="2800"/>
                        </a:lnSpc>
                        <a:spcBef>
                          <a:spcPts val="0"/>
                        </a:spcBef>
                      </a:pPr>
                      <a:r>
                        <a:rPr lang="zh-TW" altLang="en-US" sz="2200" b="1" dirty="0" smtClean="0">
                          <a:solidFill>
                            <a:srgbClr val="0000FF"/>
                          </a:solidFill>
                          <a:latin typeface="+mn-ea"/>
                          <a:ea typeface="+mn-ea"/>
                        </a:rPr>
                        <a:t>依新法規定：</a:t>
                      </a:r>
                      <a:r>
                        <a:rPr lang="zh-TW" altLang="en-US" sz="2200" b="1" dirty="0" smtClean="0">
                          <a:solidFill>
                            <a:srgbClr val="C00000"/>
                          </a:solidFill>
                          <a:latin typeface="+mn-ea"/>
                          <a:ea typeface="+mn-ea"/>
                        </a:rPr>
                        <a:t>時效為</a:t>
                      </a:r>
                      <a:r>
                        <a:rPr lang="en-US" altLang="zh-TW" sz="2200" b="1" dirty="0" smtClean="0">
                          <a:solidFill>
                            <a:srgbClr val="C00000"/>
                          </a:solidFill>
                          <a:latin typeface="+mn-ea"/>
                          <a:ea typeface="+mn-ea"/>
                        </a:rPr>
                        <a:t>10</a:t>
                      </a:r>
                      <a:r>
                        <a:rPr lang="zh-TW" altLang="en-US" sz="2200" b="1" dirty="0" smtClean="0">
                          <a:solidFill>
                            <a:srgbClr val="C00000"/>
                          </a:solidFill>
                          <a:latin typeface="+mn-ea"/>
                          <a:ea typeface="+mn-ea"/>
                        </a:rPr>
                        <a:t>年</a:t>
                      </a:r>
                      <a:endParaRPr lang="en-US" altLang="zh-TW" sz="2200" b="1" dirty="0" smtClean="0">
                        <a:solidFill>
                          <a:srgbClr val="C00000"/>
                        </a:solidFill>
                        <a:latin typeface="+mn-ea"/>
                        <a:ea typeface="+mn-ea"/>
                      </a:endParaRPr>
                    </a:p>
                    <a:p>
                      <a:pPr marL="266700" indent="-266700">
                        <a:lnSpc>
                          <a:spcPts val="2800"/>
                        </a:lnSpc>
                        <a:spcBef>
                          <a:spcPts val="0"/>
                        </a:spcBef>
                      </a:pPr>
                      <a:r>
                        <a:rPr lang="en-US" altLang="zh-TW" sz="2200" b="1" dirty="0" smtClean="0">
                          <a:solidFill>
                            <a:srgbClr val="0000FF"/>
                          </a:solidFill>
                          <a:latin typeface="+mn-ea"/>
                          <a:ea typeface="+mn-ea"/>
                        </a:rPr>
                        <a:t>1.</a:t>
                      </a:r>
                      <a:r>
                        <a:rPr lang="en-US" altLang="zh-TW" sz="2200" b="1" u="sng" kern="1200" dirty="0" smtClean="0">
                          <a:solidFill>
                            <a:srgbClr val="0000FF"/>
                          </a:solidFill>
                          <a:latin typeface="+mn-ea"/>
                          <a:ea typeface="+mn-ea"/>
                        </a:rPr>
                        <a:t>107.7.1</a:t>
                      </a:r>
                      <a:r>
                        <a:rPr lang="zh-TW" altLang="en-US" sz="2200" b="1" u="sng" kern="1200" dirty="0" smtClean="0">
                          <a:solidFill>
                            <a:srgbClr val="0000FF"/>
                          </a:solidFill>
                          <a:latin typeface="+mn-ea"/>
                          <a:ea typeface="+mn-ea"/>
                        </a:rPr>
                        <a:t>以後發生者</a:t>
                      </a:r>
                      <a:r>
                        <a:rPr lang="zh-TW" altLang="en-US" sz="2200" b="1" dirty="0" smtClean="0">
                          <a:solidFill>
                            <a:srgbClr val="0000FF"/>
                          </a:solidFill>
                          <a:latin typeface="+mn-ea"/>
                          <a:ea typeface="+mn-ea"/>
                        </a:rPr>
                        <a:t>，適用新法，時效為</a:t>
                      </a:r>
                      <a:r>
                        <a:rPr lang="en-US" altLang="zh-TW" sz="2200" b="1" dirty="0" smtClean="0">
                          <a:solidFill>
                            <a:srgbClr val="0000FF"/>
                          </a:solidFill>
                          <a:latin typeface="+mn-ea"/>
                          <a:ea typeface="+mn-ea"/>
                        </a:rPr>
                        <a:t>10</a:t>
                      </a:r>
                      <a:r>
                        <a:rPr lang="zh-TW" altLang="en-US" sz="2200" b="1" dirty="0" smtClean="0">
                          <a:solidFill>
                            <a:srgbClr val="0000FF"/>
                          </a:solidFill>
                          <a:latin typeface="+mn-ea"/>
                          <a:ea typeface="+mn-ea"/>
                        </a:rPr>
                        <a:t>年。</a:t>
                      </a:r>
                      <a:endParaRPr lang="en-US" altLang="zh-TW" sz="2200" b="1" dirty="0" smtClean="0">
                        <a:solidFill>
                          <a:srgbClr val="0000FF"/>
                        </a:solidFill>
                        <a:latin typeface="+mn-ea"/>
                        <a:ea typeface="+mn-ea"/>
                      </a:endParaRPr>
                    </a:p>
                    <a:p>
                      <a:pPr marL="266700" indent="-266700">
                        <a:lnSpc>
                          <a:spcPts val="2800"/>
                        </a:lnSpc>
                        <a:spcBef>
                          <a:spcPts val="0"/>
                        </a:spcBef>
                      </a:pPr>
                      <a:r>
                        <a:rPr lang="en-US" altLang="zh-TW" sz="2200" b="1" kern="1200" dirty="0" smtClean="0">
                          <a:solidFill>
                            <a:srgbClr val="0000FF"/>
                          </a:solidFill>
                          <a:latin typeface="+mn-ea"/>
                          <a:ea typeface="+mn-ea"/>
                        </a:rPr>
                        <a:t>2.</a:t>
                      </a:r>
                      <a:r>
                        <a:rPr lang="en-US" altLang="zh-TW" sz="2200" b="1" u="sng" dirty="0" smtClean="0">
                          <a:solidFill>
                            <a:srgbClr val="0000FF"/>
                          </a:solidFill>
                          <a:latin typeface="+mn-ea"/>
                          <a:ea typeface="+mn-ea"/>
                        </a:rPr>
                        <a:t>107.6.30</a:t>
                      </a:r>
                      <a:r>
                        <a:rPr lang="zh-TW" altLang="en-US" sz="2200" b="1" u="sng" dirty="0" smtClean="0">
                          <a:solidFill>
                            <a:srgbClr val="0000FF"/>
                          </a:solidFill>
                          <a:latin typeface="+mn-ea"/>
                          <a:ea typeface="+mn-ea"/>
                        </a:rPr>
                        <a:t>以前發生且</a:t>
                      </a:r>
                      <a:r>
                        <a:rPr lang="en-US" altLang="zh-TW" sz="2200" b="1" u="sng" kern="1200" dirty="0" smtClean="0">
                          <a:solidFill>
                            <a:srgbClr val="0000FF"/>
                          </a:solidFill>
                          <a:latin typeface="+mn-ea"/>
                          <a:ea typeface="+mn-ea"/>
                        </a:rPr>
                        <a:t>107.6.30</a:t>
                      </a:r>
                      <a:r>
                        <a:rPr lang="zh-TW" altLang="en-US" sz="2200" b="1" u="sng" kern="1200" dirty="0" smtClean="0">
                          <a:solidFill>
                            <a:srgbClr val="0000FF"/>
                          </a:solidFill>
                          <a:latin typeface="+mn-ea"/>
                          <a:ea typeface="+mn-ea"/>
                        </a:rPr>
                        <a:t>以前尚未完成時效者</a:t>
                      </a:r>
                      <a:r>
                        <a:rPr lang="zh-TW" altLang="en-US" sz="2200" b="1" kern="1200" dirty="0" smtClean="0">
                          <a:solidFill>
                            <a:srgbClr val="0000FF"/>
                          </a:solidFill>
                          <a:latin typeface="+mn-ea"/>
                          <a:ea typeface="+mn-ea"/>
                        </a:rPr>
                        <a:t>，也可適用新法；已進行之時效期間應接續計算，時效合計為</a:t>
                      </a:r>
                      <a:r>
                        <a:rPr lang="en-US" altLang="zh-TW" sz="2200" b="1" kern="1200" dirty="0" smtClean="0">
                          <a:solidFill>
                            <a:srgbClr val="0000FF"/>
                          </a:solidFill>
                          <a:latin typeface="+mn-ea"/>
                          <a:ea typeface="+mn-ea"/>
                        </a:rPr>
                        <a:t>10</a:t>
                      </a:r>
                      <a:r>
                        <a:rPr lang="zh-TW" altLang="en-US" sz="2200" b="1" kern="1200" dirty="0" smtClean="0">
                          <a:solidFill>
                            <a:srgbClr val="0000FF"/>
                          </a:solidFill>
                          <a:latin typeface="+mn-ea"/>
                          <a:ea typeface="+mn-ea"/>
                        </a:rPr>
                        <a:t>年。</a:t>
                      </a:r>
                      <a:r>
                        <a:rPr lang="en-US" altLang="zh-TW" sz="2200" b="1" kern="1200" dirty="0" smtClean="0">
                          <a:solidFill>
                            <a:srgbClr val="0000FF"/>
                          </a:solidFill>
                          <a:latin typeface="+mn-ea"/>
                          <a:ea typeface="+mn-ea"/>
                        </a:rPr>
                        <a:t/>
                      </a:r>
                      <a:br>
                        <a:rPr lang="en-US" altLang="zh-TW" sz="2200" b="1" kern="1200" dirty="0" smtClean="0">
                          <a:solidFill>
                            <a:srgbClr val="0000FF"/>
                          </a:solidFill>
                          <a:latin typeface="+mn-ea"/>
                          <a:ea typeface="+mn-ea"/>
                        </a:rPr>
                      </a:br>
                      <a:r>
                        <a:rPr lang="zh-TW" altLang="en-US" sz="2200" b="1" kern="1200" dirty="0" smtClean="0">
                          <a:solidFill>
                            <a:srgbClr val="6600CC"/>
                          </a:solidFill>
                          <a:latin typeface="+mn-ea"/>
                          <a:ea typeface="+mn-ea"/>
                        </a:rPr>
                        <a:t>例如：</a:t>
                      </a:r>
                      <a:r>
                        <a:rPr lang="en-US" altLang="zh-TW" sz="2200" b="1" kern="1200" dirty="0" smtClean="0">
                          <a:solidFill>
                            <a:srgbClr val="6600CC"/>
                          </a:solidFill>
                          <a:latin typeface="+mn-ea"/>
                          <a:ea typeface="+mn-ea"/>
                        </a:rPr>
                        <a:t/>
                      </a:r>
                      <a:br>
                        <a:rPr lang="en-US" altLang="zh-TW" sz="2200" b="1" kern="1200" dirty="0" smtClean="0">
                          <a:solidFill>
                            <a:srgbClr val="6600CC"/>
                          </a:solidFill>
                          <a:latin typeface="+mn-ea"/>
                          <a:ea typeface="+mn-ea"/>
                        </a:rPr>
                      </a:br>
                      <a:r>
                        <a:rPr lang="zh-TW" altLang="en-US" sz="2200" b="1" kern="1200" dirty="0" smtClean="0">
                          <a:solidFill>
                            <a:srgbClr val="6600CC"/>
                          </a:solidFill>
                          <a:latin typeface="+mn-ea"/>
                          <a:ea typeface="+mn-ea"/>
                        </a:rPr>
                        <a:t>擇領月退休金人員於</a:t>
                      </a:r>
                      <a:r>
                        <a:rPr lang="en-US" altLang="zh-TW" sz="2200" b="1" kern="1200" dirty="0" smtClean="0">
                          <a:solidFill>
                            <a:srgbClr val="6600CC"/>
                          </a:solidFill>
                          <a:latin typeface="+mn-ea"/>
                          <a:ea typeface="+mn-ea"/>
                        </a:rPr>
                        <a:t>106.9.20</a:t>
                      </a:r>
                      <a:r>
                        <a:rPr lang="zh-TW" altLang="en-US" sz="2200" b="1" kern="1200" dirty="0" smtClean="0">
                          <a:solidFill>
                            <a:srgbClr val="6600CC"/>
                          </a:solidFill>
                          <a:latin typeface="+mn-ea"/>
                          <a:ea typeface="+mn-ea"/>
                        </a:rPr>
                        <a:t>亡故，其遺族請領撫慰金</a:t>
                      </a:r>
                      <a:r>
                        <a:rPr lang="en-US" altLang="zh-TW" sz="2200" b="1" kern="1200" dirty="0" smtClean="0">
                          <a:solidFill>
                            <a:srgbClr val="6600CC"/>
                          </a:solidFill>
                          <a:latin typeface="+mn-ea"/>
                          <a:ea typeface="+mn-ea"/>
                        </a:rPr>
                        <a:t>(</a:t>
                      </a:r>
                      <a:r>
                        <a:rPr lang="zh-TW" altLang="en-US" sz="2200" b="1" kern="1200" dirty="0" smtClean="0">
                          <a:solidFill>
                            <a:srgbClr val="6600CC"/>
                          </a:solidFill>
                          <a:latin typeface="+mn-ea"/>
                          <a:ea typeface="+mn-ea"/>
                        </a:rPr>
                        <a:t>遺屬一次金或年金</a:t>
                      </a:r>
                      <a:r>
                        <a:rPr lang="en-US" altLang="zh-TW" sz="2200" b="1" kern="1200" dirty="0" smtClean="0">
                          <a:solidFill>
                            <a:srgbClr val="6600CC"/>
                          </a:solidFill>
                          <a:latin typeface="+mn-ea"/>
                          <a:ea typeface="+mn-ea"/>
                        </a:rPr>
                        <a:t>)</a:t>
                      </a:r>
                      <a:r>
                        <a:rPr lang="zh-TW" altLang="en-US" sz="2200" b="1" kern="1200" dirty="0" smtClean="0">
                          <a:solidFill>
                            <a:srgbClr val="6600CC"/>
                          </a:solidFill>
                          <a:latin typeface="+mn-ea"/>
                          <a:ea typeface="+mn-ea"/>
                        </a:rPr>
                        <a:t>請求權時效，可自</a:t>
                      </a:r>
                      <a:r>
                        <a:rPr lang="en-US" altLang="zh-TW" sz="2200" b="1" kern="1200" dirty="0" smtClean="0">
                          <a:solidFill>
                            <a:srgbClr val="6600CC"/>
                          </a:solidFill>
                          <a:latin typeface="+mn-ea"/>
                          <a:ea typeface="+mn-ea"/>
                        </a:rPr>
                        <a:t>106.9.20</a:t>
                      </a:r>
                      <a:r>
                        <a:rPr lang="zh-TW" altLang="en-US" sz="2200" b="1" kern="1200" dirty="0" smtClean="0">
                          <a:solidFill>
                            <a:srgbClr val="6600CC"/>
                          </a:solidFill>
                          <a:latin typeface="+mn-ea"/>
                          <a:ea typeface="+mn-ea"/>
                        </a:rPr>
                        <a:t>起，接續計算至</a:t>
                      </a:r>
                      <a:r>
                        <a:rPr lang="en-US" altLang="zh-TW" sz="2200" b="1" kern="1200" dirty="0" smtClean="0">
                          <a:solidFill>
                            <a:srgbClr val="6600CC"/>
                          </a:solidFill>
                          <a:latin typeface="+mn-ea"/>
                          <a:ea typeface="+mn-ea"/>
                        </a:rPr>
                        <a:t>10</a:t>
                      </a:r>
                      <a:r>
                        <a:rPr lang="zh-TW" altLang="en-US" sz="2200" b="1" kern="1200" dirty="0" smtClean="0">
                          <a:solidFill>
                            <a:srgbClr val="6600CC"/>
                          </a:solidFill>
                          <a:latin typeface="+mn-ea"/>
                          <a:ea typeface="+mn-ea"/>
                        </a:rPr>
                        <a:t>年止。</a:t>
                      </a:r>
                      <a:r>
                        <a:rPr lang="zh-TW" altLang="en-US" sz="2200" b="1" dirty="0" smtClean="0">
                          <a:solidFill>
                            <a:srgbClr val="6600CC"/>
                          </a:solidFill>
                          <a:latin typeface="+mn-ea"/>
                          <a:ea typeface="+mn-ea"/>
                        </a:rPr>
                        <a:t> </a:t>
                      </a:r>
                      <a:endParaRPr lang="en-US" altLang="zh-TW" sz="2200" b="1" dirty="0" smtClean="0">
                        <a:solidFill>
                          <a:srgbClr val="6600CC"/>
                        </a:solidFill>
                        <a:latin typeface="+mn-ea"/>
                        <a:ea typeface="+mn-ea"/>
                      </a:endParaRPr>
                    </a:p>
                    <a:p>
                      <a:pPr marL="266700" indent="-266700">
                        <a:lnSpc>
                          <a:spcPts val="2800"/>
                        </a:lnSpc>
                        <a:spcBef>
                          <a:spcPts val="0"/>
                        </a:spcBef>
                      </a:pPr>
                      <a:r>
                        <a:rPr lang="zh-TW" altLang="zh-TW" sz="2200" b="1" kern="1200" dirty="0" smtClean="0">
                          <a:solidFill>
                            <a:srgbClr val="FF0066"/>
                          </a:solidFill>
                          <a:latin typeface="+mn-ea"/>
                          <a:ea typeface="+mn-ea"/>
                        </a:rPr>
                        <a:t>★</a:t>
                      </a:r>
                      <a:r>
                        <a:rPr lang="zh-TW" altLang="en-US" sz="2200" b="1" kern="1200" dirty="0" smtClean="0">
                          <a:solidFill>
                            <a:srgbClr val="FF0066"/>
                          </a:solidFill>
                          <a:latin typeface="+mn-ea"/>
                          <a:ea typeface="+mn-ea"/>
                        </a:rPr>
                        <a:t>銓敘部</a:t>
                      </a:r>
                      <a:r>
                        <a:rPr lang="en-US" altLang="zh-TW" sz="2200" b="1" kern="1200" dirty="0" smtClean="0">
                          <a:solidFill>
                            <a:srgbClr val="FF0066"/>
                          </a:solidFill>
                          <a:latin typeface="+mn-ea"/>
                          <a:ea typeface="+mn-ea"/>
                        </a:rPr>
                        <a:t>106.9.13</a:t>
                      </a:r>
                      <a:r>
                        <a:rPr lang="zh-TW" altLang="en-US" sz="2200" b="1" kern="1200" dirty="0" smtClean="0">
                          <a:solidFill>
                            <a:srgbClr val="FF0066"/>
                          </a:solidFill>
                          <a:latin typeface="+mn-ea"/>
                          <a:ea typeface="+mn-ea"/>
                        </a:rPr>
                        <a:t>部退四字第</a:t>
                      </a:r>
                      <a:r>
                        <a:rPr lang="en-US" altLang="zh-TW" sz="2200" b="1" kern="1200" dirty="0" smtClean="0">
                          <a:solidFill>
                            <a:srgbClr val="FF0066"/>
                          </a:solidFill>
                          <a:latin typeface="+mn-ea"/>
                          <a:ea typeface="+mn-ea"/>
                        </a:rPr>
                        <a:t>10642551001</a:t>
                      </a:r>
                      <a:r>
                        <a:rPr lang="zh-TW" altLang="en-US" sz="2200" b="1" kern="1200" dirty="0" smtClean="0">
                          <a:solidFill>
                            <a:srgbClr val="FF0066"/>
                          </a:solidFill>
                          <a:latin typeface="+mn-ea"/>
                          <a:ea typeface="+mn-ea"/>
                        </a:rPr>
                        <a:t>號函</a:t>
                      </a:r>
                      <a:endParaRPr lang="zh-TW" altLang="en-US" sz="2200" b="1" kern="1200" dirty="0">
                        <a:solidFill>
                          <a:srgbClr val="FF0066"/>
                        </a:solidFill>
                        <a:latin typeface="+mn-ea"/>
                        <a:ea typeface="+mn-ea"/>
                        <a:cs typeface="+mn-cs"/>
                      </a:endParaRPr>
                    </a:p>
                  </a:txBody>
                  <a:tcPr anchor="ctr"/>
                </a:tc>
              </a:tr>
            </a:tbl>
          </a:graphicData>
        </a:graphic>
      </p:graphicFrame>
    </p:spTree>
    <p:extLst>
      <p:ext uri="{BB962C8B-B14F-4D97-AF65-F5344CB8AC3E}">
        <p14:creationId xmlns:p14="http://schemas.microsoft.com/office/powerpoint/2010/main" val="1400815585"/>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85</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十四、公務人員退撫給與領受權之喪失</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8" name="Text Box 228"/>
          <p:cNvSpPr txBox="1">
            <a:spLocks noChangeArrowheads="1"/>
          </p:cNvSpPr>
          <p:nvPr/>
        </p:nvSpPr>
        <p:spPr bwMode="auto">
          <a:xfrm>
            <a:off x="767629" y="1338511"/>
            <a:ext cx="3759362"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一</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自</a:t>
            </a:r>
            <a:r>
              <a:rPr lang="zh-TW" altLang="en-US" sz="2200" b="1" dirty="0">
                <a:solidFill>
                  <a:schemeClr val="bg1"/>
                </a:solidFill>
                <a:ea typeface="標楷體" pitchFamily="65" charset="-120"/>
              </a:rPr>
              <a:t>始喪失退撫給與領受權</a:t>
            </a:r>
          </a:p>
        </p:txBody>
      </p:sp>
      <p:grpSp>
        <p:nvGrpSpPr>
          <p:cNvPr id="3" name="群組 2"/>
          <p:cNvGrpSpPr/>
          <p:nvPr/>
        </p:nvGrpSpPr>
        <p:grpSpPr>
          <a:xfrm>
            <a:off x="699124" y="2105517"/>
            <a:ext cx="7596187" cy="4254793"/>
            <a:chOff x="785116" y="2078311"/>
            <a:chExt cx="7596187" cy="4387850"/>
          </a:xfrm>
        </p:grpSpPr>
        <p:sp>
          <p:nvSpPr>
            <p:cNvPr id="15" name="Line 96"/>
            <p:cNvSpPr>
              <a:spLocks noChangeShapeType="1"/>
            </p:cNvSpPr>
            <p:nvPr/>
          </p:nvSpPr>
          <p:spPr bwMode="auto">
            <a:xfrm>
              <a:off x="3547145" y="3757612"/>
              <a:ext cx="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sz="2400" b="1"/>
            </a:p>
          </p:txBody>
        </p:sp>
        <p:grpSp>
          <p:nvGrpSpPr>
            <p:cNvPr id="9" name="Group 229"/>
            <p:cNvGrpSpPr>
              <a:grpSpLocks/>
            </p:cNvGrpSpPr>
            <p:nvPr/>
          </p:nvGrpSpPr>
          <p:grpSpPr bwMode="auto">
            <a:xfrm>
              <a:off x="861316" y="2078311"/>
              <a:ext cx="6337300" cy="635000"/>
              <a:chOff x="793" y="1298"/>
              <a:chExt cx="3992" cy="400"/>
            </a:xfrm>
          </p:grpSpPr>
          <p:grpSp>
            <p:nvGrpSpPr>
              <p:cNvPr id="10" name="Group 5"/>
              <p:cNvGrpSpPr>
                <a:grpSpLocks/>
              </p:cNvGrpSpPr>
              <p:nvPr/>
            </p:nvGrpSpPr>
            <p:grpSpPr bwMode="auto">
              <a:xfrm rot="-4423226">
                <a:off x="789" y="1313"/>
                <a:ext cx="400" cy="369"/>
                <a:chOff x="1043" y="2596"/>
                <a:chExt cx="142" cy="99"/>
              </a:xfrm>
            </p:grpSpPr>
            <p:sp>
              <p:nvSpPr>
                <p:cNvPr id="14" name="Freeform 6"/>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7" name="Freeform 7"/>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8" name="Freeform 8"/>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9" name="Freeform 9"/>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0" name="Freeform 10"/>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1" name="Freeform 11"/>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2" name="Freeform 12"/>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 name="Freeform 13"/>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 name="Freeform 14"/>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 name="Freeform 15"/>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 name="Freeform 16"/>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9" name="Freeform 17"/>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0" name="Freeform 18"/>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1" name="Freeform 19"/>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2" name="Freeform 20"/>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3" name="Freeform 21"/>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4" name="Freeform 22"/>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5" name="Freeform 23"/>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6" name="Freeform 24"/>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7" name="Freeform 25"/>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8" name="Freeform 26"/>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9" name="Freeform 27"/>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0" name="Freeform 28"/>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1" name="Freeform 29"/>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2" name="Freeform 30"/>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3" name="Freeform 31"/>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4" name="Freeform 32"/>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5" name="Freeform 33"/>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6" name="Freeform 34"/>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7" name="Freeform 35"/>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8" name="Freeform 36"/>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9" name="Freeform 37"/>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0" name="Freeform 38"/>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1" name="Freeform 39"/>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2" name="Freeform 40"/>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3" name="Freeform 41"/>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4" name="Freeform 42"/>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5" name="Freeform 43"/>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6" name="Freeform 44"/>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7" name="Freeform 45"/>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8" name="Freeform 46"/>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9" name="Freeform 47"/>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0" name="Freeform 48"/>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1" name="Freeform 49"/>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2" name="Freeform 50"/>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3" name="Freeform 51"/>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4" name="Freeform 52"/>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5" name="Freeform 53"/>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6" name="Freeform 54"/>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7" name="Freeform 55"/>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8" name="Freeform 56"/>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9" name="Freeform 57"/>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sp>
            <p:nvSpPr>
              <p:cNvPr id="11" name="Line 58"/>
              <p:cNvSpPr>
                <a:spLocks noChangeShapeType="1"/>
              </p:cNvSpPr>
              <p:nvPr/>
            </p:nvSpPr>
            <p:spPr bwMode="auto">
              <a:xfrm>
                <a:off x="793" y="165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12" name="Text Box 59"/>
              <p:cNvSpPr txBox="1">
                <a:spLocks noChangeArrowheads="1"/>
              </p:cNvSpPr>
              <p:nvPr/>
            </p:nvSpPr>
            <p:spPr bwMode="auto">
              <a:xfrm>
                <a:off x="1383" y="1327"/>
                <a:ext cx="1333"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dirty="0">
                    <a:ea typeface="標楷體" pitchFamily="65" charset="-120"/>
                  </a:rPr>
                  <a:t>褫奪公權終身</a:t>
                </a:r>
                <a:r>
                  <a:rPr kumimoji="0" lang="zh-TW" altLang="en-US" sz="2400" dirty="0"/>
                  <a:t> </a:t>
                </a:r>
              </a:p>
            </p:txBody>
          </p:sp>
        </p:grpSp>
        <p:grpSp>
          <p:nvGrpSpPr>
            <p:cNvPr id="70" name="Group 231"/>
            <p:cNvGrpSpPr>
              <a:grpSpLocks/>
            </p:cNvGrpSpPr>
            <p:nvPr/>
          </p:nvGrpSpPr>
          <p:grpSpPr bwMode="auto">
            <a:xfrm>
              <a:off x="853378" y="2908574"/>
              <a:ext cx="7123113" cy="635000"/>
              <a:chOff x="793" y="1888"/>
              <a:chExt cx="4487" cy="400"/>
            </a:xfrm>
          </p:grpSpPr>
          <p:sp>
            <p:nvSpPr>
              <p:cNvPr id="71" name="Line 61"/>
              <p:cNvSpPr>
                <a:spLocks noChangeShapeType="1"/>
              </p:cNvSpPr>
              <p:nvPr/>
            </p:nvSpPr>
            <p:spPr bwMode="auto">
              <a:xfrm>
                <a:off x="793" y="224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72" name="Text Box 62"/>
              <p:cNvSpPr txBox="1">
                <a:spLocks noChangeArrowheads="1"/>
              </p:cNvSpPr>
              <p:nvPr/>
            </p:nvSpPr>
            <p:spPr bwMode="auto">
              <a:xfrm>
                <a:off x="1383" y="1888"/>
                <a:ext cx="3897"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dirty="0">
                    <a:latin typeface="標楷體" pitchFamily="65" charset="-120"/>
                    <a:ea typeface="標楷體" pitchFamily="65" charset="-120"/>
                  </a:rPr>
                  <a:t>動戡終止後，犯內亂、外患罪，經判刑確定 </a:t>
                </a:r>
              </a:p>
            </p:txBody>
          </p:sp>
          <p:grpSp>
            <p:nvGrpSpPr>
              <p:cNvPr id="73" name="Group 63"/>
              <p:cNvGrpSpPr>
                <a:grpSpLocks/>
              </p:cNvGrpSpPr>
              <p:nvPr/>
            </p:nvGrpSpPr>
            <p:grpSpPr bwMode="auto">
              <a:xfrm rot="-4423226">
                <a:off x="778" y="1903"/>
                <a:ext cx="400" cy="370"/>
                <a:chOff x="1043" y="2596"/>
                <a:chExt cx="142" cy="99"/>
              </a:xfrm>
            </p:grpSpPr>
            <p:sp>
              <p:nvSpPr>
                <p:cNvPr id="74" name="Freeform 64"/>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5" name="Freeform 65"/>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6" name="Freeform 66"/>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7" name="Freeform 67"/>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8" name="Freeform 68"/>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9" name="Freeform 69"/>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80" name="Freeform 70"/>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81" name="Freeform 71"/>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82" name="Freeform 72"/>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83" name="Freeform 73"/>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84" name="Freeform 74"/>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85" name="Freeform 75"/>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86" name="Freeform 76"/>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87" name="Freeform 77"/>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88" name="Freeform 78"/>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89" name="Freeform 79"/>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90" name="Freeform 80"/>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91" name="Freeform 81"/>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92" name="Freeform 82"/>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93" name="Freeform 83"/>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94" name="Freeform 84"/>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95" name="Freeform 85"/>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96" name="Freeform 86"/>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97" name="Freeform 87"/>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98" name="Freeform 88"/>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99" name="Freeform 89"/>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00" name="Freeform 90"/>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01" name="Freeform 91"/>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02" name="Freeform 92"/>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03" name="Freeform 93"/>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04" name="Freeform 94"/>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05" name="Freeform 95"/>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06" name="Freeform 96"/>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07" name="Freeform 97"/>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08" name="Freeform 98"/>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09" name="Freeform 99"/>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10" name="Freeform 100"/>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11" name="Freeform 101"/>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12" name="Freeform 102"/>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13" name="Freeform 103"/>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14" name="Freeform 104"/>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15" name="Freeform 105"/>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16" name="Freeform 106"/>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17" name="Freeform 107"/>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18" name="Freeform 108"/>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19" name="Freeform 109"/>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20" name="Freeform 110"/>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21" name="Freeform 111"/>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22" name="Freeform 112"/>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23" name="Freeform 113"/>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24" name="Freeform 114"/>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25" name="Freeform 115"/>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126" name="Group 232"/>
            <p:cNvGrpSpPr>
              <a:grpSpLocks/>
            </p:cNvGrpSpPr>
            <p:nvPr/>
          </p:nvGrpSpPr>
          <p:grpSpPr bwMode="auto">
            <a:xfrm>
              <a:off x="851791" y="3764236"/>
              <a:ext cx="6337300" cy="635000"/>
              <a:chOff x="793" y="2432"/>
              <a:chExt cx="3992" cy="400"/>
            </a:xfrm>
          </p:grpSpPr>
          <p:sp>
            <p:nvSpPr>
              <p:cNvPr id="127" name="Line 117"/>
              <p:cNvSpPr>
                <a:spLocks noChangeShapeType="1"/>
              </p:cNvSpPr>
              <p:nvPr/>
            </p:nvSpPr>
            <p:spPr bwMode="auto">
              <a:xfrm>
                <a:off x="793" y="278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128" name="Text Box 118"/>
              <p:cNvSpPr txBox="1">
                <a:spLocks noChangeArrowheads="1"/>
              </p:cNvSpPr>
              <p:nvPr/>
            </p:nvSpPr>
            <p:spPr bwMode="auto">
              <a:xfrm>
                <a:off x="1383" y="2432"/>
                <a:ext cx="2302"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a:ea typeface="標楷體" pitchFamily="65" charset="-120"/>
                  </a:rPr>
                  <a:t>喪失</a:t>
                </a:r>
                <a:r>
                  <a:rPr kumimoji="0" lang="zh-TW" altLang="en-US" sz="2400" b="1">
                    <a:solidFill>
                      <a:srgbClr val="0000FF"/>
                    </a:solidFill>
                    <a:ea typeface="標楷體" pitchFamily="65" charset="-120"/>
                  </a:rPr>
                  <a:t>或未具</a:t>
                </a:r>
                <a:r>
                  <a:rPr kumimoji="0" lang="zh-TW" altLang="en-US" sz="2400" b="1">
                    <a:ea typeface="標楷體" pitchFamily="65" charset="-120"/>
                  </a:rPr>
                  <a:t>中華民國國籍</a:t>
                </a:r>
                <a:r>
                  <a:rPr kumimoji="0" lang="zh-TW" altLang="en-US" sz="2400"/>
                  <a:t> </a:t>
                </a:r>
              </a:p>
            </p:txBody>
          </p:sp>
          <p:grpSp>
            <p:nvGrpSpPr>
              <p:cNvPr id="129" name="Group 119"/>
              <p:cNvGrpSpPr>
                <a:grpSpLocks/>
              </p:cNvGrpSpPr>
              <p:nvPr/>
            </p:nvGrpSpPr>
            <p:grpSpPr bwMode="auto">
              <a:xfrm rot="-4423226">
                <a:off x="778" y="2447"/>
                <a:ext cx="400" cy="369"/>
                <a:chOff x="1043" y="2596"/>
                <a:chExt cx="142" cy="99"/>
              </a:xfrm>
            </p:grpSpPr>
            <p:sp>
              <p:nvSpPr>
                <p:cNvPr id="130" name="Freeform 120"/>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31" name="Freeform 121"/>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32" name="Freeform 122"/>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33" name="Freeform 123"/>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34" name="Freeform 124"/>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35" name="Freeform 125"/>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36" name="Freeform 126"/>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37" name="Freeform 127"/>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38" name="Freeform 128"/>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39" name="Freeform 129"/>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40" name="Freeform 130"/>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41" name="Freeform 131"/>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42" name="Freeform 132"/>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43" name="Freeform 133"/>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44" name="Freeform 134"/>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45" name="Freeform 135"/>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46" name="Freeform 136"/>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47" name="Freeform 137"/>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48" name="Freeform 138"/>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49" name="Freeform 139"/>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50" name="Freeform 140"/>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51" name="Freeform 141"/>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52" name="Freeform 142"/>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53" name="Freeform 143"/>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54" name="Freeform 144"/>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55" name="Freeform 145"/>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56" name="Freeform 146"/>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57" name="Freeform 147"/>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58" name="Freeform 148"/>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59" name="Freeform 149"/>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0" name="Freeform 150"/>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1" name="Freeform 151"/>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2" name="Freeform 152"/>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3" name="Freeform 153"/>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4" name="Freeform 154"/>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5" name="Freeform 155"/>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6" name="Freeform 156"/>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7" name="Freeform 157"/>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8" name="Freeform 158"/>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69" name="Freeform 159"/>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70" name="Freeform 160"/>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71" name="Freeform 161"/>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72" name="Freeform 162"/>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73" name="Freeform 163"/>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74" name="Freeform 164"/>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75" name="Freeform 165"/>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76" name="Freeform 166"/>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77" name="Freeform 167"/>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78" name="Freeform 168"/>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79" name="Freeform 169"/>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80" name="Freeform 170"/>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81" name="Freeform 171"/>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182" name="Group 233"/>
            <p:cNvGrpSpPr>
              <a:grpSpLocks/>
            </p:cNvGrpSpPr>
            <p:nvPr/>
          </p:nvGrpSpPr>
          <p:grpSpPr bwMode="auto">
            <a:xfrm>
              <a:off x="785116" y="4362726"/>
              <a:ext cx="7596187" cy="1290638"/>
              <a:chOff x="793" y="2609"/>
              <a:chExt cx="4785" cy="813"/>
            </a:xfrm>
          </p:grpSpPr>
          <p:sp>
            <p:nvSpPr>
              <p:cNvPr id="183" name="Line 173"/>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184" name="Text Box 174"/>
              <p:cNvSpPr txBox="1">
                <a:spLocks noChangeArrowheads="1"/>
              </p:cNvSpPr>
              <p:nvPr/>
            </p:nvSpPr>
            <p:spPr bwMode="auto">
              <a:xfrm>
                <a:off x="1432" y="2609"/>
                <a:ext cx="4146" cy="7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a:solidFill>
                      <a:srgbClr val="0000FF"/>
                    </a:solidFill>
                    <a:ea typeface="標楷體" pitchFamily="65" charset="-120"/>
                  </a:rPr>
                  <a:t>為支領遺屬一次金、遺屬年金或撫卹金，故意致該退休人員、現職公務人員或其他具領受權之遺族於死，經判刑確定</a:t>
                </a:r>
                <a:endParaRPr kumimoji="0" lang="zh-TW" altLang="en-US" sz="2400">
                  <a:solidFill>
                    <a:srgbClr val="0000FF"/>
                  </a:solidFill>
                </a:endParaRPr>
              </a:p>
            </p:txBody>
          </p:sp>
          <p:grpSp>
            <p:nvGrpSpPr>
              <p:cNvPr id="185" name="Group 175"/>
              <p:cNvGrpSpPr>
                <a:grpSpLocks/>
              </p:cNvGrpSpPr>
              <p:nvPr/>
            </p:nvGrpSpPr>
            <p:grpSpPr bwMode="auto">
              <a:xfrm rot="-4423226">
                <a:off x="778" y="3037"/>
                <a:ext cx="400" cy="370"/>
                <a:chOff x="1043" y="2596"/>
                <a:chExt cx="142" cy="99"/>
              </a:xfrm>
            </p:grpSpPr>
            <p:sp>
              <p:nvSpPr>
                <p:cNvPr id="186" name="Freeform 176"/>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87" name="Freeform 177"/>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88" name="Freeform 178"/>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89" name="Freeform 179"/>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90" name="Freeform 180"/>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91" name="Freeform 181"/>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92" name="Freeform 182"/>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93" name="Freeform 183"/>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94" name="Freeform 184"/>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95" name="Freeform 185"/>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96" name="Freeform 186"/>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97" name="Freeform 187"/>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98" name="Freeform 188"/>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199" name="Freeform 189"/>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00" name="Freeform 190"/>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01" name="Freeform 191"/>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02" name="Freeform 192"/>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03" name="Freeform 193"/>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04" name="Freeform 194"/>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05" name="Freeform 195"/>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06" name="Freeform 196"/>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07" name="Freeform 197"/>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08" name="Freeform 198"/>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09" name="Freeform 199"/>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10" name="Freeform 200"/>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11" name="Freeform 201"/>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12" name="Freeform 202"/>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13" name="Freeform 203"/>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14" name="Freeform 204"/>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15" name="Freeform 205"/>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16" name="Freeform 206"/>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17" name="Freeform 207"/>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18" name="Freeform 208"/>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19" name="Freeform 209"/>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20" name="Freeform 210"/>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21" name="Freeform 211"/>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22" name="Freeform 212"/>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23" name="Freeform 213"/>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24" name="Freeform 214"/>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25" name="Freeform 215"/>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26" name="Freeform 216"/>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27" name="Freeform 217"/>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28" name="Freeform 218"/>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29" name="Freeform 219"/>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0" name="Freeform 220"/>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1" name="Freeform 221"/>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2" name="Freeform 222"/>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3" name="Freeform 223"/>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4" name="Freeform 224"/>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5" name="Freeform 225"/>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6" name="Freeform 226"/>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7" name="Freeform 227"/>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238" name="Group 233"/>
            <p:cNvGrpSpPr>
              <a:grpSpLocks/>
            </p:cNvGrpSpPr>
            <p:nvPr/>
          </p:nvGrpSpPr>
          <p:grpSpPr bwMode="auto">
            <a:xfrm>
              <a:off x="881953" y="5831161"/>
              <a:ext cx="6337300" cy="635000"/>
              <a:chOff x="793" y="3022"/>
              <a:chExt cx="3992" cy="400"/>
            </a:xfrm>
          </p:grpSpPr>
          <p:sp>
            <p:nvSpPr>
              <p:cNvPr id="239" name="Line 173"/>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240" name="Text Box 174"/>
              <p:cNvSpPr txBox="1">
                <a:spLocks noChangeArrowheads="1"/>
              </p:cNvSpPr>
              <p:nvPr/>
            </p:nvSpPr>
            <p:spPr bwMode="auto">
              <a:xfrm>
                <a:off x="1383" y="3022"/>
                <a:ext cx="1915"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nSpc>
                    <a:spcPct val="100000"/>
                  </a:lnSpc>
                  <a:spcBef>
                    <a:spcPct val="0"/>
                  </a:spcBef>
                  <a:buFontTx/>
                  <a:buNone/>
                </a:pPr>
                <a:r>
                  <a:rPr kumimoji="0" lang="zh-TW" altLang="en-US" sz="2400" b="1">
                    <a:ea typeface="標楷體" pitchFamily="65" charset="-120"/>
                  </a:rPr>
                  <a:t>其他法律有特別規定</a:t>
                </a:r>
                <a:r>
                  <a:rPr kumimoji="0" lang="zh-TW" altLang="en-US" sz="2400"/>
                  <a:t> </a:t>
                </a:r>
              </a:p>
            </p:txBody>
          </p:sp>
          <p:grpSp>
            <p:nvGrpSpPr>
              <p:cNvPr id="241" name="Group 175"/>
              <p:cNvGrpSpPr>
                <a:grpSpLocks/>
              </p:cNvGrpSpPr>
              <p:nvPr/>
            </p:nvGrpSpPr>
            <p:grpSpPr bwMode="auto">
              <a:xfrm rot="-4423226">
                <a:off x="778" y="3037"/>
                <a:ext cx="400" cy="370"/>
                <a:chOff x="1043" y="2596"/>
                <a:chExt cx="142" cy="99"/>
              </a:xfrm>
            </p:grpSpPr>
            <p:sp>
              <p:nvSpPr>
                <p:cNvPr id="242" name="Freeform 176"/>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3" name="Freeform 177"/>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4" name="Freeform 178"/>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5" name="Freeform 179"/>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6" name="Freeform 180"/>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7" name="Freeform 181"/>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8" name="Freeform 182"/>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9" name="Freeform 183"/>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0" name="Freeform 184"/>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1" name="Freeform 185"/>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2" name="Freeform 186"/>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3" name="Freeform 187"/>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4" name="Freeform 188"/>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5" name="Freeform 189"/>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6" name="Freeform 190"/>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7" name="Freeform 191"/>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8" name="Freeform 192"/>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9" name="Freeform 193"/>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0" name="Freeform 194"/>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1" name="Freeform 195"/>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2" name="Freeform 196"/>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3" name="Freeform 197"/>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4" name="Freeform 198"/>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5" name="Freeform 199"/>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6" name="Freeform 200"/>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7" name="Freeform 201"/>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8" name="Freeform 202"/>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9" name="Freeform 203"/>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0" name="Freeform 204"/>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1" name="Freeform 205"/>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2" name="Freeform 206"/>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3" name="Freeform 207"/>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4" name="Freeform 208"/>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5" name="Freeform 209"/>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6" name="Freeform 210"/>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7" name="Freeform 211"/>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8" name="Freeform 212"/>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9" name="Freeform 213"/>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0" name="Freeform 214"/>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1" name="Freeform 215"/>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2" name="Freeform 216"/>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3" name="Freeform 217"/>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4" name="Freeform 218"/>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5" name="Freeform 219"/>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6" name="Freeform 220"/>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7" name="Freeform 221"/>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8" name="Freeform 222"/>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9" name="Freeform 223"/>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90" name="Freeform 224"/>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91" name="Freeform 225"/>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92" name="Freeform 226"/>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93" name="Freeform 227"/>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spTree>
    <p:extLst>
      <p:ext uri="{BB962C8B-B14F-4D97-AF65-F5344CB8AC3E}">
        <p14:creationId xmlns:p14="http://schemas.microsoft.com/office/powerpoint/2010/main" val="176374870"/>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86</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十四、公務人員退撫給與領受權之喪失</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8" name="Text Box 228"/>
          <p:cNvSpPr txBox="1">
            <a:spLocks noChangeArrowheads="1"/>
          </p:cNvSpPr>
          <p:nvPr/>
        </p:nvSpPr>
        <p:spPr bwMode="auto">
          <a:xfrm>
            <a:off x="767629" y="1338511"/>
            <a:ext cx="4041491"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a:solidFill>
                  <a:schemeClr val="bg1"/>
                </a:solidFill>
                <a:ea typeface="標楷體" pitchFamily="65" charset="-120"/>
              </a:rPr>
              <a:t>二</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定期退撫</a:t>
            </a:r>
            <a:r>
              <a:rPr lang="zh-TW" altLang="en-US" sz="2200" b="1" dirty="0">
                <a:solidFill>
                  <a:schemeClr val="bg1"/>
                </a:solidFill>
                <a:ea typeface="標楷體" pitchFamily="65" charset="-120"/>
              </a:rPr>
              <a:t>給與領受</a:t>
            </a:r>
            <a:r>
              <a:rPr lang="zh-TW" altLang="en-US" sz="2200" b="1" dirty="0" smtClean="0">
                <a:solidFill>
                  <a:schemeClr val="bg1"/>
                </a:solidFill>
                <a:ea typeface="標楷體" pitchFamily="65" charset="-120"/>
              </a:rPr>
              <a:t>權之喪失</a:t>
            </a:r>
            <a:endParaRPr lang="zh-TW" altLang="en-US" sz="2200" b="1" dirty="0">
              <a:solidFill>
                <a:schemeClr val="bg1"/>
              </a:solidFill>
              <a:ea typeface="標楷體" pitchFamily="65" charset="-120"/>
            </a:endParaRPr>
          </a:p>
        </p:txBody>
      </p:sp>
      <p:grpSp>
        <p:nvGrpSpPr>
          <p:cNvPr id="294" name="群組 293"/>
          <p:cNvGrpSpPr>
            <a:grpSpLocks/>
          </p:cNvGrpSpPr>
          <p:nvPr/>
        </p:nvGrpSpPr>
        <p:grpSpPr bwMode="auto">
          <a:xfrm>
            <a:off x="1003300" y="2162175"/>
            <a:ext cx="7018338" cy="3332163"/>
            <a:chOff x="1258888" y="2133600"/>
            <a:chExt cx="7018338" cy="3370263"/>
          </a:xfrm>
        </p:grpSpPr>
        <p:grpSp>
          <p:nvGrpSpPr>
            <p:cNvPr id="295" name="Group 3"/>
            <p:cNvGrpSpPr>
              <a:grpSpLocks/>
            </p:cNvGrpSpPr>
            <p:nvPr/>
          </p:nvGrpSpPr>
          <p:grpSpPr bwMode="auto">
            <a:xfrm>
              <a:off x="1258888" y="2133600"/>
              <a:ext cx="6337300" cy="635000"/>
              <a:chOff x="793" y="1298"/>
              <a:chExt cx="3992" cy="400"/>
            </a:xfrm>
          </p:grpSpPr>
          <p:grpSp>
            <p:nvGrpSpPr>
              <p:cNvPr id="464" name="Group 4"/>
              <p:cNvGrpSpPr>
                <a:grpSpLocks/>
              </p:cNvGrpSpPr>
              <p:nvPr/>
            </p:nvGrpSpPr>
            <p:grpSpPr bwMode="auto">
              <a:xfrm rot="-4423226">
                <a:off x="789" y="1313"/>
                <a:ext cx="400" cy="369"/>
                <a:chOff x="1043" y="2596"/>
                <a:chExt cx="142" cy="99"/>
              </a:xfrm>
            </p:grpSpPr>
            <p:sp>
              <p:nvSpPr>
                <p:cNvPr id="467" name="Freeform 5"/>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68" name="Freeform 6"/>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69" name="Freeform 7"/>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70" name="Freeform 8"/>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71" name="Freeform 9"/>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72" name="Freeform 10"/>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73" name="Freeform 11"/>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74" name="Freeform 12"/>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75" name="Freeform 13"/>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76" name="Freeform 14"/>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77" name="Freeform 15"/>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78" name="Freeform 16"/>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79" name="Freeform 17"/>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80" name="Freeform 18"/>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81" name="Freeform 19"/>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82" name="Freeform 20"/>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83" name="Freeform 21"/>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84" name="Freeform 22"/>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85" name="Freeform 23"/>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86" name="Freeform 24"/>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87" name="Freeform 25"/>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88" name="Freeform 26"/>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89" name="Freeform 27"/>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90" name="Freeform 28"/>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91" name="Freeform 29"/>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92" name="Freeform 30"/>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93" name="Freeform 31"/>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94" name="Freeform 32"/>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95" name="Freeform 33"/>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96" name="Freeform 34"/>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97" name="Freeform 35"/>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98" name="Freeform 36"/>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99" name="Freeform 37"/>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00" name="Freeform 38"/>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01" name="Freeform 39"/>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02" name="Freeform 40"/>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03" name="Freeform 41"/>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04" name="Freeform 42"/>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05" name="Freeform 43"/>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06" name="Freeform 44"/>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07" name="Freeform 45"/>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08" name="Freeform 46"/>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09" name="Freeform 47"/>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10" name="Freeform 48"/>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11" name="Freeform 49"/>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12" name="Freeform 50"/>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13" name="Freeform 51"/>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14" name="Freeform 52"/>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15" name="Freeform 53"/>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16" name="Freeform 54"/>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17" name="Freeform 55"/>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18" name="Freeform 56"/>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sp>
            <p:nvSpPr>
              <p:cNvPr id="465" name="Line 57"/>
              <p:cNvSpPr>
                <a:spLocks noChangeShapeType="1"/>
              </p:cNvSpPr>
              <p:nvPr/>
            </p:nvSpPr>
            <p:spPr bwMode="auto">
              <a:xfrm>
                <a:off x="793" y="165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466" name="Text Box 58"/>
              <p:cNvSpPr txBox="1">
                <a:spLocks noChangeArrowheads="1"/>
              </p:cNvSpPr>
              <p:nvPr/>
            </p:nvSpPr>
            <p:spPr bwMode="auto">
              <a:xfrm>
                <a:off x="1414" y="1322"/>
                <a:ext cx="504"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 typeface="Wingdings" pitchFamily="2" charset="2"/>
                  <a:buNone/>
                </a:pPr>
                <a:r>
                  <a:rPr kumimoji="0" lang="zh-TW" altLang="en-US" sz="2400" b="1" dirty="0">
                    <a:ea typeface="標楷體" pitchFamily="65" charset="-120"/>
                  </a:rPr>
                  <a:t>死亡</a:t>
                </a:r>
                <a:endParaRPr kumimoji="0" lang="zh-TW" altLang="en-US" sz="2400" b="1" dirty="0"/>
              </a:p>
            </p:txBody>
          </p:sp>
        </p:grpSp>
        <p:grpSp>
          <p:nvGrpSpPr>
            <p:cNvPr id="296" name="Group 59"/>
            <p:cNvGrpSpPr>
              <a:grpSpLocks/>
            </p:cNvGrpSpPr>
            <p:nvPr/>
          </p:nvGrpSpPr>
          <p:grpSpPr bwMode="auto">
            <a:xfrm>
              <a:off x="1258888" y="3060700"/>
              <a:ext cx="6337300" cy="644525"/>
              <a:chOff x="793" y="1882"/>
              <a:chExt cx="3992" cy="406"/>
            </a:xfrm>
          </p:grpSpPr>
          <p:sp>
            <p:nvSpPr>
              <p:cNvPr id="409" name="Line 60"/>
              <p:cNvSpPr>
                <a:spLocks noChangeShapeType="1"/>
              </p:cNvSpPr>
              <p:nvPr/>
            </p:nvSpPr>
            <p:spPr bwMode="auto">
              <a:xfrm>
                <a:off x="793" y="224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410" name="Text Box 61"/>
              <p:cNvSpPr txBox="1">
                <a:spLocks noChangeArrowheads="1"/>
              </p:cNvSpPr>
              <p:nvPr/>
            </p:nvSpPr>
            <p:spPr bwMode="auto">
              <a:xfrm>
                <a:off x="1398" y="1882"/>
                <a:ext cx="128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 typeface="Wingdings" pitchFamily="2" charset="2"/>
                  <a:buNone/>
                </a:pPr>
                <a:r>
                  <a:rPr kumimoji="0" lang="zh-TW" altLang="en-US" sz="2400" b="1" dirty="0">
                    <a:ea typeface="標楷體" pitchFamily="65" charset="-120"/>
                  </a:rPr>
                  <a:t>褫奪公權終身</a:t>
                </a:r>
              </a:p>
            </p:txBody>
          </p:sp>
          <p:grpSp>
            <p:nvGrpSpPr>
              <p:cNvPr id="411" name="Group 62"/>
              <p:cNvGrpSpPr>
                <a:grpSpLocks/>
              </p:cNvGrpSpPr>
              <p:nvPr/>
            </p:nvGrpSpPr>
            <p:grpSpPr bwMode="auto">
              <a:xfrm rot="-4423226">
                <a:off x="778" y="1903"/>
                <a:ext cx="400" cy="370"/>
                <a:chOff x="1043" y="2596"/>
                <a:chExt cx="142" cy="99"/>
              </a:xfrm>
            </p:grpSpPr>
            <p:sp>
              <p:nvSpPr>
                <p:cNvPr id="412" name="Freeform 63"/>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13" name="Freeform 64"/>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14" name="Freeform 65"/>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15" name="Freeform 66"/>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16" name="Freeform 67"/>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17" name="Freeform 68"/>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18" name="Freeform 69"/>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19" name="Freeform 70"/>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20" name="Freeform 71"/>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21" name="Freeform 72"/>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22" name="Freeform 73"/>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23" name="Freeform 74"/>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24" name="Freeform 75"/>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25" name="Freeform 76"/>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26" name="Freeform 77"/>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27" name="Freeform 78"/>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28" name="Freeform 79"/>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29" name="Freeform 80"/>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30" name="Freeform 81"/>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31" name="Freeform 82"/>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32" name="Freeform 83"/>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33" name="Freeform 84"/>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34" name="Freeform 85"/>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35" name="Freeform 86"/>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36" name="Freeform 87"/>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37" name="Freeform 88"/>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38" name="Freeform 89"/>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39" name="Freeform 90"/>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40" name="Freeform 91"/>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41" name="Freeform 92"/>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42" name="Freeform 93"/>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43" name="Freeform 94"/>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44" name="Freeform 95"/>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45" name="Freeform 96"/>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46" name="Freeform 97"/>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47" name="Freeform 98"/>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48" name="Freeform 99"/>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49" name="Freeform 100"/>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50" name="Freeform 101"/>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51" name="Freeform 102"/>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52" name="Freeform 103"/>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53" name="Freeform 104"/>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54" name="Freeform 105"/>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55" name="Freeform 106"/>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56" name="Freeform 107"/>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57" name="Freeform 108"/>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58" name="Freeform 109"/>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59" name="Freeform 110"/>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60" name="Freeform 111"/>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61" name="Freeform 112"/>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62" name="Freeform 113"/>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63" name="Freeform 114"/>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297" name="Group 115"/>
            <p:cNvGrpSpPr>
              <a:grpSpLocks/>
            </p:cNvGrpSpPr>
            <p:nvPr/>
          </p:nvGrpSpPr>
          <p:grpSpPr bwMode="auto">
            <a:xfrm>
              <a:off x="1258888" y="3933825"/>
              <a:ext cx="7018338" cy="635000"/>
              <a:chOff x="793" y="2432"/>
              <a:chExt cx="4421" cy="400"/>
            </a:xfrm>
          </p:grpSpPr>
          <p:sp>
            <p:nvSpPr>
              <p:cNvPr id="354" name="Line 116"/>
              <p:cNvSpPr>
                <a:spLocks noChangeShapeType="1"/>
              </p:cNvSpPr>
              <p:nvPr/>
            </p:nvSpPr>
            <p:spPr bwMode="auto">
              <a:xfrm>
                <a:off x="793" y="278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355" name="Text Box 117"/>
              <p:cNvSpPr txBox="1">
                <a:spLocks noChangeArrowheads="1"/>
              </p:cNvSpPr>
              <p:nvPr/>
            </p:nvSpPr>
            <p:spPr bwMode="auto">
              <a:xfrm>
                <a:off x="1414" y="2444"/>
                <a:ext cx="380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 typeface="Wingdings" pitchFamily="2" charset="2"/>
                  <a:buNone/>
                </a:pPr>
                <a:r>
                  <a:rPr kumimoji="0" lang="zh-TW" altLang="en-US" sz="2400" b="1" dirty="0">
                    <a:ea typeface="標楷體" pitchFamily="65" charset="-120"/>
                  </a:rPr>
                  <a:t>動戡終止後，犯內亂、外患罪，經判刑確定</a:t>
                </a:r>
              </a:p>
            </p:txBody>
          </p:sp>
          <p:grpSp>
            <p:nvGrpSpPr>
              <p:cNvPr id="356" name="Group 118"/>
              <p:cNvGrpSpPr>
                <a:grpSpLocks/>
              </p:cNvGrpSpPr>
              <p:nvPr/>
            </p:nvGrpSpPr>
            <p:grpSpPr bwMode="auto">
              <a:xfrm rot="-4423226">
                <a:off x="778" y="2447"/>
                <a:ext cx="400" cy="369"/>
                <a:chOff x="1043" y="2596"/>
                <a:chExt cx="142" cy="99"/>
              </a:xfrm>
            </p:grpSpPr>
            <p:sp>
              <p:nvSpPr>
                <p:cNvPr id="357" name="Freeform 119"/>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58" name="Freeform 120"/>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59" name="Freeform 121"/>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60" name="Freeform 122"/>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61" name="Freeform 123"/>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62" name="Freeform 124"/>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63" name="Freeform 125"/>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64" name="Freeform 126"/>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65" name="Freeform 127"/>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66" name="Freeform 128"/>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67" name="Freeform 129"/>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68" name="Freeform 130"/>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69" name="Freeform 131"/>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70" name="Freeform 132"/>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71" name="Freeform 133"/>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72" name="Freeform 134"/>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73" name="Freeform 135"/>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74" name="Freeform 136"/>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75" name="Freeform 137"/>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76" name="Freeform 138"/>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77" name="Freeform 139"/>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78" name="Freeform 140"/>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79" name="Freeform 141"/>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80" name="Freeform 142"/>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81" name="Freeform 143"/>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82" name="Freeform 144"/>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83" name="Freeform 145"/>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84" name="Freeform 146"/>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85" name="Freeform 147"/>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86" name="Freeform 148"/>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87" name="Freeform 149"/>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88" name="Freeform 150"/>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89" name="Freeform 151"/>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90" name="Freeform 152"/>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91" name="Freeform 153"/>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92" name="Freeform 154"/>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93" name="Freeform 155"/>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94" name="Freeform 156"/>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95" name="Freeform 157"/>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96" name="Freeform 158"/>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97" name="Freeform 159"/>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98" name="Freeform 160"/>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99" name="Freeform 161"/>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00" name="Freeform 162"/>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01" name="Freeform 163"/>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02" name="Freeform 164"/>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03" name="Freeform 165"/>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04" name="Freeform 166"/>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05" name="Freeform 167"/>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06" name="Freeform 168"/>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07" name="Freeform 169"/>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408" name="Freeform 170"/>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298" name="Group 171"/>
            <p:cNvGrpSpPr>
              <a:grpSpLocks/>
            </p:cNvGrpSpPr>
            <p:nvPr/>
          </p:nvGrpSpPr>
          <p:grpSpPr bwMode="auto">
            <a:xfrm>
              <a:off x="1258888" y="4868863"/>
              <a:ext cx="6337300" cy="635000"/>
              <a:chOff x="793" y="3022"/>
              <a:chExt cx="3992" cy="400"/>
            </a:xfrm>
          </p:grpSpPr>
          <p:sp>
            <p:nvSpPr>
              <p:cNvPr id="299" name="Line 172"/>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300" name="Text Box 173"/>
              <p:cNvSpPr txBox="1">
                <a:spLocks noChangeArrowheads="1"/>
              </p:cNvSpPr>
              <p:nvPr/>
            </p:nvSpPr>
            <p:spPr bwMode="auto">
              <a:xfrm>
                <a:off x="1440" y="3022"/>
                <a:ext cx="1667"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 typeface="Wingdings" pitchFamily="2" charset="2"/>
                  <a:buNone/>
                </a:pPr>
                <a:r>
                  <a:rPr kumimoji="0" lang="zh-TW" altLang="en-US" sz="2400" b="1" dirty="0">
                    <a:ea typeface="標楷體" pitchFamily="65" charset="-120"/>
                  </a:rPr>
                  <a:t>喪失中華民國國籍</a:t>
                </a:r>
              </a:p>
            </p:txBody>
          </p:sp>
          <p:grpSp>
            <p:nvGrpSpPr>
              <p:cNvPr id="301" name="Group 174"/>
              <p:cNvGrpSpPr>
                <a:grpSpLocks/>
              </p:cNvGrpSpPr>
              <p:nvPr/>
            </p:nvGrpSpPr>
            <p:grpSpPr bwMode="auto">
              <a:xfrm rot="-4423226">
                <a:off x="778" y="3037"/>
                <a:ext cx="400" cy="370"/>
                <a:chOff x="1043" y="2596"/>
                <a:chExt cx="142" cy="99"/>
              </a:xfrm>
            </p:grpSpPr>
            <p:sp>
              <p:nvSpPr>
                <p:cNvPr id="302" name="Freeform 175"/>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03" name="Freeform 176"/>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04" name="Freeform 177"/>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05" name="Freeform 178"/>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06" name="Freeform 179"/>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07" name="Freeform 180"/>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08" name="Freeform 181"/>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09" name="Freeform 182"/>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10" name="Freeform 183"/>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11" name="Freeform 184"/>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12" name="Freeform 185"/>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13" name="Freeform 186"/>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14" name="Freeform 187"/>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15" name="Freeform 188"/>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16" name="Freeform 189"/>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17" name="Freeform 190"/>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18" name="Freeform 191"/>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19" name="Freeform 192"/>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20" name="Freeform 193"/>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21" name="Freeform 194"/>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22" name="Freeform 195"/>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23" name="Freeform 196"/>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24" name="Freeform 197"/>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25" name="Freeform 198"/>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26" name="Freeform 199"/>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27" name="Freeform 200"/>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28" name="Freeform 201"/>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29" name="Freeform 202"/>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30" name="Freeform 203"/>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31" name="Freeform 204"/>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32" name="Freeform 205"/>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33" name="Freeform 206"/>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34" name="Freeform 207"/>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35" name="Freeform 208"/>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36" name="Freeform 209"/>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37" name="Freeform 210"/>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38" name="Freeform 211"/>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39" name="Freeform 212"/>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40" name="Freeform 213"/>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41" name="Freeform 214"/>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42" name="Freeform 215"/>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43" name="Freeform 216"/>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44" name="Freeform 217"/>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45" name="Freeform 218"/>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46" name="Freeform 219"/>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47" name="Freeform 220"/>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48" name="Freeform 221"/>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49" name="Freeform 222"/>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50" name="Freeform 223"/>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51" name="Freeform 224"/>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52" name="Freeform 225"/>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353" name="Freeform 226"/>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sp>
        <p:nvSpPr>
          <p:cNvPr id="519" name="文字方塊 518"/>
          <p:cNvSpPr txBox="1"/>
          <p:nvPr/>
        </p:nvSpPr>
        <p:spPr>
          <a:xfrm>
            <a:off x="1118906" y="5733256"/>
            <a:ext cx="7431843" cy="572464"/>
          </a:xfrm>
          <a:prstGeom prst="rect">
            <a:avLst/>
          </a:prstGeom>
          <a:noFill/>
        </p:spPr>
        <p:txBody>
          <a:bodyPr wrap="none">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defRPr/>
            </a:pPr>
            <a:r>
              <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a typeface="+mn-ea"/>
              </a:rPr>
              <a:t>★有上述情事者</a:t>
            </a:r>
            <a:r>
              <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a:ea typeface="標楷體"/>
              </a:rPr>
              <a:t>，向後喪失</a:t>
            </a:r>
            <a:r>
              <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a typeface="+mn-ea"/>
              </a:rPr>
              <a:t>請領權</a:t>
            </a:r>
            <a:r>
              <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a:ea typeface="標楷體"/>
              </a:rPr>
              <a:t>，不得再恢復</a:t>
            </a:r>
            <a:r>
              <a:rPr lang="en-US" altLang="zh-TW"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a typeface="+mn-ea"/>
              </a:rPr>
              <a:t>!</a:t>
            </a:r>
            <a:endParaRPr lang="zh-TW" altLang="en-US" sz="26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a typeface="+mn-ea"/>
            </a:endParaRPr>
          </a:p>
        </p:txBody>
      </p:sp>
    </p:spTree>
    <p:extLst>
      <p:ext uri="{BB962C8B-B14F-4D97-AF65-F5344CB8AC3E}">
        <p14:creationId xmlns:p14="http://schemas.microsoft.com/office/powerpoint/2010/main" val="3926397799"/>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87</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27"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8" name="Text Box 228"/>
          <p:cNvSpPr txBox="1">
            <a:spLocks noChangeArrowheads="1"/>
          </p:cNvSpPr>
          <p:nvPr/>
        </p:nvSpPr>
        <p:spPr bwMode="auto">
          <a:xfrm>
            <a:off x="767629" y="1338511"/>
            <a:ext cx="4887877"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一</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應停止定期退撫</a:t>
            </a:r>
            <a:r>
              <a:rPr lang="zh-TW" altLang="en-US" sz="2200" b="1" dirty="0">
                <a:solidFill>
                  <a:schemeClr val="bg1"/>
                </a:solidFill>
                <a:ea typeface="標楷體" pitchFamily="65" charset="-120"/>
              </a:rPr>
              <a:t>給與領受</a:t>
            </a:r>
            <a:r>
              <a:rPr lang="zh-TW" altLang="en-US" sz="2200" b="1" dirty="0" smtClean="0">
                <a:solidFill>
                  <a:schemeClr val="bg1"/>
                </a:solidFill>
                <a:ea typeface="標楷體" pitchFamily="65" charset="-120"/>
              </a:rPr>
              <a:t>權之情事</a:t>
            </a:r>
            <a:endParaRPr lang="zh-TW" altLang="en-US" sz="2200" b="1" dirty="0">
              <a:solidFill>
                <a:schemeClr val="bg1"/>
              </a:solidFill>
              <a:ea typeface="標楷體" pitchFamily="65" charset="-120"/>
            </a:endParaRPr>
          </a:p>
        </p:txBody>
      </p:sp>
      <p:grpSp>
        <p:nvGrpSpPr>
          <p:cNvPr id="2" name="群組 1"/>
          <p:cNvGrpSpPr/>
          <p:nvPr/>
        </p:nvGrpSpPr>
        <p:grpSpPr>
          <a:xfrm>
            <a:off x="801909" y="1990884"/>
            <a:ext cx="6650411" cy="3688261"/>
            <a:chOff x="1125538" y="2159000"/>
            <a:chExt cx="6402387" cy="4325938"/>
          </a:xfrm>
        </p:grpSpPr>
        <p:grpSp>
          <p:nvGrpSpPr>
            <p:cNvPr id="232" name="Group 3"/>
            <p:cNvGrpSpPr>
              <a:grpSpLocks/>
            </p:cNvGrpSpPr>
            <p:nvPr/>
          </p:nvGrpSpPr>
          <p:grpSpPr bwMode="auto">
            <a:xfrm>
              <a:off x="1128713" y="2159000"/>
              <a:ext cx="6337300" cy="635000"/>
              <a:chOff x="793" y="1298"/>
              <a:chExt cx="3992" cy="400"/>
            </a:xfrm>
          </p:grpSpPr>
          <p:grpSp>
            <p:nvGrpSpPr>
              <p:cNvPr id="233" name="Group 4"/>
              <p:cNvGrpSpPr>
                <a:grpSpLocks/>
              </p:cNvGrpSpPr>
              <p:nvPr/>
            </p:nvGrpSpPr>
            <p:grpSpPr bwMode="auto">
              <a:xfrm rot="-4423226">
                <a:off x="789" y="1313"/>
                <a:ext cx="400" cy="369"/>
                <a:chOff x="1043" y="2596"/>
                <a:chExt cx="142" cy="99"/>
              </a:xfrm>
            </p:grpSpPr>
            <p:sp>
              <p:nvSpPr>
                <p:cNvPr id="236" name="Freeform 5"/>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7" name="Freeform 6"/>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8" name="Freeform 7"/>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39" name="Freeform 8"/>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0" name="Freeform 9"/>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1" name="Freeform 10"/>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2" name="Freeform 11"/>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3" name="Freeform 12"/>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4" name="Freeform 13"/>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5" name="Freeform 14"/>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6" name="Freeform 15"/>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7" name="Freeform 16"/>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8" name="Freeform 17"/>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49" name="Freeform 18"/>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0" name="Freeform 19"/>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1" name="Freeform 20"/>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2" name="Freeform 21"/>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3" name="Freeform 22"/>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4" name="Freeform 23"/>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5" name="Freeform 24"/>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6" name="Freeform 25"/>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7" name="Freeform 26"/>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8" name="Freeform 27"/>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59" name="Freeform 28"/>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0" name="Freeform 29"/>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1" name="Freeform 30"/>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2" name="Freeform 31"/>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3" name="Freeform 32"/>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4" name="Freeform 33"/>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5" name="Freeform 34"/>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6" name="Freeform 35"/>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7" name="Freeform 36"/>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8" name="Freeform 37"/>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69" name="Freeform 38"/>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0" name="Freeform 39"/>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1" name="Freeform 40"/>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2" name="Freeform 41"/>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3" name="Freeform 42"/>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4" name="Freeform 43"/>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5" name="Freeform 44"/>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6" name="Freeform 45"/>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7" name="Freeform 46"/>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8" name="Freeform 47"/>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79" name="Freeform 48"/>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0" name="Freeform 49"/>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1" name="Freeform 50"/>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2" name="Freeform 51"/>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3" name="Freeform 52"/>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4" name="Freeform 53"/>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5" name="Freeform 54"/>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6" name="Freeform 55"/>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87" name="Freeform 56"/>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sp>
            <p:nvSpPr>
              <p:cNvPr id="234" name="Line 57"/>
              <p:cNvSpPr>
                <a:spLocks noChangeShapeType="1"/>
              </p:cNvSpPr>
              <p:nvPr/>
            </p:nvSpPr>
            <p:spPr bwMode="auto">
              <a:xfrm>
                <a:off x="793" y="165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235" name="Text Box 58"/>
              <p:cNvSpPr txBox="1">
                <a:spLocks noChangeArrowheads="1"/>
              </p:cNvSpPr>
              <p:nvPr/>
            </p:nvSpPr>
            <p:spPr bwMode="auto">
              <a:xfrm>
                <a:off x="1345" y="1333"/>
                <a:ext cx="3412"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Tx/>
                  <a:buNone/>
                </a:pPr>
                <a:r>
                  <a:rPr kumimoji="0" lang="zh-TW" altLang="en-US" sz="2400" b="1" dirty="0">
                    <a:ea typeface="標楷體" pitchFamily="65" charset="-120"/>
                  </a:rPr>
                  <a:t>犯貪瀆罪，經判刑確定而入監服刑期間</a:t>
                </a:r>
                <a:endParaRPr kumimoji="0" lang="zh-TW" altLang="en-US" sz="2400" b="1" dirty="0"/>
              </a:p>
            </p:txBody>
          </p:sp>
        </p:grpSp>
        <p:grpSp>
          <p:nvGrpSpPr>
            <p:cNvPr id="288" name="Group 59"/>
            <p:cNvGrpSpPr>
              <a:grpSpLocks/>
            </p:cNvGrpSpPr>
            <p:nvPr/>
          </p:nvGrpSpPr>
          <p:grpSpPr bwMode="auto">
            <a:xfrm>
              <a:off x="1128713" y="2884488"/>
              <a:ext cx="6337300" cy="644525"/>
              <a:chOff x="793" y="1882"/>
              <a:chExt cx="3992" cy="406"/>
            </a:xfrm>
          </p:grpSpPr>
          <p:sp>
            <p:nvSpPr>
              <p:cNvPr id="289" name="Line 60"/>
              <p:cNvSpPr>
                <a:spLocks noChangeShapeType="1"/>
              </p:cNvSpPr>
              <p:nvPr/>
            </p:nvSpPr>
            <p:spPr bwMode="auto">
              <a:xfrm>
                <a:off x="793" y="2240"/>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290" name="Text Box 61"/>
              <p:cNvSpPr txBox="1">
                <a:spLocks noChangeArrowheads="1"/>
              </p:cNvSpPr>
              <p:nvPr/>
            </p:nvSpPr>
            <p:spPr bwMode="auto">
              <a:xfrm>
                <a:off x="1362" y="1882"/>
                <a:ext cx="1667"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Tx/>
                  <a:buNone/>
                </a:pPr>
                <a:r>
                  <a:rPr kumimoji="0" lang="zh-TW" altLang="en-US" sz="2400" b="1" dirty="0">
                    <a:ea typeface="標楷體" pitchFamily="65" charset="-120"/>
                  </a:rPr>
                  <a:t>褫奪公權尚未復權</a:t>
                </a:r>
                <a:endParaRPr kumimoji="0" lang="zh-TW" altLang="en-US" sz="2400" b="1" dirty="0">
                  <a:latin typeface="標楷體" pitchFamily="65" charset="-120"/>
                  <a:ea typeface="標楷體" pitchFamily="65" charset="-120"/>
                </a:endParaRPr>
              </a:p>
            </p:txBody>
          </p:sp>
          <p:grpSp>
            <p:nvGrpSpPr>
              <p:cNvPr id="291" name="Group 62"/>
              <p:cNvGrpSpPr>
                <a:grpSpLocks/>
              </p:cNvGrpSpPr>
              <p:nvPr/>
            </p:nvGrpSpPr>
            <p:grpSpPr bwMode="auto">
              <a:xfrm rot="-4423226">
                <a:off x="778" y="1903"/>
                <a:ext cx="400" cy="370"/>
                <a:chOff x="1043" y="2596"/>
                <a:chExt cx="142" cy="99"/>
              </a:xfrm>
            </p:grpSpPr>
            <p:sp>
              <p:nvSpPr>
                <p:cNvPr id="292" name="Freeform 63"/>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293" name="Freeform 64"/>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20" name="Freeform 65"/>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21" name="Freeform 66"/>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22" name="Freeform 67"/>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23" name="Freeform 68"/>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24" name="Freeform 69"/>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25" name="Freeform 70"/>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26" name="Freeform 71"/>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27" name="Freeform 72"/>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28" name="Freeform 73"/>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29" name="Freeform 74"/>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30" name="Freeform 75"/>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31" name="Freeform 76"/>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32" name="Freeform 77"/>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33" name="Freeform 78"/>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34" name="Freeform 79"/>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35" name="Freeform 80"/>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36" name="Freeform 81"/>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37" name="Freeform 82"/>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38" name="Freeform 83"/>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39" name="Freeform 84"/>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40" name="Freeform 85"/>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41" name="Freeform 86"/>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42" name="Freeform 87"/>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43" name="Freeform 88"/>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44" name="Freeform 89"/>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45" name="Freeform 90"/>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46" name="Freeform 91"/>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47" name="Freeform 92"/>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48" name="Freeform 93"/>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49" name="Freeform 94"/>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50" name="Freeform 95"/>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51" name="Freeform 96"/>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52" name="Freeform 97"/>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53" name="Freeform 98"/>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54" name="Freeform 99"/>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55" name="Freeform 100"/>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56" name="Freeform 101"/>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57" name="Freeform 102"/>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58" name="Freeform 103"/>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59" name="Freeform 104"/>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60" name="Freeform 105"/>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61" name="Freeform 106"/>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62" name="Freeform 107"/>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63" name="Freeform 108"/>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64" name="Freeform 109"/>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65" name="Freeform 110"/>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66" name="Freeform 111"/>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67" name="Freeform 112"/>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68" name="Freeform 113"/>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69" name="Freeform 114"/>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570" name="Group 115"/>
            <p:cNvGrpSpPr>
              <a:grpSpLocks/>
            </p:cNvGrpSpPr>
            <p:nvPr/>
          </p:nvGrpSpPr>
          <p:grpSpPr bwMode="auto">
            <a:xfrm>
              <a:off x="1128713" y="3711575"/>
              <a:ext cx="6337300" cy="635000"/>
              <a:chOff x="793" y="2432"/>
              <a:chExt cx="3992" cy="400"/>
            </a:xfrm>
          </p:grpSpPr>
          <p:sp>
            <p:nvSpPr>
              <p:cNvPr id="571" name="Line 116"/>
              <p:cNvSpPr>
                <a:spLocks noChangeShapeType="1"/>
              </p:cNvSpPr>
              <p:nvPr/>
            </p:nvSpPr>
            <p:spPr bwMode="auto">
              <a:xfrm>
                <a:off x="793" y="278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572" name="Text Box 117"/>
              <p:cNvSpPr txBox="1">
                <a:spLocks noChangeArrowheads="1"/>
              </p:cNvSpPr>
              <p:nvPr/>
            </p:nvSpPr>
            <p:spPr bwMode="auto">
              <a:xfrm>
                <a:off x="1362" y="2433"/>
                <a:ext cx="1086"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Tx/>
                  <a:buNone/>
                </a:pPr>
                <a:r>
                  <a:rPr kumimoji="0" lang="zh-TW" altLang="en-US" sz="2400" b="1" dirty="0">
                    <a:ea typeface="標楷體" pitchFamily="65" charset="-120"/>
                  </a:rPr>
                  <a:t>因案被通緝</a:t>
                </a:r>
              </a:p>
            </p:txBody>
          </p:sp>
          <p:grpSp>
            <p:nvGrpSpPr>
              <p:cNvPr id="573" name="Group 118"/>
              <p:cNvGrpSpPr>
                <a:grpSpLocks/>
              </p:cNvGrpSpPr>
              <p:nvPr/>
            </p:nvGrpSpPr>
            <p:grpSpPr bwMode="auto">
              <a:xfrm rot="-4423226">
                <a:off x="778" y="2447"/>
                <a:ext cx="400" cy="369"/>
                <a:chOff x="1043" y="2596"/>
                <a:chExt cx="142" cy="99"/>
              </a:xfrm>
            </p:grpSpPr>
            <p:sp>
              <p:nvSpPr>
                <p:cNvPr id="574" name="Freeform 119"/>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75" name="Freeform 120"/>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76" name="Freeform 121"/>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77" name="Freeform 122"/>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78" name="Freeform 123"/>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79" name="Freeform 124"/>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80" name="Freeform 125"/>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81" name="Freeform 126"/>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82" name="Freeform 127"/>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83" name="Freeform 128"/>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84" name="Freeform 129"/>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85" name="Freeform 130"/>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86" name="Freeform 131"/>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87" name="Freeform 132"/>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88" name="Freeform 133"/>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89" name="Freeform 134"/>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90" name="Freeform 135"/>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91" name="Freeform 136"/>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92" name="Freeform 137"/>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93" name="Freeform 138"/>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94" name="Freeform 139"/>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95" name="Freeform 140"/>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96" name="Freeform 141"/>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97" name="Freeform 142"/>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98" name="Freeform 143"/>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599" name="Freeform 144"/>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00" name="Freeform 145"/>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01" name="Freeform 146"/>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02" name="Freeform 147"/>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03" name="Freeform 148"/>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04" name="Freeform 149"/>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05" name="Freeform 150"/>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06" name="Freeform 151"/>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07" name="Freeform 152"/>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08" name="Freeform 153"/>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09" name="Freeform 154"/>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10" name="Freeform 155"/>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11" name="Freeform 156"/>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12" name="Freeform 157"/>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13" name="Freeform 158"/>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14" name="Freeform 159"/>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15" name="Freeform 160"/>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16" name="Freeform 161"/>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17" name="Freeform 162"/>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18" name="Freeform 163"/>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19" name="Freeform 164"/>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20" name="Freeform 165"/>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21" name="Freeform 166"/>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22" name="Freeform 167"/>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23" name="Freeform 168"/>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24" name="Freeform 169"/>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25" name="Freeform 170"/>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626" name="Group 171"/>
            <p:cNvGrpSpPr>
              <a:grpSpLocks/>
            </p:cNvGrpSpPr>
            <p:nvPr/>
          </p:nvGrpSpPr>
          <p:grpSpPr bwMode="auto">
            <a:xfrm>
              <a:off x="1125538" y="4419600"/>
              <a:ext cx="6337300" cy="635000"/>
              <a:chOff x="793" y="3022"/>
              <a:chExt cx="3992" cy="400"/>
            </a:xfrm>
          </p:grpSpPr>
          <p:sp>
            <p:nvSpPr>
              <p:cNvPr id="627" name="Line 172"/>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628" name="Text Box 173"/>
              <p:cNvSpPr txBox="1">
                <a:spLocks noChangeArrowheads="1"/>
              </p:cNvSpPr>
              <p:nvPr/>
            </p:nvSpPr>
            <p:spPr bwMode="auto">
              <a:xfrm>
                <a:off x="1364" y="3073"/>
                <a:ext cx="3348" cy="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spcBef>
                    <a:spcPct val="0"/>
                  </a:spcBef>
                  <a:buFontTx/>
                  <a:buNone/>
                </a:pPr>
                <a:r>
                  <a:rPr kumimoji="0" lang="zh-TW" altLang="en-US" sz="2400" b="1">
                    <a:ea typeface="標楷體" pitchFamily="65" charset="-120"/>
                  </a:rPr>
                  <a:t>再任有給職務</a:t>
                </a:r>
                <a:r>
                  <a:rPr kumimoji="0" lang="en-US" altLang="zh-TW" sz="2400" b="1">
                    <a:ea typeface="標楷體" pitchFamily="65" charset="-120"/>
                  </a:rPr>
                  <a:t>(</a:t>
                </a:r>
                <a:r>
                  <a:rPr kumimoji="0" lang="zh-TW" altLang="en-US" sz="2400" b="1">
                    <a:ea typeface="標楷體" pitchFamily="65" charset="-120"/>
                  </a:rPr>
                  <a:t>月撫慰金者不適用</a:t>
                </a:r>
                <a:r>
                  <a:rPr kumimoji="0" lang="en-US" altLang="zh-TW" sz="2400" b="1">
                    <a:ea typeface="標楷體" pitchFamily="65" charset="-120"/>
                  </a:rPr>
                  <a:t>)</a:t>
                </a:r>
                <a:endParaRPr kumimoji="0" lang="zh-TW" altLang="en-US" sz="2400" b="1">
                  <a:ea typeface="標楷體" pitchFamily="65" charset="-120"/>
                </a:endParaRPr>
              </a:p>
            </p:txBody>
          </p:sp>
          <p:grpSp>
            <p:nvGrpSpPr>
              <p:cNvPr id="629" name="Group 174"/>
              <p:cNvGrpSpPr>
                <a:grpSpLocks/>
              </p:cNvGrpSpPr>
              <p:nvPr/>
            </p:nvGrpSpPr>
            <p:grpSpPr bwMode="auto">
              <a:xfrm rot="-4423226">
                <a:off x="778" y="3037"/>
                <a:ext cx="400" cy="370"/>
                <a:chOff x="1043" y="2596"/>
                <a:chExt cx="142" cy="99"/>
              </a:xfrm>
            </p:grpSpPr>
            <p:sp>
              <p:nvSpPr>
                <p:cNvPr id="630" name="Freeform 175"/>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31" name="Freeform 176"/>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32" name="Freeform 177"/>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33" name="Freeform 178"/>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34" name="Freeform 179"/>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35" name="Freeform 180"/>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36" name="Freeform 181"/>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37" name="Freeform 182"/>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38" name="Freeform 183"/>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39" name="Freeform 184"/>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40" name="Freeform 185"/>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41" name="Freeform 186"/>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42" name="Freeform 187"/>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43" name="Freeform 188"/>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44" name="Freeform 189"/>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45" name="Freeform 190"/>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46" name="Freeform 191"/>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47" name="Freeform 192"/>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48" name="Freeform 193"/>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49" name="Freeform 194"/>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50" name="Freeform 195"/>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51" name="Freeform 196"/>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52" name="Freeform 197"/>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53" name="Freeform 198"/>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54" name="Freeform 199"/>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55" name="Freeform 200"/>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56" name="Freeform 201"/>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57" name="Freeform 202"/>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58" name="Freeform 203"/>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59" name="Freeform 204"/>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60" name="Freeform 205"/>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61" name="Freeform 206"/>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62" name="Freeform 207"/>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63" name="Freeform 208"/>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64" name="Freeform 209"/>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65" name="Freeform 210"/>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66" name="Freeform 211"/>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67" name="Freeform 212"/>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68" name="Freeform 213"/>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69" name="Freeform 214"/>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70" name="Freeform 215"/>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71" name="Freeform 216"/>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72" name="Freeform 217"/>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73" name="Freeform 218"/>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74" name="Freeform 219"/>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75" name="Freeform 220"/>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76" name="Freeform 221"/>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77" name="Freeform 222"/>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78" name="Freeform 223"/>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79" name="Freeform 224"/>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80" name="Freeform 225"/>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81" name="Freeform 226"/>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682" name="Group 171"/>
            <p:cNvGrpSpPr>
              <a:grpSpLocks/>
            </p:cNvGrpSpPr>
            <p:nvPr/>
          </p:nvGrpSpPr>
          <p:grpSpPr bwMode="auto">
            <a:xfrm>
              <a:off x="1177925" y="5146675"/>
              <a:ext cx="6337300" cy="635000"/>
              <a:chOff x="793" y="3022"/>
              <a:chExt cx="3992" cy="400"/>
            </a:xfrm>
          </p:grpSpPr>
          <p:sp>
            <p:nvSpPr>
              <p:cNvPr id="683" name="Line 172"/>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684" name="Text Box 173"/>
              <p:cNvSpPr txBox="1">
                <a:spLocks noChangeArrowheads="1"/>
              </p:cNvSpPr>
              <p:nvPr/>
            </p:nvSpPr>
            <p:spPr bwMode="auto">
              <a:xfrm>
                <a:off x="1364" y="3073"/>
                <a:ext cx="3348" cy="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spcBef>
                    <a:spcPct val="0"/>
                  </a:spcBef>
                  <a:buFontTx/>
                  <a:buNone/>
                </a:pPr>
                <a:r>
                  <a:rPr kumimoji="0" lang="zh-TW" altLang="en-US" sz="2400" b="1">
                    <a:solidFill>
                      <a:srgbClr val="0000FF"/>
                    </a:solidFill>
                    <a:ea typeface="標楷體" pitchFamily="65" charset="-120"/>
                  </a:rPr>
                  <a:t>卸任總統、副總統領有禮遇金期間</a:t>
                </a:r>
              </a:p>
            </p:txBody>
          </p:sp>
          <p:grpSp>
            <p:nvGrpSpPr>
              <p:cNvPr id="685" name="Group 174"/>
              <p:cNvGrpSpPr>
                <a:grpSpLocks/>
              </p:cNvGrpSpPr>
              <p:nvPr/>
            </p:nvGrpSpPr>
            <p:grpSpPr bwMode="auto">
              <a:xfrm rot="-4423226">
                <a:off x="778" y="3037"/>
                <a:ext cx="400" cy="370"/>
                <a:chOff x="1043" y="2596"/>
                <a:chExt cx="142" cy="99"/>
              </a:xfrm>
            </p:grpSpPr>
            <p:sp>
              <p:nvSpPr>
                <p:cNvPr id="686" name="Freeform 175"/>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87" name="Freeform 176"/>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88" name="Freeform 177"/>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89" name="Freeform 178"/>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90" name="Freeform 179"/>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91" name="Freeform 180"/>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92" name="Freeform 181"/>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93" name="Freeform 182"/>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94" name="Freeform 183"/>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95" name="Freeform 184"/>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96" name="Freeform 185"/>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97" name="Freeform 186"/>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98" name="Freeform 187"/>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699" name="Freeform 188"/>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00" name="Freeform 189"/>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01" name="Freeform 190"/>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02" name="Freeform 191"/>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03" name="Freeform 192"/>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04" name="Freeform 193"/>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05" name="Freeform 194"/>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06" name="Freeform 195"/>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07" name="Freeform 196"/>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08" name="Freeform 197"/>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09" name="Freeform 198"/>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10" name="Freeform 199"/>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11" name="Freeform 200"/>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12" name="Freeform 201"/>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13" name="Freeform 202"/>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14" name="Freeform 203"/>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15" name="Freeform 204"/>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16" name="Freeform 205"/>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17" name="Freeform 206"/>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18" name="Freeform 207"/>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19" name="Freeform 208"/>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20" name="Freeform 209"/>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21" name="Freeform 210"/>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22" name="Freeform 211"/>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23" name="Freeform 212"/>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24" name="Freeform 213"/>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25" name="Freeform 214"/>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26" name="Freeform 215"/>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27" name="Freeform 216"/>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28" name="Freeform 217"/>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29" name="Freeform 218"/>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30" name="Freeform 219"/>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31" name="Freeform 220"/>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32" name="Freeform 221"/>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33" name="Freeform 222"/>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34" name="Freeform 223"/>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35" name="Freeform 224"/>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36" name="Freeform 225"/>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37" name="Freeform 226"/>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grpSp>
          <p:nvGrpSpPr>
            <p:cNvPr id="738" name="Group 171"/>
            <p:cNvGrpSpPr>
              <a:grpSpLocks/>
            </p:cNvGrpSpPr>
            <p:nvPr/>
          </p:nvGrpSpPr>
          <p:grpSpPr bwMode="auto">
            <a:xfrm>
              <a:off x="1190625" y="5849938"/>
              <a:ext cx="6337300" cy="635000"/>
              <a:chOff x="793" y="3022"/>
              <a:chExt cx="3992" cy="400"/>
            </a:xfrm>
          </p:grpSpPr>
          <p:sp>
            <p:nvSpPr>
              <p:cNvPr id="739" name="Line 172"/>
              <p:cNvSpPr>
                <a:spLocks noChangeShapeType="1"/>
              </p:cNvSpPr>
              <p:nvPr/>
            </p:nvSpPr>
            <p:spPr bwMode="auto">
              <a:xfrm>
                <a:off x="793" y="3373"/>
                <a:ext cx="3992" cy="0"/>
              </a:xfrm>
              <a:prstGeom prst="line">
                <a:avLst/>
              </a:prstGeom>
              <a:noFill/>
              <a:ln w="25400">
                <a:solidFill>
                  <a:srgbClr val="C0C0C0"/>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sz="2400"/>
              </a:p>
            </p:txBody>
          </p:sp>
          <p:sp>
            <p:nvSpPr>
              <p:cNvPr id="740" name="Text Box 173"/>
              <p:cNvSpPr txBox="1">
                <a:spLocks noChangeArrowheads="1"/>
              </p:cNvSpPr>
              <p:nvPr/>
            </p:nvSpPr>
            <p:spPr bwMode="auto">
              <a:xfrm>
                <a:off x="1364" y="3073"/>
                <a:ext cx="3348" cy="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spcBef>
                    <a:spcPct val="0"/>
                  </a:spcBef>
                  <a:buFontTx/>
                  <a:buNone/>
                </a:pPr>
                <a:r>
                  <a:rPr kumimoji="0" lang="zh-TW" altLang="en-US" sz="2400" b="1">
                    <a:solidFill>
                      <a:srgbClr val="0000FF"/>
                    </a:solidFill>
                    <a:ea typeface="標楷體" pitchFamily="65" charset="-120"/>
                  </a:rPr>
                  <a:t>其他法律有特別規定</a:t>
                </a:r>
              </a:p>
            </p:txBody>
          </p:sp>
          <p:grpSp>
            <p:nvGrpSpPr>
              <p:cNvPr id="741" name="Group 174"/>
              <p:cNvGrpSpPr>
                <a:grpSpLocks/>
              </p:cNvGrpSpPr>
              <p:nvPr/>
            </p:nvGrpSpPr>
            <p:grpSpPr bwMode="auto">
              <a:xfrm rot="-4423226">
                <a:off x="778" y="3037"/>
                <a:ext cx="400" cy="370"/>
                <a:chOff x="1043" y="2596"/>
                <a:chExt cx="142" cy="99"/>
              </a:xfrm>
            </p:grpSpPr>
            <p:sp>
              <p:nvSpPr>
                <p:cNvPr id="742" name="Freeform 175"/>
                <p:cNvSpPr>
                  <a:spLocks/>
                </p:cNvSpPr>
                <p:nvPr/>
              </p:nvSpPr>
              <p:spPr bwMode="auto">
                <a:xfrm>
                  <a:off x="1149" y="2693"/>
                  <a:ext cx="12" cy="2"/>
                </a:xfrm>
                <a:custGeom>
                  <a:avLst/>
                  <a:gdLst>
                    <a:gd name="T0" fmla="*/ 0 w 63"/>
                    <a:gd name="T1" fmla="*/ 0 h 14"/>
                    <a:gd name="T2" fmla="*/ 0 w 63"/>
                    <a:gd name="T3" fmla="*/ 0 h 14"/>
                    <a:gd name="T4" fmla="*/ 0 w 63"/>
                    <a:gd name="T5" fmla="*/ 0 h 14"/>
                    <a:gd name="T6" fmla="*/ 0 w 63"/>
                    <a:gd name="T7" fmla="*/ 0 h 14"/>
                    <a:gd name="T8" fmla="*/ 0 w 63"/>
                    <a:gd name="T9" fmla="*/ 0 h 14"/>
                    <a:gd name="T10" fmla="*/ 0 w 63"/>
                    <a:gd name="T11" fmla="*/ 0 h 14"/>
                    <a:gd name="T12" fmla="*/ 0 w 63"/>
                    <a:gd name="T13" fmla="*/ 0 h 14"/>
                    <a:gd name="T14" fmla="*/ 0 w 63"/>
                    <a:gd name="T15" fmla="*/ 0 h 14"/>
                    <a:gd name="T16" fmla="*/ 0 w 63"/>
                    <a:gd name="T17" fmla="*/ 0 h 14"/>
                    <a:gd name="T18" fmla="*/ 0 w 63"/>
                    <a:gd name="T19" fmla="*/ 0 h 14"/>
                    <a:gd name="T20" fmla="*/ 0 w 63"/>
                    <a:gd name="T21" fmla="*/ 0 h 14"/>
                    <a:gd name="T22" fmla="*/ 0 w 63"/>
                    <a:gd name="T23" fmla="*/ 0 h 14"/>
                    <a:gd name="T24" fmla="*/ 0 w 63"/>
                    <a:gd name="T25" fmla="*/ 0 h 14"/>
                    <a:gd name="T26" fmla="*/ 0 w 63"/>
                    <a:gd name="T27" fmla="*/ 0 h 14"/>
                    <a:gd name="T28" fmla="*/ 0 w 63"/>
                    <a:gd name="T29" fmla="*/ 0 h 14"/>
                    <a:gd name="T30" fmla="*/ 0 w 63"/>
                    <a:gd name="T31" fmla="*/ 0 h 14"/>
                    <a:gd name="T32" fmla="*/ 0 w 6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4">
                      <a:moveTo>
                        <a:pt x="63" y="14"/>
                      </a:moveTo>
                      <a:lnTo>
                        <a:pt x="55" y="14"/>
                      </a:lnTo>
                      <a:lnTo>
                        <a:pt x="48" y="14"/>
                      </a:lnTo>
                      <a:lnTo>
                        <a:pt x="40" y="14"/>
                      </a:lnTo>
                      <a:lnTo>
                        <a:pt x="31" y="11"/>
                      </a:lnTo>
                      <a:lnTo>
                        <a:pt x="23" y="10"/>
                      </a:lnTo>
                      <a:lnTo>
                        <a:pt x="16" y="8"/>
                      </a:lnTo>
                      <a:lnTo>
                        <a:pt x="8" y="4"/>
                      </a:lnTo>
                      <a:lnTo>
                        <a:pt x="0" y="0"/>
                      </a:lnTo>
                      <a:lnTo>
                        <a:pt x="8" y="3"/>
                      </a:lnTo>
                      <a:lnTo>
                        <a:pt x="15" y="6"/>
                      </a:lnTo>
                      <a:lnTo>
                        <a:pt x="23" y="8"/>
                      </a:lnTo>
                      <a:lnTo>
                        <a:pt x="30" y="10"/>
                      </a:lnTo>
                      <a:lnTo>
                        <a:pt x="39" y="11"/>
                      </a:lnTo>
                      <a:lnTo>
                        <a:pt x="47" y="12"/>
                      </a:lnTo>
                      <a:lnTo>
                        <a:pt x="55" y="14"/>
                      </a:lnTo>
                      <a:lnTo>
                        <a:pt x="63" y="14"/>
                      </a:lnTo>
                      <a:close/>
                    </a:path>
                  </a:pathLst>
                </a:custGeom>
                <a:solidFill>
                  <a:srgbClr val="F0A7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43" name="Freeform 176"/>
                <p:cNvSpPr>
                  <a:spLocks/>
                </p:cNvSpPr>
                <p:nvPr/>
              </p:nvSpPr>
              <p:spPr bwMode="auto">
                <a:xfrm>
                  <a:off x="1143" y="2689"/>
                  <a:ext cx="26" cy="6"/>
                </a:xfrm>
                <a:custGeom>
                  <a:avLst/>
                  <a:gdLst>
                    <a:gd name="T0" fmla="*/ 0 w 129"/>
                    <a:gd name="T1" fmla="*/ 0 h 38"/>
                    <a:gd name="T2" fmla="*/ 0 w 129"/>
                    <a:gd name="T3" fmla="*/ 0 h 38"/>
                    <a:gd name="T4" fmla="*/ 0 w 129"/>
                    <a:gd name="T5" fmla="*/ 0 h 38"/>
                    <a:gd name="T6" fmla="*/ 0 w 129"/>
                    <a:gd name="T7" fmla="*/ 0 h 38"/>
                    <a:gd name="T8" fmla="*/ 0 w 129"/>
                    <a:gd name="T9" fmla="*/ 0 h 38"/>
                    <a:gd name="T10" fmla="*/ 0 w 129"/>
                    <a:gd name="T11" fmla="*/ 0 h 38"/>
                    <a:gd name="T12" fmla="*/ 0 w 129"/>
                    <a:gd name="T13" fmla="*/ 0 h 38"/>
                    <a:gd name="T14" fmla="*/ 0 w 129"/>
                    <a:gd name="T15" fmla="*/ 0 h 38"/>
                    <a:gd name="T16" fmla="*/ 0 w 129"/>
                    <a:gd name="T17" fmla="*/ 0 h 38"/>
                    <a:gd name="T18" fmla="*/ 0 w 129"/>
                    <a:gd name="T19" fmla="*/ 0 h 38"/>
                    <a:gd name="T20" fmla="*/ 0 w 129"/>
                    <a:gd name="T21" fmla="*/ 0 h 38"/>
                    <a:gd name="T22" fmla="*/ 0 w 129"/>
                    <a:gd name="T23" fmla="*/ 0 h 38"/>
                    <a:gd name="T24" fmla="*/ 0 w 129"/>
                    <a:gd name="T25" fmla="*/ 0 h 38"/>
                    <a:gd name="T26" fmla="*/ 0 w 129"/>
                    <a:gd name="T27" fmla="*/ 0 h 38"/>
                    <a:gd name="T28" fmla="*/ 0 w 129"/>
                    <a:gd name="T29" fmla="*/ 0 h 38"/>
                    <a:gd name="T30" fmla="*/ 0 w 129"/>
                    <a:gd name="T31" fmla="*/ 0 h 38"/>
                    <a:gd name="T32" fmla="*/ 0 w 129"/>
                    <a:gd name="T33" fmla="*/ 0 h 38"/>
                    <a:gd name="T34" fmla="*/ 0 w 129"/>
                    <a:gd name="T35" fmla="*/ 0 h 38"/>
                    <a:gd name="T36" fmla="*/ 0 w 129"/>
                    <a:gd name="T37" fmla="*/ 0 h 38"/>
                    <a:gd name="T38" fmla="*/ 0 w 129"/>
                    <a:gd name="T39" fmla="*/ 0 h 38"/>
                    <a:gd name="T40" fmla="*/ 0 w 129"/>
                    <a:gd name="T41" fmla="*/ 0 h 38"/>
                    <a:gd name="T42" fmla="*/ 0 w 129"/>
                    <a:gd name="T43" fmla="*/ 0 h 38"/>
                    <a:gd name="T44" fmla="*/ 0 w 129"/>
                    <a:gd name="T45" fmla="*/ 0 h 38"/>
                    <a:gd name="T46" fmla="*/ 0 w 129"/>
                    <a:gd name="T47" fmla="*/ 0 h 38"/>
                    <a:gd name="T48" fmla="*/ 0 w 129"/>
                    <a:gd name="T49" fmla="*/ 0 h 38"/>
                    <a:gd name="T50" fmla="*/ 0 w 129"/>
                    <a:gd name="T51" fmla="*/ 0 h 38"/>
                    <a:gd name="T52" fmla="*/ 0 w 129"/>
                    <a:gd name="T53" fmla="*/ 0 h 38"/>
                    <a:gd name="T54" fmla="*/ 0 w 129"/>
                    <a:gd name="T55" fmla="*/ 0 h 38"/>
                    <a:gd name="T56" fmla="*/ 0 w 129"/>
                    <a:gd name="T57" fmla="*/ 0 h 38"/>
                    <a:gd name="T58" fmla="*/ 0 w 129"/>
                    <a:gd name="T59" fmla="*/ 0 h 38"/>
                    <a:gd name="T60" fmla="*/ 0 w 129"/>
                    <a:gd name="T61" fmla="*/ 0 h 38"/>
                    <a:gd name="T62" fmla="*/ 0 w 129"/>
                    <a:gd name="T63" fmla="*/ 0 h 38"/>
                    <a:gd name="T64" fmla="*/ 0 w 129"/>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9" h="38">
                      <a:moveTo>
                        <a:pt x="129" y="28"/>
                      </a:moveTo>
                      <a:lnTo>
                        <a:pt x="116" y="33"/>
                      </a:lnTo>
                      <a:lnTo>
                        <a:pt x="102" y="36"/>
                      </a:lnTo>
                      <a:lnTo>
                        <a:pt x="89" y="38"/>
                      </a:lnTo>
                      <a:lnTo>
                        <a:pt x="75" y="38"/>
                      </a:lnTo>
                      <a:lnTo>
                        <a:pt x="60" y="35"/>
                      </a:lnTo>
                      <a:lnTo>
                        <a:pt x="47" y="32"/>
                      </a:lnTo>
                      <a:lnTo>
                        <a:pt x="33" y="26"/>
                      </a:lnTo>
                      <a:lnTo>
                        <a:pt x="20" y="18"/>
                      </a:lnTo>
                      <a:lnTo>
                        <a:pt x="18" y="16"/>
                      </a:lnTo>
                      <a:lnTo>
                        <a:pt x="15" y="14"/>
                      </a:lnTo>
                      <a:lnTo>
                        <a:pt x="12" y="11"/>
                      </a:lnTo>
                      <a:lnTo>
                        <a:pt x="10" y="10"/>
                      </a:lnTo>
                      <a:lnTo>
                        <a:pt x="7" y="8"/>
                      </a:lnTo>
                      <a:lnTo>
                        <a:pt x="5" y="5"/>
                      </a:lnTo>
                      <a:lnTo>
                        <a:pt x="2" y="3"/>
                      </a:lnTo>
                      <a:lnTo>
                        <a:pt x="0" y="0"/>
                      </a:lnTo>
                      <a:lnTo>
                        <a:pt x="10" y="8"/>
                      </a:lnTo>
                      <a:lnTo>
                        <a:pt x="21" y="14"/>
                      </a:lnTo>
                      <a:lnTo>
                        <a:pt x="32" y="20"/>
                      </a:lnTo>
                      <a:lnTo>
                        <a:pt x="44" y="23"/>
                      </a:lnTo>
                      <a:lnTo>
                        <a:pt x="56" y="27"/>
                      </a:lnTo>
                      <a:lnTo>
                        <a:pt x="69" y="30"/>
                      </a:lnTo>
                      <a:lnTo>
                        <a:pt x="81" y="32"/>
                      </a:lnTo>
                      <a:lnTo>
                        <a:pt x="94" y="33"/>
                      </a:lnTo>
                      <a:lnTo>
                        <a:pt x="99" y="32"/>
                      </a:lnTo>
                      <a:lnTo>
                        <a:pt x="103" y="32"/>
                      </a:lnTo>
                      <a:lnTo>
                        <a:pt x="107" y="32"/>
                      </a:lnTo>
                      <a:lnTo>
                        <a:pt x="112" y="32"/>
                      </a:lnTo>
                      <a:lnTo>
                        <a:pt x="116" y="30"/>
                      </a:lnTo>
                      <a:lnTo>
                        <a:pt x="120" y="30"/>
                      </a:lnTo>
                      <a:lnTo>
                        <a:pt x="124" y="29"/>
                      </a:lnTo>
                      <a:lnTo>
                        <a:pt x="129" y="28"/>
                      </a:lnTo>
                      <a:close/>
                    </a:path>
                  </a:pathLst>
                </a:custGeom>
                <a:solidFill>
                  <a:srgbClr val="F1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44" name="Freeform 177"/>
                <p:cNvSpPr>
                  <a:spLocks/>
                </p:cNvSpPr>
                <p:nvPr/>
              </p:nvSpPr>
              <p:spPr bwMode="auto">
                <a:xfrm>
                  <a:off x="1140" y="2685"/>
                  <a:ext cx="33" cy="10"/>
                </a:xfrm>
                <a:custGeom>
                  <a:avLst/>
                  <a:gdLst>
                    <a:gd name="T0" fmla="*/ 0 w 166"/>
                    <a:gd name="T1" fmla="*/ 0 h 59"/>
                    <a:gd name="T2" fmla="*/ 0 w 166"/>
                    <a:gd name="T3" fmla="*/ 0 h 59"/>
                    <a:gd name="T4" fmla="*/ 0 w 166"/>
                    <a:gd name="T5" fmla="*/ 0 h 59"/>
                    <a:gd name="T6" fmla="*/ 0 w 166"/>
                    <a:gd name="T7" fmla="*/ 0 h 59"/>
                    <a:gd name="T8" fmla="*/ 0 w 166"/>
                    <a:gd name="T9" fmla="*/ 0 h 59"/>
                    <a:gd name="T10" fmla="*/ 0 w 166"/>
                    <a:gd name="T11" fmla="*/ 0 h 59"/>
                    <a:gd name="T12" fmla="*/ 0 w 166"/>
                    <a:gd name="T13" fmla="*/ 0 h 59"/>
                    <a:gd name="T14" fmla="*/ 0 w 166"/>
                    <a:gd name="T15" fmla="*/ 0 h 59"/>
                    <a:gd name="T16" fmla="*/ 0 w 166"/>
                    <a:gd name="T17" fmla="*/ 0 h 59"/>
                    <a:gd name="T18" fmla="*/ 0 w 166"/>
                    <a:gd name="T19" fmla="*/ 0 h 59"/>
                    <a:gd name="T20" fmla="*/ 0 w 166"/>
                    <a:gd name="T21" fmla="*/ 0 h 59"/>
                    <a:gd name="T22" fmla="*/ 0 w 166"/>
                    <a:gd name="T23" fmla="*/ 0 h 59"/>
                    <a:gd name="T24" fmla="*/ 0 w 166"/>
                    <a:gd name="T25" fmla="*/ 0 h 59"/>
                    <a:gd name="T26" fmla="*/ 0 w 166"/>
                    <a:gd name="T27" fmla="*/ 0 h 59"/>
                    <a:gd name="T28" fmla="*/ 0 w 166"/>
                    <a:gd name="T29" fmla="*/ 0 h 59"/>
                    <a:gd name="T30" fmla="*/ 0 w 166"/>
                    <a:gd name="T31" fmla="*/ 0 h 59"/>
                    <a:gd name="T32" fmla="*/ 0 w 166"/>
                    <a:gd name="T33" fmla="*/ 0 h 59"/>
                    <a:gd name="T34" fmla="*/ 0 w 166"/>
                    <a:gd name="T35" fmla="*/ 0 h 59"/>
                    <a:gd name="T36" fmla="*/ 0 w 166"/>
                    <a:gd name="T37" fmla="*/ 0 h 59"/>
                    <a:gd name="T38" fmla="*/ 0 w 166"/>
                    <a:gd name="T39" fmla="*/ 0 h 59"/>
                    <a:gd name="T40" fmla="*/ 0 w 166"/>
                    <a:gd name="T41" fmla="*/ 0 h 59"/>
                    <a:gd name="T42" fmla="*/ 0 w 166"/>
                    <a:gd name="T43" fmla="*/ 0 h 59"/>
                    <a:gd name="T44" fmla="*/ 0 w 166"/>
                    <a:gd name="T45" fmla="*/ 0 h 59"/>
                    <a:gd name="T46" fmla="*/ 0 w 166"/>
                    <a:gd name="T47" fmla="*/ 0 h 59"/>
                    <a:gd name="T48" fmla="*/ 0 w 166"/>
                    <a:gd name="T49" fmla="*/ 0 h 59"/>
                    <a:gd name="T50" fmla="*/ 0 w 166"/>
                    <a:gd name="T51" fmla="*/ 0 h 59"/>
                    <a:gd name="T52" fmla="*/ 0 w 166"/>
                    <a:gd name="T53" fmla="*/ 0 h 59"/>
                    <a:gd name="T54" fmla="*/ 0 w 166"/>
                    <a:gd name="T55" fmla="*/ 0 h 59"/>
                    <a:gd name="T56" fmla="*/ 0 w 166"/>
                    <a:gd name="T57" fmla="*/ 0 h 59"/>
                    <a:gd name="T58" fmla="*/ 0 w 166"/>
                    <a:gd name="T59" fmla="*/ 0 h 59"/>
                    <a:gd name="T60" fmla="*/ 0 w 166"/>
                    <a:gd name="T61" fmla="*/ 0 h 59"/>
                    <a:gd name="T62" fmla="*/ 0 w 166"/>
                    <a:gd name="T63" fmla="*/ 0 h 59"/>
                    <a:gd name="T64" fmla="*/ 0 w 166"/>
                    <a:gd name="T65" fmla="*/ 0 h 59"/>
                    <a:gd name="T66" fmla="*/ 0 w 166"/>
                    <a:gd name="T67" fmla="*/ 0 h 59"/>
                    <a:gd name="T68" fmla="*/ 0 w 166"/>
                    <a:gd name="T69" fmla="*/ 0 h 59"/>
                    <a:gd name="T70" fmla="*/ 0 w 166"/>
                    <a:gd name="T71" fmla="*/ 0 h 59"/>
                    <a:gd name="T72" fmla="*/ 0 w 166"/>
                    <a:gd name="T73" fmla="*/ 0 h 59"/>
                    <a:gd name="T74" fmla="*/ 0 w 166"/>
                    <a:gd name="T75" fmla="*/ 0 h 59"/>
                    <a:gd name="T76" fmla="*/ 0 w 166"/>
                    <a:gd name="T77" fmla="*/ 0 h 59"/>
                    <a:gd name="T78" fmla="*/ 0 w 166"/>
                    <a:gd name="T79" fmla="*/ 0 h 59"/>
                    <a:gd name="T80" fmla="*/ 0 w 166"/>
                    <a:gd name="T81" fmla="*/ 0 h 59"/>
                    <a:gd name="T82" fmla="*/ 0 w 166"/>
                    <a:gd name="T83" fmla="*/ 0 h 59"/>
                    <a:gd name="T84" fmla="*/ 0 w 166"/>
                    <a:gd name="T85" fmla="*/ 0 h 59"/>
                    <a:gd name="T86" fmla="*/ 0 w 166"/>
                    <a:gd name="T87" fmla="*/ 0 h 59"/>
                    <a:gd name="T88" fmla="*/ 0 w 166"/>
                    <a:gd name="T89" fmla="*/ 0 h 59"/>
                    <a:gd name="T90" fmla="*/ 0 w 166"/>
                    <a:gd name="T91" fmla="*/ 0 h 59"/>
                    <a:gd name="T92" fmla="*/ 0 w 166"/>
                    <a:gd name="T93" fmla="*/ 0 h 59"/>
                    <a:gd name="T94" fmla="*/ 0 w 166"/>
                    <a:gd name="T95" fmla="*/ 0 h 59"/>
                    <a:gd name="T96" fmla="*/ 0 w 166"/>
                    <a:gd name="T97" fmla="*/ 0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6" h="59">
                      <a:moveTo>
                        <a:pt x="47" y="45"/>
                      </a:moveTo>
                      <a:lnTo>
                        <a:pt x="54" y="48"/>
                      </a:lnTo>
                      <a:lnTo>
                        <a:pt x="61" y="51"/>
                      </a:lnTo>
                      <a:lnTo>
                        <a:pt x="69" y="53"/>
                      </a:lnTo>
                      <a:lnTo>
                        <a:pt x="76" y="55"/>
                      </a:lnTo>
                      <a:lnTo>
                        <a:pt x="85" y="56"/>
                      </a:lnTo>
                      <a:lnTo>
                        <a:pt x="93" y="57"/>
                      </a:lnTo>
                      <a:lnTo>
                        <a:pt x="101" y="59"/>
                      </a:lnTo>
                      <a:lnTo>
                        <a:pt x="109" y="59"/>
                      </a:lnTo>
                      <a:lnTo>
                        <a:pt x="117" y="57"/>
                      </a:lnTo>
                      <a:lnTo>
                        <a:pt x="124" y="56"/>
                      </a:lnTo>
                      <a:lnTo>
                        <a:pt x="131" y="54"/>
                      </a:lnTo>
                      <a:lnTo>
                        <a:pt x="139" y="51"/>
                      </a:lnTo>
                      <a:lnTo>
                        <a:pt x="146" y="49"/>
                      </a:lnTo>
                      <a:lnTo>
                        <a:pt x="153" y="45"/>
                      </a:lnTo>
                      <a:lnTo>
                        <a:pt x="159" y="41"/>
                      </a:lnTo>
                      <a:lnTo>
                        <a:pt x="166" y="37"/>
                      </a:lnTo>
                      <a:lnTo>
                        <a:pt x="159" y="39"/>
                      </a:lnTo>
                      <a:lnTo>
                        <a:pt x="152" y="42"/>
                      </a:lnTo>
                      <a:lnTo>
                        <a:pt x="146" y="43"/>
                      </a:lnTo>
                      <a:lnTo>
                        <a:pt x="139" y="45"/>
                      </a:lnTo>
                      <a:lnTo>
                        <a:pt x="132" y="47"/>
                      </a:lnTo>
                      <a:lnTo>
                        <a:pt x="125" y="47"/>
                      </a:lnTo>
                      <a:lnTo>
                        <a:pt x="117" y="48"/>
                      </a:lnTo>
                      <a:lnTo>
                        <a:pt x="110" y="48"/>
                      </a:lnTo>
                      <a:lnTo>
                        <a:pt x="95" y="47"/>
                      </a:lnTo>
                      <a:lnTo>
                        <a:pt x="79" y="44"/>
                      </a:lnTo>
                      <a:lnTo>
                        <a:pt x="64" y="41"/>
                      </a:lnTo>
                      <a:lnTo>
                        <a:pt x="50" y="36"/>
                      </a:lnTo>
                      <a:lnTo>
                        <a:pt x="36" y="29"/>
                      </a:lnTo>
                      <a:lnTo>
                        <a:pt x="24" y="20"/>
                      </a:lnTo>
                      <a:lnTo>
                        <a:pt x="11" y="11"/>
                      </a:lnTo>
                      <a:lnTo>
                        <a:pt x="0" y="0"/>
                      </a:lnTo>
                      <a:lnTo>
                        <a:pt x="4" y="6"/>
                      </a:lnTo>
                      <a:lnTo>
                        <a:pt x="8" y="12"/>
                      </a:lnTo>
                      <a:lnTo>
                        <a:pt x="12" y="17"/>
                      </a:lnTo>
                      <a:lnTo>
                        <a:pt x="16" y="21"/>
                      </a:lnTo>
                      <a:lnTo>
                        <a:pt x="21" y="26"/>
                      </a:lnTo>
                      <a:lnTo>
                        <a:pt x="26" y="31"/>
                      </a:lnTo>
                      <a:lnTo>
                        <a:pt x="31" y="35"/>
                      </a:lnTo>
                      <a:lnTo>
                        <a:pt x="36" y="39"/>
                      </a:lnTo>
                      <a:lnTo>
                        <a:pt x="38" y="39"/>
                      </a:lnTo>
                      <a:lnTo>
                        <a:pt x="39" y="41"/>
                      </a:lnTo>
                      <a:lnTo>
                        <a:pt x="40" y="42"/>
                      </a:lnTo>
                      <a:lnTo>
                        <a:pt x="41" y="42"/>
                      </a:lnTo>
                      <a:lnTo>
                        <a:pt x="43" y="43"/>
                      </a:lnTo>
                      <a:lnTo>
                        <a:pt x="44" y="44"/>
                      </a:lnTo>
                      <a:lnTo>
                        <a:pt x="45" y="44"/>
                      </a:lnTo>
                      <a:lnTo>
                        <a:pt x="47" y="45"/>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45" name="Freeform 178"/>
                <p:cNvSpPr>
                  <a:spLocks/>
                </p:cNvSpPr>
                <p:nvPr/>
              </p:nvSpPr>
              <p:spPr bwMode="auto">
                <a:xfrm>
                  <a:off x="1138" y="2682"/>
                  <a:ext cx="38" cy="12"/>
                </a:xfrm>
                <a:custGeom>
                  <a:avLst/>
                  <a:gdLst>
                    <a:gd name="T0" fmla="*/ 0 w 191"/>
                    <a:gd name="T1" fmla="*/ 0 h 72"/>
                    <a:gd name="T2" fmla="*/ 0 w 191"/>
                    <a:gd name="T3" fmla="*/ 0 h 72"/>
                    <a:gd name="T4" fmla="*/ 0 w 191"/>
                    <a:gd name="T5" fmla="*/ 0 h 72"/>
                    <a:gd name="T6" fmla="*/ 0 w 191"/>
                    <a:gd name="T7" fmla="*/ 0 h 72"/>
                    <a:gd name="T8" fmla="*/ 0 w 191"/>
                    <a:gd name="T9" fmla="*/ 0 h 72"/>
                    <a:gd name="T10" fmla="*/ 0 w 191"/>
                    <a:gd name="T11" fmla="*/ 0 h 72"/>
                    <a:gd name="T12" fmla="*/ 0 w 191"/>
                    <a:gd name="T13" fmla="*/ 0 h 72"/>
                    <a:gd name="T14" fmla="*/ 0 w 191"/>
                    <a:gd name="T15" fmla="*/ 0 h 72"/>
                    <a:gd name="T16" fmla="*/ 0 w 191"/>
                    <a:gd name="T17" fmla="*/ 0 h 72"/>
                    <a:gd name="T18" fmla="*/ 0 w 191"/>
                    <a:gd name="T19" fmla="*/ 0 h 72"/>
                    <a:gd name="T20" fmla="*/ 0 w 191"/>
                    <a:gd name="T21" fmla="*/ 0 h 72"/>
                    <a:gd name="T22" fmla="*/ 0 w 191"/>
                    <a:gd name="T23" fmla="*/ 0 h 72"/>
                    <a:gd name="T24" fmla="*/ 0 w 191"/>
                    <a:gd name="T25" fmla="*/ 0 h 72"/>
                    <a:gd name="T26" fmla="*/ 0 w 191"/>
                    <a:gd name="T27" fmla="*/ 0 h 72"/>
                    <a:gd name="T28" fmla="*/ 0 w 191"/>
                    <a:gd name="T29" fmla="*/ 0 h 72"/>
                    <a:gd name="T30" fmla="*/ 0 w 191"/>
                    <a:gd name="T31" fmla="*/ 0 h 72"/>
                    <a:gd name="T32" fmla="*/ 0 w 191"/>
                    <a:gd name="T33" fmla="*/ 0 h 72"/>
                    <a:gd name="T34" fmla="*/ 0 w 191"/>
                    <a:gd name="T35" fmla="*/ 0 h 72"/>
                    <a:gd name="T36" fmla="*/ 0 w 191"/>
                    <a:gd name="T37" fmla="*/ 0 h 72"/>
                    <a:gd name="T38" fmla="*/ 0 w 191"/>
                    <a:gd name="T39" fmla="*/ 0 h 72"/>
                    <a:gd name="T40" fmla="*/ 0 w 191"/>
                    <a:gd name="T41" fmla="*/ 0 h 72"/>
                    <a:gd name="T42" fmla="*/ 0 w 191"/>
                    <a:gd name="T43" fmla="*/ 0 h 72"/>
                    <a:gd name="T44" fmla="*/ 0 w 191"/>
                    <a:gd name="T45" fmla="*/ 0 h 72"/>
                    <a:gd name="T46" fmla="*/ 0 w 191"/>
                    <a:gd name="T47" fmla="*/ 0 h 72"/>
                    <a:gd name="T48" fmla="*/ 0 w 191"/>
                    <a:gd name="T49" fmla="*/ 0 h 72"/>
                    <a:gd name="T50" fmla="*/ 0 w 191"/>
                    <a:gd name="T51" fmla="*/ 0 h 72"/>
                    <a:gd name="T52" fmla="*/ 0 w 191"/>
                    <a:gd name="T53" fmla="*/ 0 h 72"/>
                    <a:gd name="T54" fmla="*/ 0 w 191"/>
                    <a:gd name="T55" fmla="*/ 0 h 72"/>
                    <a:gd name="T56" fmla="*/ 0 w 191"/>
                    <a:gd name="T57" fmla="*/ 0 h 72"/>
                    <a:gd name="T58" fmla="*/ 0 w 191"/>
                    <a:gd name="T59" fmla="*/ 0 h 72"/>
                    <a:gd name="T60" fmla="*/ 0 w 191"/>
                    <a:gd name="T61" fmla="*/ 0 h 72"/>
                    <a:gd name="T62" fmla="*/ 0 w 191"/>
                    <a:gd name="T63" fmla="*/ 0 h 72"/>
                    <a:gd name="T64" fmla="*/ 0 w 191"/>
                    <a:gd name="T65" fmla="*/ 0 h 72"/>
                    <a:gd name="T66" fmla="*/ 0 w 191"/>
                    <a:gd name="T67" fmla="*/ 0 h 72"/>
                    <a:gd name="T68" fmla="*/ 0 w 191"/>
                    <a:gd name="T69" fmla="*/ 0 h 72"/>
                    <a:gd name="T70" fmla="*/ 0 w 191"/>
                    <a:gd name="T71" fmla="*/ 0 h 72"/>
                    <a:gd name="T72" fmla="*/ 0 w 191"/>
                    <a:gd name="T73" fmla="*/ 0 h 72"/>
                    <a:gd name="T74" fmla="*/ 0 w 191"/>
                    <a:gd name="T75" fmla="*/ 0 h 72"/>
                    <a:gd name="T76" fmla="*/ 0 w 191"/>
                    <a:gd name="T77" fmla="*/ 0 h 72"/>
                    <a:gd name="T78" fmla="*/ 0 w 191"/>
                    <a:gd name="T79" fmla="*/ 0 h 72"/>
                    <a:gd name="T80" fmla="*/ 0 w 191"/>
                    <a:gd name="T81" fmla="*/ 0 h 72"/>
                    <a:gd name="T82" fmla="*/ 0 w 191"/>
                    <a:gd name="T83" fmla="*/ 0 h 72"/>
                    <a:gd name="T84" fmla="*/ 0 w 191"/>
                    <a:gd name="T85" fmla="*/ 0 h 72"/>
                    <a:gd name="T86" fmla="*/ 0 w 191"/>
                    <a:gd name="T87" fmla="*/ 0 h 72"/>
                    <a:gd name="T88" fmla="*/ 0 w 191"/>
                    <a:gd name="T89" fmla="*/ 0 h 72"/>
                    <a:gd name="T90" fmla="*/ 0 w 191"/>
                    <a:gd name="T91" fmla="*/ 0 h 72"/>
                    <a:gd name="T92" fmla="*/ 0 w 191"/>
                    <a:gd name="T93" fmla="*/ 0 h 72"/>
                    <a:gd name="T94" fmla="*/ 0 w 191"/>
                    <a:gd name="T95" fmla="*/ 0 h 72"/>
                    <a:gd name="T96" fmla="*/ 0 w 191"/>
                    <a:gd name="T97" fmla="*/ 0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1" h="72">
                      <a:moveTo>
                        <a:pt x="26" y="39"/>
                      </a:moveTo>
                      <a:lnTo>
                        <a:pt x="36" y="47"/>
                      </a:lnTo>
                      <a:lnTo>
                        <a:pt x="47" y="53"/>
                      </a:lnTo>
                      <a:lnTo>
                        <a:pt x="58" y="59"/>
                      </a:lnTo>
                      <a:lnTo>
                        <a:pt x="70" y="62"/>
                      </a:lnTo>
                      <a:lnTo>
                        <a:pt x="82" y="66"/>
                      </a:lnTo>
                      <a:lnTo>
                        <a:pt x="95" y="69"/>
                      </a:lnTo>
                      <a:lnTo>
                        <a:pt x="107" y="71"/>
                      </a:lnTo>
                      <a:lnTo>
                        <a:pt x="120" y="72"/>
                      </a:lnTo>
                      <a:lnTo>
                        <a:pt x="125" y="71"/>
                      </a:lnTo>
                      <a:lnTo>
                        <a:pt x="129" y="71"/>
                      </a:lnTo>
                      <a:lnTo>
                        <a:pt x="133" y="71"/>
                      </a:lnTo>
                      <a:lnTo>
                        <a:pt x="138" y="71"/>
                      </a:lnTo>
                      <a:lnTo>
                        <a:pt x="142" y="69"/>
                      </a:lnTo>
                      <a:lnTo>
                        <a:pt x="146" y="69"/>
                      </a:lnTo>
                      <a:lnTo>
                        <a:pt x="150" y="68"/>
                      </a:lnTo>
                      <a:lnTo>
                        <a:pt x="155" y="67"/>
                      </a:lnTo>
                      <a:lnTo>
                        <a:pt x="160" y="65"/>
                      </a:lnTo>
                      <a:lnTo>
                        <a:pt x="164" y="62"/>
                      </a:lnTo>
                      <a:lnTo>
                        <a:pt x="169" y="60"/>
                      </a:lnTo>
                      <a:lnTo>
                        <a:pt x="174" y="56"/>
                      </a:lnTo>
                      <a:lnTo>
                        <a:pt x="178" y="53"/>
                      </a:lnTo>
                      <a:lnTo>
                        <a:pt x="183" y="49"/>
                      </a:lnTo>
                      <a:lnTo>
                        <a:pt x="187" y="45"/>
                      </a:lnTo>
                      <a:lnTo>
                        <a:pt x="191" y="42"/>
                      </a:lnTo>
                      <a:lnTo>
                        <a:pt x="183" y="45"/>
                      </a:lnTo>
                      <a:lnTo>
                        <a:pt x="175" y="49"/>
                      </a:lnTo>
                      <a:lnTo>
                        <a:pt x="166" y="53"/>
                      </a:lnTo>
                      <a:lnTo>
                        <a:pt x="157" y="55"/>
                      </a:lnTo>
                      <a:lnTo>
                        <a:pt x="148" y="57"/>
                      </a:lnTo>
                      <a:lnTo>
                        <a:pt x="139" y="59"/>
                      </a:lnTo>
                      <a:lnTo>
                        <a:pt x="130" y="60"/>
                      </a:lnTo>
                      <a:lnTo>
                        <a:pt x="120" y="60"/>
                      </a:lnTo>
                      <a:lnTo>
                        <a:pt x="103" y="60"/>
                      </a:lnTo>
                      <a:lnTo>
                        <a:pt x="85" y="56"/>
                      </a:lnTo>
                      <a:lnTo>
                        <a:pt x="69" y="51"/>
                      </a:lnTo>
                      <a:lnTo>
                        <a:pt x="53" y="44"/>
                      </a:lnTo>
                      <a:lnTo>
                        <a:pt x="38" y="36"/>
                      </a:lnTo>
                      <a:lnTo>
                        <a:pt x="24" y="25"/>
                      </a:lnTo>
                      <a:lnTo>
                        <a:pt x="12" y="13"/>
                      </a:lnTo>
                      <a:lnTo>
                        <a:pt x="0" y="0"/>
                      </a:lnTo>
                      <a:lnTo>
                        <a:pt x="2" y="5"/>
                      </a:lnTo>
                      <a:lnTo>
                        <a:pt x="5" y="11"/>
                      </a:lnTo>
                      <a:lnTo>
                        <a:pt x="8" y="15"/>
                      </a:lnTo>
                      <a:lnTo>
                        <a:pt x="11" y="20"/>
                      </a:lnTo>
                      <a:lnTo>
                        <a:pt x="15" y="25"/>
                      </a:lnTo>
                      <a:lnTo>
                        <a:pt x="18" y="30"/>
                      </a:lnTo>
                      <a:lnTo>
                        <a:pt x="22" y="35"/>
                      </a:lnTo>
                      <a:lnTo>
                        <a:pt x="26" y="39"/>
                      </a:lnTo>
                      <a:close/>
                    </a:path>
                  </a:pathLst>
                </a:custGeom>
                <a:solidFill>
                  <a:srgbClr val="F1A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46" name="Freeform 179"/>
                <p:cNvSpPr>
                  <a:spLocks/>
                </p:cNvSpPr>
                <p:nvPr/>
              </p:nvSpPr>
              <p:spPr bwMode="auto">
                <a:xfrm>
                  <a:off x="1136" y="2679"/>
                  <a:ext cx="42" cy="14"/>
                </a:xfrm>
                <a:custGeom>
                  <a:avLst/>
                  <a:gdLst>
                    <a:gd name="T0" fmla="*/ 0 w 210"/>
                    <a:gd name="T1" fmla="*/ 0 h 84"/>
                    <a:gd name="T2" fmla="*/ 0 w 210"/>
                    <a:gd name="T3" fmla="*/ 0 h 84"/>
                    <a:gd name="T4" fmla="*/ 0 w 210"/>
                    <a:gd name="T5" fmla="*/ 0 h 84"/>
                    <a:gd name="T6" fmla="*/ 0 w 210"/>
                    <a:gd name="T7" fmla="*/ 0 h 84"/>
                    <a:gd name="T8" fmla="*/ 0 w 210"/>
                    <a:gd name="T9" fmla="*/ 0 h 84"/>
                    <a:gd name="T10" fmla="*/ 0 w 210"/>
                    <a:gd name="T11" fmla="*/ 0 h 84"/>
                    <a:gd name="T12" fmla="*/ 0 w 210"/>
                    <a:gd name="T13" fmla="*/ 0 h 84"/>
                    <a:gd name="T14" fmla="*/ 0 w 210"/>
                    <a:gd name="T15" fmla="*/ 0 h 84"/>
                    <a:gd name="T16" fmla="*/ 0 w 210"/>
                    <a:gd name="T17" fmla="*/ 0 h 84"/>
                    <a:gd name="T18" fmla="*/ 0 w 210"/>
                    <a:gd name="T19" fmla="*/ 0 h 84"/>
                    <a:gd name="T20" fmla="*/ 0 w 210"/>
                    <a:gd name="T21" fmla="*/ 0 h 84"/>
                    <a:gd name="T22" fmla="*/ 0 w 210"/>
                    <a:gd name="T23" fmla="*/ 0 h 84"/>
                    <a:gd name="T24" fmla="*/ 0 w 210"/>
                    <a:gd name="T25" fmla="*/ 0 h 84"/>
                    <a:gd name="T26" fmla="*/ 0 w 210"/>
                    <a:gd name="T27" fmla="*/ 0 h 84"/>
                    <a:gd name="T28" fmla="*/ 0 w 210"/>
                    <a:gd name="T29" fmla="*/ 0 h 84"/>
                    <a:gd name="T30" fmla="*/ 0 w 210"/>
                    <a:gd name="T31" fmla="*/ 0 h 84"/>
                    <a:gd name="T32" fmla="*/ 0 w 210"/>
                    <a:gd name="T33" fmla="*/ 0 h 84"/>
                    <a:gd name="T34" fmla="*/ 0 w 210"/>
                    <a:gd name="T35" fmla="*/ 0 h 84"/>
                    <a:gd name="T36" fmla="*/ 0 w 210"/>
                    <a:gd name="T37" fmla="*/ 0 h 84"/>
                    <a:gd name="T38" fmla="*/ 0 w 210"/>
                    <a:gd name="T39" fmla="*/ 0 h 84"/>
                    <a:gd name="T40" fmla="*/ 0 w 210"/>
                    <a:gd name="T41" fmla="*/ 0 h 84"/>
                    <a:gd name="T42" fmla="*/ 0 w 210"/>
                    <a:gd name="T43" fmla="*/ 0 h 84"/>
                    <a:gd name="T44" fmla="*/ 0 w 210"/>
                    <a:gd name="T45" fmla="*/ 0 h 84"/>
                    <a:gd name="T46" fmla="*/ 0 w 210"/>
                    <a:gd name="T47" fmla="*/ 0 h 84"/>
                    <a:gd name="T48" fmla="*/ 0 w 210"/>
                    <a:gd name="T49" fmla="*/ 0 h 84"/>
                    <a:gd name="T50" fmla="*/ 0 w 210"/>
                    <a:gd name="T51" fmla="*/ 0 h 84"/>
                    <a:gd name="T52" fmla="*/ 0 w 210"/>
                    <a:gd name="T53" fmla="*/ 0 h 84"/>
                    <a:gd name="T54" fmla="*/ 0 w 210"/>
                    <a:gd name="T55" fmla="*/ 0 h 84"/>
                    <a:gd name="T56" fmla="*/ 0 w 210"/>
                    <a:gd name="T57" fmla="*/ 0 h 84"/>
                    <a:gd name="T58" fmla="*/ 0 w 210"/>
                    <a:gd name="T59" fmla="*/ 0 h 84"/>
                    <a:gd name="T60" fmla="*/ 0 w 210"/>
                    <a:gd name="T61" fmla="*/ 0 h 84"/>
                    <a:gd name="T62" fmla="*/ 0 w 210"/>
                    <a:gd name="T63" fmla="*/ 0 h 84"/>
                    <a:gd name="T64" fmla="*/ 0 w 210"/>
                    <a:gd name="T65" fmla="*/ 0 h 84"/>
                    <a:gd name="T66" fmla="*/ 0 w 210"/>
                    <a:gd name="T67" fmla="*/ 0 h 84"/>
                    <a:gd name="T68" fmla="*/ 0 w 210"/>
                    <a:gd name="T69" fmla="*/ 0 h 84"/>
                    <a:gd name="T70" fmla="*/ 0 w 210"/>
                    <a:gd name="T71" fmla="*/ 0 h 84"/>
                    <a:gd name="T72" fmla="*/ 0 w 210"/>
                    <a:gd name="T73" fmla="*/ 0 h 84"/>
                    <a:gd name="T74" fmla="*/ 0 w 210"/>
                    <a:gd name="T75" fmla="*/ 0 h 84"/>
                    <a:gd name="T76" fmla="*/ 0 w 210"/>
                    <a:gd name="T77" fmla="*/ 0 h 84"/>
                    <a:gd name="T78" fmla="*/ 0 w 210"/>
                    <a:gd name="T79" fmla="*/ 0 h 84"/>
                    <a:gd name="T80" fmla="*/ 0 w 210"/>
                    <a:gd name="T81" fmla="*/ 0 h 84"/>
                    <a:gd name="T82" fmla="*/ 0 w 210"/>
                    <a:gd name="T83" fmla="*/ 0 h 84"/>
                    <a:gd name="T84" fmla="*/ 0 w 210"/>
                    <a:gd name="T85" fmla="*/ 0 h 84"/>
                    <a:gd name="T86" fmla="*/ 0 w 210"/>
                    <a:gd name="T87" fmla="*/ 0 h 84"/>
                    <a:gd name="T88" fmla="*/ 0 w 210"/>
                    <a:gd name="T89" fmla="*/ 0 h 84"/>
                    <a:gd name="T90" fmla="*/ 0 w 210"/>
                    <a:gd name="T91" fmla="*/ 0 h 84"/>
                    <a:gd name="T92" fmla="*/ 0 w 210"/>
                    <a:gd name="T93" fmla="*/ 0 h 84"/>
                    <a:gd name="T94" fmla="*/ 0 w 210"/>
                    <a:gd name="T95" fmla="*/ 0 h 84"/>
                    <a:gd name="T96" fmla="*/ 0 w 210"/>
                    <a:gd name="T97" fmla="*/ 0 h 84"/>
                    <a:gd name="T98" fmla="*/ 0 w 210"/>
                    <a:gd name="T99" fmla="*/ 0 h 84"/>
                    <a:gd name="T100" fmla="*/ 0 w 210"/>
                    <a:gd name="T101" fmla="*/ 0 h 84"/>
                    <a:gd name="T102" fmla="*/ 0 w 210"/>
                    <a:gd name="T103" fmla="*/ 0 h 84"/>
                    <a:gd name="T104" fmla="*/ 0 w 210"/>
                    <a:gd name="T105" fmla="*/ 0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0" h="84">
                      <a:moveTo>
                        <a:pt x="17" y="36"/>
                      </a:moveTo>
                      <a:lnTo>
                        <a:pt x="28" y="47"/>
                      </a:lnTo>
                      <a:lnTo>
                        <a:pt x="41" y="56"/>
                      </a:lnTo>
                      <a:lnTo>
                        <a:pt x="53" y="65"/>
                      </a:lnTo>
                      <a:lnTo>
                        <a:pt x="67" y="71"/>
                      </a:lnTo>
                      <a:lnTo>
                        <a:pt x="81" y="77"/>
                      </a:lnTo>
                      <a:lnTo>
                        <a:pt x="96" y="80"/>
                      </a:lnTo>
                      <a:lnTo>
                        <a:pt x="112" y="83"/>
                      </a:lnTo>
                      <a:lnTo>
                        <a:pt x="127" y="84"/>
                      </a:lnTo>
                      <a:lnTo>
                        <a:pt x="134" y="84"/>
                      </a:lnTo>
                      <a:lnTo>
                        <a:pt x="142" y="83"/>
                      </a:lnTo>
                      <a:lnTo>
                        <a:pt x="149" y="83"/>
                      </a:lnTo>
                      <a:lnTo>
                        <a:pt x="156" y="81"/>
                      </a:lnTo>
                      <a:lnTo>
                        <a:pt x="163" y="79"/>
                      </a:lnTo>
                      <a:lnTo>
                        <a:pt x="170" y="78"/>
                      </a:lnTo>
                      <a:lnTo>
                        <a:pt x="176" y="75"/>
                      </a:lnTo>
                      <a:lnTo>
                        <a:pt x="183" y="73"/>
                      </a:lnTo>
                      <a:lnTo>
                        <a:pt x="187" y="69"/>
                      </a:lnTo>
                      <a:lnTo>
                        <a:pt x="190" y="67"/>
                      </a:lnTo>
                      <a:lnTo>
                        <a:pt x="194" y="63"/>
                      </a:lnTo>
                      <a:lnTo>
                        <a:pt x="197" y="61"/>
                      </a:lnTo>
                      <a:lnTo>
                        <a:pt x="200" y="57"/>
                      </a:lnTo>
                      <a:lnTo>
                        <a:pt x="204" y="54"/>
                      </a:lnTo>
                      <a:lnTo>
                        <a:pt x="207" y="50"/>
                      </a:lnTo>
                      <a:lnTo>
                        <a:pt x="210" y="45"/>
                      </a:lnTo>
                      <a:lnTo>
                        <a:pt x="201" y="51"/>
                      </a:lnTo>
                      <a:lnTo>
                        <a:pt x="191" y="57"/>
                      </a:lnTo>
                      <a:lnTo>
                        <a:pt x="181" y="62"/>
                      </a:lnTo>
                      <a:lnTo>
                        <a:pt x="171" y="66"/>
                      </a:lnTo>
                      <a:lnTo>
                        <a:pt x="160" y="69"/>
                      </a:lnTo>
                      <a:lnTo>
                        <a:pt x="149" y="71"/>
                      </a:lnTo>
                      <a:lnTo>
                        <a:pt x="138" y="73"/>
                      </a:lnTo>
                      <a:lnTo>
                        <a:pt x="127" y="73"/>
                      </a:lnTo>
                      <a:lnTo>
                        <a:pt x="118" y="73"/>
                      </a:lnTo>
                      <a:lnTo>
                        <a:pt x="108" y="72"/>
                      </a:lnTo>
                      <a:lnTo>
                        <a:pt x="99" y="71"/>
                      </a:lnTo>
                      <a:lnTo>
                        <a:pt x="89" y="68"/>
                      </a:lnTo>
                      <a:lnTo>
                        <a:pt x="80" y="65"/>
                      </a:lnTo>
                      <a:lnTo>
                        <a:pt x="71" y="62"/>
                      </a:lnTo>
                      <a:lnTo>
                        <a:pt x="63" y="57"/>
                      </a:lnTo>
                      <a:lnTo>
                        <a:pt x="55" y="54"/>
                      </a:lnTo>
                      <a:lnTo>
                        <a:pt x="39" y="43"/>
                      </a:lnTo>
                      <a:lnTo>
                        <a:pt x="25" y="30"/>
                      </a:lnTo>
                      <a:lnTo>
                        <a:pt x="12" y="17"/>
                      </a:lnTo>
                      <a:lnTo>
                        <a:pt x="0" y="0"/>
                      </a:lnTo>
                      <a:lnTo>
                        <a:pt x="1" y="5"/>
                      </a:lnTo>
                      <a:lnTo>
                        <a:pt x="3" y="9"/>
                      </a:lnTo>
                      <a:lnTo>
                        <a:pt x="5" y="14"/>
                      </a:lnTo>
                      <a:lnTo>
                        <a:pt x="7" y="19"/>
                      </a:lnTo>
                      <a:lnTo>
                        <a:pt x="9" y="24"/>
                      </a:lnTo>
                      <a:lnTo>
                        <a:pt x="12" y="27"/>
                      </a:lnTo>
                      <a:lnTo>
                        <a:pt x="14" y="32"/>
                      </a:lnTo>
                      <a:lnTo>
                        <a:pt x="17" y="36"/>
                      </a:lnTo>
                      <a:close/>
                    </a:path>
                  </a:pathLst>
                </a:custGeom>
                <a:solidFill>
                  <a:srgbClr val="F1A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47" name="Freeform 180"/>
                <p:cNvSpPr>
                  <a:spLocks/>
                </p:cNvSpPr>
                <p:nvPr/>
              </p:nvSpPr>
              <p:spPr bwMode="auto">
                <a:xfrm>
                  <a:off x="1135" y="2677"/>
                  <a:ext cx="45" cy="15"/>
                </a:xfrm>
                <a:custGeom>
                  <a:avLst/>
                  <a:gdLst>
                    <a:gd name="T0" fmla="*/ 0 w 224"/>
                    <a:gd name="T1" fmla="*/ 0 h 95"/>
                    <a:gd name="T2" fmla="*/ 0 w 224"/>
                    <a:gd name="T3" fmla="*/ 0 h 95"/>
                    <a:gd name="T4" fmla="*/ 0 w 224"/>
                    <a:gd name="T5" fmla="*/ 0 h 95"/>
                    <a:gd name="T6" fmla="*/ 0 w 224"/>
                    <a:gd name="T7" fmla="*/ 0 h 95"/>
                    <a:gd name="T8" fmla="*/ 0 w 224"/>
                    <a:gd name="T9" fmla="*/ 0 h 95"/>
                    <a:gd name="T10" fmla="*/ 0 w 224"/>
                    <a:gd name="T11" fmla="*/ 0 h 95"/>
                    <a:gd name="T12" fmla="*/ 0 w 224"/>
                    <a:gd name="T13" fmla="*/ 0 h 95"/>
                    <a:gd name="T14" fmla="*/ 0 w 224"/>
                    <a:gd name="T15" fmla="*/ 0 h 95"/>
                    <a:gd name="T16" fmla="*/ 0 w 224"/>
                    <a:gd name="T17" fmla="*/ 0 h 95"/>
                    <a:gd name="T18" fmla="*/ 0 w 224"/>
                    <a:gd name="T19" fmla="*/ 0 h 95"/>
                    <a:gd name="T20" fmla="*/ 0 w 224"/>
                    <a:gd name="T21" fmla="*/ 0 h 95"/>
                    <a:gd name="T22" fmla="*/ 0 w 224"/>
                    <a:gd name="T23" fmla="*/ 0 h 95"/>
                    <a:gd name="T24" fmla="*/ 0 w 224"/>
                    <a:gd name="T25" fmla="*/ 0 h 95"/>
                    <a:gd name="T26" fmla="*/ 0 w 224"/>
                    <a:gd name="T27" fmla="*/ 0 h 95"/>
                    <a:gd name="T28" fmla="*/ 0 w 224"/>
                    <a:gd name="T29" fmla="*/ 0 h 95"/>
                    <a:gd name="T30" fmla="*/ 0 w 224"/>
                    <a:gd name="T31" fmla="*/ 0 h 95"/>
                    <a:gd name="T32" fmla="*/ 0 w 224"/>
                    <a:gd name="T33" fmla="*/ 0 h 95"/>
                    <a:gd name="T34" fmla="*/ 0 w 224"/>
                    <a:gd name="T35" fmla="*/ 0 h 95"/>
                    <a:gd name="T36" fmla="*/ 0 w 224"/>
                    <a:gd name="T37" fmla="*/ 0 h 95"/>
                    <a:gd name="T38" fmla="*/ 0 w 224"/>
                    <a:gd name="T39" fmla="*/ 0 h 95"/>
                    <a:gd name="T40" fmla="*/ 0 w 224"/>
                    <a:gd name="T41" fmla="*/ 0 h 95"/>
                    <a:gd name="T42" fmla="*/ 0 w 224"/>
                    <a:gd name="T43" fmla="*/ 0 h 95"/>
                    <a:gd name="T44" fmla="*/ 0 w 224"/>
                    <a:gd name="T45" fmla="*/ 0 h 95"/>
                    <a:gd name="T46" fmla="*/ 0 w 224"/>
                    <a:gd name="T47" fmla="*/ 0 h 95"/>
                    <a:gd name="T48" fmla="*/ 0 w 224"/>
                    <a:gd name="T49" fmla="*/ 0 h 95"/>
                    <a:gd name="T50" fmla="*/ 0 w 224"/>
                    <a:gd name="T51" fmla="*/ 0 h 95"/>
                    <a:gd name="T52" fmla="*/ 0 w 224"/>
                    <a:gd name="T53" fmla="*/ 0 h 95"/>
                    <a:gd name="T54" fmla="*/ 0 w 224"/>
                    <a:gd name="T55" fmla="*/ 0 h 95"/>
                    <a:gd name="T56" fmla="*/ 0 w 224"/>
                    <a:gd name="T57" fmla="*/ 0 h 95"/>
                    <a:gd name="T58" fmla="*/ 0 w 224"/>
                    <a:gd name="T59" fmla="*/ 0 h 95"/>
                    <a:gd name="T60" fmla="*/ 0 w 224"/>
                    <a:gd name="T61" fmla="*/ 0 h 95"/>
                    <a:gd name="T62" fmla="*/ 0 w 224"/>
                    <a:gd name="T63" fmla="*/ 0 h 95"/>
                    <a:gd name="T64" fmla="*/ 0 w 224"/>
                    <a:gd name="T65" fmla="*/ 0 h 95"/>
                    <a:gd name="T66" fmla="*/ 0 w 224"/>
                    <a:gd name="T67" fmla="*/ 0 h 95"/>
                    <a:gd name="T68" fmla="*/ 0 w 224"/>
                    <a:gd name="T69" fmla="*/ 0 h 95"/>
                    <a:gd name="T70" fmla="*/ 0 w 224"/>
                    <a:gd name="T71" fmla="*/ 0 h 95"/>
                    <a:gd name="T72" fmla="*/ 0 w 224"/>
                    <a:gd name="T73" fmla="*/ 0 h 95"/>
                    <a:gd name="T74" fmla="*/ 0 w 224"/>
                    <a:gd name="T75" fmla="*/ 0 h 95"/>
                    <a:gd name="T76" fmla="*/ 0 w 224"/>
                    <a:gd name="T77" fmla="*/ 0 h 95"/>
                    <a:gd name="T78" fmla="*/ 0 w 224"/>
                    <a:gd name="T79" fmla="*/ 0 h 95"/>
                    <a:gd name="T80" fmla="*/ 0 w 224"/>
                    <a:gd name="T81" fmla="*/ 0 h 95"/>
                    <a:gd name="T82" fmla="*/ 0 w 224"/>
                    <a:gd name="T83" fmla="*/ 0 h 95"/>
                    <a:gd name="T84" fmla="*/ 0 w 224"/>
                    <a:gd name="T85" fmla="*/ 0 h 95"/>
                    <a:gd name="T86" fmla="*/ 0 w 224"/>
                    <a:gd name="T87" fmla="*/ 0 h 95"/>
                    <a:gd name="T88" fmla="*/ 0 w 224"/>
                    <a:gd name="T89" fmla="*/ 0 h 95"/>
                    <a:gd name="T90" fmla="*/ 0 w 224"/>
                    <a:gd name="T91" fmla="*/ 0 h 95"/>
                    <a:gd name="T92" fmla="*/ 0 w 224"/>
                    <a:gd name="T93" fmla="*/ 0 h 95"/>
                    <a:gd name="T94" fmla="*/ 0 w 224"/>
                    <a:gd name="T95" fmla="*/ 0 h 95"/>
                    <a:gd name="T96" fmla="*/ 0 w 224"/>
                    <a:gd name="T97" fmla="*/ 0 h 95"/>
                    <a:gd name="T98" fmla="*/ 0 w 224"/>
                    <a:gd name="T99" fmla="*/ 0 h 95"/>
                    <a:gd name="T100" fmla="*/ 0 w 224"/>
                    <a:gd name="T101" fmla="*/ 0 h 95"/>
                    <a:gd name="T102" fmla="*/ 0 w 224"/>
                    <a:gd name="T103" fmla="*/ 0 h 95"/>
                    <a:gd name="T104" fmla="*/ 0 w 224"/>
                    <a:gd name="T105" fmla="*/ 0 h 95"/>
                    <a:gd name="T106" fmla="*/ 0 w 224"/>
                    <a:gd name="T107" fmla="*/ 0 h 95"/>
                    <a:gd name="T108" fmla="*/ 0 w 224"/>
                    <a:gd name="T109" fmla="*/ 0 h 95"/>
                    <a:gd name="T110" fmla="*/ 0 w 224"/>
                    <a:gd name="T111" fmla="*/ 0 h 95"/>
                    <a:gd name="T112" fmla="*/ 0 w 224"/>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4" h="95">
                      <a:moveTo>
                        <a:pt x="12" y="35"/>
                      </a:moveTo>
                      <a:lnTo>
                        <a:pt x="24" y="48"/>
                      </a:lnTo>
                      <a:lnTo>
                        <a:pt x="37" y="60"/>
                      </a:lnTo>
                      <a:lnTo>
                        <a:pt x="50" y="71"/>
                      </a:lnTo>
                      <a:lnTo>
                        <a:pt x="65" y="79"/>
                      </a:lnTo>
                      <a:lnTo>
                        <a:pt x="81" y="86"/>
                      </a:lnTo>
                      <a:lnTo>
                        <a:pt x="97" y="91"/>
                      </a:lnTo>
                      <a:lnTo>
                        <a:pt x="115" y="95"/>
                      </a:lnTo>
                      <a:lnTo>
                        <a:pt x="132" y="95"/>
                      </a:lnTo>
                      <a:lnTo>
                        <a:pt x="142" y="95"/>
                      </a:lnTo>
                      <a:lnTo>
                        <a:pt x="151" y="94"/>
                      </a:lnTo>
                      <a:lnTo>
                        <a:pt x="160" y="92"/>
                      </a:lnTo>
                      <a:lnTo>
                        <a:pt x="169" y="90"/>
                      </a:lnTo>
                      <a:lnTo>
                        <a:pt x="178" y="88"/>
                      </a:lnTo>
                      <a:lnTo>
                        <a:pt x="187" y="84"/>
                      </a:lnTo>
                      <a:lnTo>
                        <a:pt x="195" y="80"/>
                      </a:lnTo>
                      <a:lnTo>
                        <a:pt x="203" y="77"/>
                      </a:lnTo>
                      <a:lnTo>
                        <a:pt x="206" y="73"/>
                      </a:lnTo>
                      <a:lnTo>
                        <a:pt x="209" y="70"/>
                      </a:lnTo>
                      <a:lnTo>
                        <a:pt x="212" y="67"/>
                      </a:lnTo>
                      <a:lnTo>
                        <a:pt x="214" y="64"/>
                      </a:lnTo>
                      <a:lnTo>
                        <a:pt x="217" y="60"/>
                      </a:lnTo>
                      <a:lnTo>
                        <a:pt x="219" y="56"/>
                      </a:lnTo>
                      <a:lnTo>
                        <a:pt x="222" y="53"/>
                      </a:lnTo>
                      <a:lnTo>
                        <a:pt x="224" y="49"/>
                      </a:lnTo>
                      <a:lnTo>
                        <a:pt x="214" y="56"/>
                      </a:lnTo>
                      <a:lnTo>
                        <a:pt x="204" y="64"/>
                      </a:lnTo>
                      <a:lnTo>
                        <a:pt x="193" y="70"/>
                      </a:lnTo>
                      <a:lnTo>
                        <a:pt x="181" y="76"/>
                      </a:lnTo>
                      <a:lnTo>
                        <a:pt x="170" y="79"/>
                      </a:lnTo>
                      <a:lnTo>
                        <a:pt x="157" y="82"/>
                      </a:lnTo>
                      <a:lnTo>
                        <a:pt x="145" y="84"/>
                      </a:lnTo>
                      <a:lnTo>
                        <a:pt x="132" y="84"/>
                      </a:lnTo>
                      <a:lnTo>
                        <a:pt x="122" y="84"/>
                      </a:lnTo>
                      <a:lnTo>
                        <a:pt x="112" y="83"/>
                      </a:lnTo>
                      <a:lnTo>
                        <a:pt x="101" y="82"/>
                      </a:lnTo>
                      <a:lnTo>
                        <a:pt x="92" y="78"/>
                      </a:lnTo>
                      <a:lnTo>
                        <a:pt x="82" y="76"/>
                      </a:lnTo>
                      <a:lnTo>
                        <a:pt x="73" y="71"/>
                      </a:lnTo>
                      <a:lnTo>
                        <a:pt x="64" y="67"/>
                      </a:lnTo>
                      <a:lnTo>
                        <a:pt x="56" y="61"/>
                      </a:lnTo>
                      <a:lnTo>
                        <a:pt x="47" y="55"/>
                      </a:lnTo>
                      <a:lnTo>
                        <a:pt x="40" y="49"/>
                      </a:lnTo>
                      <a:lnTo>
                        <a:pt x="32" y="42"/>
                      </a:lnTo>
                      <a:lnTo>
                        <a:pt x="25" y="35"/>
                      </a:lnTo>
                      <a:lnTo>
                        <a:pt x="18" y="28"/>
                      </a:lnTo>
                      <a:lnTo>
                        <a:pt x="12" y="19"/>
                      </a:lnTo>
                      <a:lnTo>
                        <a:pt x="6" y="10"/>
                      </a:lnTo>
                      <a:lnTo>
                        <a:pt x="0" y="0"/>
                      </a:lnTo>
                      <a:lnTo>
                        <a:pt x="1" y="5"/>
                      </a:lnTo>
                      <a:lnTo>
                        <a:pt x="2" y="10"/>
                      </a:lnTo>
                      <a:lnTo>
                        <a:pt x="4" y="13"/>
                      </a:lnTo>
                      <a:lnTo>
                        <a:pt x="5" y="18"/>
                      </a:lnTo>
                      <a:lnTo>
                        <a:pt x="7" y="23"/>
                      </a:lnTo>
                      <a:lnTo>
                        <a:pt x="8" y="26"/>
                      </a:lnTo>
                      <a:lnTo>
                        <a:pt x="10" y="30"/>
                      </a:lnTo>
                      <a:lnTo>
                        <a:pt x="12" y="35"/>
                      </a:lnTo>
                      <a:close/>
                    </a:path>
                  </a:pathLst>
                </a:custGeom>
                <a:solidFill>
                  <a:srgbClr val="F2A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48" name="Freeform 181"/>
                <p:cNvSpPr>
                  <a:spLocks/>
                </p:cNvSpPr>
                <p:nvPr/>
              </p:nvSpPr>
              <p:spPr bwMode="auto">
                <a:xfrm>
                  <a:off x="1135" y="2674"/>
                  <a:ext cx="47" cy="18"/>
                </a:xfrm>
                <a:custGeom>
                  <a:avLst/>
                  <a:gdLst>
                    <a:gd name="T0" fmla="*/ 0 w 235"/>
                    <a:gd name="T1" fmla="*/ 0 h 106"/>
                    <a:gd name="T2" fmla="*/ 0 w 235"/>
                    <a:gd name="T3" fmla="*/ 0 h 106"/>
                    <a:gd name="T4" fmla="*/ 0 w 235"/>
                    <a:gd name="T5" fmla="*/ 0 h 106"/>
                    <a:gd name="T6" fmla="*/ 0 w 235"/>
                    <a:gd name="T7" fmla="*/ 0 h 106"/>
                    <a:gd name="T8" fmla="*/ 0 w 235"/>
                    <a:gd name="T9" fmla="*/ 0 h 106"/>
                    <a:gd name="T10" fmla="*/ 0 w 235"/>
                    <a:gd name="T11" fmla="*/ 0 h 106"/>
                    <a:gd name="T12" fmla="*/ 0 w 235"/>
                    <a:gd name="T13" fmla="*/ 0 h 106"/>
                    <a:gd name="T14" fmla="*/ 0 w 235"/>
                    <a:gd name="T15" fmla="*/ 0 h 106"/>
                    <a:gd name="T16" fmla="*/ 0 w 235"/>
                    <a:gd name="T17" fmla="*/ 0 h 106"/>
                    <a:gd name="T18" fmla="*/ 0 w 235"/>
                    <a:gd name="T19" fmla="*/ 0 h 106"/>
                    <a:gd name="T20" fmla="*/ 0 w 235"/>
                    <a:gd name="T21" fmla="*/ 0 h 106"/>
                    <a:gd name="T22" fmla="*/ 0 w 235"/>
                    <a:gd name="T23" fmla="*/ 0 h 106"/>
                    <a:gd name="T24" fmla="*/ 0 w 235"/>
                    <a:gd name="T25" fmla="*/ 0 h 106"/>
                    <a:gd name="T26" fmla="*/ 0 w 235"/>
                    <a:gd name="T27" fmla="*/ 0 h 106"/>
                    <a:gd name="T28" fmla="*/ 0 w 235"/>
                    <a:gd name="T29" fmla="*/ 0 h 106"/>
                    <a:gd name="T30" fmla="*/ 0 w 235"/>
                    <a:gd name="T31" fmla="*/ 0 h 106"/>
                    <a:gd name="T32" fmla="*/ 0 w 235"/>
                    <a:gd name="T33" fmla="*/ 0 h 106"/>
                    <a:gd name="T34" fmla="*/ 0 w 235"/>
                    <a:gd name="T35" fmla="*/ 0 h 106"/>
                    <a:gd name="T36" fmla="*/ 0 w 235"/>
                    <a:gd name="T37" fmla="*/ 0 h 106"/>
                    <a:gd name="T38" fmla="*/ 0 w 235"/>
                    <a:gd name="T39" fmla="*/ 0 h 106"/>
                    <a:gd name="T40" fmla="*/ 0 w 235"/>
                    <a:gd name="T41" fmla="*/ 0 h 106"/>
                    <a:gd name="T42" fmla="*/ 0 w 235"/>
                    <a:gd name="T43" fmla="*/ 0 h 106"/>
                    <a:gd name="T44" fmla="*/ 0 w 235"/>
                    <a:gd name="T45" fmla="*/ 0 h 106"/>
                    <a:gd name="T46" fmla="*/ 0 w 235"/>
                    <a:gd name="T47" fmla="*/ 0 h 106"/>
                    <a:gd name="T48" fmla="*/ 0 w 235"/>
                    <a:gd name="T49" fmla="*/ 0 h 106"/>
                    <a:gd name="T50" fmla="*/ 0 w 235"/>
                    <a:gd name="T51" fmla="*/ 0 h 106"/>
                    <a:gd name="T52" fmla="*/ 0 w 235"/>
                    <a:gd name="T53" fmla="*/ 0 h 106"/>
                    <a:gd name="T54" fmla="*/ 0 w 235"/>
                    <a:gd name="T55" fmla="*/ 0 h 106"/>
                    <a:gd name="T56" fmla="*/ 0 w 235"/>
                    <a:gd name="T57" fmla="*/ 0 h 106"/>
                    <a:gd name="T58" fmla="*/ 0 w 235"/>
                    <a:gd name="T59" fmla="*/ 0 h 106"/>
                    <a:gd name="T60" fmla="*/ 0 w 235"/>
                    <a:gd name="T61" fmla="*/ 0 h 106"/>
                    <a:gd name="T62" fmla="*/ 0 w 235"/>
                    <a:gd name="T63" fmla="*/ 0 h 106"/>
                    <a:gd name="T64" fmla="*/ 0 w 235"/>
                    <a:gd name="T65" fmla="*/ 0 h 106"/>
                    <a:gd name="T66" fmla="*/ 0 w 23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5" h="106">
                      <a:moveTo>
                        <a:pt x="8" y="33"/>
                      </a:moveTo>
                      <a:lnTo>
                        <a:pt x="20" y="50"/>
                      </a:lnTo>
                      <a:lnTo>
                        <a:pt x="33" y="63"/>
                      </a:lnTo>
                      <a:lnTo>
                        <a:pt x="47" y="76"/>
                      </a:lnTo>
                      <a:lnTo>
                        <a:pt x="63" y="87"/>
                      </a:lnTo>
                      <a:lnTo>
                        <a:pt x="71" y="90"/>
                      </a:lnTo>
                      <a:lnTo>
                        <a:pt x="79" y="95"/>
                      </a:lnTo>
                      <a:lnTo>
                        <a:pt x="88" y="98"/>
                      </a:lnTo>
                      <a:lnTo>
                        <a:pt x="97" y="101"/>
                      </a:lnTo>
                      <a:lnTo>
                        <a:pt x="107" y="104"/>
                      </a:lnTo>
                      <a:lnTo>
                        <a:pt x="116" y="105"/>
                      </a:lnTo>
                      <a:lnTo>
                        <a:pt x="126" y="106"/>
                      </a:lnTo>
                      <a:lnTo>
                        <a:pt x="135" y="106"/>
                      </a:lnTo>
                      <a:lnTo>
                        <a:pt x="146" y="106"/>
                      </a:lnTo>
                      <a:lnTo>
                        <a:pt x="157" y="104"/>
                      </a:lnTo>
                      <a:lnTo>
                        <a:pt x="168" y="102"/>
                      </a:lnTo>
                      <a:lnTo>
                        <a:pt x="179" y="99"/>
                      </a:lnTo>
                      <a:lnTo>
                        <a:pt x="189" y="95"/>
                      </a:lnTo>
                      <a:lnTo>
                        <a:pt x="199" y="90"/>
                      </a:lnTo>
                      <a:lnTo>
                        <a:pt x="209" y="84"/>
                      </a:lnTo>
                      <a:lnTo>
                        <a:pt x="218" y="78"/>
                      </a:lnTo>
                      <a:lnTo>
                        <a:pt x="220" y="76"/>
                      </a:lnTo>
                      <a:lnTo>
                        <a:pt x="222" y="72"/>
                      </a:lnTo>
                      <a:lnTo>
                        <a:pt x="224" y="70"/>
                      </a:lnTo>
                      <a:lnTo>
                        <a:pt x="226" y="66"/>
                      </a:lnTo>
                      <a:lnTo>
                        <a:pt x="228" y="63"/>
                      </a:lnTo>
                      <a:lnTo>
                        <a:pt x="231" y="59"/>
                      </a:lnTo>
                      <a:lnTo>
                        <a:pt x="233" y="57"/>
                      </a:lnTo>
                      <a:lnTo>
                        <a:pt x="235" y="53"/>
                      </a:lnTo>
                      <a:lnTo>
                        <a:pt x="235" y="52"/>
                      </a:lnTo>
                      <a:lnTo>
                        <a:pt x="235" y="51"/>
                      </a:lnTo>
                      <a:lnTo>
                        <a:pt x="224" y="62"/>
                      </a:lnTo>
                      <a:lnTo>
                        <a:pt x="213" y="70"/>
                      </a:lnTo>
                      <a:lnTo>
                        <a:pt x="201" y="77"/>
                      </a:lnTo>
                      <a:lnTo>
                        <a:pt x="189" y="83"/>
                      </a:lnTo>
                      <a:lnTo>
                        <a:pt x="176" y="88"/>
                      </a:lnTo>
                      <a:lnTo>
                        <a:pt x="163" y="92"/>
                      </a:lnTo>
                      <a:lnTo>
                        <a:pt x="149" y="94"/>
                      </a:lnTo>
                      <a:lnTo>
                        <a:pt x="135" y="95"/>
                      </a:lnTo>
                      <a:lnTo>
                        <a:pt x="124" y="95"/>
                      </a:lnTo>
                      <a:lnTo>
                        <a:pt x="114" y="94"/>
                      </a:lnTo>
                      <a:lnTo>
                        <a:pt x="103" y="92"/>
                      </a:lnTo>
                      <a:lnTo>
                        <a:pt x="93" y="88"/>
                      </a:lnTo>
                      <a:lnTo>
                        <a:pt x="83" y="84"/>
                      </a:lnTo>
                      <a:lnTo>
                        <a:pt x="73" y="80"/>
                      </a:lnTo>
                      <a:lnTo>
                        <a:pt x="64" y="75"/>
                      </a:lnTo>
                      <a:lnTo>
                        <a:pt x="55" y="69"/>
                      </a:lnTo>
                      <a:lnTo>
                        <a:pt x="47" y="63"/>
                      </a:lnTo>
                      <a:lnTo>
                        <a:pt x="39" y="56"/>
                      </a:lnTo>
                      <a:lnTo>
                        <a:pt x="31" y="47"/>
                      </a:lnTo>
                      <a:lnTo>
                        <a:pt x="24" y="39"/>
                      </a:lnTo>
                      <a:lnTo>
                        <a:pt x="17" y="30"/>
                      </a:lnTo>
                      <a:lnTo>
                        <a:pt x="11" y="21"/>
                      </a:lnTo>
                      <a:lnTo>
                        <a:pt x="6" y="11"/>
                      </a:lnTo>
                      <a:lnTo>
                        <a:pt x="0" y="0"/>
                      </a:lnTo>
                      <a:lnTo>
                        <a:pt x="1" y="5"/>
                      </a:lnTo>
                      <a:lnTo>
                        <a:pt x="2" y="9"/>
                      </a:lnTo>
                      <a:lnTo>
                        <a:pt x="2" y="14"/>
                      </a:lnTo>
                      <a:lnTo>
                        <a:pt x="3" y="17"/>
                      </a:lnTo>
                      <a:lnTo>
                        <a:pt x="4" y="21"/>
                      </a:lnTo>
                      <a:lnTo>
                        <a:pt x="5" y="26"/>
                      </a:lnTo>
                      <a:lnTo>
                        <a:pt x="7" y="29"/>
                      </a:lnTo>
                      <a:lnTo>
                        <a:pt x="8" y="33"/>
                      </a:lnTo>
                      <a:close/>
                    </a:path>
                  </a:pathLst>
                </a:custGeom>
                <a:solidFill>
                  <a:srgbClr val="F2B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49" name="Freeform 182"/>
                <p:cNvSpPr>
                  <a:spLocks/>
                </p:cNvSpPr>
                <p:nvPr/>
              </p:nvSpPr>
              <p:spPr bwMode="auto">
                <a:xfrm>
                  <a:off x="1134" y="2672"/>
                  <a:ext cx="49" cy="19"/>
                </a:xfrm>
                <a:custGeom>
                  <a:avLst/>
                  <a:gdLst>
                    <a:gd name="T0" fmla="*/ 0 w 242"/>
                    <a:gd name="T1" fmla="*/ 0 h 114"/>
                    <a:gd name="T2" fmla="*/ 0 w 242"/>
                    <a:gd name="T3" fmla="*/ 0 h 114"/>
                    <a:gd name="T4" fmla="*/ 0 w 242"/>
                    <a:gd name="T5" fmla="*/ 0 h 114"/>
                    <a:gd name="T6" fmla="*/ 0 w 242"/>
                    <a:gd name="T7" fmla="*/ 0 h 114"/>
                    <a:gd name="T8" fmla="*/ 0 w 242"/>
                    <a:gd name="T9" fmla="*/ 0 h 114"/>
                    <a:gd name="T10" fmla="*/ 0 w 242"/>
                    <a:gd name="T11" fmla="*/ 0 h 114"/>
                    <a:gd name="T12" fmla="*/ 0 w 242"/>
                    <a:gd name="T13" fmla="*/ 0 h 114"/>
                    <a:gd name="T14" fmla="*/ 0 w 242"/>
                    <a:gd name="T15" fmla="*/ 0 h 114"/>
                    <a:gd name="T16" fmla="*/ 0 w 242"/>
                    <a:gd name="T17" fmla="*/ 0 h 114"/>
                    <a:gd name="T18" fmla="*/ 0 w 242"/>
                    <a:gd name="T19" fmla="*/ 0 h 114"/>
                    <a:gd name="T20" fmla="*/ 0 w 242"/>
                    <a:gd name="T21" fmla="*/ 0 h 114"/>
                    <a:gd name="T22" fmla="*/ 0 w 242"/>
                    <a:gd name="T23" fmla="*/ 0 h 114"/>
                    <a:gd name="T24" fmla="*/ 0 w 242"/>
                    <a:gd name="T25" fmla="*/ 0 h 114"/>
                    <a:gd name="T26" fmla="*/ 0 w 242"/>
                    <a:gd name="T27" fmla="*/ 0 h 114"/>
                    <a:gd name="T28" fmla="*/ 0 w 242"/>
                    <a:gd name="T29" fmla="*/ 0 h 114"/>
                    <a:gd name="T30" fmla="*/ 0 w 242"/>
                    <a:gd name="T31" fmla="*/ 0 h 114"/>
                    <a:gd name="T32" fmla="*/ 0 w 242"/>
                    <a:gd name="T33" fmla="*/ 0 h 114"/>
                    <a:gd name="T34" fmla="*/ 0 w 242"/>
                    <a:gd name="T35" fmla="*/ 0 h 114"/>
                    <a:gd name="T36" fmla="*/ 0 w 242"/>
                    <a:gd name="T37" fmla="*/ 0 h 114"/>
                    <a:gd name="T38" fmla="*/ 0 w 242"/>
                    <a:gd name="T39" fmla="*/ 0 h 114"/>
                    <a:gd name="T40" fmla="*/ 0 w 242"/>
                    <a:gd name="T41" fmla="*/ 0 h 114"/>
                    <a:gd name="T42" fmla="*/ 0 w 242"/>
                    <a:gd name="T43" fmla="*/ 0 h 114"/>
                    <a:gd name="T44" fmla="*/ 0 w 242"/>
                    <a:gd name="T45" fmla="*/ 0 h 114"/>
                    <a:gd name="T46" fmla="*/ 0 w 242"/>
                    <a:gd name="T47" fmla="*/ 0 h 114"/>
                    <a:gd name="T48" fmla="*/ 0 w 242"/>
                    <a:gd name="T49" fmla="*/ 0 h 114"/>
                    <a:gd name="T50" fmla="*/ 0 w 242"/>
                    <a:gd name="T51" fmla="*/ 0 h 114"/>
                    <a:gd name="T52" fmla="*/ 0 w 242"/>
                    <a:gd name="T53" fmla="*/ 0 h 114"/>
                    <a:gd name="T54" fmla="*/ 0 w 242"/>
                    <a:gd name="T55" fmla="*/ 0 h 114"/>
                    <a:gd name="T56" fmla="*/ 0 w 242"/>
                    <a:gd name="T57" fmla="*/ 0 h 114"/>
                    <a:gd name="T58" fmla="*/ 0 w 242"/>
                    <a:gd name="T59" fmla="*/ 0 h 114"/>
                    <a:gd name="T60" fmla="*/ 0 w 242"/>
                    <a:gd name="T61" fmla="*/ 0 h 114"/>
                    <a:gd name="T62" fmla="*/ 0 w 242"/>
                    <a:gd name="T63" fmla="*/ 0 h 114"/>
                    <a:gd name="T64" fmla="*/ 0 w 242"/>
                    <a:gd name="T65" fmla="*/ 0 h 114"/>
                    <a:gd name="T66" fmla="*/ 0 w 242"/>
                    <a:gd name="T67" fmla="*/ 0 h 114"/>
                    <a:gd name="T68" fmla="*/ 0 w 242"/>
                    <a:gd name="T69" fmla="*/ 0 h 114"/>
                    <a:gd name="T70" fmla="*/ 0 w 242"/>
                    <a:gd name="T71" fmla="*/ 0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2" h="114">
                      <a:moveTo>
                        <a:pt x="4" y="30"/>
                      </a:moveTo>
                      <a:lnTo>
                        <a:pt x="10" y="40"/>
                      </a:lnTo>
                      <a:lnTo>
                        <a:pt x="16" y="49"/>
                      </a:lnTo>
                      <a:lnTo>
                        <a:pt x="22" y="58"/>
                      </a:lnTo>
                      <a:lnTo>
                        <a:pt x="29" y="65"/>
                      </a:lnTo>
                      <a:lnTo>
                        <a:pt x="36" y="72"/>
                      </a:lnTo>
                      <a:lnTo>
                        <a:pt x="44" y="79"/>
                      </a:lnTo>
                      <a:lnTo>
                        <a:pt x="51" y="85"/>
                      </a:lnTo>
                      <a:lnTo>
                        <a:pt x="60" y="91"/>
                      </a:lnTo>
                      <a:lnTo>
                        <a:pt x="68" y="97"/>
                      </a:lnTo>
                      <a:lnTo>
                        <a:pt x="77" y="101"/>
                      </a:lnTo>
                      <a:lnTo>
                        <a:pt x="86" y="106"/>
                      </a:lnTo>
                      <a:lnTo>
                        <a:pt x="96" y="108"/>
                      </a:lnTo>
                      <a:lnTo>
                        <a:pt x="105" y="112"/>
                      </a:lnTo>
                      <a:lnTo>
                        <a:pt x="116" y="113"/>
                      </a:lnTo>
                      <a:lnTo>
                        <a:pt x="126" y="114"/>
                      </a:lnTo>
                      <a:lnTo>
                        <a:pt x="136" y="114"/>
                      </a:lnTo>
                      <a:lnTo>
                        <a:pt x="149" y="114"/>
                      </a:lnTo>
                      <a:lnTo>
                        <a:pt x="161" y="112"/>
                      </a:lnTo>
                      <a:lnTo>
                        <a:pt x="174" y="109"/>
                      </a:lnTo>
                      <a:lnTo>
                        <a:pt x="185" y="106"/>
                      </a:lnTo>
                      <a:lnTo>
                        <a:pt x="197" y="100"/>
                      </a:lnTo>
                      <a:lnTo>
                        <a:pt x="208" y="94"/>
                      </a:lnTo>
                      <a:lnTo>
                        <a:pt x="218" y="86"/>
                      </a:lnTo>
                      <a:lnTo>
                        <a:pt x="228" y="79"/>
                      </a:lnTo>
                      <a:lnTo>
                        <a:pt x="229" y="78"/>
                      </a:lnTo>
                      <a:lnTo>
                        <a:pt x="230" y="76"/>
                      </a:lnTo>
                      <a:lnTo>
                        <a:pt x="232" y="74"/>
                      </a:lnTo>
                      <a:lnTo>
                        <a:pt x="232" y="73"/>
                      </a:lnTo>
                      <a:lnTo>
                        <a:pt x="233" y="72"/>
                      </a:lnTo>
                      <a:lnTo>
                        <a:pt x="234" y="70"/>
                      </a:lnTo>
                      <a:lnTo>
                        <a:pt x="235" y="68"/>
                      </a:lnTo>
                      <a:lnTo>
                        <a:pt x="236" y="67"/>
                      </a:lnTo>
                      <a:lnTo>
                        <a:pt x="237" y="65"/>
                      </a:lnTo>
                      <a:lnTo>
                        <a:pt x="237" y="64"/>
                      </a:lnTo>
                      <a:lnTo>
                        <a:pt x="238" y="61"/>
                      </a:lnTo>
                      <a:lnTo>
                        <a:pt x="239" y="59"/>
                      </a:lnTo>
                      <a:lnTo>
                        <a:pt x="240" y="58"/>
                      </a:lnTo>
                      <a:lnTo>
                        <a:pt x="241" y="55"/>
                      </a:lnTo>
                      <a:lnTo>
                        <a:pt x="241" y="54"/>
                      </a:lnTo>
                      <a:lnTo>
                        <a:pt x="242" y="52"/>
                      </a:lnTo>
                      <a:lnTo>
                        <a:pt x="230" y="64"/>
                      </a:lnTo>
                      <a:lnTo>
                        <a:pt x="219" y="73"/>
                      </a:lnTo>
                      <a:lnTo>
                        <a:pt x="207" y="83"/>
                      </a:lnTo>
                      <a:lnTo>
                        <a:pt x="194" y="90"/>
                      </a:lnTo>
                      <a:lnTo>
                        <a:pt x="180" y="96"/>
                      </a:lnTo>
                      <a:lnTo>
                        <a:pt x="166" y="100"/>
                      </a:lnTo>
                      <a:lnTo>
                        <a:pt x="151" y="103"/>
                      </a:lnTo>
                      <a:lnTo>
                        <a:pt x="136" y="103"/>
                      </a:lnTo>
                      <a:lnTo>
                        <a:pt x="125" y="103"/>
                      </a:lnTo>
                      <a:lnTo>
                        <a:pt x="114" y="102"/>
                      </a:lnTo>
                      <a:lnTo>
                        <a:pt x="102" y="100"/>
                      </a:lnTo>
                      <a:lnTo>
                        <a:pt x="92" y="96"/>
                      </a:lnTo>
                      <a:lnTo>
                        <a:pt x="82" y="92"/>
                      </a:lnTo>
                      <a:lnTo>
                        <a:pt x="72" y="88"/>
                      </a:lnTo>
                      <a:lnTo>
                        <a:pt x="63" y="82"/>
                      </a:lnTo>
                      <a:lnTo>
                        <a:pt x="54" y="74"/>
                      </a:lnTo>
                      <a:lnTo>
                        <a:pt x="45" y="67"/>
                      </a:lnTo>
                      <a:lnTo>
                        <a:pt x="37" y="60"/>
                      </a:lnTo>
                      <a:lnTo>
                        <a:pt x="30" y="52"/>
                      </a:lnTo>
                      <a:lnTo>
                        <a:pt x="23" y="42"/>
                      </a:lnTo>
                      <a:lnTo>
                        <a:pt x="16" y="32"/>
                      </a:lnTo>
                      <a:lnTo>
                        <a:pt x="10" y="22"/>
                      </a:lnTo>
                      <a:lnTo>
                        <a:pt x="5" y="11"/>
                      </a:lnTo>
                      <a:lnTo>
                        <a:pt x="0" y="0"/>
                      </a:lnTo>
                      <a:lnTo>
                        <a:pt x="0" y="4"/>
                      </a:lnTo>
                      <a:lnTo>
                        <a:pt x="1" y="7"/>
                      </a:lnTo>
                      <a:lnTo>
                        <a:pt x="1" y="11"/>
                      </a:lnTo>
                      <a:lnTo>
                        <a:pt x="1" y="16"/>
                      </a:lnTo>
                      <a:lnTo>
                        <a:pt x="2" y="19"/>
                      </a:lnTo>
                      <a:lnTo>
                        <a:pt x="3" y="23"/>
                      </a:lnTo>
                      <a:lnTo>
                        <a:pt x="3" y="26"/>
                      </a:lnTo>
                      <a:lnTo>
                        <a:pt x="4" y="30"/>
                      </a:lnTo>
                      <a:close/>
                    </a:path>
                  </a:pathLst>
                </a:custGeom>
                <a:solidFill>
                  <a:srgbClr val="F2B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50" name="Freeform 183"/>
                <p:cNvSpPr>
                  <a:spLocks/>
                </p:cNvSpPr>
                <p:nvPr/>
              </p:nvSpPr>
              <p:spPr bwMode="auto">
                <a:xfrm>
                  <a:off x="1134" y="2669"/>
                  <a:ext cx="50" cy="21"/>
                </a:xfrm>
                <a:custGeom>
                  <a:avLst/>
                  <a:gdLst>
                    <a:gd name="T0" fmla="*/ 0 w 246"/>
                    <a:gd name="T1" fmla="*/ 0 h 123"/>
                    <a:gd name="T2" fmla="*/ 0 w 246"/>
                    <a:gd name="T3" fmla="*/ 0 h 123"/>
                    <a:gd name="T4" fmla="*/ 0 w 246"/>
                    <a:gd name="T5" fmla="*/ 0 h 123"/>
                    <a:gd name="T6" fmla="*/ 0 w 246"/>
                    <a:gd name="T7" fmla="*/ 0 h 123"/>
                    <a:gd name="T8" fmla="*/ 0 w 246"/>
                    <a:gd name="T9" fmla="*/ 0 h 123"/>
                    <a:gd name="T10" fmla="*/ 0 w 246"/>
                    <a:gd name="T11" fmla="*/ 0 h 123"/>
                    <a:gd name="T12" fmla="*/ 0 w 246"/>
                    <a:gd name="T13" fmla="*/ 0 h 123"/>
                    <a:gd name="T14" fmla="*/ 0 w 246"/>
                    <a:gd name="T15" fmla="*/ 0 h 123"/>
                    <a:gd name="T16" fmla="*/ 0 w 246"/>
                    <a:gd name="T17" fmla="*/ 0 h 123"/>
                    <a:gd name="T18" fmla="*/ 0 w 246"/>
                    <a:gd name="T19" fmla="*/ 0 h 123"/>
                    <a:gd name="T20" fmla="*/ 0 w 246"/>
                    <a:gd name="T21" fmla="*/ 0 h 123"/>
                    <a:gd name="T22" fmla="*/ 0 w 246"/>
                    <a:gd name="T23" fmla="*/ 0 h 123"/>
                    <a:gd name="T24" fmla="*/ 0 w 246"/>
                    <a:gd name="T25" fmla="*/ 0 h 123"/>
                    <a:gd name="T26" fmla="*/ 0 w 246"/>
                    <a:gd name="T27" fmla="*/ 0 h 123"/>
                    <a:gd name="T28" fmla="*/ 0 w 246"/>
                    <a:gd name="T29" fmla="*/ 0 h 123"/>
                    <a:gd name="T30" fmla="*/ 0 w 246"/>
                    <a:gd name="T31" fmla="*/ 0 h 123"/>
                    <a:gd name="T32" fmla="*/ 0 w 246"/>
                    <a:gd name="T33" fmla="*/ 0 h 123"/>
                    <a:gd name="T34" fmla="*/ 0 w 246"/>
                    <a:gd name="T35" fmla="*/ 0 h 123"/>
                    <a:gd name="T36" fmla="*/ 0 w 246"/>
                    <a:gd name="T37" fmla="*/ 0 h 123"/>
                    <a:gd name="T38" fmla="*/ 0 w 246"/>
                    <a:gd name="T39" fmla="*/ 0 h 123"/>
                    <a:gd name="T40" fmla="*/ 0 w 246"/>
                    <a:gd name="T41" fmla="*/ 0 h 123"/>
                    <a:gd name="T42" fmla="*/ 0 w 246"/>
                    <a:gd name="T43" fmla="*/ 0 h 123"/>
                    <a:gd name="T44" fmla="*/ 0 w 246"/>
                    <a:gd name="T45" fmla="*/ 0 h 123"/>
                    <a:gd name="T46" fmla="*/ 0 w 246"/>
                    <a:gd name="T47" fmla="*/ 0 h 123"/>
                    <a:gd name="T48" fmla="*/ 0 w 246"/>
                    <a:gd name="T49" fmla="*/ 0 h 123"/>
                    <a:gd name="T50" fmla="*/ 0 w 246"/>
                    <a:gd name="T51" fmla="*/ 0 h 123"/>
                    <a:gd name="T52" fmla="*/ 0 w 246"/>
                    <a:gd name="T53" fmla="*/ 0 h 123"/>
                    <a:gd name="T54" fmla="*/ 0 w 246"/>
                    <a:gd name="T55" fmla="*/ 0 h 123"/>
                    <a:gd name="T56" fmla="*/ 0 w 246"/>
                    <a:gd name="T57" fmla="*/ 0 h 123"/>
                    <a:gd name="T58" fmla="*/ 0 w 246"/>
                    <a:gd name="T59" fmla="*/ 0 h 123"/>
                    <a:gd name="T60" fmla="*/ 0 w 246"/>
                    <a:gd name="T61" fmla="*/ 0 h 123"/>
                    <a:gd name="T62" fmla="*/ 0 w 24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6" h="123">
                      <a:moveTo>
                        <a:pt x="1" y="28"/>
                      </a:moveTo>
                      <a:lnTo>
                        <a:pt x="7" y="39"/>
                      </a:lnTo>
                      <a:lnTo>
                        <a:pt x="12" y="49"/>
                      </a:lnTo>
                      <a:lnTo>
                        <a:pt x="18" y="58"/>
                      </a:lnTo>
                      <a:lnTo>
                        <a:pt x="25" y="67"/>
                      </a:lnTo>
                      <a:lnTo>
                        <a:pt x="32" y="75"/>
                      </a:lnTo>
                      <a:lnTo>
                        <a:pt x="40" y="84"/>
                      </a:lnTo>
                      <a:lnTo>
                        <a:pt x="48" y="91"/>
                      </a:lnTo>
                      <a:lnTo>
                        <a:pt x="56" y="97"/>
                      </a:lnTo>
                      <a:lnTo>
                        <a:pt x="65" y="103"/>
                      </a:lnTo>
                      <a:lnTo>
                        <a:pt x="74" y="108"/>
                      </a:lnTo>
                      <a:lnTo>
                        <a:pt x="84" y="112"/>
                      </a:lnTo>
                      <a:lnTo>
                        <a:pt x="94" y="116"/>
                      </a:lnTo>
                      <a:lnTo>
                        <a:pt x="104" y="120"/>
                      </a:lnTo>
                      <a:lnTo>
                        <a:pt x="115" y="122"/>
                      </a:lnTo>
                      <a:lnTo>
                        <a:pt x="125" y="123"/>
                      </a:lnTo>
                      <a:lnTo>
                        <a:pt x="136" y="123"/>
                      </a:lnTo>
                      <a:lnTo>
                        <a:pt x="150" y="122"/>
                      </a:lnTo>
                      <a:lnTo>
                        <a:pt x="164" y="120"/>
                      </a:lnTo>
                      <a:lnTo>
                        <a:pt x="177" y="116"/>
                      </a:lnTo>
                      <a:lnTo>
                        <a:pt x="190" y="111"/>
                      </a:lnTo>
                      <a:lnTo>
                        <a:pt x="202" y="105"/>
                      </a:lnTo>
                      <a:lnTo>
                        <a:pt x="214" y="98"/>
                      </a:lnTo>
                      <a:lnTo>
                        <a:pt x="225" y="90"/>
                      </a:lnTo>
                      <a:lnTo>
                        <a:pt x="236" y="79"/>
                      </a:lnTo>
                      <a:lnTo>
                        <a:pt x="238" y="76"/>
                      </a:lnTo>
                      <a:lnTo>
                        <a:pt x="239" y="73"/>
                      </a:lnTo>
                      <a:lnTo>
                        <a:pt x="241" y="69"/>
                      </a:lnTo>
                      <a:lnTo>
                        <a:pt x="242" y="66"/>
                      </a:lnTo>
                      <a:lnTo>
                        <a:pt x="243" y="62"/>
                      </a:lnTo>
                      <a:lnTo>
                        <a:pt x="244" y="60"/>
                      </a:lnTo>
                      <a:lnTo>
                        <a:pt x="245" y="56"/>
                      </a:lnTo>
                      <a:lnTo>
                        <a:pt x="246" y="52"/>
                      </a:lnTo>
                      <a:lnTo>
                        <a:pt x="236" y="66"/>
                      </a:lnTo>
                      <a:lnTo>
                        <a:pt x="223" y="78"/>
                      </a:lnTo>
                      <a:lnTo>
                        <a:pt x="211" y="87"/>
                      </a:lnTo>
                      <a:lnTo>
                        <a:pt x="197" y="96"/>
                      </a:lnTo>
                      <a:lnTo>
                        <a:pt x="183" y="103"/>
                      </a:lnTo>
                      <a:lnTo>
                        <a:pt x="168" y="108"/>
                      </a:lnTo>
                      <a:lnTo>
                        <a:pt x="152" y="111"/>
                      </a:lnTo>
                      <a:lnTo>
                        <a:pt x="136" y="112"/>
                      </a:lnTo>
                      <a:lnTo>
                        <a:pt x="125" y="112"/>
                      </a:lnTo>
                      <a:lnTo>
                        <a:pt x="113" y="110"/>
                      </a:lnTo>
                      <a:lnTo>
                        <a:pt x="101" y="108"/>
                      </a:lnTo>
                      <a:lnTo>
                        <a:pt x="91" y="104"/>
                      </a:lnTo>
                      <a:lnTo>
                        <a:pt x="80" y="99"/>
                      </a:lnTo>
                      <a:lnTo>
                        <a:pt x="70" y="94"/>
                      </a:lnTo>
                      <a:lnTo>
                        <a:pt x="61" y="87"/>
                      </a:lnTo>
                      <a:lnTo>
                        <a:pt x="52" y="80"/>
                      </a:lnTo>
                      <a:lnTo>
                        <a:pt x="43" y="73"/>
                      </a:lnTo>
                      <a:lnTo>
                        <a:pt x="35" y="64"/>
                      </a:lnTo>
                      <a:lnTo>
                        <a:pt x="28" y="55"/>
                      </a:lnTo>
                      <a:lnTo>
                        <a:pt x="21" y="45"/>
                      </a:lnTo>
                      <a:lnTo>
                        <a:pt x="15" y="34"/>
                      </a:lnTo>
                      <a:lnTo>
                        <a:pt x="9" y="22"/>
                      </a:lnTo>
                      <a:lnTo>
                        <a:pt x="4" y="12"/>
                      </a:lnTo>
                      <a:lnTo>
                        <a:pt x="0" y="0"/>
                      </a:lnTo>
                      <a:lnTo>
                        <a:pt x="0" y="3"/>
                      </a:lnTo>
                      <a:lnTo>
                        <a:pt x="0" y="7"/>
                      </a:lnTo>
                      <a:lnTo>
                        <a:pt x="0" y="11"/>
                      </a:lnTo>
                      <a:lnTo>
                        <a:pt x="0" y="14"/>
                      </a:lnTo>
                      <a:lnTo>
                        <a:pt x="0" y="18"/>
                      </a:lnTo>
                      <a:lnTo>
                        <a:pt x="1" y="21"/>
                      </a:lnTo>
                      <a:lnTo>
                        <a:pt x="1" y="25"/>
                      </a:lnTo>
                      <a:lnTo>
                        <a:pt x="1" y="28"/>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51" name="Freeform 184"/>
                <p:cNvSpPr>
                  <a:spLocks/>
                </p:cNvSpPr>
                <p:nvPr/>
              </p:nvSpPr>
              <p:spPr bwMode="auto">
                <a:xfrm>
                  <a:off x="1134" y="2667"/>
                  <a:ext cx="50" cy="22"/>
                </a:xfrm>
                <a:custGeom>
                  <a:avLst/>
                  <a:gdLst>
                    <a:gd name="T0" fmla="*/ 0 w 249"/>
                    <a:gd name="T1" fmla="*/ 0 h 132"/>
                    <a:gd name="T2" fmla="*/ 0 w 249"/>
                    <a:gd name="T3" fmla="*/ 0 h 132"/>
                    <a:gd name="T4" fmla="*/ 0 w 249"/>
                    <a:gd name="T5" fmla="*/ 0 h 132"/>
                    <a:gd name="T6" fmla="*/ 0 w 249"/>
                    <a:gd name="T7" fmla="*/ 0 h 132"/>
                    <a:gd name="T8" fmla="*/ 0 w 249"/>
                    <a:gd name="T9" fmla="*/ 0 h 132"/>
                    <a:gd name="T10" fmla="*/ 0 w 249"/>
                    <a:gd name="T11" fmla="*/ 0 h 132"/>
                    <a:gd name="T12" fmla="*/ 0 w 249"/>
                    <a:gd name="T13" fmla="*/ 0 h 132"/>
                    <a:gd name="T14" fmla="*/ 0 w 249"/>
                    <a:gd name="T15" fmla="*/ 0 h 132"/>
                    <a:gd name="T16" fmla="*/ 0 w 249"/>
                    <a:gd name="T17" fmla="*/ 0 h 132"/>
                    <a:gd name="T18" fmla="*/ 0 w 249"/>
                    <a:gd name="T19" fmla="*/ 0 h 132"/>
                    <a:gd name="T20" fmla="*/ 0 w 249"/>
                    <a:gd name="T21" fmla="*/ 0 h 132"/>
                    <a:gd name="T22" fmla="*/ 0 w 249"/>
                    <a:gd name="T23" fmla="*/ 0 h 132"/>
                    <a:gd name="T24" fmla="*/ 0 w 249"/>
                    <a:gd name="T25" fmla="*/ 0 h 132"/>
                    <a:gd name="T26" fmla="*/ 0 w 249"/>
                    <a:gd name="T27" fmla="*/ 0 h 132"/>
                    <a:gd name="T28" fmla="*/ 0 w 249"/>
                    <a:gd name="T29" fmla="*/ 0 h 132"/>
                    <a:gd name="T30" fmla="*/ 0 w 249"/>
                    <a:gd name="T31" fmla="*/ 0 h 132"/>
                    <a:gd name="T32" fmla="*/ 0 w 249"/>
                    <a:gd name="T33" fmla="*/ 0 h 132"/>
                    <a:gd name="T34" fmla="*/ 0 w 249"/>
                    <a:gd name="T35" fmla="*/ 0 h 132"/>
                    <a:gd name="T36" fmla="*/ 0 w 249"/>
                    <a:gd name="T37" fmla="*/ 0 h 132"/>
                    <a:gd name="T38" fmla="*/ 0 w 249"/>
                    <a:gd name="T39" fmla="*/ 0 h 132"/>
                    <a:gd name="T40" fmla="*/ 0 w 249"/>
                    <a:gd name="T41" fmla="*/ 0 h 132"/>
                    <a:gd name="T42" fmla="*/ 0 w 249"/>
                    <a:gd name="T43" fmla="*/ 0 h 132"/>
                    <a:gd name="T44" fmla="*/ 0 w 249"/>
                    <a:gd name="T45" fmla="*/ 0 h 132"/>
                    <a:gd name="T46" fmla="*/ 0 w 249"/>
                    <a:gd name="T47" fmla="*/ 0 h 132"/>
                    <a:gd name="T48" fmla="*/ 0 w 249"/>
                    <a:gd name="T49" fmla="*/ 0 h 132"/>
                    <a:gd name="T50" fmla="*/ 0 w 249"/>
                    <a:gd name="T51" fmla="*/ 0 h 132"/>
                    <a:gd name="T52" fmla="*/ 0 w 249"/>
                    <a:gd name="T53" fmla="*/ 0 h 132"/>
                    <a:gd name="T54" fmla="*/ 0 w 249"/>
                    <a:gd name="T55" fmla="*/ 0 h 132"/>
                    <a:gd name="T56" fmla="*/ 0 w 249"/>
                    <a:gd name="T57" fmla="*/ 0 h 132"/>
                    <a:gd name="T58" fmla="*/ 0 w 249"/>
                    <a:gd name="T59" fmla="*/ 0 h 132"/>
                    <a:gd name="T60" fmla="*/ 0 w 249"/>
                    <a:gd name="T61" fmla="*/ 0 h 132"/>
                    <a:gd name="T62" fmla="*/ 0 w 249"/>
                    <a:gd name="T63" fmla="*/ 0 h 132"/>
                    <a:gd name="T64" fmla="*/ 0 w 249"/>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132">
                      <a:moveTo>
                        <a:pt x="0" y="29"/>
                      </a:moveTo>
                      <a:lnTo>
                        <a:pt x="5" y="40"/>
                      </a:lnTo>
                      <a:lnTo>
                        <a:pt x="10" y="51"/>
                      </a:lnTo>
                      <a:lnTo>
                        <a:pt x="16" y="61"/>
                      </a:lnTo>
                      <a:lnTo>
                        <a:pt x="23" y="71"/>
                      </a:lnTo>
                      <a:lnTo>
                        <a:pt x="30" y="79"/>
                      </a:lnTo>
                      <a:lnTo>
                        <a:pt x="37" y="89"/>
                      </a:lnTo>
                      <a:lnTo>
                        <a:pt x="45" y="96"/>
                      </a:lnTo>
                      <a:lnTo>
                        <a:pt x="54" y="103"/>
                      </a:lnTo>
                      <a:lnTo>
                        <a:pt x="63" y="111"/>
                      </a:lnTo>
                      <a:lnTo>
                        <a:pt x="72" y="117"/>
                      </a:lnTo>
                      <a:lnTo>
                        <a:pt x="82" y="121"/>
                      </a:lnTo>
                      <a:lnTo>
                        <a:pt x="92" y="125"/>
                      </a:lnTo>
                      <a:lnTo>
                        <a:pt x="102" y="129"/>
                      </a:lnTo>
                      <a:lnTo>
                        <a:pt x="114" y="131"/>
                      </a:lnTo>
                      <a:lnTo>
                        <a:pt x="125" y="132"/>
                      </a:lnTo>
                      <a:lnTo>
                        <a:pt x="136" y="132"/>
                      </a:lnTo>
                      <a:lnTo>
                        <a:pt x="151" y="132"/>
                      </a:lnTo>
                      <a:lnTo>
                        <a:pt x="166" y="129"/>
                      </a:lnTo>
                      <a:lnTo>
                        <a:pt x="180" y="125"/>
                      </a:lnTo>
                      <a:lnTo>
                        <a:pt x="194" y="119"/>
                      </a:lnTo>
                      <a:lnTo>
                        <a:pt x="207" y="112"/>
                      </a:lnTo>
                      <a:lnTo>
                        <a:pt x="219" y="102"/>
                      </a:lnTo>
                      <a:lnTo>
                        <a:pt x="230" y="93"/>
                      </a:lnTo>
                      <a:lnTo>
                        <a:pt x="242" y="81"/>
                      </a:lnTo>
                      <a:lnTo>
                        <a:pt x="243" y="77"/>
                      </a:lnTo>
                      <a:lnTo>
                        <a:pt x="244" y="75"/>
                      </a:lnTo>
                      <a:lnTo>
                        <a:pt x="245" y="71"/>
                      </a:lnTo>
                      <a:lnTo>
                        <a:pt x="246" y="67"/>
                      </a:lnTo>
                      <a:lnTo>
                        <a:pt x="247" y="64"/>
                      </a:lnTo>
                      <a:lnTo>
                        <a:pt x="248" y="60"/>
                      </a:lnTo>
                      <a:lnTo>
                        <a:pt x="249" y="58"/>
                      </a:lnTo>
                      <a:lnTo>
                        <a:pt x="249" y="54"/>
                      </a:lnTo>
                      <a:lnTo>
                        <a:pt x="239" y="69"/>
                      </a:lnTo>
                      <a:lnTo>
                        <a:pt x="227" y="82"/>
                      </a:lnTo>
                      <a:lnTo>
                        <a:pt x="214" y="94"/>
                      </a:lnTo>
                      <a:lnTo>
                        <a:pt x="200" y="103"/>
                      </a:lnTo>
                      <a:lnTo>
                        <a:pt x="185" y="112"/>
                      </a:lnTo>
                      <a:lnTo>
                        <a:pt x="169" y="117"/>
                      </a:lnTo>
                      <a:lnTo>
                        <a:pt x="161" y="119"/>
                      </a:lnTo>
                      <a:lnTo>
                        <a:pt x="153" y="120"/>
                      </a:lnTo>
                      <a:lnTo>
                        <a:pt x="145" y="121"/>
                      </a:lnTo>
                      <a:lnTo>
                        <a:pt x="136" y="121"/>
                      </a:lnTo>
                      <a:lnTo>
                        <a:pt x="124" y="121"/>
                      </a:lnTo>
                      <a:lnTo>
                        <a:pt x="113" y="120"/>
                      </a:lnTo>
                      <a:lnTo>
                        <a:pt x="100" y="117"/>
                      </a:lnTo>
                      <a:lnTo>
                        <a:pt x="90" y="113"/>
                      </a:lnTo>
                      <a:lnTo>
                        <a:pt x="79" y="108"/>
                      </a:lnTo>
                      <a:lnTo>
                        <a:pt x="69" y="102"/>
                      </a:lnTo>
                      <a:lnTo>
                        <a:pt x="59" y="95"/>
                      </a:lnTo>
                      <a:lnTo>
                        <a:pt x="50" y="88"/>
                      </a:lnTo>
                      <a:lnTo>
                        <a:pt x="42" y="79"/>
                      </a:lnTo>
                      <a:lnTo>
                        <a:pt x="34" y="70"/>
                      </a:lnTo>
                      <a:lnTo>
                        <a:pt x="27" y="60"/>
                      </a:lnTo>
                      <a:lnTo>
                        <a:pt x="20" y="49"/>
                      </a:lnTo>
                      <a:lnTo>
                        <a:pt x="14" y="37"/>
                      </a:lnTo>
                      <a:lnTo>
                        <a:pt x="9" y="26"/>
                      </a:lnTo>
                      <a:lnTo>
                        <a:pt x="5" y="14"/>
                      </a:lnTo>
                      <a:lnTo>
                        <a:pt x="1" y="0"/>
                      </a:lnTo>
                      <a:lnTo>
                        <a:pt x="1" y="4"/>
                      </a:lnTo>
                      <a:lnTo>
                        <a:pt x="0" y="8"/>
                      </a:lnTo>
                      <a:lnTo>
                        <a:pt x="0" y="11"/>
                      </a:lnTo>
                      <a:lnTo>
                        <a:pt x="0" y="15"/>
                      </a:lnTo>
                      <a:lnTo>
                        <a:pt x="0" y="18"/>
                      </a:lnTo>
                      <a:lnTo>
                        <a:pt x="0" y="22"/>
                      </a:lnTo>
                      <a:lnTo>
                        <a:pt x="0" y="26"/>
                      </a:lnTo>
                      <a:lnTo>
                        <a:pt x="0" y="29"/>
                      </a:lnTo>
                      <a:close/>
                    </a:path>
                  </a:pathLst>
                </a:custGeom>
                <a:solidFill>
                  <a:srgbClr val="F3B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52" name="Freeform 185"/>
                <p:cNvSpPr>
                  <a:spLocks/>
                </p:cNvSpPr>
                <p:nvPr/>
              </p:nvSpPr>
              <p:spPr bwMode="auto">
                <a:xfrm>
                  <a:off x="1134" y="2665"/>
                  <a:ext cx="51" cy="23"/>
                </a:xfrm>
                <a:custGeom>
                  <a:avLst/>
                  <a:gdLst>
                    <a:gd name="T0" fmla="*/ 0 w 251"/>
                    <a:gd name="T1" fmla="*/ 0 h 140"/>
                    <a:gd name="T2" fmla="*/ 0 w 251"/>
                    <a:gd name="T3" fmla="*/ 0 h 140"/>
                    <a:gd name="T4" fmla="*/ 0 w 251"/>
                    <a:gd name="T5" fmla="*/ 0 h 140"/>
                    <a:gd name="T6" fmla="*/ 0 w 251"/>
                    <a:gd name="T7" fmla="*/ 0 h 140"/>
                    <a:gd name="T8" fmla="*/ 0 w 251"/>
                    <a:gd name="T9" fmla="*/ 0 h 140"/>
                    <a:gd name="T10" fmla="*/ 0 w 251"/>
                    <a:gd name="T11" fmla="*/ 0 h 140"/>
                    <a:gd name="T12" fmla="*/ 0 w 251"/>
                    <a:gd name="T13" fmla="*/ 0 h 140"/>
                    <a:gd name="T14" fmla="*/ 0 w 251"/>
                    <a:gd name="T15" fmla="*/ 0 h 140"/>
                    <a:gd name="T16" fmla="*/ 0 w 251"/>
                    <a:gd name="T17" fmla="*/ 0 h 140"/>
                    <a:gd name="T18" fmla="*/ 0 w 251"/>
                    <a:gd name="T19" fmla="*/ 0 h 140"/>
                    <a:gd name="T20" fmla="*/ 0 w 251"/>
                    <a:gd name="T21" fmla="*/ 0 h 140"/>
                    <a:gd name="T22" fmla="*/ 0 w 251"/>
                    <a:gd name="T23" fmla="*/ 0 h 140"/>
                    <a:gd name="T24" fmla="*/ 0 w 251"/>
                    <a:gd name="T25" fmla="*/ 0 h 140"/>
                    <a:gd name="T26" fmla="*/ 0 w 251"/>
                    <a:gd name="T27" fmla="*/ 0 h 140"/>
                    <a:gd name="T28" fmla="*/ 0 w 251"/>
                    <a:gd name="T29" fmla="*/ 0 h 140"/>
                    <a:gd name="T30" fmla="*/ 0 w 251"/>
                    <a:gd name="T31" fmla="*/ 0 h 140"/>
                    <a:gd name="T32" fmla="*/ 0 w 251"/>
                    <a:gd name="T33" fmla="*/ 0 h 140"/>
                    <a:gd name="T34" fmla="*/ 0 w 251"/>
                    <a:gd name="T35" fmla="*/ 0 h 140"/>
                    <a:gd name="T36" fmla="*/ 0 w 251"/>
                    <a:gd name="T37" fmla="*/ 0 h 140"/>
                    <a:gd name="T38" fmla="*/ 0 w 251"/>
                    <a:gd name="T39" fmla="*/ 0 h 140"/>
                    <a:gd name="T40" fmla="*/ 0 w 251"/>
                    <a:gd name="T41" fmla="*/ 0 h 140"/>
                    <a:gd name="T42" fmla="*/ 0 w 251"/>
                    <a:gd name="T43" fmla="*/ 0 h 140"/>
                    <a:gd name="T44" fmla="*/ 0 w 251"/>
                    <a:gd name="T45" fmla="*/ 0 h 140"/>
                    <a:gd name="T46" fmla="*/ 0 w 251"/>
                    <a:gd name="T47" fmla="*/ 0 h 140"/>
                    <a:gd name="T48" fmla="*/ 0 w 251"/>
                    <a:gd name="T49" fmla="*/ 0 h 140"/>
                    <a:gd name="T50" fmla="*/ 0 w 251"/>
                    <a:gd name="T51" fmla="*/ 0 h 140"/>
                    <a:gd name="T52" fmla="*/ 0 w 251"/>
                    <a:gd name="T53" fmla="*/ 0 h 140"/>
                    <a:gd name="T54" fmla="*/ 0 w 251"/>
                    <a:gd name="T55" fmla="*/ 0 h 140"/>
                    <a:gd name="T56" fmla="*/ 0 w 251"/>
                    <a:gd name="T57" fmla="*/ 0 h 140"/>
                    <a:gd name="T58" fmla="*/ 0 w 251"/>
                    <a:gd name="T59" fmla="*/ 0 h 140"/>
                    <a:gd name="T60" fmla="*/ 0 w 251"/>
                    <a:gd name="T61" fmla="*/ 0 h 140"/>
                    <a:gd name="T62" fmla="*/ 0 w 251"/>
                    <a:gd name="T63" fmla="*/ 0 h 140"/>
                    <a:gd name="T64" fmla="*/ 0 w 251"/>
                    <a:gd name="T65" fmla="*/ 0 h 140"/>
                    <a:gd name="T66" fmla="*/ 0 w 251"/>
                    <a:gd name="T67" fmla="*/ 0 h 140"/>
                    <a:gd name="T68" fmla="*/ 0 w 251"/>
                    <a:gd name="T69" fmla="*/ 0 h 140"/>
                    <a:gd name="T70" fmla="*/ 0 w 251"/>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1" h="140">
                      <a:moveTo>
                        <a:pt x="0" y="28"/>
                      </a:moveTo>
                      <a:lnTo>
                        <a:pt x="4" y="40"/>
                      </a:lnTo>
                      <a:lnTo>
                        <a:pt x="9" y="50"/>
                      </a:lnTo>
                      <a:lnTo>
                        <a:pt x="15" y="62"/>
                      </a:lnTo>
                      <a:lnTo>
                        <a:pt x="21" y="73"/>
                      </a:lnTo>
                      <a:lnTo>
                        <a:pt x="28" y="83"/>
                      </a:lnTo>
                      <a:lnTo>
                        <a:pt x="35" y="92"/>
                      </a:lnTo>
                      <a:lnTo>
                        <a:pt x="43" y="101"/>
                      </a:lnTo>
                      <a:lnTo>
                        <a:pt x="52" y="108"/>
                      </a:lnTo>
                      <a:lnTo>
                        <a:pt x="61" y="115"/>
                      </a:lnTo>
                      <a:lnTo>
                        <a:pt x="70" y="122"/>
                      </a:lnTo>
                      <a:lnTo>
                        <a:pt x="80" y="127"/>
                      </a:lnTo>
                      <a:lnTo>
                        <a:pt x="91" y="132"/>
                      </a:lnTo>
                      <a:lnTo>
                        <a:pt x="101" y="136"/>
                      </a:lnTo>
                      <a:lnTo>
                        <a:pt x="113" y="138"/>
                      </a:lnTo>
                      <a:lnTo>
                        <a:pt x="125" y="140"/>
                      </a:lnTo>
                      <a:lnTo>
                        <a:pt x="136" y="140"/>
                      </a:lnTo>
                      <a:lnTo>
                        <a:pt x="152" y="139"/>
                      </a:lnTo>
                      <a:lnTo>
                        <a:pt x="168" y="136"/>
                      </a:lnTo>
                      <a:lnTo>
                        <a:pt x="183" y="131"/>
                      </a:lnTo>
                      <a:lnTo>
                        <a:pt x="197" y="124"/>
                      </a:lnTo>
                      <a:lnTo>
                        <a:pt x="211" y="115"/>
                      </a:lnTo>
                      <a:lnTo>
                        <a:pt x="223" y="106"/>
                      </a:lnTo>
                      <a:lnTo>
                        <a:pt x="236" y="94"/>
                      </a:lnTo>
                      <a:lnTo>
                        <a:pt x="246" y="80"/>
                      </a:lnTo>
                      <a:lnTo>
                        <a:pt x="247" y="77"/>
                      </a:lnTo>
                      <a:lnTo>
                        <a:pt x="248" y="73"/>
                      </a:lnTo>
                      <a:lnTo>
                        <a:pt x="249" y="71"/>
                      </a:lnTo>
                      <a:lnTo>
                        <a:pt x="249" y="67"/>
                      </a:lnTo>
                      <a:lnTo>
                        <a:pt x="250" y="64"/>
                      </a:lnTo>
                      <a:lnTo>
                        <a:pt x="250" y="61"/>
                      </a:lnTo>
                      <a:lnTo>
                        <a:pt x="251" y="58"/>
                      </a:lnTo>
                      <a:lnTo>
                        <a:pt x="251" y="54"/>
                      </a:lnTo>
                      <a:lnTo>
                        <a:pt x="247" y="62"/>
                      </a:lnTo>
                      <a:lnTo>
                        <a:pt x="241" y="71"/>
                      </a:lnTo>
                      <a:lnTo>
                        <a:pt x="236" y="78"/>
                      </a:lnTo>
                      <a:lnTo>
                        <a:pt x="229" y="85"/>
                      </a:lnTo>
                      <a:lnTo>
                        <a:pt x="223" y="91"/>
                      </a:lnTo>
                      <a:lnTo>
                        <a:pt x="216" y="98"/>
                      </a:lnTo>
                      <a:lnTo>
                        <a:pt x="209" y="103"/>
                      </a:lnTo>
                      <a:lnTo>
                        <a:pt x="202" y="109"/>
                      </a:lnTo>
                      <a:lnTo>
                        <a:pt x="195" y="114"/>
                      </a:lnTo>
                      <a:lnTo>
                        <a:pt x="187" y="118"/>
                      </a:lnTo>
                      <a:lnTo>
                        <a:pt x="179" y="121"/>
                      </a:lnTo>
                      <a:lnTo>
                        <a:pt x="171" y="124"/>
                      </a:lnTo>
                      <a:lnTo>
                        <a:pt x="162" y="126"/>
                      </a:lnTo>
                      <a:lnTo>
                        <a:pt x="154" y="128"/>
                      </a:lnTo>
                      <a:lnTo>
                        <a:pt x="145" y="130"/>
                      </a:lnTo>
                      <a:lnTo>
                        <a:pt x="136" y="130"/>
                      </a:lnTo>
                      <a:lnTo>
                        <a:pt x="124" y="128"/>
                      </a:lnTo>
                      <a:lnTo>
                        <a:pt x="112" y="127"/>
                      </a:lnTo>
                      <a:lnTo>
                        <a:pt x="100" y="124"/>
                      </a:lnTo>
                      <a:lnTo>
                        <a:pt x="89" y="120"/>
                      </a:lnTo>
                      <a:lnTo>
                        <a:pt x="78" y="114"/>
                      </a:lnTo>
                      <a:lnTo>
                        <a:pt x="68" y="108"/>
                      </a:lnTo>
                      <a:lnTo>
                        <a:pt x="58" y="101"/>
                      </a:lnTo>
                      <a:lnTo>
                        <a:pt x="49" y="92"/>
                      </a:lnTo>
                      <a:lnTo>
                        <a:pt x="41" y="84"/>
                      </a:lnTo>
                      <a:lnTo>
                        <a:pt x="33" y="73"/>
                      </a:lnTo>
                      <a:lnTo>
                        <a:pt x="26" y="62"/>
                      </a:lnTo>
                      <a:lnTo>
                        <a:pt x="20" y="52"/>
                      </a:lnTo>
                      <a:lnTo>
                        <a:pt x="14" y="40"/>
                      </a:lnTo>
                      <a:lnTo>
                        <a:pt x="10" y="27"/>
                      </a:lnTo>
                      <a:lnTo>
                        <a:pt x="6" y="15"/>
                      </a:lnTo>
                      <a:lnTo>
                        <a:pt x="3" y="0"/>
                      </a:lnTo>
                      <a:lnTo>
                        <a:pt x="2" y="4"/>
                      </a:lnTo>
                      <a:lnTo>
                        <a:pt x="2" y="7"/>
                      </a:lnTo>
                      <a:lnTo>
                        <a:pt x="1" y="11"/>
                      </a:lnTo>
                      <a:lnTo>
                        <a:pt x="1" y="13"/>
                      </a:lnTo>
                      <a:lnTo>
                        <a:pt x="1" y="17"/>
                      </a:lnTo>
                      <a:lnTo>
                        <a:pt x="0" y="21"/>
                      </a:lnTo>
                      <a:lnTo>
                        <a:pt x="0" y="24"/>
                      </a:lnTo>
                      <a:lnTo>
                        <a:pt x="0" y="28"/>
                      </a:lnTo>
                      <a:close/>
                    </a:path>
                  </a:pathLst>
                </a:custGeom>
                <a:solidFill>
                  <a:srgbClr val="F3B8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53" name="Freeform 186"/>
                <p:cNvSpPr>
                  <a:spLocks/>
                </p:cNvSpPr>
                <p:nvPr/>
              </p:nvSpPr>
              <p:spPr bwMode="auto">
                <a:xfrm>
                  <a:off x="1135" y="2663"/>
                  <a:ext cx="50" cy="24"/>
                </a:xfrm>
                <a:custGeom>
                  <a:avLst/>
                  <a:gdLst>
                    <a:gd name="T0" fmla="*/ 0 w 251"/>
                    <a:gd name="T1" fmla="*/ 0 h 146"/>
                    <a:gd name="T2" fmla="*/ 0 w 251"/>
                    <a:gd name="T3" fmla="*/ 0 h 146"/>
                    <a:gd name="T4" fmla="*/ 0 w 251"/>
                    <a:gd name="T5" fmla="*/ 0 h 146"/>
                    <a:gd name="T6" fmla="*/ 0 w 251"/>
                    <a:gd name="T7" fmla="*/ 0 h 146"/>
                    <a:gd name="T8" fmla="*/ 0 w 251"/>
                    <a:gd name="T9" fmla="*/ 0 h 146"/>
                    <a:gd name="T10" fmla="*/ 0 w 251"/>
                    <a:gd name="T11" fmla="*/ 0 h 146"/>
                    <a:gd name="T12" fmla="*/ 0 w 251"/>
                    <a:gd name="T13" fmla="*/ 0 h 146"/>
                    <a:gd name="T14" fmla="*/ 0 w 251"/>
                    <a:gd name="T15" fmla="*/ 0 h 146"/>
                    <a:gd name="T16" fmla="*/ 0 w 251"/>
                    <a:gd name="T17" fmla="*/ 0 h 146"/>
                    <a:gd name="T18" fmla="*/ 0 w 251"/>
                    <a:gd name="T19" fmla="*/ 0 h 146"/>
                    <a:gd name="T20" fmla="*/ 0 w 251"/>
                    <a:gd name="T21" fmla="*/ 0 h 146"/>
                    <a:gd name="T22" fmla="*/ 0 w 251"/>
                    <a:gd name="T23" fmla="*/ 0 h 146"/>
                    <a:gd name="T24" fmla="*/ 0 w 251"/>
                    <a:gd name="T25" fmla="*/ 0 h 146"/>
                    <a:gd name="T26" fmla="*/ 0 w 251"/>
                    <a:gd name="T27" fmla="*/ 0 h 146"/>
                    <a:gd name="T28" fmla="*/ 0 w 251"/>
                    <a:gd name="T29" fmla="*/ 0 h 146"/>
                    <a:gd name="T30" fmla="*/ 0 w 251"/>
                    <a:gd name="T31" fmla="*/ 0 h 146"/>
                    <a:gd name="T32" fmla="*/ 0 w 251"/>
                    <a:gd name="T33" fmla="*/ 0 h 146"/>
                    <a:gd name="T34" fmla="*/ 0 w 251"/>
                    <a:gd name="T35" fmla="*/ 0 h 146"/>
                    <a:gd name="T36" fmla="*/ 0 w 251"/>
                    <a:gd name="T37" fmla="*/ 0 h 146"/>
                    <a:gd name="T38" fmla="*/ 0 w 251"/>
                    <a:gd name="T39" fmla="*/ 0 h 146"/>
                    <a:gd name="T40" fmla="*/ 0 w 251"/>
                    <a:gd name="T41" fmla="*/ 0 h 146"/>
                    <a:gd name="T42" fmla="*/ 0 w 251"/>
                    <a:gd name="T43" fmla="*/ 0 h 146"/>
                    <a:gd name="T44" fmla="*/ 0 w 251"/>
                    <a:gd name="T45" fmla="*/ 0 h 146"/>
                    <a:gd name="T46" fmla="*/ 0 w 251"/>
                    <a:gd name="T47" fmla="*/ 0 h 146"/>
                    <a:gd name="T48" fmla="*/ 0 w 251"/>
                    <a:gd name="T49" fmla="*/ 0 h 146"/>
                    <a:gd name="T50" fmla="*/ 0 w 251"/>
                    <a:gd name="T51" fmla="*/ 0 h 146"/>
                    <a:gd name="T52" fmla="*/ 0 w 251"/>
                    <a:gd name="T53" fmla="*/ 0 h 146"/>
                    <a:gd name="T54" fmla="*/ 0 w 251"/>
                    <a:gd name="T55" fmla="*/ 0 h 146"/>
                    <a:gd name="T56" fmla="*/ 0 w 251"/>
                    <a:gd name="T57" fmla="*/ 0 h 146"/>
                    <a:gd name="T58" fmla="*/ 0 w 251"/>
                    <a:gd name="T59" fmla="*/ 0 h 146"/>
                    <a:gd name="T60" fmla="*/ 0 w 251"/>
                    <a:gd name="T61" fmla="*/ 0 h 146"/>
                    <a:gd name="T62" fmla="*/ 0 w 251"/>
                    <a:gd name="T63" fmla="*/ 0 h 146"/>
                    <a:gd name="T64" fmla="*/ 0 w 251"/>
                    <a:gd name="T65" fmla="*/ 0 h 146"/>
                    <a:gd name="T66" fmla="*/ 0 w 251"/>
                    <a:gd name="T67" fmla="*/ 0 h 146"/>
                    <a:gd name="T68" fmla="*/ 0 w 251"/>
                    <a:gd name="T69" fmla="*/ 0 h 146"/>
                    <a:gd name="T70" fmla="*/ 0 w 251"/>
                    <a:gd name="T71" fmla="*/ 0 h 146"/>
                    <a:gd name="T72" fmla="*/ 0 w 251"/>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1" h="146">
                      <a:moveTo>
                        <a:pt x="0" y="25"/>
                      </a:moveTo>
                      <a:lnTo>
                        <a:pt x="4" y="39"/>
                      </a:lnTo>
                      <a:lnTo>
                        <a:pt x="8" y="51"/>
                      </a:lnTo>
                      <a:lnTo>
                        <a:pt x="13" y="62"/>
                      </a:lnTo>
                      <a:lnTo>
                        <a:pt x="19" y="74"/>
                      </a:lnTo>
                      <a:lnTo>
                        <a:pt x="26" y="85"/>
                      </a:lnTo>
                      <a:lnTo>
                        <a:pt x="33" y="95"/>
                      </a:lnTo>
                      <a:lnTo>
                        <a:pt x="41" y="104"/>
                      </a:lnTo>
                      <a:lnTo>
                        <a:pt x="49" y="113"/>
                      </a:lnTo>
                      <a:lnTo>
                        <a:pt x="58" y="120"/>
                      </a:lnTo>
                      <a:lnTo>
                        <a:pt x="68" y="127"/>
                      </a:lnTo>
                      <a:lnTo>
                        <a:pt x="78" y="133"/>
                      </a:lnTo>
                      <a:lnTo>
                        <a:pt x="89" y="138"/>
                      </a:lnTo>
                      <a:lnTo>
                        <a:pt x="99" y="142"/>
                      </a:lnTo>
                      <a:lnTo>
                        <a:pt x="112" y="145"/>
                      </a:lnTo>
                      <a:lnTo>
                        <a:pt x="123" y="146"/>
                      </a:lnTo>
                      <a:lnTo>
                        <a:pt x="135" y="146"/>
                      </a:lnTo>
                      <a:lnTo>
                        <a:pt x="144" y="146"/>
                      </a:lnTo>
                      <a:lnTo>
                        <a:pt x="152" y="145"/>
                      </a:lnTo>
                      <a:lnTo>
                        <a:pt x="160" y="144"/>
                      </a:lnTo>
                      <a:lnTo>
                        <a:pt x="168" y="142"/>
                      </a:lnTo>
                      <a:lnTo>
                        <a:pt x="184" y="137"/>
                      </a:lnTo>
                      <a:lnTo>
                        <a:pt x="199" y="128"/>
                      </a:lnTo>
                      <a:lnTo>
                        <a:pt x="213" y="119"/>
                      </a:lnTo>
                      <a:lnTo>
                        <a:pt x="226" y="107"/>
                      </a:lnTo>
                      <a:lnTo>
                        <a:pt x="238" y="94"/>
                      </a:lnTo>
                      <a:lnTo>
                        <a:pt x="248" y="79"/>
                      </a:lnTo>
                      <a:lnTo>
                        <a:pt x="249" y="76"/>
                      </a:lnTo>
                      <a:lnTo>
                        <a:pt x="249" y="72"/>
                      </a:lnTo>
                      <a:lnTo>
                        <a:pt x="250" y="70"/>
                      </a:lnTo>
                      <a:lnTo>
                        <a:pt x="250" y="66"/>
                      </a:lnTo>
                      <a:lnTo>
                        <a:pt x="251" y="62"/>
                      </a:lnTo>
                      <a:lnTo>
                        <a:pt x="251" y="60"/>
                      </a:lnTo>
                      <a:lnTo>
                        <a:pt x="251" y="57"/>
                      </a:lnTo>
                      <a:lnTo>
                        <a:pt x="251" y="53"/>
                      </a:lnTo>
                      <a:lnTo>
                        <a:pt x="247" y="62"/>
                      </a:lnTo>
                      <a:lnTo>
                        <a:pt x="242" y="71"/>
                      </a:lnTo>
                      <a:lnTo>
                        <a:pt x="237" y="79"/>
                      </a:lnTo>
                      <a:lnTo>
                        <a:pt x="231" y="86"/>
                      </a:lnTo>
                      <a:lnTo>
                        <a:pt x="224" y="95"/>
                      </a:lnTo>
                      <a:lnTo>
                        <a:pt x="217" y="101"/>
                      </a:lnTo>
                      <a:lnTo>
                        <a:pt x="210" y="108"/>
                      </a:lnTo>
                      <a:lnTo>
                        <a:pt x="203" y="113"/>
                      </a:lnTo>
                      <a:lnTo>
                        <a:pt x="196" y="119"/>
                      </a:lnTo>
                      <a:lnTo>
                        <a:pt x="188" y="122"/>
                      </a:lnTo>
                      <a:lnTo>
                        <a:pt x="179" y="127"/>
                      </a:lnTo>
                      <a:lnTo>
                        <a:pt x="171" y="130"/>
                      </a:lnTo>
                      <a:lnTo>
                        <a:pt x="162" y="133"/>
                      </a:lnTo>
                      <a:lnTo>
                        <a:pt x="153" y="134"/>
                      </a:lnTo>
                      <a:lnTo>
                        <a:pt x="144" y="136"/>
                      </a:lnTo>
                      <a:lnTo>
                        <a:pt x="135" y="136"/>
                      </a:lnTo>
                      <a:lnTo>
                        <a:pt x="123" y="136"/>
                      </a:lnTo>
                      <a:lnTo>
                        <a:pt x="111" y="133"/>
                      </a:lnTo>
                      <a:lnTo>
                        <a:pt x="98" y="130"/>
                      </a:lnTo>
                      <a:lnTo>
                        <a:pt x="87" y="126"/>
                      </a:lnTo>
                      <a:lnTo>
                        <a:pt x="76" y="120"/>
                      </a:lnTo>
                      <a:lnTo>
                        <a:pt x="66" y="113"/>
                      </a:lnTo>
                      <a:lnTo>
                        <a:pt x="57" y="106"/>
                      </a:lnTo>
                      <a:lnTo>
                        <a:pt x="48" y="97"/>
                      </a:lnTo>
                      <a:lnTo>
                        <a:pt x="39" y="88"/>
                      </a:lnTo>
                      <a:lnTo>
                        <a:pt x="32" y="77"/>
                      </a:lnTo>
                      <a:lnTo>
                        <a:pt x="25" y="66"/>
                      </a:lnTo>
                      <a:lnTo>
                        <a:pt x="19" y="54"/>
                      </a:lnTo>
                      <a:lnTo>
                        <a:pt x="14" y="41"/>
                      </a:lnTo>
                      <a:lnTo>
                        <a:pt x="10" y="28"/>
                      </a:lnTo>
                      <a:lnTo>
                        <a:pt x="7" y="15"/>
                      </a:lnTo>
                      <a:lnTo>
                        <a:pt x="5" y="0"/>
                      </a:lnTo>
                      <a:lnTo>
                        <a:pt x="4" y="3"/>
                      </a:lnTo>
                      <a:lnTo>
                        <a:pt x="3" y="6"/>
                      </a:lnTo>
                      <a:lnTo>
                        <a:pt x="3" y="10"/>
                      </a:lnTo>
                      <a:lnTo>
                        <a:pt x="2" y="12"/>
                      </a:lnTo>
                      <a:lnTo>
                        <a:pt x="1" y="16"/>
                      </a:lnTo>
                      <a:lnTo>
                        <a:pt x="1" y="19"/>
                      </a:lnTo>
                      <a:lnTo>
                        <a:pt x="0" y="22"/>
                      </a:lnTo>
                      <a:lnTo>
                        <a:pt x="0" y="25"/>
                      </a:lnTo>
                      <a:close/>
                    </a:path>
                  </a:pathLst>
                </a:custGeom>
                <a:solidFill>
                  <a:srgbClr val="F3B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54" name="Freeform 187"/>
                <p:cNvSpPr>
                  <a:spLocks/>
                </p:cNvSpPr>
                <p:nvPr/>
              </p:nvSpPr>
              <p:spPr bwMode="auto">
                <a:xfrm>
                  <a:off x="1135" y="2661"/>
                  <a:ext cx="50" cy="25"/>
                </a:xfrm>
                <a:custGeom>
                  <a:avLst/>
                  <a:gdLst>
                    <a:gd name="T0" fmla="*/ 0 w 249"/>
                    <a:gd name="T1" fmla="*/ 0 h 154"/>
                    <a:gd name="T2" fmla="*/ 0 w 249"/>
                    <a:gd name="T3" fmla="*/ 0 h 154"/>
                    <a:gd name="T4" fmla="*/ 0 w 249"/>
                    <a:gd name="T5" fmla="*/ 0 h 154"/>
                    <a:gd name="T6" fmla="*/ 0 w 249"/>
                    <a:gd name="T7" fmla="*/ 0 h 154"/>
                    <a:gd name="T8" fmla="*/ 0 w 249"/>
                    <a:gd name="T9" fmla="*/ 0 h 154"/>
                    <a:gd name="T10" fmla="*/ 0 w 249"/>
                    <a:gd name="T11" fmla="*/ 0 h 154"/>
                    <a:gd name="T12" fmla="*/ 0 w 249"/>
                    <a:gd name="T13" fmla="*/ 0 h 154"/>
                    <a:gd name="T14" fmla="*/ 0 w 249"/>
                    <a:gd name="T15" fmla="*/ 0 h 154"/>
                    <a:gd name="T16" fmla="*/ 0 w 249"/>
                    <a:gd name="T17" fmla="*/ 0 h 154"/>
                    <a:gd name="T18" fmla="*/ 0 w 249"/>
                    <a:gd name="T19" fmla="*/ 0 h 154"/>
                    <a:gd name="T20" fmla="*/ 0 w 249"/>
                    <a:gd name="T21" fmla="*/ 0 h 154"/>
                    <a:gd name="T22" fmla="*/ 0 w 249"/>
                    <a:gd name="T23" fmla="*/ 0 h 154"/>
                    <a:gd name="T24" fmla="*/ 0 w 249"/>
                    <a:gd name="T25" fmla="*/ 0 h 154"/>
                    <a:gd name="T26" fmla="*/ 0 w 249"/>
                    <a:gd name="T27" fmla="*/ 0 h 154"/>
                    <a:gd name="T28" fmla="*/ 0 w 249"/>
                    <a:gd name="T29" fmla="*/ 0 h 154"/>
                    <a:gd name="T30" fmla="*/ 0 w 249"/>
                    <a:gd name="T31" fmla="*/ 0 h 154"/>
                    <a:gd name="T32" fmla="*/ 0 w 249"/>
                    <a:gd name="T33" fmla="*/ 0 h 154"/>
                    <a:gd name="T34" fmla="*/ 0 w 249"/>
                    <a:gd name="T35" fmla="*/ 0 h 154"/>
                    <a:gd name="T36" fmla="*/ 0 w 249"/>
                    <a:gd name="T37" fmla="*/ 0 h 154"/>
                    <a:gd name="T38" fmla="*/ 0 w 249"/>
                    <a:gd name="T39" fmla="*/ 0 h 154"/>
                    <a:gd name="T40" fmla="*/ 0 w 249"/>
                    <a:gd name="T41" fmla="*/ 0 h 154"/>
                    <a:gd name="T42" fmla="*/ 0 w 249"/>
                    <a:gd name="T43" fmla="*/ 0 h 154"/>
                    <a:gd name="T44" fmla="*/ 0 w 249"/>
                    <a:gd name="T45" fmla="*/ 0 h 154"/>
                    <a:gd name="T46" fmla="*/ 0 w 249"/>
                    <a:gd name="T47" fmla="*/ 0 h 154"/>
                    <a:gd name="T48" fmla="*/ 0 w 249"/>
                    <a:gd name="T49" fmla="*/ 0 h 154"/>
                    <a:gd name="T50" fmla="*/ 0 w 249"/>
                    <a:gd name="T51" fmla="*/ 0 h 154"/>
                    <a:gd name="T52" fmla="*/ 0 w 249"/>
                    <a:gd name="T53" fmla="*/ 0 h 154"/>
                    <a:gd name="T54" fmla="*/ 0 w 249"/>
                    <a:gd name="T55" fmla="*/ 0 h 154"/>
                    <a:gd name="T56" fmla="*/ 0 w 249"/>
                    <a:gd name="T57" fmla="*/ 0 h 154"/>
                    <a:gd name="T58" fmla="*/ 0 w 249"/>
                    <a:gd name="T59" fmla="*/ 0 h 154"/>
                    <a:gd name="T60" fmla="*/ 0 w 249"/>
                    <a:gd name="T61" fmla="*/ 0 h 154"/>
                    <a:gd name="T62" fmla="*/ 0 w 249"/>
                    <a:gd name="T63" fmla="*/ 0 h 154"/>
                    <a:gd name="T64" fmla="*/ 0 w 249"/>
                    <a:gd name="T65" fmla="*/ 0 h 154"/>
                    <a:gd name="T66" fmla="*/ 0 w 249"/>
                    <a:gd name="T67" fmla="*/ 0 h 154"/>
                    <a:gd name="T68" fmla="*/ 0 w 249"/>
                    <a:gd name="T69" fmla="*/ 0 h 154"/>
                    <a:gd name="T70" fmla="*/ 0 w 249"/>
                    <a:gd name="T71" fmla="*/ 0 h 154"/>
                    <a:gd name="T72" fmla="*/ 0 w 249"/>
                    <a:gd name="T73" fmla="*/ 0 h 154"/>
                    <a:gd name="T74" fmla="*/ 0 w 249"/>
                    <a:gd name="T75" fmla="*/ 0 h 154"/>
                    <a:gd name="T76" fmla="*/ 0 w 249"/>
                    <a:gd name="T77" fmla="*/ 0 h 154"/>
                    <a:gd name="T78" fmla="*/ 0 w 249"/>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9" h="154">
                      <a:moveTo>
                        <a:pt x="0" y="24"/>
                      </a:moveTo>
                      <a:lnTo>
                        <a:pt x="3" y="39"/>
                      </a:lnTo>
                      <a:lnTo>
                        <a:pt x="7" y="51"/>
                      </a:lnTo>
                      <a:lnTo>
                        <a:pt x="11" y="64"/>
                      </a:lnTo>
                      <a:lnTo>
                        <a:pt x="17" y="76"/>
                      </a:lnTo>
                      <a:lnTo>
                        <a:pt x="23" y="86"/>
                      </a:lnTo>
                      <a:lnTo>
                        <a:pt x="30" y="97"/>
                      </a:lnTo>
                      <a:lnTo>
                        <a:pt x="38" y="108"/>
                      </a:lnTo>
                      <a:lnTo>
                        <a:pt x="46" y="116"/>
                      </a:lnTo>
                      <a:lnTo>
                        <a:pt x="55" y="125"/>
                      </a:lnTo>
                      <a:lnTo>
                        <a:pt x="65" y="132"/>
                      </a:lnTo>
                      <a:lnTo>
                        <a:pt x="75" y="138"/>
                      </a:lnTo>
                      <a:lnTo>
                        <a:pt x="86" y="144"/>
                      </a:lnTo>
                      <a:lnTo>
                        <a:pt x="97" y="148"/>
                      </a:lnTo>
                      <a:lnTo>
                        <a:pt x="109" y="151"/>
                      </a:lnTo>
                      <a:lnTo>
                        <a:pt x="121" y="152"/>
                      </a:lnTo>
                      <a:lnTo>
                        <a:pt x="133" y="154"/>
                      </a:lnTo>
                      <a:lnTo>
                        <a:pt x="142" y="154"/>
                      </a:lnTo>
                      <a:lnTo>
                        <a:pt x="151" y="152"/>
                      </a:lnTo>
                      <a:lnTo>
                        <a:pt x="159" y="150"/>
                      </a:lnTo>
                      <a:lnTo>
                        <a:pt x="168" y="148"/>
                      </a:lnTo>
                      <a:lnTo>
                        <a:pt x="176" y="145"/>
                      </a:lnTo>
                      <a:lnTo>
                        <a:pt x="184" y="142"/>
                      </a:lnTo>
                      <a:lnTo>
                        <a:pt x="192" y="138"/>
                      </a:lnTo>
                      <a:lnTo>
                        <a:pt x="199" y="133"/>
                      </a:lnTo>
                      <a:lnTo>
                        <a:pt x="206" y="127"/>
                      </a:lnTo>
                      <a:lnTo>
                        <a:pt x="213" y="122"/>
                      </a:lnTo>
                      <a:lnTo>
                        <a:pt x="220" y="115"/>
                      </a:lnTo>
                      <a:lnTo>
                        <a:pt x="226" y="109"/>
                      </a:lnTo>
                      <a:lnTo>
                        <a:pt x="233" y="102"/>
                      </a:lnTo>
                      <a:lnTo>
                        <a:pt x="238" y="95"/>
                      </a:lnTo>
                      <a:lnTo>
                        <a:pt x="244" y="86"/>
                      </a:lnTo>
                      <a:lnTo>
                        <a:pt x="248" y="78"/>
                      </a:lnTo>
                      <a:lnTo>
                        <a:pt x="249" y="74"/>
                      </a:lnTo>
                      <a:lnTo>
                        <a:pt x="249" y="72"/>
                      </a:lnTo>
                      <a:lnTo>
                        <a:pt x="249" y="69"/>
                      </a:lnTo>
                      <a:lnTo>
                        <a:pt x="249" y="65"/>
                      </a:lnTo>
                      <a:lnTo>
                        <a:pt x="249" y="63"/>
                      </a:lnTo>
                      <a:lnTo>
                        <a:pt x="249" y="59"/>
                      </a:lnTo>
                      <a:lnTo>
                        <a:pt x="249" y="57"/>
                      </a:lnTo>
                      <a:lnTo>
                        <a:pt x="249" y="53"/>
                      </a:lnTo>
                      <a:lnTo>
                        <a:pt x="245" y="63"/>
                      </a:lnTo>
                      <a:lnTo>
                        <a:pt x="241" y="72"/>
                      </a:lnTo>
                      <a:lnTo>
                        <a:pt x="236" y="80"/>
                      </a:lnTo>
                      <a:lnTo>
                        <a:pt x="230" y="89"/>
                      </a:lnTo>
                      <a:lnTo>
                        <a:pt x="223" y="97"/>
                      </a:lnTo>
                      <a:lnTo>
                        <a:pt x="217" y="104"/>
                      </a:lnTo>
                      <a:lnTo>
                        <a:pt x="210" y="112"/>
                      </a:lnTo>
                      <a:lnTo>
                        <a:pt x="203" y="118"/>
                      </a:lnTo>
                      <a:lnTo>
                        <a:pt x="195" y="124"/>
                      </a:lnTo>
                      <a:lnTo>
                        <a:pt x="187" y="128"/>
                      </a:lnTo>
                      <a:lnTo>
                        <a:pt x="179" y="133"/>
                      </a:lnTo>
                      <a:lnTo>
                        <a:pt x="170" y="136"/>
                      </a:lnTo>
                      <a:lnTo>
                        <a:pt x="161" y="139"/>
                      </a:lnTo>
                      <a:lnTo>
                        <a:pt x="152" y="142"/>
                      </a:lnTo>
                      <a:lnTo>
                        <a:pt x="143" y="143"/>
                      </a:lnTo>
                      <a:lnTo>
                        <a:pt x="133" y="143"/>
                      </a:lnTo>
                      <a:lnTo>
                        <a:pt x="121" y="142"/>
                      </a:lnTo>
                      <a:lnTo>
                        <a:pt x="109" y="140"/>
                      </a:lnTo>
                      <a:lnTo>
                        <a:pt x="96" y="137"/>
                      </a:lnTo>
                      <a:lnTo>
                        <a:pt x="85" y="132"/>
                      </a:lnTo>
                      <a:lnTo>
                        <a:pt x="74" y="126"/>
                      </a:lnTo>
                      <a:lnTo>
                        <a:pt x="64" y="119"/>
                      </a:lnTo>
                      <a:lnTo>
                        <a:pt x="54" y="110"/>
                      </a:lnTo>
                      <a:lnTo>
                        <a:pt x="45" y="101"/>
                      </a:lnTo>
                      <a:lnTo>
                        <a:pt x="37" y="91"/>
                      </a:lnTo>
                      <a:lnTo>
                        <a:pt x="30" y="80"/>
                      </a:lnTo>
                      <a:lnTo>
                        <a:pt x="24" y="69"/>
                      </a:lnTo>
                      <a:lnTo>
                        <a:pt x="18" y="57"/>
                      </a:lnTo>
                      <a:lnTo>
                        <a:pt x="14" y="43"/>
                      </a:lnTo>
                      <a:lnTo>
                        <a:pt x="10" y="29"/>
                      </a:lnTo>
                      <a:lnTo>
                        <a:pt x="8" y="15"/>
                      </a:lnTo>
                      <a:lnTo>
                        <a:pt x="6" y="0"/>
                      </a:lnTo>
                      <a:lnTo>
                        <a:pt x="5" y="3"/>
                      </a:lnTo>
                      <a:lnTo>
                        <a:pt x="4" y="6"/>
                      </a:lnTo>
                      <a:lnTo>
                        <a:pt x="4" y="9"/>
                      </a:lnTo>
                      <a:lnTo>
                        <a:pt x="3" y="12"/>
                      </a:lnTo>
                      <a:lnTo>
                        <a:pt x="2" y="16"/>
                      </a:lnTo>
                      <a:lnTo>
                        <a:pt x="1" y="18"/>
                      </a:lnTo>
                      <a:lnTo>
                        <a:pt x="1" y="22"/>
                      </a:lnTo>
                      <a:lnTo>
                        <a:pt x="0" y="24"/>
                      </a:lnTo>
                      <a:close/>
                    </a:path>
                  </a:pathLst>
                </a:custGeom>
                <a:solidFill>
                  <a:srgbClr val="F4B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55" name="Freeform 188"/>
                <p:cNvSpPr>
                  <a:spLocks/>
                </p:cNvSpPr>
                <p:nvPr/>
              </p:nvSpPr>
              <p:spPr bwMode="auto">
                <a:xfrm>
                  <a:off x="1136" y="2659"/>
                  <a:ext cx="49" cy="26"/>
                </a:xfrm>
                <a:custGeom>
                  <a:avLst/>
                  <a:gdLst>
                    <a:gd name="T0" fmla="*/ 0 w 246"/>
                    <a:gd name="T1" fmla="*/ 0 h 159"/>
                    <a:gd name="T2" fmla="*/ 0 w 246"/>
                    <a:gd name="T3" fmla="*/ 0 h 159"/>
                    <a:gd name="T4" fmla="*/ 0 w 246"/>
                    <a:gd name="T5" fmla="*/ 0 h 159"/>
                    <a:gd name="T6" fmla="*/ 0 w 246"/>
                    <a:gd name="T7" fmla="*/ 0 h 159"/>
                    <a:gd name="T8" fmla="*/ 0 w 246"/>
                    <a:gd name="T9" fmla="*/ 0 h 159"/>
                    <a:gd name="T10" fmla="*/ 0 w 246"/>
                    <a:gd name="T11" fmla="*/ 0 h 159"/>
                    <a:gd name="T12" fmla="*/ 0 w 246"/>
                    <a:gd name="T13" fmla="*/ 0 h 159"/>
                    <a:gd name="T14" fmla="*/ 0 w 246"/>
                    <a:gd name="T15" fmla="*/ 0 h 159"/>
                    <a:gd name="T16" fmla="*/ 0 w 246"/>
                    <a:gd name="T17" fmla="*/ 0 h 159"/>
                    <a:gd name="T18" fmla="*/ 0 w 246"/>
                    <a:gd name="T19" fmla="*/ 0 h 159"/>
                    <a:gd name="T20" fmla="*/ 0 w 246"/>
                    <a:gd name="T21" fmla="*/ 0 h 159"/>
                    <a:gd name="T22" fmla="*/ 0 w 246"/>
                    <a:gd name="T23" fmla="*/ 0 h 159"/>
                    <a:gd name="T24" fmla="*/ 0 w 246"/>
                    <a:gd name="T25" fmla="*/ 0 h 159"/>
                    <a:gd name="T26" fmla="*/ 0 w 246"/>
                    <a:gd name="T27" fmla="*/ 0 h 159"/>
                    <a:gd name="T28" fmla="*/ 0 w 246"/>
                    <a:gd name="T29" fmla="*/ 0 h 159"/>
                    <a:gd name="T30" fmla="*/ 0 w 246"/>
                    <a:gd name="T31" fmla="*/ 0 h 159"/>
                    <a:gd name="T32" fmla="*/ 0 w 246"/>
                    <a:gd name="T33" fmla="*/ 0 h 159"/>
                    <a:gd name="T34" fmla="*/ 0 w 246"/>
                    <a:gd name="T35" fmla="*/ 0 h 159"/>
                    <a:gd name="T36" fmla="*/ 0 w 246"/>
                    <a:gd name="T37" fmla="*/ 0 h 159"/>
                    <a:gd name="T38" fmla="*/ 0 w 246"/>
                    <a:gd name="T39" fmla="*/ 0 h 159"/>
                    <a:gd name="T40" fmla="*/ 0 w 246"/>
                    <a:gd name="T41" fmla="*/ 0 h 159"/>
                    <a:gd name="T42" fmla="*/ 0 w 246"/>
                    <a:gd name="T43" fmla="*/ 0 h 159"/>
                    <a:gd name="T44" fmla="*/ 0 w 246"/>
                    <a:gd name="T45" fmla="*/ 0 h 159"/>
                    <a:gd name="T46" fmla="*/ 0 w 246"/>
                    <a:gd name="T47" fmla="*/ 0 h 159"/>
                    <a:gd name="T48" fmla="*/ 0 w 246"/>
                    <a:gd name="T49" fmla="*/ 0 h 159"/>
                    <a:gd name="T50" fmla="*/ 0 w 246"/>
                    <a:gd name="T51" fmla="*/ 0 h 159"/>
                    <a:gd name="T52" fmla="*/ 0 w 246"/>
                    <a:gd name="T53" fmla="*/ 0 h 159"/>
                    <a:gd name="T54" fmla="*/ 0 w 246"/>
                    <a:gd name="T55" fmla="*/ 0 h 159"/>
                    <a:gd name="T56" fmla="*/ 0 w 246"/>
                    <a:gd name="T57" fmla="*/ 0 h 159"/>
                    <a:gd name="T58" fmla="*/ 0 w 246"/>
                    <a:gd name="T59" fmla="*/ 0 h 159"/>
                    <a:gd name="T60" fmla="*/ 0 w 246"/>
                    <a:gd name="T61" fmla="*/ 0 h 159"/>
                    <a:gd name="T62" fmla="*/ 0 w 246"/>
                    <a:gd name="T63" fmla="*/ 0 h 159"/>
                    <a:gd name="T64" fmla="*/ 0 w 246"/>
                    <a:gd name="T65" fmla="*/ 0 h 159"/>
                    <a:gd name="T66" fmla="*/ 0 w 246"/>
                    <a:gd name="T67" fmla="*/ 0 h 159"/>
                    <a:gd name="T68" fmla="*/ 0 w 246"/>
                    <a:gd name="T69" fmla="*/ 0 h 159"/>
                    <a:gd name="T70" fmla="*/ 0 w 246"/>
                    <a:gd name="T71" fmla="*/ 0 h 159"/>
                    <a:gd name="T72" fmla="*/ 0 w 246"/>
                    <a:gd name="T73" fmla="*/ 0 h 159"/>
                    <a:gd name="T74" fmla="*/ 0 w 246"/>
                    <a:gd name="T75" fmla="*/ 0 h 159"/>
                    <a:gd name="T76" fmla="*/ 0 w 246"/>
                    <a:gd name="T77" fmla="*/ 0 h 159"/>
                    <a:gd name="T78" fmla="*/ 0 w 246"/>
                    <a:gd name="T79" fmla="*/ 0 h 159"/>
                    <a:gd name="T80" fmla="*/ 0 w 246"/>
                    <a:gd name="T81" fmla="*/ 0 h 159"/>
                    <a:gd name="T82" fmla="*/ 0 w 246"/>
                    <a:gd name="T83" fmla="*/ 0 h 159"/>
                    <a:gd name="T84" fmla="*/ 0 w 246"/>
                    <a:gd name="T85" fmla="*/ 0 h 159"/>
                    <a:gd name="T86" fmla="*/ 0 w 246"/>
                    <a:gd name="T87" fmla="*/ 0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6" h="159">
                      <a:moveTo>
                        <a:pt x="0" y="23"/>
                      </a:moveTo>
                      <a:lnTo>
                        <a:pt x="2" y="38"/>
                      </a:lnTo>
                      <a:lnTo>
                        <a:pt x="5" y="51"/>
                      </a:lnTo>
                      <a:lnTo>
                        <a:pt x="9" y="64"/>
                      </a:lnTo>
                      <a:lnTo>
                        <a:pt x="14" y="77"/>
                      </a:lnTo>
                      <a:lnTo>
                        <a:pt x="20" y="89"/>
                      </a:lnTo>
                      <a:lnTo>
                        <a:pt x="27" y="100"/>
                      </a:lnTo>
                      <a:lnTo>
                        <a:pt x="34" y="111"/>
                      </a:lnTo>
                      <a:lnTo>
                        <a:pt x="43" y="120"/>
                      </a:lnTo>
                      <a:lnTo>
                        <a:pt x="52" y="129"/>
                      </a:lnTo>
                      <a:lnTo>
                        <a:pt x="61" y="136"/>
                      </a:lnTo>
                      <a:lnTo>
                        <a:pt x="71" y="143"/>
                      </a:lnTo>
                      <a:lnTo>
                        <a:pt x="82" y="149"/>
                      </a:lnTo>
                      <a:lnTo>
                        <a:pt x="93" y="153"/>
                      </a:lnTo>
                      <a:lnTo>
                        <a:pt x="106" y="156"/>
                      </a:lnTo>
                      <a:lnTo>
                        <a:pt x="118" y="159"/>
                      </a:lnTo>
                      <a:lnTo>
                        <a:pt x="130" y="159"/>
                      </a:lnTo>
                      <a:lnTo>
                        <a:pt x="139" y="159"/>
                      </a:lnTo>
                      <a:lnTo>
                        <a:pt x="148" y="157"/>
                      </a:lnTo>
                      <a:lnTo>
                        <a:pt x="157" y="156"/>
                      </a:lnTo>
                      <a:lnTo>
                        <a:pt x="166" y="153"/>
                      </a:lnTo>
                      <a:lnTo>
                        <a:pt x="174" y="150"/>
                      </a:lnTo>
                      <a:lnTo>
                        <a:pt x="183" y="145"/>
                      </a:lnTo>
                      <a:lnTo>
                        <a:pt x="191" y="142"/>
                      </a:lnTo>
                      <a:lnTo>
                        <a:pt x="198" y="136"/>
                      </a:lnTo>
                      <a:lnTo>
                        <a:pt x="205" y="131"/>
                      </a:lnTo>
                      <a:lnTo>
                        <a:pt x="212" y="124"/>
                      </a:lnTo>
                      <a:lnTo>
                        <a:pt x="219" y="118"/>
                      </a:lnTo>
                      <a:lnTo>
                        <a:pt x="226" y="111"/>
                      </a:lnTo>
                      <a:lnTo>
                        <a:pt x="232" y="102"/>
                      </a:lnTo>
                      <a:lnTo>
                        <a:pt x="237" y="94"/>
                      </a:lnTo>
                      <a:lnTo>
                        <a:pt x="242" y="85"/>
                      </a:lnTo>
                      <a:lnTo>
                        <a:pt x="246" y="76"/>
                      </a:lnTo>
                      <a:lnTo>
                        <a:pt x="246" y="74"/>
                      </a:lnTo>
                      <a:lnTo>
                        <a:pt x="246" y="70"/>
                      </a:lnTo>
                      <a:lnTo>
                        <a:pt x="246" y="68"/>
                      </a:lnTo>
                      <a:lnTo>
                        <a:pt x="246" y="64"/>
                      </a:lnTo>
                      <a:lnTo>
                        <a:pt x="246" y="60"/>
                      </a:lnTo>
                      <a:lnTo>
                        <a:pt x="246" y="58"/>
                      </a:lnTo>
                      <a:lnTo>
                        <a:pt x="246" y="54"/>
                      </a:lnTo>
                      <a:lnTo>
                        <a:pt x="246" y="52"/>
                      </a:lnTo>
                      <a:lnTo>
                        <a:pt x="242" y="62"/>
                      </a:lnTo>
                      <a:lnTo>
                        <a:pt x="238" y="72"/>
                      </a:lnTo>
                      <a:lnTo>
                        <a:pt x="233" y="82"/>
                      </a:lnTo>
                      <a:lnTo>
                        <a:pt x="228" y="90"/>
                      </a:lnTo>
                      <a:lnTo>
                        <a:pt x="221" y="99"/>
                      </a:lnTo>
                      <a:lnTo>
                        <a:pt x="215" y="107"/>
                      </a:lnTo>
                      <a:lnTo>
                        <a:pt x="208" y="114"/>
                      </a:lnTo>
                      <a:lnTo>
                        <a:pt x="201" y="121"/>
                      </a:lnTo>
                      <a:lnTo>
                        <a:pt x="193" y="127"/>
                      </a:lnTo>
                      <a:lnTo>
                        <a:pt x="185" y="132"/>
                      </a:lnTo>
                      <a:lnTo>
                        <a:pt x="177" y="137"/>
                      </a:lnTo>
                      <a:lnTo>
                        <a:pt x="168" y="142"/>
                      </a:lnTo>
                      <a:lnTo>
                        <a:pt x="159" y="144"/>
                      </a:lnTo>
                      <a:lnTo>
                        <a:pt x="149" y="147"/>
                      </a:lnTo>
                      <a:lnTo>
                        <a:pt x="140" y="148"/>
                      </a:lnTo>
                      <a:lnTo>
                        <a:pt x="130" y="148"/>
                      </a:lnTo>
                      <a:lnTo>
                        <a:pt x="118" y="148"/>
                      </a:lnTo>
                      <a:lnTo>
                        <a:pt x="106" y="145"/>
                      </a:lnTo>
                      <a:lnTo>
                        <a:pt x="93" y="142"/>
                      </a:lnTo>
                      <a:lnTo>
                        <a:pt x="82" y="137"/>
                      </a:lnTo>
                      <a:lnTo>
                        <a:pt x="71" y="131"/>
                      </a:lnTo>
                      <a:lnTo>
                        <a:pt x="61" y="124"/>
                      </a:lnTo>
                      <a:lnTo>
                        <a:pt x="52" y="115"/>
                      </a:lnTo>
                      <a:lnTo>
                        <a:pt x="43" y="106"/>
                      </a:lnTo>
                      <a:lnTo>
                        <a:pt x="35" y="95"/>
                      </a:lnTo>
                      <a:lnTo>
                        <a:pt x="28" y="84"/>
                      </a:lnTo>
                      <a:lnTo>
                        <a:pt x="22" y="72"/>
                      </a:lnTo>
                      <a:lnTo>
                        <a:pt x="17" y="59"/>
                      </a:lnTo>
                      <a:lnTo>
                        <a:pt x="13" y="46"/>
                      </a:lnTo>
                      <a:lnTo>
                        <a:pt x="10" y="32"/>
                      </a:lnTo>
                      <a:lnTo>
                        <a:pt x="8" y="17"/>
                      </a:lnTo>
                      <a:lnTo>
                        <a:pt x="8" y="3"/>
                      </a:lnTo>
                      <a:lnTo>
                        <a:pt x="8" y="2"/>
                      </a:lnTo>
                      <a:lnTo>
                        <a:pt x="8" y="0"/>
                      </a:lnTo>
                      <a:lnTo>
                        <a:pt x="7" y="3"/>
                      </a:lnTo>
                      <a:lnTo>
                        <a:pt x="5" y="5"/>
                      </a:lnTo>
                      <a:lnTo>
                        <a:pt x="4" y="9"/>
                      </a:lnTo>
                      <a:lnTo>
                        <a:pt x="3" y="11"/>
                      </a:lnTo>
                      <a:lnTo>
                        <a:pt x="2" y="14"/>
                      </a:lnTo>
                      <a:lnTo>
                        <a:pt x="1" y="17"/>
                      </a:lnTo>
                      <a:lnTo>
                        <a:pt x="1" y="20"/>
                      </a:lnTo>
                      <a:lnTo>
                        <a:pt x="0" y="23"/>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56" name="Freeform 189"/>
                <p:cNvSpPr>
                  <a:spLocks/>
                </p:cNvSpPr>
                <p:nvPr/>
              </p:nvSpPr>
              <p:spPr bwMode="auto">
                <a:xfrm>
                  <a:off x="1136" y="2657"/>
                  <a:ext cx="49" cy="27"/>
                </a:xfrm>
                <a:custGeom>
                  <a:avLst/>
                  <a:gdLst>
                    <a:gd name="T0" fmla="*/ 0 w 243"/>
                    <a:gd name="T1" fmla="*/ 0 h 164"/>
                    <a:gd name="T2" fmla="*/ 0 w 243"/>
                    <a:gd name="T3" fmla="*/ 0 h 164"/>
                    <a:gd name="T4" fmla="*/ 0 w 243"/>
                    <a:gd name="T5" fmla="*/ 0 h 164"/>
                    <a:gd name="T6" fmla="*/ 0 w 243"/>
                    <a:gd name="T7" fmla="*/ 0 h 164"/>
                    <a:gd name="T8" fmla="*/ 0 w 243"/>
                    <a:gd name="T9" fmla="*/ 0 h 164"/>
                    <a:gd name="T10" fmla="*/ 0 w 243"/>
                    <a:gd name="T11" fmla="*/ 0 h 164"/>
                    <a:gd name="T12" fmla="*/ 0 w 243"/>
                    <a:gd name="T13" fmla="*/ 0 h 164"/>
                    <a:gd name="T14" fmla="*/ 0 w 243"/>
                    <a:gd name="T15" fmla="*/ 0 h 164"/>
                    <a:gd name="T16" fmla="*/ 0 w 243"/>
                    <a:gd name="T17" fmla="*/ 0 h 164"/>
                    <a:gd name="T18" fmla="*/ 0 w 243"/>
                    <a:gd name="T19" fmla="*/ 0 h 164"/>
                    <a:gd name="T20" fmla="*/ 0 w 243"/>
                    <a:gd name="T21" fmla="*/ 0 h 164"/>
                    <a:gd name="T22" fmla="*/ 0 w 243"/>
                    <a:gd name="T23" fmla="*/ 0 h 164"/>
                    <a:gd name="T24" fmla="*/ 0 w 243"/>
                    <a:gd name="T25" fmla="*/ 0 h 164"/>
                    <a:gd name="T26" fmla="*/ 0 w 243"/>
                    <a:gd name="T27" fmla="*/ 0 h 164"/>
                    <a:gd name="T28" fmla="*/ 0 w 243"/>
                    <a:gd name="T29" fmla="*/ 0 h 164"/>
                    <a:gd name="T30" fmla="*/ 0 w 243"/>
                    <a:gd name="T31" fmla="*/ 0 h 164"/>
                    <a:gd name="T32" fmla="*/ 0 w 243"/>
                    <a:gd name="T33" fmla="*/ 0 h 164"/>
                    <a:gd name="T34" fmla="*/ 0 w 243"/>
                    <a:gd name="T35" fmla="*/ 0 h 164"/>
                    <a:gd name="T36" fmla="*/ 0 w 243"/>
                    <a:gd name="T37" fmla="*/ 0 h 164"/>
                    <a:gd name="T38" fmla="*/ 0 w 243"/>
                    <a:gd name="T39" fmla="*/ 0 h 164"/>
                    <a:gd name="T40" fmla="*/ 0 w 243"/>
                    <a:gd name="T41" fmla="*/ 0 h 164"/>
                    <a:gd name="T42" fmla="*/ 0 w 243"/>
                    <a:gd name="T43" fmla="*/ 0 h 164"/>
                    <a:gd name="T44" fmla="*/ 0 w 243"/>
                    <a:gd name="T45" fmla="*/ 0 h 164"/>
                    <a:gd name="T46" fmla="*/ 0 w 243"/>
                    <a:gd name="T47" fmla="*/ 0 h 164"/>
                    <a:gd name="T48" fmla="*/ 0 w 243"/>
                    <a:gd name="T49" fmla="*/ 0 h 164"/>
                    <a:gd name="T50" fmla="*/ 0 w 243"/>
                    <a:gd name="T51" fmla="*/ 0 h 164"/>
                    <a:gd name="T52" fmla="*/ 0 w 243"/>
                    <a:gd name="T53" fmla="*/ 0 h 164"/>
                    <a:gd name="T54" fmla="*/ 0 w 243"/>
                    <a:gd name="T55" fmla="*/ 0 h 164"/>
                    <a:gd name="T56" fmla="*/ 0 w 243"/>
                    <a:gd name="T57" fmla="*/ 0 h 164"/>
                    <a:gd name="T58" fmla="*/ 0 w 243"/>
                    <a:gd name="T59" fmla="*/ 0 h 164"/>
                    <a:gd name="T60" fmla="*/ 0 w 243"/>
                    <a:gd name="T61" fmla="*/ 0 h 164"/>
                    <a:gd name="T62" fmla="*/ 0 w 243"/>
                    <a:gd name="T63" fmla="*/ 0 h 164"/>
                    <a:gd name="T64" fmla="*/ 0 w 243"/>
                    <a:gd name="T65" fmla="*/ 0 h 164"/>
                    <a:gd name="T66" fmla="*/ 0 w 243"/>
                    <a:gd name="T67" fmla="*/ 0 h 164"/>
                    <a:gd name="T68" fmla="*/ 0 w 243"/>
                    <a:gd name="T69" fmla="*/ 0 h 164"/>
                    <a:gd name="T70" fmla="*/ 0 w 243"/>
                    <a:gd name="T71" fmla="*/ 0 h 164"/>
                    <a:gd name="T72" fmla="*/ 0 w 243"/>
                    <a:gd name="T73" fmla="*/ 0 h 164"/>
                    <a:gd name="T74" fmla="*/ 0 w 243"/>
                    <a:gd name="T75" fmla="*/ 0 h 164"/>
                    <a:gd name="T76" fmla="*/ 0 w 243"/>
                    <a:gd name="T77" fmla="*/ 0 h 164"/>
                    <a:gd name="T78" fmla="*/ 0 w 243"/>
                    <a:gd name="T79" fmla="*/ 0 h 164"/>
                    <a:gd name="T80" fmla="*/ 0 w 243"/>
                    <a:gd name="T81" fmla="*/ 0 h 164"/>
                    <a:gd name="T82" fmla="*/ 0 w 243"/>
                    <a:gd name="T83" fmla="*/ 0 h 164"/>
                    <a:gd name="T84" fmla="*/ 0 w 243"/>
                    <a:gd name="T85" fmla="*/ 0 h 164"/>
                    <a:gd name="T86" fmla="*/ 0 w 243"/>
                    <a:gd name="T87" fmla="*/ 0 h 164"/>
                    <a:gd name="T88" fmla="*/ 0 w 243"/>
                    <a:gd name="T89" fmla="*/ 0 h 164"/>
                    <a:gd name="T90" fmla="*/ 0 w 243"/>
                    <a:gd name="T91" fmla="*/ 0 h 164"/>
                    <a:gd name="T92" fmla="*/ 0 w 243"/>
                    <a:gd name="T93" fmla="*/ 0 h 164"/>
                    <a:gd name="T94" fmla="*/ 0 w 243"/>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3" h="164">
                      <a:moveTo>
                        <a:pt x="0" y="21"/>
                      </a:moveTo>
                      <a:lnTo>
                        <a:pt x="2" y="36"/>
                      </a:lnTo>
                      <a:lnTo>
                        <a:pt x="4" y="50"/>
                      </a:lnTo>
                      <a:lnTo>
                        <a:pt x="8" y="64"/>
                      </a:lnTo>
                      <a:lnTo>
                        <a:pt x="12" y="78"/>
                      </a:lnTo>
                      <a:lnTo>
                        <a:pt x="18" y="90"/>
                      </a:lnTo>
                      <a:lnTo>
                        <a:pt x="24" y="101"/>
                      </a:lnTo>
                      <a:lnTo>
                        <a:pt x="31" y="112"/>
                      </a:lnTo>
                      <a:lnTo>
                        <a:pt x="39" y="122"/>
                      </a:lnTo>
                      <a:lnTo>
                        <a:pt x="48" y="131"/>
                      </a:lnTo>
                      <a:lnTo>
                        <a:pt x="58" y="140"/>
                      </a:lnTo>
                      <a:lnTo>
                        <a:pt x="68" y="147"/>
                      </a:lnTo>
                      <a:lnTo>
                        <a:pt x="79" y="153"/>
                      </a:lnTo>
                      <a:lnTo>
                        <a:pt x="90" y="158"/>
                      </a:lnTo>
                      <a:lnTo>
                        <a:pt x="103" y="161"/>
                      </a:lnTo>
                      <a:lnTo>
                        <a:pt x="115" y="163"/>
                      </a:lnTo>
                      <a:lnTo>
                        <a:pt x="127" y="164"/>
                      </a:lnTo>
                      <a:lnTo>
                        <a:pt x="137" y="164"/>
                      </a:lnTo>
                      <a:lnTo>
                        <a:pt x="146" y="163"/>
                      </a:lnTo>
                      <a:lnTo>
                        <a:pt x="155" y="160"/>
                      </a:lnTo>
                      <a:lnTo>
                        <a:pt x="164" y="157"/>
                      </a:lnTo>
                      <a:lnTo>
                        <a:pt x="173" y="154"/>
                      </a:lnTo>
                      <a:lnTo>
                        <a:pt x="181" y="149"/>
                      </a:lnTo>
                      <a:lnTo>
                        <a:pt x="189" y="145"/>
                      </a:lnTo>
                      <a:lnTo>
                        <a:pt x="197" y="139"/>
                      </a:lnTo>
                      <a:lnTo>
                        <a:pt x="204" y="133"/>
                      </a:lnTo>
                      <a:lnTo>
                        <a:pt x="211" y="125"/>
                      </a:lnTo>
                      <a:lnTo>
                        <a:pt x="217" y="118"/>
                      </a:lnTo>
                      <a:lnTo>
                        <a:pt x="224" y="110"/>
                      </a:lnTo>
                      <a:lnTo>
                        <a:pt x="230" y="101"/>
                      </a:lnTo>
                      <a:lnTo>
                        <a:pt x="235" y="93"/>
                      </a:lnTo>
                      <a:lnTo>
                        <a:pt x="239" y="84"/>
                      </a:lnTo>
                      <a:lnTo>
                        <a:pt x="243" y="74"/>
                      </a:lnTo>
                      <a:lnTo>
                        <a:pt x="243" y="70"/>
                      </a:lnTo>
                      <a:lnTo>
                        <a:pt x="243" y="68"/>
                      </a:lnTo>
                      <a:lnTo>
                        <a:pt x="243" y="64"/>
                      </a:lnTo>
                      <a:lnTo>
                        <a:pt x="243" y="62"/>
                      </a:lnTo>
                      <a:lnTo>
                        <a:pt x="242" y="58"/>
                      </a:lnTo>
                      <a:lnTo>
                        <a:pt x="242" y="56"/>
                      </a:lnTo>
                      <a:lnTo>
                        <a:pt x="241" y="52"/>
                      </a:lnTo>
                      <a:lnTo>
                        <a:pt x="241" y="50"/>
                      </a:lnTo>
                      <a:lnTo>
                        <a:pt x="238" y="61"/>
                      </a:lnTo>
                      <a:lnTo>
                        <a:pt x="234" y="72"/>
                      </a:lnTo>
                      <a:lnTo>
                        <a:pt x="230" y="81"/>
                      </a:lnTo>
                      <a:lnTo>
                        <a:pt x="225" y="91"/>
                      </a:lnTo>
                      <a:lnTo>
                        <a:pt x="219" y="100"/>
                      </a:lnTo>
                      <a:lnTo>
                        <a:pt x="213" y="109"/>
                      </a:lnTo>
                      <a:lnTo>
                        <a:pt x="206" y="116"/>
                      </a:lnTo>
                      <a:lnTo>
                        <a:pt x="199" y="123"/>
                      </a:lnTo>
                      <a:lnTo>
                        <a:pt x="191" y="130"/>
                      </a:lnTo>
                      <a:lnTo>
                        <a:pt x="183" y="136"/>
                      </a:lnTo>
                      <a:lnTo>
                        <a:pt x="174" y="141"/>
                      </a:lnTo>
                      <a:lnTo>
                        <a:pt x="166" y="146"/>
                      </a:lnTo>
                      <a:lnTo>
                        <a:pt x="156" y="148"/>
                      </a:lnTo>
                      <a:lnTo>
                        <a:pt x="147" y="151"/>
                      </a:lnTo>
                      <a:lnTo>
                        <a:pt x="137" y="153"/>
                      </a:lnTo>
                      <a:lnTo>
                        <a:pt x="127" y="153"/>
                      </a:lnTo>
                      <a:lnTo>
                        <a:pt x="115" y="152"/>
                      </a:lnTo>
                      <a:lnTo>
                        <a:pt x="104" y="151"/>
                      </a:lnTo>
                      <a:lnTo>
                        <a:pt x="91" y="147"/>
                      </a:lnTo>
                      <a:lnTo>
                        <a:pt x="81" y="142"/>
                      </a:lnTo>
                      <a:lnTo>
                        <a:pt x="70" y="136"/>
                      </a:lnTo>
                      <a:lnTo>
                        <a:pt x="61" y="129"/>
                      </a:lnTo>
                      <a:lnTo>
                        <a:pt x="52" y="121"/>
                      </a:lnTo>
                      <a:lnTo>
                        <a:pt x="43" y="112"/>
                      </a:lnTo>
                      <a:lnTo>
                        <a:pt x="36" y="101"/>
                      </a:lnTo>
                      <a:lnTo>
                        <a:pt x="29" y="91"/>
                      </a:lnTo>
                      <a:lnTo>
                        <a:pt x="23" y="80"/>
                      </a:lnTo>
                      <a:lnTo>
                        <a:pt x="18" y="68"/>
                      </a:lnTo>
                      <a:lnTo>
                        <a:pt x="14" y="55"/>
                      </a:lnTo>
                      <a:lnTo>
                        <a:pt x="12" y="42"/>
                      </a:lnTo>
                      <a:lnTo>
                        <a:pt x="10" y="27"/>
                      </a:lnTo>
                      <a:lnTo>
                        <a:pt x="9" y="13"/>
                      </a:lnTo>
                      <a:lnTo>
                        <a:pt x="9" y="12"/>
                      </a:lnTo>
                      <a:lnTo>
                        <a:pt x="9" y="9"/>
                      </a:lnTo>
                      <a:lnTo>
                        <a:pt x="9" y="8"/>
                      </a:lnTo>
                      <a:lnTo>
                        <a:pt x="9" y="6"/>
                      </a:lnTo>
                      <a:lnTo>
                        <a:pt x="9" y="4"/>
                      </a:lnTo>
                      <a:lnTo>
                        <a:pt x="9" y="3"/>
                      </a:lnTo>
                      <a:lnTo>
                        <a:pt x="10" y="1"/>
                      </a:lnTo>
                      <a:lnTo>
                        <a:pt x="10" y="0"/>
                      </a:lnTo>
                      <a:lnTo>
                        <a:pt x="9" y="0"/>
                      </a:lnTo>
                      <a:lnTo>
                        <a:pt x="9" y="1"/>
                      </a:lnTo>
                      <a:lnTo>
                        <a:pt x="8" y="2"/>
                      </a:lnTo>
                      <a:lnTo>
                        <a:pt x="8" y="3"/>
                      </a:lnTo>
                      <a:lnTo>
                        <a:pt x="7" y="6"/>
                      </a:lnTo>
                      <a:lnTo>
                        <a:pt x="6" y="8"/>
                      </a:lnTo>
                      <a:lnTo>
                        <a:pt x="5" y="10"/>
                      </a:lnTo>
                      <a:lnTo>
                        <a:pt x="4" y="13"/>
                      </a:lnTo>
                      <a:lnTo>
                        <a:pt x="3" y="14"/>
                      </a:lnTo>
                      <a:lnTo>
                        <a:pt x="2" y="16"/>
                      </a:lnTo>
                      <a:lnTo>
                        <a:pt x="1" y="19"/>
                      </a:lnTo>
                      <a:lnTo>
                        <a:pt x="0" y="21"/>
                      </a:lnTo>
                      <a:close/>
                    </a:path>
                  </a:pathLst>
                </a:custGeom>
                <a:solidFill>
                  <a:srgbClr val="F4B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57" name="Freeform 190"/>
                <p:cNvSpPr>
                  <a:spLocks/>
                </p:cNvSpPr>
                <p:nvPr/>
              </p:nvSpPr>
              <p:spPr bwMode="auto">
                <a:xfrm>
                  <a:off x="1137" y="2655"/>
                  <a:ext cx="48" cy="28"/>
                </a:xfrm>
                <a:custGeom>
                  <a:avLst/>
                  <a:gdLst>
                    <a:gd name="T0" fmla="*/ 0 w 238"/>
                    <a:gd name="T1" fmla="*/ 0 h 169"/>
                    <a:gd name="T2" fmla="*/ 0 w 238"/>
                    <a:gd name="T3" fmla="*/ 0 h 169"/>
                    <a:gd name="T4" fmla="*/ 0 w 238"/>
                    <a:gd name="T5" fmla="*/ 0 h 169"/>
                    <a:gd name="T6" fmla="*/ 0 w 238"/>
                    <a:gd name="T7" fmla="*/ 0 h 169"/>
                    <a:gd name="T8" fmla="*/ 0 w 238"/>
                    <a:gd name="T9" fmla="*/ 0 h 169"/>
                    <a:gd name="T10" fmla="*/ 0 w 238"/>
                    <a:gd name="T11" fmla="*/ 0 h 169"/>
                    <a:gd name="T12" fmla="*/ 0 w 238"/>
                    <a:gd name="T13" fmla="*/ 0 h 169"/>
                    <a:gd name="T14" fmla="*/ 0 w 238"/>
                    <a:gd name="T15" fmla="*/ 0 h 169"/>
                    <a:gd name="T16" fmla="*/ 0 w 238"/>
                    <a:gd name="T17" fmla="*/ 0 h 169"/>
                    <a:gd name="T18" fmla="*/ 0 w 238"/>
                    <a:gd name="T19" fmla="*/ 0 h 169"/>
                    <a:gd name="T20" fmla="*/ 0 w 238"/>
                    <a:gd name="T21" fmla="*/ 0 h 169"/>
                    <a:gd name="T22" fmla="*/ 0 w 238"/>
                    <a:gd name="T23" fmla="*/ 0 h 169"/>
                    <a:gd name="T24" fmla="*/ 0 w 238"/>
                    <a:gd name="T25" fmla="*/ 0 h 169"/>
                    <a:gd name="T26" fmla="*/ 0 w 238"/>
                    <a:gd name="T27" fmla="*/ 0 h 169"/>
                    <a:gd name="T28" fmla="*/ 0 w 238"/>
                    <a:gd name="T29" fmla="*/ 0 h 169"/>
                    <a:gd name="T30" fmla="*/ 0 w 238"/>
                    <a:gd name="T31" fmla="*/ 0 h 169"/>
                    <a:gd name="T32" fmla="*/ 0 w 238"/>
                    <a:gd name="T33" fmla="*/ 0 h 169"/>
                    <a:gd name="T34" fmla="*/ 0 w 238"/>
                    <a:gd name="T35" fmla="*/ 0 h 169"/>
                    <a:gd name="T36" fmla="*/ 0 w 238"/>
                    <a:gd name="T37" fmla="*/ 0 h 169"/>
                    <a:gd name="T38" fmla="*/ 0 w 238"/>
                    <a:gd name="T39" fmla="*/ 0 h 169"/>
                    <a:gd name="T40" fmla="*/ 0 w 238"/>
                    <a:gd name="T41" fmla="*/ 0 h 169"/>
                    <a:gd name="T42" fmla="*/ 0 w 238"/>
                    <a:gd name="T43" fmla="*/ 0 h 169"/>
                    <a:gd name="T44" fmla="*/ 0 w 238"/>
                    <a:gd name="T45" fmla="*/ 0 h 169"/>
                    <a:gd name="T46" fmla="*/ 0 w 238"/>
                    <a:gd name="T47" fmla="*/ 0 h 169"/>
                    <a:gd name="T48" fmla="*/ 0 w 238"/>
                    <a:gd name="T49" fmla="*/ 0 h 169"/>
                    <a:gd name="T50" fmla="*/ 0 w 238"/>
                    <a:gd name="T51" fmla="*/ 0 h 169"/>
                    <a:gd name="T52" fmla="*/ 0 w 238"/>
                    <a:gd name="T53" fmla="*/ 0 h 169"/>
                    <a:gd name="T54" fmla="*/ 0 w 238"/>
                    <a:gd name="T55" fmla="*/ 0 h 169"/>
                    <a:gd name="T56" fmla="*/ 0 w 238"/>
                    <a:gd name="T57" fmla="*/ 0 h 169"/>
                    <a:gd name="T58" fmla="*/ 0 w 238"/>
                    <a:gd name="T59" fmla="*/ 0 h 169"/>
                    <a:gd name="T60" fmla="*/ 0 w 238"/>
                    <a:gd name="T61" fmla="*/ 0 h 169"/>
                    <a:gd name="T62" fmla="*/ 0 w 238"/>
                    <a:gd name="T63" fmla="*/ 0 h 169"/>
                    <a:gd name="T64" fmla="*/ 0 w 238"/>
                    <a:gd name="T65" fmla="*/ 0 h 169"/>
                    <a:gd name="T66" fmla="*/ 0 w 238"/>
                    <a:gd name="T67" fmla="*/ 0 h 169"/>
                    <a:gd name="T68" fmla="*/ 0 w 238"/>
                    <a:gd name="T69" fmla="*/ 0 h 169"/>
                    <a:gd name="T70" fmla="*/ 0 w 238"/>
                    <a:gd name="T71" fmla="*/ 0 h 169"/>
                    <a:gd name="T72" fmla="*/ 0 w 238"/>
                    <a:gd name="T73" fmla="*/ 0 h 169"/>
                    <a:gd name="T74" fmla="*/ 0 w 238"/>
                    <a:gd name="T75" fmla="*/ 0 h 169"/>
                    <a:gd name="T76" fmla="*/ 0 w 238"/>
                    <a:gd name="T77" fmla="*/ 0 h 169"/>
                    <a:gd name="T78" fmla="*/ 0 w 238"/>
                    <a:gd name="T79" fmla="*/ 0 h 169"/>
                    <a:gd name="T80" fmla="*/ 0 w 238"/>
                    <a:gd name="T81" fmla="*/ 0 h 169"/>
                    <a:gd name="T82" fmla="*/ 0 w 238"/>
                    <a:gd name="T83" fmla="*/ 0 h 169"/>
                    <a:gd name="T84" fmla="*/ 0 w 238"/>
                    <a:gd name="T85" fmla="*/ 0 h 169"/>
                    <a:gd name="T86" fmla="*/ 0 w 238"/>
                    <a:gd name="T87" fmla="*/ 0 h 169"/>
                    <a:gd name="T88" fmla="*/ 0 w 238"/>
                    <a:gd name="T89" fmla="*/ 0 h 169"/>
                    <a:gd name="T90" fmla="*/ 0 w 238"/>
                    <a:gd name="T91" fmla="*/ 0 h 169"/>
                    <a:gd name="T92" fmla="*/ 0 w 238"/>
                    <a:gd name="T93" fmla="*/ 0 h 169"/>
                    <a:gd name="T94" fmla="*/ 0 w 238"/>
                    <a:gd name="T95" fmla="*/ 0 h 169"/>
                    <a:gd name="T96" fmla="*/ 0 w 238"/>
                    <a:gd name="T97" fmla="*/ 0 h 169"/>
                    <a:gd name="T98" fmla="*/ 0 w 238"/>
                    <a:gd name="T99" fmla="*/ 0 h 169"/>
                    <a:gd name="T100" fmla="*/ 0 w 238"/>
                    <a:gd name="T101" fmla="*/ 0 h 169"/>
                    <a:gd name="T102" fmla="*/ 0 w 238"/>
                    <a:gd name="T103" fmla="*/ 0 h 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169">
                      <a:moveTo>
                        <a:pt x="0" y="21"/>
                      </a:moveTo>
                      <a:lnTo>
                        <a:pt x="0" y="21"/>
                      </a:lnTo>
                      <a:lnTo>
                        <a:pt x="0" y="23"/>
                      </a:lnTo>
                      <a:lnTo>
                        <a:pt x="0" y="24"/>
                      </a:lnTo>
                      <a:lnTo>
                        <a:pt x="0" y="38"/>
                      </a:lnTo>
                      <a:lnTo>
                        <a:pt x="2" y="53"/>
                      </a:lnTo>
                      <a:lnTo>
                        <a:pt x="5" y="67"/>
                      </a:lnTo>
                      <a:lnTo>
                        <a:pt x="9" y="80"/>
                      </a:lnTo>
                      <a:lnTo>
                        <a:pt x="14" y="93"/>
                      </a:lnTo>
                      <a:lnTo>
                        <a:pt x="20" y="105"/>
                      </a:lnTo>
                      <a:lnTo>
                        <a:pt x="27" y="116"/>
                      </a:lnTo>
                      <a:lnTo>
                        <a:pt x="35" y="127"/>
                      </a:lnTo>
                      <a:lnTo>
                        <a:pt x="44" y="136"/>
                      </a:lnTo>
                      <a:lnTo>
                        <a:pt x="53" y="145"/>
                      </a:lnTo>
                      <a:lnTo>
                        <a:pt x="63" y="152"/>
                      </a:lnTo>
                      <a:lnTo>
                        <a:pt x="74" y="158"/>
                      </a:lnTo>
                      <a:lnTo>
                        <a:pt x="85" y="163"/>
                      </a:lnTo>
                      <a:lnTo>
                        <a:pt x="98" y="166"/>
                      </a:lnTo>
                      <a:lnTo>
                        <a:pt x="110" y="169"/>
                      </a:lnTo>
                      <a:lnTo>
                        <a:pt x="122" y="169"/>
                      </a:lnTo>
                      <a:lnTo>
                        <a:pt x="132" y="169"/>
                      </a:lnTo>
                      <a:lnTo>
                        <a:pt x="141" y="168"/>
                      </a:lnTo>
                      <a:lnTo>
                        <a:pt x="151" y="165"/>
                      </a:lnTo>
                      <a:lnTo>
                        <a:pt x="160" y="162"/>
                      </a:lnTo>
                      <a:lnTo>
                        <a:pt x="169" y="158"/>
                      </a:lnTo>
                      <a:lnTo>
                        <a:pt x="177" y="153"/>
                      </a:lnTo>
                      <a:lnTo>
                        <a:pt x="185" y="148"/>
                      </a:lnTo>
                      <a:lnTo>
                        <a:pt x="193" y="142"/>
                      </a:lnTo>
                      <a:lnTo>
                        <a:pt x="200" y="135"/>
                      </a:lnTo>
                      <a:lnTo>
                        <a:pt x="207" y="128"/>
                      </a:lnTo>
                      <a:lnTo>
                        <a:pt x="213" y="120"/>
                      </a:lnTo>
                      <a:lnTo>
                        <a:pt x="220" y="111"/>
                      </a:lnTo>
                      <a:lnTo>
                        <a:pt x="225" y="103"/>
                      </a:lnTo>
                      <a:lnTo>
                        <a:pt x="230" y="93"/>
                      </a:lnTo>
                      <a:lnTo>
                        <a:pt x="234" y="83"/>
                      </a:lnTo>
                      <a:lnTo>
                        <a:pt x="238" y="73"/>
                      </a:lnTo>
                      <a:lnTo>
                        <a:pt x="237" y="69"/>
                      </a:lnTo>
                      <a:lnTo>
                        <a:pt x="237" y="67"/>
                      </a:lnTo>
                      <a:lnTo>
                        <a:pt x="236" y="63"/>
                      </a:lnTo>
                      <a:lnTo>
                        <a:pt x="236" y="61"/>
                      </a:lnTo>
                      <a:lnTo>
                        <a:pt x="235" y="57"/>
                      </a:lnTo>
                      <a:lnTo>
                        <a:pt x="235" y="55"/>
                      </a:lnTo>
                      <a:lnTo>
                        <a:pt x="234" y="51"/>
                      </a:lnTo>
                      <a:lnTo>
                        <a:pt x="234" y="49"/>
                      </a:lnTo>
                      <a:lnTo>
                        <a:pt x="231" y="61"/>
                      </a:lnTo>
                      <a:lnTo>
                        <a:pt x="228" y="72"/>
                      </a:lnTo>
                      <a:lnTo>
                        <a:pt x="224" y="83"/>
                      </a:lnTo>
                      <a:lnTo>
                        <a:pt x="220" y="92"/>
                      </a:lnTo>
                      <a:lnTo>
                        <a:pt x="214" y="102"/>
                      </a:lnTo>
                      <a:lnTo>
                        <a:pt x="208" y="111"/>
                      </a:lnTo>
                      <a:lnTo>
                        <a:pt x="201" y="120"/>
                      </a:lnTo>
                      <a:lnTo>
                        <a:pt x="194" y="127"/>
                      </a:lnTo>
                      <a:lnTo>
                        <a:pt x="187" y="134"/>
                      </a:lnTo>
                      <a:lnTo>
                        <a:pt x="179" y="140"/>
                      </a:lnTo>
                      <a:lnTo>
                        <a:pt x="170" y="146"/>
                      </a:lnTo>
                      <a:lnTo>
                        <a:pt x="161" y="151"/>
                      </a:lnTo>
                      <a:lnTo>
                        <a:pt x="152" y="154"/>
                      </a:lnTo>
                      <a:lnTo>
                        <a:pt x="142" y="157"/>
                      </a:lnTo>
                      <a:lnTo>
                        <a:pt x="132" y="158"/>
                      </a:lnTo>
                      <a:lnTo>
                        <a:pt x="122" y="158"/>
                      </a:lnTo>
                      <a:lnTo>
                        <a:pt x="111" y="158"/>
                      </a:lnTo>
                      <a:lnTo>
                        <a:pt x="99" y="156"/>
                      </a:lnTo>
                      <a:lnTo>
                        <a:pt x="88" y="152"/>
                      </a:lnTo>
                      <a:lnTo>
                        <a:pt x="77" y="148"/>
                      </a:lnTo>
                      <a:lnTo>
                        <a:pt x="67" y="142"/>
                      </a:lnTo>
                      <a:lnTo>
                        <a:pt x="58" y="135"/>
                      </a:lnTo>
                      <a:lnTo>
                        <a:pt x="50" y="128"/>
                      </a:lnTo>
                      <a:lnTo>
                        <a:pt x="42" y="120"/>
                      </a:lnTo>
                      <a:lnTo>
                        <a:pt x="34" y="110"/>
                      </a:lnTo>
                      <a:lnTo>
                        <a:pt x="28" y="99"/>
                      </a:lnTo>
                      <a:lnTo>
                        <a:pt x="22" y="89"/>
                      </a:lnTo>
                      <a:lnTo>
                        <a:pt x="18" y="77"/>
                      </a:lnTo>
                      <a:lnTo>
                        <a:pt x="14" y="63"/>
                      </a:lnTo>
                      <a:lnTo>
                        <a:pt x="11" y="51"/>
                      </a:lnTo>
                      <a:lnTo>
                        <a:pt x="9" y="37"/>
                      </a:lnTo>
                      <a:lnTo>
                        <a:pt x="9" y="24"/>
                      </a:lnTo>
                      <a:lnTo>
                        <a:pt x="9" y="20"/>
                      </a:lnTo>
                      <a:lnTo>
                        <a:pt x="9" y="18"/>
                      </a:lnTo>
                      <a:lnTo>
                        <a:pt x="9" y="15"/>
                      </a:lnTo>
                      <a:lnTo>
                        <a:pt x="9" y="12"/>
                      </a:lnTo>
                      <a:lnTo>
                        <a:pt x="9" y="9"/>
                      </a:lnTo>
                      <a:lnTo>
                        <a:pt x="10" y="6"/>
                      </a:lnTo>
                      <a:lnTo>
                        <a:pt x="10" y="3"/>
                      </a:lnTo>
                      <a:lnTo>
                        <a:pt x="10" y="0"/>
                      </a:lnTo>
                      <a:lnTo>
                        <a:pt x="9" y="2"/>
                      </a:lnTo>
                      <a:lnTo>
                        <a:pt x="8" y="3"/>
                      </a:lnTo>
                      <a:lnTo>
                        <a:pt x="7" y="6"/>
                      </a:lnTo>
                      <a:lnTo>
                        <a:pt x="6" y="7"/>
                      </a:lnTo>
                      <a:lnTo>
                        <a:pt x="5" y="9"/>
                      </a:lnTo>
                      <a:lnTo>
                        <a:pt x="4" y="11"/>
                      </a:lnTo>
                      <a:lnTo>
                        <a:pt x="3" y="13"/>
                      </a:lnTo>
                      <a:lnTo>
                        <a:pt x="3" y="14"/>
                      </a:lnTo>
                      <a:lnTo>
                        <a:pt x="2" y="15"/>
                      </a:lnTo>
                      <a:lnTo>
                        <a:pt x="2" y="17"/>
                      </a:lnTo>
                      <a:lnTo>
                        <a:pt x="1" y="17"/>
                      </a:lnTo>
                      <a:lnTo>
                        <a:pt x="1" y="18"/>
                      </a:lnTo>
                      <a:lnTo>
                        <a:pt x="1" y="19"/>
                      </a:lnTo>
                      <a:lnTo>
                        <a:pt x="0" y="19"/>
                      </a:lnTo>
                      <a:lnTo>
                        <a:pt x="0" y="20"/>
                      </a:lnTo>
                      <a:lnTo>
                        <a:pt x="0" y="21"/>
                      </a:lnTo>
                      <a:close/>
                    </a:path>
                  </a:pathLst>
                </a:custGeom>
                <a:solidFill>
                  <a:srgbClr val="F5C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58" name="Freeform 191"/>
                <p:cNvSpPr>
                  <a:spLocks/>
                </p:cNvSpPr>
                <p:nvPr/>
              </p:nvSpPr>
              <p:spPr bwMode="auto">
                <a:xfrm>
                  <a:off x="1138" y="2654"/>
                  <a:ext cx="46" cy="29"/>
                </a:xfrm>
                <a:custGeom>
                  <a:avLst/>
                  <a:gdLst>
                    <a:gd name="T0" fmla="*/ 0 w 232"/>
                    <a:gd name="T1" fmla="*/ 0 h 174"/>
                    <a:gd name="T2" fmla="*/ 0 w 232"/>
                    <a:gd name="T3" fmla="*/ 0 h 174"/>
                    <a:gd name="T4" fmla="*/ 0 w 232"/>
                    <a:gd name="T5" fmla="*/ 0 h 174"/>
                    <a:gd name="T6" fmla="*/ 0 w 232"/>
                    <a:gd name="T7" fmla="*/ 0 h 174"/>
                    <a:gd name="T8" fmla="*/ 0 w 232"/>
                    <a:gd name="T9" fmla="*/ 0 h 174"/>
                    <a:gd name="T10" fmla="*/ 0 w 232"/>
                    <a:gd name="T11" fmla="*/ 0 h 174"/>
                    <a:gd name="T12" fmla="*/ 0 w 232"/>
                    <a:gd name="T13" fmla="*/ 0 h 174"/>
                    <a:gd name="T14" fmla="*/ 0 w 232"/>
                    <a:gd name="T15" fmla="*/ 0 h 174"/>
                    <a:gd name="T16" fmla="*/ 0 w 232"/>
                    <a:gd name="T17" fmla="*/ 0 h 174"/>
                    <a:gd name="T18" fmla="*/ 0 w 232"/>
                    <a:gd name="T19" fmla="*/ 0 h 174"/>
                    <a:gd name="T20" fmla="*/ 0 w 232"/>
                    <a:gd name="T21" fmla="*/ 0 h 174"/>
                    <a:gd name="T22" fmla="*/ 0 w 232"/>
                    <a:gd name="T23" fmla="*/ 0 h 174"/>
                    <a:gd name="T24" fmla="*/ 0 w 232"/>
                    <a:gd name="T25" fmla="*/ 0 h 174"/>
                    <a:gd name="T26" fmla="*/ 0 w 232"/>
                    <a:gd name="T27" fmla="*/ 0 h 174"/>
                    <a:gd name="T28" fmla="*/ 0 w 232"/>
                    <a:gd name="T29" fmla="*/ 0 h 174"/>
                    <a:gd name="T30" fmla="*/ 0 w 232"/>
                    <a:gd name="T31" fmla="*/ 0 h 174"/>
                    <a:gd name="T32" fmla="*/ 0 w 232"/>
                    <a:gd name="T33" fmla="*/ 0 h 174"/>
                    <a:gd name="T34" fmla="*/ 0 w 232"/>
                    <a:gd name="T35" fmla="*/ 0 h 174"/>
                    <a:gd name="T36" fmla="*/ 0 w 232"/>
                    <a:gd name="T37" fmla="*/ 0 h 174"/>
                    <a:gd name="T38" fmla="*/ 0 w 232"/>
                    <a:gd name="T39" fmla="*/ 0 h 174"/>
                    <a:gd name="T40" fmla="*/ 0 w 232"/>
                    <a:gd name="T41" fmla="*/ 0 h 174"/>
                    <a:gd name="T42" fmla="*/ 0 w 232"/>
                    <a:gd name="T43" fmla="*/ 0 h 174"/>
                    <a:gd name="T44" fmla="*/ 0 w 232"/>
                    <a:gd name="T45" fmla="*/ 0 h 174"/>
                    <a:gd name="T46" fmla="*/ 0 w 232"/>
                    <a:gd name="T47" fmla="*/ 0 h 174"/>
                    <a:gd name="T48" fmla="*/ 0 w 232"/>
                    <a:gd name="T49" fmla="*/ 0 h 174"/>
                    <a:gd name="T50" fmla="*/ 0 w 232"/>
                    <a:gd name="T51" fmla="*/ 0 h 174"/>
                    <a:gd name="T52" fmla="*/ 0 w 232"/>
                    <a:gd name="T53" fmla="*/ 0 h 174"/>
                    <a:gd name="T54" fmla="*/ 0 w 232"/>
                    <a:gd name="T55" fmla="*/ 0 h 174"/>
                    <a:gd name="T56" fmla="*/ 0 w 232"/>
                    <a:gd name="T57" fmla="*/ 0 h 174"/>
                    <a:gd name="T58" fmla="*/ 0 w 232"/>
                    <a:gd name="T59" fmla="*/ 0 h 174"/>
                    <a:gd name="T60" fmla="*/ 0 w 232"/>
                    <a:gd name="T61" fmla="*/ 0 h 174"/>
                    <a:gd name="T62" fmla="*/ 0 w 232"/>
                    <a:gd name="T63" fmla="*/ 0 h 174"/>
                    <a:gd name="T64" fmla="*/ 0 w 232"/>
                    <a:gd name="T65" fmla="*/ 0 h 174"/>
                    <a:gd name="T66" fmla="*/ 0 w 232"/>
                    <a:gd name="T67" fmla="*/ 0 h 174"/>
                    <a:gd name="T68" fmla="*/ 0 w 232"/>
                    <a:gd name="T69" fmla="*/ 0 h 174"/>
                    <a:gd name="T70" fmla="*/ 0 w 232"/>
                    <a:gd name="T71" fmla="*/ 0 h 174"/>
                    <a:gd name="T72" fmla="*/ 0 w 232"/>
                    <a:gd name="T73" fmla="*/ 0 h 174"/>
                    <a:gd name="T74" fmla="*/ 0 w 232"/>
                    <a:gd name="T75" fmla="*/ 0 h 174"/>
                    <a:gd name="T76" fmla="*/ 0 w 232"/>
                    <a:gd name="T77" fmla="*/ 0 h 174"/>
                    <a:gd name="T78" fmla="*/ 0 w 232"/>
                    <a:gd name="T79" fmla="*/ 0 h 174"/>
                    <a:gd name="T80" fmla="*/ 0 w 232"/>
                    <a:gd name="T81" fmla="*/ 0 h 174"/>
                    <a:gd name="T82" fmla="*/ 0 w 232"/>
                    <a:gd name="T83" fmla="*/ 0 h 174"/>
                    <a:gd name="T84" fmla="*/ 0 w 232"/>
                    <a:gd name="T85" fmla="*/ 0 h 174"/>
                    <a:gd name="T86" fmla="*/ 0 w 232"/>
                    <a:gd name="T87" fmla="*/ 0 h 174"/>
                    <a:gd name="T88" fmla="*/ 0 w 232"/>
                    <a:gd name="T89" fmla="*/ 0 h 174"/>
                    <a:gd name="T90" fmla="*/ 0 w 232"/>
                    <a:gd name="T91" fmla="*/ 0 h 174"/>
                    <a:gd name="T92" fmla="*/ 0 w 232"/>
                    <a:gd name="T93" fmla="*/ 0 h 174"/>
                    <a:gd name="T94" fmla="*/ 0 w 232"/>
                    <a:gd name="T95" fmla="*/ 0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174">
                      <a:moveTo>
                        <a:pt x="1" y="21"/>
                      </a:moveTo>
                      <a:lnTo>
                        <a:pt x="1" y="22"/>
                      </a:lnTo>
                      <a:lnTo>
                        <a:pt x="0" y="24"/>
                      </a:lnTo>
                      <a:lnTo>
                        <a:pt x="0" y="25"/>
                      </a:lnTo>
                      <a:lnTo>
                        <a:pt x="0" y="27"/>
                      </a:lnTo>
                      <a:lnTo>
                        <a:pt x="0" y="29"/>
                      </a:lnTo>
                      <a:lnTo>
                        <a:pt x="0" y="30"/>
                      </a:lnTo>
                      <a:lnTo>
                        <a:pt x="0" y="33"/>
                      </a:lnTo>
                      <a:lnTo>
                        <a:pt x="0" y="34"/>
                      </a:lnTo>
                      <a:lnTo>
                        <a:pt x="1" y="48"/>
                      </a:lnTo>
                      <a:lnTo>
                        <a:pt x="3" y="63"/>
                      </a:lnTo>
                      <a:lnTo>
                        <a:pt x="5" y="76"/>
                      </a:lnTo>
                      <a:lnTo>
                        <a:pt x="9" y="89"/>
                      </a:lnTo>
                      <a:lnTo>
                        <a:pt x="14" y="101"/>
                      </a:lnTo>
                      <a:lnTo>
                        <a:pt x="20" y="112"/>
                      </a:lnTo>
                      <a:lnTo>
                        <a:pt x="27" y="122"/>
                      </a:lnTo>
                      <a:lnTo>
                        <a:pt x="34" y="133"/>
                      </a:lnTo>
                      <a:lnTo>
                        <a:pt x="43" y="142"/>
                      </a:lnTo>
                      <a:lnTo>
                        <a:pt x="52" y="150"/>
                      </a:lnTo>
                      <a:lnTo>
                        <a:pt x="61" y="157"/>
                      </a:lnTo>
                      <a:lnTo>
                        <a:pt x="72" y="163"/>
                      </a:lnTo>
                      <a:lnTo>
                        <a:pt x="82" y="168"/>
                      </a:lnTo>
                      <a:lnTo>
                        <a:pt x="95" y="172"/>
                      </a:lnTo>
                      <a:lnTo>
                        <a:pt x="106" y="173"/>
                      </a:lnTo>
                      <a:lnTo>
                        <a:pt x="118" y="174"/>
                      </a:lnTo>
                      <a:lnTo>
                        <a:pt x="128" y="174"/>
                      </a:lnTo>
                      <a:lnTo>
                        <a:pt x="138" y="172"/>
                      </a:lnTo>
                      <a:lnTo>
                        <a:pt x="147" y="169"/>
                      </a:lnTo>
                      <a:lnTo>
                        <a:pt x="157" y="167"/>
                      </a:lnTo>
                      <a:lnTo>
                        <a:pt x="165" y="162"/>
                      </a:lnTo>
                      <a:lnTo>
                        <a:pt x="174" y="157"/>
                      </a:lnTo>
                      <a:lnTo>
                        <a:pt x="182" y="151"/>
                      </a:lnTo>
                      <a:lnTo>
                        <a:pt x="190" y="145"/>
                      </a:lnTo>
                      <a:lnTo>
                        <a:pt x="197" y="137"/>
                      </a:lnTo>
                      <a:lnTo>
                        <a:pt x="204" y="130"/>
                      </a:lnTo>
                      <a:lnTo>
                        <a:pt x="210" y="121"/>
                      </a:lnTo>
                      <a:lnTo>
                        <a:pt x="216" y="112"/>
                      </a:lnTo>
                      <a:lnTo>
                        <a:pt x="221" y="102"/>
                      </a:lnTo>
                      <a:lnTo>
                        <a:pt x="225" y="93"/>
                      </a:lnTo>
                      <a:lnTo>
                        <a:pt x="229" y="82"/>
                      </a:lnTo>
                      <a:lnTo>
                        <a:pt x="232" y="71"/>
                      </a:lnTo>
                      <a:lnTo>
                        <a:pt x="231" y="67"/>
                      </a:lnTo>
                      <a:lnTo>
                        <a:pt x="231" y="65"/>
                      </a:lnTo>
                      <a:lnTo>
                        <a:pt x="230" y="61"/>
                      </a:lnTo>
                      <a:lnTo>
                        <a:pt x="230" y="59"/>
                      </a:lnTo>
                      <a:lnTo>
                        <a:pt x="229" y="55"/>
                      </a:lnTo>
                      <a:lnTo>
                        <a:pt x="228" y="53"/>
                      </a:lnTo>
                      <a:lnTo>
                        <a:pt x="227" y="51"/>
                      </a:lnTo>
                      <a:lnTo>
                        <a:pt x="226" y="47"/>
                      </a:lnTo>
                      <a:lnTo>
                        <a:pt x="225" y="59"/>
                      </a:lnTo>
                      <a:lnTo>
                        <a:pt x="223" y="71"/>
                      </a:lnTo>
                      <a:lnTo>
                        <a:pt x="219" y="82"/>
                      </a:lnTo>
                      <a:lnTo>
                        <a:pt x="215" y="93"/>
                      </a:lnTo>
                      <a:lnTo>
                        <a:pt x="209" y="103"/>
                      </a:lnTo>
                      <a:lnTo>
                        <a:pt x="204" y="113"/>
                      </a:lnTo>
                      <a:lnTo>
                        <a:pt x="197" y="121"/>
                      </a:lnTo>
                      <a:lnTo>
                        <a:pt x="191" y="130"/>
                      </a:lnTo>
                      <a:lnTo>
                        <a:pt x="183" y="137"/>
                      </a:lnTo>
                      <a:lnTo>
                        <a:pt x="175" y="144"/>
                      </a:lnTo>
                      <a:lnTo>
                        <a:pt x="167" y="149"/>
                      </a:lnTo>
                      <a:lnTo>
                        <a:pt x="158" y="155"/>
                      </a:lnTo>
                      <a:lnTo>
                        <a:pt x="148" y="158"/>
                      </a:lnTo>
                      <a:lnTo>
                        <a:pt x="139" y="161"/>
                      </a:lnTo>
                      <a:lnTo>
                        <a:pt x="128" y="162"/>
                      </a:lnTo>
                      <a:lnTo>
                        <a:pt x="118" y="163"/>
                      </a:lnTo>
                      <a:lnTo>
                        <a:pt x="107" y="162"/>
                      </a:lnTo>
                      <a:lnTo>
                        <a:pt x="96" y="161"/>
                      </a:lnTo>
                      <a:lnTo>
                        <a:pt x="85" y="157"/>
                      </a:lnTo>
                      <a:lnTo>
                        <a:pt x="75" y="152"/>
                      </a:lnTo>
                      <a:lnTo>
                        <a:pt x="66" y="148"/>
                      </a:lnTo>
                      <a:lnTo>
                        <a:pt x="57" y="142"/>
                      </a:lnTo>
                      <a:lnTo>
                        <a:pt x="48" y="133"/>
                      </a:lnTo>
                      <a:lnTo>
                        <a:pt x="41" y="125"/>
                      </a:lnTo>
                      <a:lnTo>
                        <a:pt x="34" y="116"/>
                      </a:lnTo>
                      <a:lnTo>
                        <a:pt x="28" y="106"/>
                      </a:lnTo>
                      <a:lnTo>
                        <a:pt x="22" y="95"/>
                      </a:lnTo>
                      <a:lnTo>
                        <a:pt x="18" y="84"/>
                      </a:lnTo>
                      <a:lnTo>
                        <a:pt x="14" y="72"/>
                      </a:lnTo>
                      <a:lnTo>
                        <a:pt x="11" y="60"/>
                      </a:lnTo>
                      <a:lnTo>
                        <a:pt x="10" y="47"/>
                      </a:lnTo>
                      <a:lnTo>
                        <a:pt x="9" y="34"/>
                      </a:lnTo>
                      <a:lnTo>
                        <a:pt x="9" y="29"/>
                      </a:lnTo>
                      <a:lnTo>
                        <a:pt x="9" y="25"/>
                      </a:lnTo>
                      <a:lnTo>
                        <a:pt x="10" y="21"/>
                      </a:lnTo>
                      <a:lnTo>
                        <a:pt x="10" y="17"/>
                      </a:lnTo>
                      <a:lnTo>
                        <a:pt x="11" y="13"/>
                      </a:lnTo>
                      <a:lnTo>
                        <a:pt x="11" y="9"/>
                      </a:lnTo>
                      <a:lnTo>
                        <a:pt x="12" y="5"/>
                      </a:lnTo>
                      <a:lnTo>
                        <a:pt x="13" y="0"/>
                      </a:lnTo>
                      <a:lnTo>
                        <a:pt x="11" y="3"/>
                      </a:lnTo>
                      <a:lnTo>
                        <a:pt x="10" y="5"/>
                      </a:lnTo>
                      <a:lnTo>
                        <a:pt x="8" y="7"/>
                      </a:lnTo>
                      <a:lnTo>
                        <a:pt x="6" y="10"/>
                      </a:lnTo>
                      <a:lnTo>
                        <a:pt x="5" y="12"/>
                      </a:lnTo>
                      <a:lnTo>
                        <a:pt x="4" y="15"/>
                      </a:lnTo>
                      <a:lnTo>
                        <a:pt x="2" y="18"/>
                      </a:lnTo>
                      <a:lnTo>
                        <a:pt x="1" y="21"/>
                      </a:lnTo>
                      <a:close/>
                    </a:path>
                  </a:pathLst>
                </a:custGeom>
                <a:solidFill>
                  <a:srgbClr val="F5C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59" name="Freeform 192"/>
                <p:cNvSpPr>
                  <a:spLocks/>
                </p:cNvSpPr>
                <p:nvPr/>
              </p:nvSpPr>
              <p:spPr bwMode="auto">
                <a:xfrm>
                  <a:off x="1139" y="2652"/>
                  <a:ext cx="45" cy="30"/>
                </a:xfrm>
                <a:custGeom>
                  <a:avLst/>
                  <a:gdLst>
                    <a:gd name="T0" fmla="*/ 0 w 225"/>
                    <a:gd name="T1" fmla="*/ 0 h 176"/>
                    <a:gd name="T2" fmla="*/ 0 w 225"/>
                    <a:gd name="T3" fmla="*/ 0 h 176"/>
                    <a:gd name="T4" fmla="*/ 0 w 225"/>
                    <a:gd name="T5" fmla="*/ 0 h 176"/>
                    <a:gd name="T6" fmla="*/ 0 w 225"/>
                    <a:gd name="T7" fmla="*/ 0 h 176"/>
                    <a:gd name="T8" fmla="*/ 0 w 225"/>
                    <a:gd name="T9" fmla="*/ 0 h 176"/>
                    <a:gd name="T10" fmla="*/ 0 w 225"/>
                    <a:gd name="T11" fmla="*/ 0 h 176"/>
                    <a:gd name="T12" fmla="*/ 0 w 225"/>
                    <a:gd name="T13" fmla="*/ 0 h 176"/>
                    <a:gd name="T14" fmla="*/ 0 w 225"/>
                    <a:gd name="T15" fmla="*/ 0 h 176"/>
                    <a:gd name="T16" fmla="*/ 0 w 225"/>
                    <a:gd name="T17" fmla="*/ 0 h 176"/>
                    <a:gd name="T18" fmla="*/ 0 w 225"/>
                    <a:gd name="T19" fmla="*/ 0 h 176"/>
                    <a:gd name="T20" fmla="*/ 0 w 225"/>
                    <a:gd name="T21" fmla="*/ 0 h 176"/>
                    <a:gd name="T22" fmla="*/ 0 w 225"/>
                    <a:gd name="T23" fmla="*/ 0 h 176"/>
                    <a:gd name="T24" fmla="*/ 0 w 225"/>
                    <a:gd name="T25" fmla="*/ 0 h 176"/>
                    <a:gd name="T26" fmla="*/ 0 w 225"/>
                    <a:gd name="T27" fmla="*/ 0 h 176"/>
                    <a:gd name="T28" fmla="*/ 0 w 225"/>
                    <a:gd name="T29" fmla="*/ 0 h 176"/>
                    <a:gd name="T30" fmla="*/ 0 w 225"/>
                    <a:gd name="T31" fmla="*/ 0 h 176"/>
                    <a:gd name="T32" fmla="*/ 0 w 225"/>
                    <a:gd name="T33" fmla="*/ 0 h 176"/>
                    <a:gd name="T34" fmla="*/ 0 w 225"/>
                    <a:gd name="T35" fmla="*/ 0 h 176"/>
                    <a:gd name="T36" fmla="*/ 0 w 225"/>
                    <a:gd name="T37" fmla="*/ 0 h 176"/>
                    <a:gd name="T38" fmla="*/ 0 w 225"/>
                    <a:gd name="T39" fmla="*/ 0 h 176"/>
                    <a:gd name="T40" fmla="*/ 0 w 225"/>
                    <a:gd name="T41" fmla="*/ 0 h 176"/>
                    <a:gd name="T42" fmla="*/ 0 w 225"/>
                    <a:gd name="T43" fmla="*/ 0 h 176"/>
                    <a:gd name="T44" fmla="*/ 0 w 225"/>
                    <a:gd name="T45" fmla="*/ 0 h 176"/>
                    <a:gd name="T46" fmla="*/ 0 w 225"/>
                    <a:gd name="T47" fmla="*/ 0 h 176"/>
                    <a:gd name="T48" fmla="*/ 0 w 225"/>
                    <a:gd name="T49" fmla="*/ 0 h 176"/>
                    <a:gd name="T50" fmla="*/ 0 w 225"/>
                    <a:gd name="T51" fmla="*/ 0 h 176"/>
                    <a:gd name="T52" fmla="*/ 0 w 225"/>
                    <a:gd name="T53" fmla="*/ 0 h 176"/>
                    <a:gd name="T54" fmla="*/ 0 w 225"/>
                    <a:gd name="T55" fmla="*/ 0 h 176"/>
                    <a:gd name="T56" fmla="*/ 0 w 225"/>
                    <a:gd name="T57" fmla="*/ 0 h 176"/>
                    <a:gd name="T58" fmla="*/ 0 w 225"/>
                    <a:gd name="T59" fmla="*/ 0 h 176"/>
                    <a:gd name="T60" fmla="*/ 0 w 225"/>
                    <a:gd name="T61" fmla="*/ 0 h 176"/>
                    <a:gd name="T62" fmla="*/ 0 w 225"/>
                    <a:gd name="T63" fmla="*/ 0 h 176"/>
                    <a:gd name="T64" fmla="*/ 0 w 225"/>
                    <a:gd name="T65" fmla="*/ 0 h 176"/>
                    <a:gd name="T66" fmla="*/ 0 w 225"/>
                    <a:gd name="T67" fmla="*/ 0 h 176"/>
                    <a:gd name="T68" fmla="*/ 0 w 225"/>
                    <a:gd name="T69" fmla="*/ 0 h 176"/>
                    <a:gd name="T70" fmla="*/ 0 w 225"/>
                    <a:gd name="T71" fmla="*/ 0 h 176"/>
                    <a:gd name="T72" fmla="*/ 0 w 225"/>
                    <a:gd name="T73" fmla="*/ 0 h 176"/>
                    <a:gd name="T74" fmla="*/ 0 w 225"/>
                    <a:gd name="T75" fmla="*/ 0 h 176"/>
                    <a:gd name="T76" fmla="*/ 0 w 225"/>
                    <a:gd name="T77" fmla="*/ 0 h 176"/>
                    <a:gd name="T78" fmla="*/ 0 w 225"/>
                    <a:gd name="T79" fmla="*/ 0 h 176"/>
                    <a:gd name="T80" fmla="*/ 0 w 225"/>
                    <a:gd name="T81" fmla="*/ 0 h 176"/>
                    <a:gd name="T82" fmla="*/ 0 w 225"/>
                    <a:gd name="T83" fmla="*/ 0 h 176"/>
                    <a:gd name="T84" fmla="*/ 0 w 225"/>
                    <a:gd name="T85" fmla="*/ 0 h 176"/>
                    <a:gd name="T86" fmla="*/ 0 w 225"/>
                    <a:gd name="T87" fmla="*/ 0 h 176"/>
                    <a:gd name="T88" fmla="*/ 0 w 225"/>
                    <a:gd name="T89" fmla="*/ 0 h 176"/>
                    <a:gd name="T90" fmla="*/ 0 w 225"/>
                    <a:gd name="T91" fmla="*/ 0 h 176"/>
                    <a:gd name="T92" fmla="*/ 0 w 225"/>
                    <a:gd name="T93" fmla="*/ 0 h 176"/>
                    <a:gd name="T94" fmla="*/ 0 w 225"/>
                    <a:gd name="T95" fmla="*/ 0 h 1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5" h="176">
                      <a:moveTo>
                        <a:pt x="1" y="18"/>
                      </a:moveTo>
                      <a:lnTo>
                        <a:pt x="1" y="21"/>
                      </a:lnTo>
                      <a:lnTo>
                        <a:pt x="1" y="24"/>
                      </a:lnTo>
                      <a:lnTo>
                        <a:pt x="0" y="27"/>
                      </a:lnTo>
                      <a:lnTo>
                        <a:pt x="0" y="30"/>
                      </a:lnTo>
                      <a:lnTo>
                        <a:pt x="0" y="33"/>
                      </a:lnTo>
                      <a:lnTo>
                        <a:pt x="0" y="36"/>
                      </a:lnTo>
                      <a:lnTo>
                        <a:pt x="0" y="38"/>
                      </a:lnTo>
                      <a:lnTo>
                        <a:pt x="0" y="42"/>
                      </a:lnTo>
                      <a:lnTo>
                        <a:pt x="0" y="55"/>
                      </a:lnTo>
                      <a:lnTo>
                        <a:pt x="2" y="69"/>
                      </a:lnTo>
                      <a:lnTo>
                        <a:pt x="5" y="81"/>
                      </a:lnTo>
                      <a:lnTo>
                        <a:pt x="9" y="95"/>
                      </a:lnTo>
                      <a:lnTo>
                        <a:pt x="13" y="107"/>
                      </a:lnTo>
                      <a:lnTo>
                        <a:pt x="19" y="117"/>
                      </a:lnTo>
                      <a:lnTo>
                        <a:pt x="25" y="128"/>
                      </a:lnTo>
                      <a:lnTo>
                        <a:pt x="33" y="138"/>
                      </a:lnTo>
                      <a:lnTo>
                        <a:pt x="41" y="146"/>
                      </a:lnTo>
                      <a:lnTo>
                        <a:pt x="49" y="153"/>
                      </a:lnTo>
                      <a:lnTo>
                        <a:pt x="59" y="160"/>
                      </a:lnTo>
                      <a:lnTo>
                        <a:pt x="68" y="166"/>
                      </a:lnTo>
                      <a:lnTo>
                        <a:pt x="79" y="170"/>
                      </a:lnTo>
                      <a:lnTo>
                        <a:pt x="90" y="174"/>
                      </a:lnTo>
                      <a:lnTo>
                        <a:pt x="102" y="176"/>
                      </a:lnTo>
                      <a:lnTo>
                        <a:pt x="113" y="176"/>
                      </a:lnTo>
                      <a:lnTo>
                        <a:pt x="123" y="176"/>
                      </a:lnTo>
                      <a:lnTo>
                        <a:pt x="133" y="175"/>
                      </a:lnTo>
                      <a:lnTo>
                        <a:pt x="143" y="172"/>
                      </a:lnTo>
                      <a:lnTo>
                        <a:pt x="152" y="169"/>
                      </a:lnTo>
                      <a:lnTo>
                        <a:pt x="161" y="164"/>
                      </a:lnTo>
                      <a:lnTo>
                        <a:pt x="170" y="158"/>
                      </a:lnTo>
                      <a:lnTo>
                        <a:pt x="178" y="152"/>
                      </a:lnTo>
                      <a:lnTo>
                        <a:pt x="185" y="145"/>
                      </a:lnTo>
                      <a:lnTo>
                        <a:pt x="192" y="138"/>
                      </a:lnTo>
                      <a:lnTo>
                        <a:pt x="199" y="129"/>
                      </a:lnTo>
                      <a:lnTo>
                        <a:pt x="205" y="120"/>
                      </a:lnTo>
                      <a:lnTo>
                        <a:pt x="211" y="110"/>
                      </a:lnTo>
                      <a:lnTo>
                        <a:pt x="215" y="101"/>
                      </a:lnTo>
                      <a:lnTo>
                        <a:pt x="219" y="90"/>
                      </a:lnTo>
                      <a:lnTo>
                        <a:pt x="222" y="79"/>
                      </a:lnTo>
                      <a:lnTo>
                        <a:pt x="225" y="67"/>
                      </a:lnTo>
                      <a:lnTo>
                        <a:pt x="224" y="63"/>
                      </a:lnTo>
                      <a:lnTo>
                        <a:pt x="223" y="61"/>
                      </a:lnTo>
                      <a:lnTo>
                        <a:pt x="222" y="59"/>
                      </a:lnTo>
                      <a:lnTo>
                        <a:pt x="221" y="55"/>
                      </a:lnTo>
                      <a:lnTo>
                        <a:pt x="221" y="53"/>
                      </a:lnTo>
                      <a:lnTo>
                        <a:pt x="220" y="49"/>
                      </a:lnTo>
                      <a:lnTo>
                        <a:pt x="219" y="47"/>
                      </a:lnTo>
                      <a:lnTo>
                        <a:pt x="218" y="44"/>
                      </a:lnTo>
                      <a:lnTo>
                        <a:pt x="217" y="56"/>
                      </a:lnTo>
                      <a:lnTo>
                        <a:pt x="215" y="68"/>
                      </a:lnTo>
                      <a:lnTo>
                        <a:pt x="212" y="80"/>
                      </a:lnTo>
                      <a:lnTo>
                        <a:pt x="209" y="91"/>
                      </a:lnTo>
                      <a:lnTo>
                        <a:pt x="203" y="102"/>
                      </a:lnTo>
                      <a:lnTo>
                        <a:pt x="198" y="113"/>
                      </a:lnTo>
                      <a:lnTo>
                        <a:pt x="192" y="122"/>
                      </a:lnTo>
                      <a:lnTo>
                        <a:pt x="186" y="130"/>
                      </a:lnTo>
                      <a:lnTo>
                        <a:pt x="178" y="138"/>
                      </a:lnTo>
                      <a:lnTo>
                        <a:pt x="170" y="145"/>
                      </a:lnTo>
                      <a:lnTo>
                        <a:pt x="162" y="151"/>
                      </a:lnTo>
                      <a:lnTo>
                        <a:pt x="153" y="157"/>
                      </a:lnTo>
                      <a:lnTo>
                        <a:pt x="144" y="160"/>
                      </a:lnTo>
                      <a:lnTo>
                        <a:pt x="134" y="163"/>
                      </a:lnTo>
                      <a:lnTo>
                        <a:pt x="124" y="165"/>
                      </a:lnTo>
                      <a:lnTo>
                        <a:pt x="113" y="165"/>
                      </a:lnTo>
                      <a:lnTo>
                        <a:pt x="103" y="165"/>
                      </a:lnTo>
                      <a:lnTo>
                        <a:pt x="92" y="163"/>
                      </a:lnTo>
                      <a:lnTo>
                        <a:pt x="81" y="160"/>
                      </a:lnTo>
                      <a:lnTo>
                        <a:pt x="72" y="156"/>
                      </a:lnTo>
                      <a:lnTo>
                        <a:pt x="63" y="151"/>
                      </a:lnTo>
                      <a:lnTo>
                        <a:pt x="54" y="145"/>
                      </a:lnTo>
                      <a:lnTo>
                        <a:pt x="46" y="138"/>
                      </a:lnTo>
                      <a:lnTo>
                        <a:pt x="39" y="129"/>
                      </a:lnTo>
                      <a:lnTo>
                        <a:pt x="32" y="121"/>
                      </a:lnTo>
                      <a:lnTo>
                        <a:pt x="26" y="111"/>
                      </a:lnTo>
                      <a:lnTo>
                        <a:pt x="21" y="101"/>
                      </a:lnTo>
                      <a:lnTo>
                        <a:pt x="17" y="90"/>
                      </a:lnTo>
                      <a:lnTo>
                        <a:pt x="13" y="79"/>
                      </a:lnTo>
                      <a:lnTo>
                        <a:pt x="11" y="67"/>
                      </a:lnTo>
                      <a:lnTo>
                        <a:pt x="9" y="55"/>
                      </a:lnTo>
                      <a:lnTo>
                        <a:pt x="9" y="42"/>
                      </a:lnTo>
                      <a:lnTo>
                        <a:pt x="9" y="36"/>
                      </a:lnTo>
                      <a:lnTo>
                        <a:pt x="9" y="31"/>
                      </a:lnTo>
                      <a:lnTo>
                        <a:pt x="10" y="25"/>
                      </a:lnTo>
                      <a:lnTo>
                        <a:pt x="10" y="20"/>
                      </a:lnTo>
                      <a:lnTo>
                        <a:pt x="11" y="15"/>
                      </a:lnTo>
                      <a:lnTo>
                        <a:pt x="12" y="9"/>
                      </a:lnTo>
                      <a:lnTo>
                        <a:pt x="13" y="5"/>
                      </a:lnTo>
                      <a:lnTo>
                        <a:pt x="15" y="0"/>
                      </a:lnTo>
                      <a:lnTo>
                        <a:pt x="13" y="2"/>
                      </a:lnTo>
                      <a:lnTo>
                        <a:pt x="11" y="5"/>
                      </a:lnTo>
                      <a:lnTo>
                        <a:pt x="9" y="7"/>
                      </a:lnTo>
                      <a:lnTo>
                        <a:pt x="8" y="8"/>
                      </a:lnTo>
                      <a:lnTo>
                        <a:pt x="6" y="11"/>
                      </a:lnTo>
                      <a:lnTo>
                        <a:pt x="5" y="13"/>
                      </a:lnTo>
                      <a:lnTo>
                        <a:pt x="3" y="15"/>
                      </a:lnTo>
                      <a:lnTo>
                        <a:pt x="1" y="18"/>
                      </a:lnTo>
                      <a:close/>
                    </a:path>
                  </a:pathLst>
                </a:custGeom>
                <a:solidFill>
                  <a:srgbClr val="F5C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60" name="Freeform 193"/>
                <p:cNvSpPr>
                  <a:spLocks/>
                </p:cNvSpPr>
                <p:nvPr/>
              </p:nvSpPr>
              <p:spPr bwMode="auto">
                <a:xfrm>
                  <a:off x="1140" y="2651"/>
                  <a:ext cx="43" cy="30"/>
                </a:xfrm>
                <a:custGeom>
                  <a:avLst/>
                  <a:gdLst>
                    <a:gd name="T0" fmla="*/ 0 w 217"/>
                    <a:gd name="T1" fmla="*/ 0 h 180"/>
                    <a:gd name="T2" fmla="*/ 0 w 217"/>
                    <a:gd name="T3" fmla="*/ 0 h 180"/>
                    <a:gd name="T4" fmla="*/ 0 w 217"/>
                    <a:gd name="T5" fmla="*/ 0 h 180"/>
                    <a:gd name="T6" fmla="*/ 0 w 217"/>
                    <a:gd name="T7" fmla="*/ 0 h 180"/>
                    <a:gd name="T8" fmla="*/ 0 w 217"/>
                    <a:gd name="T9" fmla="*/ 0 h 180"/>
                    <a:gd name="T10" fmla="*/ 0 w 217"/>
                    <a:gd name="T11" fmla="*/ 0 h 180"/>
                    <a:gd name="T12" fmla="*/ 0 w 217"/>
                    <a:gd name="T13" fmla="*/ 0 h 180"/>
                    <a:gd name="T14" fmla="*/ 0 w 217"/>
                    <a:gd name="T15" fmla="*/ 0 h 180"/>
                    <a:gd name="T16" fmla="*/ 0 w 217"/>
                    <a:gd name="T17" fmla="*/ 0 h 180"/>
                    <a:gd name="T18" fmla="*/ 0 w 217"/>
                    <a:gd name="T19" fmla="*/ 0 h 180"/>
                    <a:gd name="T20" fmla="*/ 0 w 217"/>
                    <a:gd name="T21" fmla="*/ 0 h 180"/>
                    <a:gd name="T22" fmla="*/ 0 w 217"/>
                    <a:gd name="T23" fmla="*/ 0 h 180"/>
                    <a:gd name="T24" fmla="*/ 0 w 217"/>
                    <a:gd name="T25" fmla="*/ 0 h 180"/>
                    <a:gd name="T26" fmla="*/ 0 w 217"/>
                    <a:gd name="T27" fmla="*/ 0 h 180"/>
                    <a:gd name="T28" fmla="*/ 0 w 217"/>
                    <a:gd name="T29" fmla="*/ 0 h 180"/>
                    <a:gd name="T30" fmla="*/ 0 w 217"/>
                    <a:gd name="T31" fmla="*/ 0 h 180"/>
                    <a:gd name="T32" fmla="*/ 0 w 217"/>
                    <a:gd name="T33" fmla="*/ 0 h 180"/>
                    <a:gd name="T34" fmla="*/ 0 w 217"/>
                    <a:gd name="T35" fmla="*/ 0 h 180"/>
                    <a:gd name="T36" fmla="*/ 0 w 217"/>
                    <a:gd name="T37" fmla="*/ 0 h 180"/>
                    <a:gd name="T38" fmla="*/ 0 w 217"/>
                    <a:gd name="T39" fmla="*/ 0 h 180"/>
                    <a:gd name="T40" fmla="*/ 0 w 217"/>
                    <a:gd name="T41" fmla="*/ 0 h 180"/>
                    <a:gd name="T42" fmla="*/ 0 w 217"/>
                    <a:gd name="T43" fmla="*/ 0 h 180"/>
                    <a:gd name="T44" fmla="*/ 0 w 217"/>
                    <a:gd name="T45" fmla="*/ 0 h 180"/>
                    <a:gd name="T46" fmla="*/ 0 w 217"/>
                    <a:gd name="T47" fmla="*/ 0 h 180"/>
                    <a:gd name="T48" fmla="*/ 0 w 217"/>
                    <a:gd name="T49" fmla="*/ 0 h 180"/>
                    <a:gd name="T50" fmla="*/ 0 w 217"/>
                    <a:gd name="T51" fmla="*/ 0 h 180"/>
                    <a:gd name="T52" fmla="*/ 0 w 217"/>
                    <a:gd name="T53" fmla="*/ 0 h 180"/>
                    <a:gd name="T54" fmla="*/ 0 w 217"/>
                    <a:gd name="T55" fmla="*/ 0 h 180"/>
                    <a:gd name="T56" fmla="*/ 0 w 217"/>
                    <a:gd name="T57" fmla="*/ 0 h 180"/>
                    <a:gd name="T58" fmla="*/ 0 w 217"/>
                    <a:gd name="T59" fmla="*/ 0 h 180"/>
                    <a:gd name="T60" fmla="*/ 0 w 217"/>
                    <a:gd name="T61" fmla="*/ 0 h 180"/>
                    <a:gd name="T62" fmla="*/ 0 w 217"/>
                    <a:gd name="T63" fmla="*/ 0 h 180"/>
                    <a:gd name="T64" fmla="*/ 0 w 217"/>
                    <a:gd name="T65" fmla="*/ 0 h 180"/>
                    <a:gd name="T66" fmla="*/ 0 w 217"/>
                    <a:gd name="T67" fmla="*/ 0 h 180"/>
                    <a:gd name="T68" fmla="*/ 0 w 217"/>
                    <a:gd name="T69" fmla="*/ 0 h 180"/>
                    <a:gd name="T70" fmla="*/ 0 w 217"/>
                    <a:gd name="T71" fmla="*/ 0 h 180"/>
                    <a:gd name="T72" fmla="*/ 0 w 217"/>
                    <a:gd name="T73" fmla="*/ 0 h 180"/>
                    <a:gd name="T74" fmla="*/ 0 w 217"/>
                    <a:gd name="T75" fmla="*/ 0 h 180"/>
                    <a:gd name="T76" fmla="*/ 0 w 217"/>
                    <a:gd name="T77" fmla="*/ 0 h 180"/>
                    <a:gd name="T78" fmla="*/ 0 w 217"/>
                    <a:gd name="T79" fmla="*/ 0 h 180"/>
                    <a:gd name="T80" fmla="*/ 0 w 217"/>
                    <a:gd name="T81" fmla="*/ 0 h 180"/>
                    <a:gd name="T82" fmla="*/ 0 w 217"/>
                    <a:gd name="T83" fmla="*/ 0 h 180"/>
                    <a:gd name="T84" fmla="*/ 0 w 217"/>
                    <a:gd name="T85" fmla="*/ 0 h 180"/>
                    <a:gd name="T86" fmla="*/ 0 w 217"/>
                    <a:gd name="T87" fmla="*/ 0 h 180"/>
                    <a:gd name="T88" fmla="*/ 0 w 217"/>
                    <a:gd name="T89" fmla="*/ 0 h 180"/>
                    <a:gd name="T90" fmla="*/ 0 w 217"/>
                    <a:gd name="T91" fmla="*/ 0 h 180"/>
                    <a:gd name="T92" fmla="*/ 0 w 217"/>
                    <a:gd name="T93" fmla="*/ 0 h 180"/>
                    <a:gd name="T94" fmla="*/ 0 w 217"/>
                    <a:gd name="T95" fmla="*/ 0 h 180"/>
                    <a:gd name="T96" fmla="*/ 0 w 217"/>
                    <a:gd name="T97" fmla="*/ 0 h 180"/>
                    <a:gd name="T98" fmla="*/ 0 w 217"/>
                    <a:gd name="T99" fmla="*/ 0 h 180"/>
                    <a:gd name="T100" fmla="*/ 0 w 217"/>
                    <a:gd name="T101" fmla="*/ 0 h 180"/>
                    <a:gd name="T102" fmla="*/ 0 w 217"/>
                    <a:gd name="T103" fmla="*/ 0 h 1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7" h="180">
                      <a:moveTo>
                        <a:pt x="4" y="18"/>
                      </a:moveTo>
                      <a:lnTo>
                        <a:pt x="3" y="22"/>
                      </a:lnTo>
                      <a:lnTo>
                        <a:pt x="2" y="26"/>
                      </a:lnTo>
                      <a:lnTo>
                        <a:pt x="2" y="30"/>
                      </a:lnTo>
                      <a:lnTo>
                        <a:pt x="1" y="34"/>
                      </a:lnTo>
                      <a:lnTo>
                        <a:pt x="1" y="38"/>
                      </a:lnTo>
                      <a:lnTo>
                        <a:pt x="0" y="42"/>
                      </a:lnTo>
                      <a:lnTo>
                        <a:pt x="0" y="46"/>
                      </a:lnTo>
                      <a:lnTo>
                        <a:pt x="0" y="51"/>
                      </a:lnTo>
                      <a:lnTo>
                        <a:pt x="1" y="64"/>
                      </a:lnTo>
                      <a:lnTo>
                        <a:pt x="2" y="77"/>
                      </a:lnTo>
                      <a:lnTo>
                        <a:pt x="5" y="89"/>
                      </a:lnTo>
                      <a:lnTo>
                        <a:pt x="9" y="101"/>
                      </a:lnTo>
                      <a:lnTo>
                        <a:pt x="13" y="112"/>
                      </a:lnTo>
                      <a:lnTo>
                        <a:pt x="19" y="123"/>
                      </a:lnTo>
                      <a:lnTo>
                        <a:pt x="25" y="133"/>
                      </a:lnTo>
                      <a:lnTo>
                        <a:pt x="32" y="142"/>
                      </a:lnTo>
                      <a:lnTo>
                        <a:pt x="39" y="150"/>
                      </a:lnTo>
                      <a:lnTo>
                        <a:pt x="48" y="159"/>
                      </a:lnTo>
                      <a:lnTo>
                        <a:pt x="57" y="165"/>
                      </a:lnTo>
                      <a:lnTo>
                        <a:pt x="66" y="171"/>
                      </a:lnTo>
                      <a:lnTo>
                        <a:pt x="76" y="174"/>
                      </a:lnTo>
                      <a:lnTo>
                        <a:pt x="87" y="178"/>
                      </a:lnTo>
                      <a:lnTo>
                        <a:pt x="98" y="179"/>
                      </a:lnTo>
                      <a:lnTo>
                        <a:pt x="109" y="180"/>
                      </a:lnTo>
                      <a:lnTo>
                        <a:pt x="119" y="179"/>
                      </a:lnTo>
                      <a:lnTo>
                        <a:pt x="130" y="178"/>
                      </a:lnTo>
                      <a:lnTo>
                        <a:pt x="139" y="175"/>
                      </a:lnTo>
                      <a:lnTo>
                        <a:pt x="149" y="172"/>
                      </a:lnTo>
                      <a:lnTo>
                        <a:pt x="158" y="167"/>
                      </a:lnTo>
                      <a:lnTo>
                        <a:pt x="166" y="161"/>
                      </a:lnTo>
                      <a:lnTo>
                        <a:pt x="174" y="154"/>
                      </a:lnTo>
                      <a:lnTo>
                        <a:pt x="182" y="147"/>
                      </a:lnTo>
                      <a:lnTo>
                        <a:pt x="188" y="138"/>
                      </a:lnTo>
                      <a:lnTo>
                        <a:pt x="195" y="130"/>
                      </a:lnTo>
                      <a:lnTo>
                        <a:pt x="200" y="120"/>
                      </a:lnTo>
                      <a:lnTo>
                        <a:pt x="206" y="110"/>
                      </a:lnTo>
                      <a:lnTo>
                        <a:pt x="210" y="99"/>
                      </a:lnTo>
                      <a:lnTo>
                        <a:pt x="214" y="88"/>
                      </a:lnTo>
                      <a:lnTo>
                        <a:pt x="216" y="76"/>
                      </a:lnTo>
                      <a:lnTo>
                        <a:pt x="217" y="64"/>
                      </a:lnTo>
                      <a:lnTo>
                        <a:pt x="217" y="62"/>
                      </a:lnTo>
                      <a:lnTo>
                        <a:pt x="216" y="58"/>
                      </a:lnTo>
                      <a:lnTo>
                        <a:pt x="215" y="56"/>
                      </a:lnTo>
                      <a:lnTo>
                        <a:pt x="214" y="53"/>
                      </a:lnTo>
                      <a:lnTo>
                        <a:pt x="212" y="50"/>
                      </a:lnTo>
                      <a:lnTo>
                        <a:pt x="211" y="47"/>
                      </a:lnTo>
                      <a:lnTo>
                        <a:pt x="210" y="45"/>
                      </a:lnTo>
                      <a:lnTo>
                        <a:pt x="209" y="42"/>
                      </a:lnTo>
                      <a:lnTo>
                        <a:pt x="209" y="44"/>
                      </a:lnTo>
                      <a:lnTo>
                        <a:pt x="209" y="45"/>
                      </a:lnTo>
                      <a:lnTo>
                        <a:pt x="209" y="46"/>
                      </a:lnTo>
                      <a:lnTo>
                        <a:pt x="209" y="47"/>
                      </a:lnTo>
                      <a:lnTo>
                        <a:pt x="209" y="48"/>
                      </a:lnTo>
                      <a:lnTo>
                        <a:pt x="209" y="50"/>
                      </a:lnTo>
                      <a:lnTo>
                        <a:pt x="209" y="51"/>
                      </a:lnTo>
                      <a:lnTo>
                        <a:pt x="209" y="63"/>
                      </a:lnTo>
                      <a:lnTo>
                        <a:pt x="207" y="75"/>
                      </a:lnTo>
                      <a:lnTo>
                        <a:pt x="205" y="86"/>
                      </a:lnTo>
                      <a:lnTo>
                        <a:pt x="200" y="98"/>
                      </a:lnTo>
                      <a:lnTo>
                        <a:pt x="196" y="107"/>
                      </a:lnTo>
                      <a:lnTo>
                        <a:pt x="191" y="117"/>
                      </a:lnTo>
                      <a:lnTo>
                        <a:pt x="185" y="126"/>
                      </a:lnTo>
                      <a:lnTo>
                        <a:pt x="179" y="135"/>
                      </a:lnTo>
                      <a:lnTo>
                        <a:pt x="172" y="142"/>
                      </a:lnTo>
                      <a:lnTo>
                        <a:pt x="164" y="149"/>
                      </a:lnTo>
                      <a:lnTo>
                        <a:pt x="156" y="155"/>
                      </a:lnTo>
                      <a:lnTo>
                        <a:pt x="148" y="160"/>
                      </a:lnTo>
                      <a:lnTo>
                        <a:pt x="139" y="165"/>
                      </a:lnTo>
                      <a:lnTo>
                        <a:pt x="129" y="167"/>
                      </a:lnTo>
                      <a:lnTo>
                        <a:pt x="119" y="168"/>
                      </a:lnTo>
                      <a:lnTo>
                        <a:pt x="109" y="169"/>
                      </a:lnTo>
                      <a:lnTo>
                        <a:pt x="99" y="168"/>
                      </a:lnTo>
                      <a:lnTo>
                        <a:pt x="89" y="167"/>
                      </a:lnTo>
                      <a:lnTo>
                        <a:pt x="79" y="165"/>
                      </a:lnTo>
                      <a:lnTo>
                        <a:pt x="70" y="160"/>
                      </a:lnTo>
                      <a:lnTo>
                        <a:pt x="61" y="155"/>
                      </a:lnTo>
                      <a:lnTo>
                        <a:pt x="53" y="149"/>
                      </a:lnTo>
                      <a:lnTo>
                        <a:pt x="45" y="142"/>
                      </a:lnTo>
                      <a:lnTo>
                        <a:pt x="38" y="135"/>
                      </a:lnTo>
                      <a:lnTo>
                        <a:pt x="32" y="126"/>
                      </a:lnTo>
                      <a:lnTo>
                        <a:pt x="26" y="117"/>
                      </a:lnTo>
                      <a:lnTo>
                        <a:pt x="21" y="107"/>
                      </a:lnTo>
                      <a:lnTo>
                        <a:pt x="17" y="98"/>
                      </a:lnTo>
                      <a:lnTo>
                        <a:pt x="14" y="86"/>
                      </a:lnTo>
                      <a:lnTo>
                        <a:pt x="11" y="75"/>
                      </a:lnTo>
                      <a:lnTo>
                        <a:pt x="10" y="63"/>
                      </a:lnTo>
                      <a:lnTo>
                        <a:pt x="9" y="51"/>
                      </a:lnTo>
                      <a:lnTo>
                        <a:pt x="9" y="44"/>
                      </a:lnTo>
                      <a:lnTo>
                        <a:pt x="10" y="38"/>
                      </a:lnTo>
                      <a:lnTo>
                        <a:pt x="11" y="32"/>
                      </a:lnTo>
                      <a:lnTo>
                        <a:pt x="12" y="24"/>
                      </a:lnTo>
                      <a:lnTo>
                        <a:pt x="13" y="18"/>
                      </a:lnTo>
                      <a:lnTo>
                        <a:pt x="14" y="12"/>
                      </a:lnTo>
                      <a:lnTo>
                        <a:pt x="16" y="6"/>
                      </a:lnTo>
                      <a:lnTo>
                        <a:pt x="18" y="0"/>
                      </a:lnTo>
                      <a:lnTo>
                        <a:pt x="16" y="3"/>
                      </a:lnTo>
                      <a:lnTo>
                        <a:pt x="15" y="5"/>
                      </a:lnTo>
                      <a:lnTo>
                        <a:pt x="13" y="6"/>
                      </a:lnTo>
                      <a:lnTo>
                        <a:pt x="11" y="9"/>
                      </a:lnTo>
                      <a:lnTo>
                        <a:pt x="9" y="11"/>
                      </a:lnTo>
                      <a:lnTo>
                        <a:pt x="7" y="14"/>
                      </a:lnTo>
                      <a:lnTo>
                        <a:pt x="5" y="16"/>
                      </a:lnTo>
                      <a:lnTo>
                        <a:pt x="4" y="18"/>
                      </a:lnTo>
                      <a:close/>
                    </a:path>
                  </a:pathLst>
                </a:custGeom>
                <a:solidFill>
                  <a:srgbClr val="F6C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61" name="Freeform 194"/>
                <p:cNvSpPr>
                  <a:spLocks/>
                </p:cNvSpPr>
                <p:nvPr/>
              </p:nvSpPr>
              <p:spPr bwMode="auto">
                <a:xfrm>
                  <a:off x="1141" y="2650"/>
                  <a:ext cx="42" cy="30"/>
                </a:xfrm>
                <a:custGeom>
                  <a:avLst/>
                  <a:gdLst>
                    <a:gd name="T0" fmla="*/ 0 w 209"/>
                    <a:gd name="T1" fmla="*/ 0 h 181"/>
                    <a:gd name="T2" fmla="*/ 0 w 209"/>
                    <a:gd name="T3" fmla="*/ 0 h 181"/>
                    <a:gd name="T4" fmla="*/ 0 w 209"/>
                    <a:gd name="T5" fmla="*/ 0 h 181"/>
                    <a:gd name="T6" fmla="*/ 0 w 209"/>
                    <a:gd name="T7" fmla="*/ 0 h 181"/>
                    <a:gd name="T8" fmla="*/ 0 w 209"/>
                    <a:gd name="T9" fmla="*/ 0 h 181"/>
                    <a:gd name="T10" fmla="*/ 0 w 209"/>
                    <a:gd name="T11" fmla="*/ 0 h 181"/>
                    <a:gd name="T12" fmla="*/ 0 w 209"/>
                    <a:gd name="T13" fmla="*/ 0 h 181"/>
                    <a:gd name="T14" fmla="*/ 0 w 209"/>
                    <a:gd name="T15" fmla="*/ 0 h 181"/>
                    <a:gd name="T16" fmla="*/ 0 w 209"/>
                    <a:gd name="T17" fmla="*/ 0 h 181"/>
                    <a:gd name="T18" fmla="*/ 0 w 209"/>
                    <a:gd name="T19" fmla="*/ 0 h 181"/>
                    <a:gd name="T20" fmla="*/ 0 w 209"/>
                    <a:gd name="T21" fmla="*/ 0 h 181"/>
                    <a:gd name="T22" fmla="*/ 0 w 209"/>
                    <a:gd name="T23" fmla="*/ 0 h 181"/>
                    <a:gd name="T24" fmla="*/ 0 w 209"/>
                    <a:gd name="T25" fmla="*/ 0 h 181"/>
                    <a:gd name="T26" fmla="*/ 0 w 209"/>
                    <a:gd name="T27" fmla="*/ 0 h 181"/>
                    <a:gd name="T28" fmla="*/ 0 w 209"/>
                    <a:gd name="T29" fmla="*/ 0 h 181"/>
                    <a:gd name="T30" fmla="*/ 0 w 209"/>
                    <a:gd name="T31" fmla="*/ 0 h 181"/>
                    <a:gd name="T32" fmla="*/ 0 w 209"/>
                    <a:gd name="T33" fmla="*/ 0 h 181"/>
                    <a:gd name="T34" fmla="*/ 0 w 209"/>
                    <a:gd name="T35" fmla="*/ 0 h 181"/>
                    <a:gd name="T36" fmla="*/ 0 w 209"/>
                    <a:gd name="T37" fmla="*/ 0 h 181"/>
                    <a:gd name="T38" fmla="*/ 0 w 209"/>
                    <a:gd name="T39" fmla="*/ 0 h 181"/>
                    <a:gd name="T40" fmla="*/ 0 w 209"/>
                    <a:gd name="T41" fmla="*/ 0 h 181"/>
                    <a:gd name="T42" fmla="*/ 0 w 209"/>
                    <a:gd name="T43" fmla="*/ 0 h 181"/>
                    <a:gd name="T44" fmla="*/ 0 w 209"/>
                    <a:gd name="T45" fmla="*/ 0 h 181"/>
                    <a:gd name="T46" fmla="*/ 0 w 209"/>
                    <a:gd name="T47" fmla="*/ 0 h 181"/>
                    <a:gd name="T48" fmla="*/ 0 w 209"/>
                    <a:gd name="T49" fmla="*/ 0 h 181"/>
                    <a:gd name="T50" fmla="*/ 0 w 209"/>
                    <a:gd name="T51" fmla="*/ 0 h 181"/>
                    <a:gd name="T52" fmla="*/ 0 w 209"/>
                    <a:gd name="T53" fmla="*/ 0 h 181"/>
                    <a:gd name="T54" fmla="*/ 0 w 209"/>
                    <a:gd name="T55" fmla="*/ 0 h 181"/>
                    <a:gd name="T56" fmla="*/ 0 w 209"/>
                    <a:gd name="T57" fmla="*/ 0 h 181"/>
                    <a:gd name="T58" fmla="*/ 0 w 209"/>
                    <a:gd name="T59" fmla="*/ 0 h 181"/>
                    <a:gd name="T60" fmla="*/ 0 w 209"/>
                    <a:gd name="T61" fmla="*/ 0 h 181"/>
                    <a:gd name="T62" fmla="*/ 0 w 209"/>
                    <a:gd name="T63" fmla="*/ 0 h 181"/>
                    <a:gd name="T64" fmla="*/ 0 w 209"/>
                    <a:gd name="T65" fmla="*/ 0 h 181"/>
                    <a:gd name="T66" fmla="*/ 0 w 209"/>
                    <a:gd name="T67" fmla="*/ 0 h 181"/>
                    <a:gd name="T68" fmla="*/ 0 w 209"/>
                    <a:gd name="T69" fmla="*/ 0 h 181"/>
                    <a:gd name="T70" fmla="*/ 0 w 209"/>
                    <a:gd name="T71" fmla="*/ 0 h 181"/>
                    <a:gd name="T72" fmla="*/ 0 w 209"/>
                    <a:gd name="T73" fmla="*/ 0 h 181"/>
                    <a:gd name="T74" fmla="*/ 0 w 209"/>
                    <a:gd name="T75" fmla="*/ 0 h 181"/>
                    <a:gd name="T76" fmla="*/ 0 w 209"/>
                    <a:gd name="T77" fmla="*/ 0 h 181"/>
                    <a:gd name="T78" fmla="*/ 0 w 209"/>
                    <a:gd name="T79" fmla="*/ 0 h 181"/>
                    <a:gd name="T80" fmla="*/ 0 w 209"/>
                    <a:gd name="T81" fmla="*/ 0 h 181"/>
                    <a:gd name="T82" fmla="*/ 0 w 209"/>
                    <a:gd name="T83" fmla="*/ 0 h 181"/>
                    <a:gd name="T84" fmla="*/ 0 w 209"/>
                    <a:gd name="T85" fmla="*/ 0 h 181"/>
                    <a:gd name="T86" fmla="*/ 0 w 209"/>
                    <a:gd name="T87" fmla="*/ 0 h 181"/>
                    <a:gd name="T88" fmla="*/ 0 w 209"/>
                    <a:gd name="T89" fmla="*/ 0 h 181"/>
                    <a:gd name="T90" fmla="*/ 0 w 209"/>
                    <a:gd name="T91" fmla="*/ 0 h 181"/>
                    <a:gd name="T92" fmla="*/ 0 w 209"/>
                    <a:gd name="T93" fmla="*/ 0 h 181"/>
                    <a:gd name="T94" fmla="*/ 0 w 209"/>
                    <a:gd name="T95" fmla="*/ 0 h 181"/>
                    <a:gd name="T96" fmla="*/ 0 w 209"/>
                    <a:gd name="T97" fmla="*/ 0 h 181"/>
                    <a:gd name="T98" fmla="*/ 0 w 209"/>
                    <a:gd name="T99" fmla="*/ 0 h 181"/>
                    <a:gd name="T100" fmla="*/ 0 w 209"/>
                    <a:gd name="T101" fmla="*/ 0 h 181"/>
                    <a:gd name="T102" fmla="*/ 0 w 209"/>
                    <a:gd name="T103" fmla="*/ 0 h 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09" h="181">
                      <a:moveTo>
                        <a:pt x="6" y="16"/>
                      </a:moveTo>
                      <a:lnTo>
                        <a:pt x="4" y="21"/>
                      </a:lnTo>
                      <a:lnTo>
                        <a:pt x="3" y="25"/>
                      </a:lnTo>
                      <a:lnTo>
                        <a:pt x="2" y="31"/>
                      </a:lnTo>
                      <a:lnTo>
                        <a:pt x="1" y="36"/>
                      </a:lnTo>
                      <a:lnTo>
                        <a:pt x="1" y="41"/>
                      </a:lnTo>
                      <a:lnTo>
                        <a:pt x="0" y="47"/>
                      </a:lnTo>
                      <a:lnTo>
                        <a:pt x="0" y="52"/>
                      </a:lnTo>
                      <a:lnTo>
                        <a:pt x="0" y="58"/>
                      </a:lnTo>
                      <a:lnTo>
                        <a:pt x="0" y="71"/>
                      </a:lnTo>
                      <a:lnTo>
                        <a:pt x="2" y="83"/>
                      </a:lnTo>
                      <a:lnTo>
                        <a:pt x="4" y="95"/>
                      </a:lnTo>
                      <a:lnTo>
                        <a:pt x="8" y="106"/>
                      </a:lnTo>
                      <a:lnTo>
                        <a:pt x="12" y="117"/>
                      </a:lnTo>
                      <a:lnTo>
                        <a:pt x="17" y="127"/>
                      </a:lnTo>
                      <a:lnTo>
                        <a:pt x="23" y="137"/>
                      </a:lnTo>
                      <a:lnTo>
                        <a:pt x="30" y="145"/>
                      </a:lnTo>
                      <a:lnTo>
                        <a:pt x="37" y="154"/>
                      </a:lnTo>
                      <a:lnTo>
                        <a:pt x="45" y="161"/>
                      </a:lnTo>
                      <a:lnTo>
                        <a:pt x="54" y="167"/>
                      </a:lnTo>
                      <a:lnTo>
                        <a:pt x="63" y="172"/>
                      </a:lnTo>
                      <a:lnTo>
                        <a:pt x="72" y="176"/>
                      </a:lnTo>
                      <a:lnTo>
                        <a:pt x="83" y="179"/>
                      </a:lnTo>
                      <a:lnTo>
                        <a:pt x="94" y="181"/>
                      </a:lnTo>
                      <a:lnTo>
                        <a:pt x="104" y="181"/>
                      </a:lnTo>
                      <a:lnTo>
                        <a:pt x="115" y="181"/>
                      </a:lnTo>
                      <a:lnTo>
                        <a:pt x="125" y="179"/>
                      </a:lnTo>
                      <a:lnTo>
                        <a:pt x="135" y="176"/>
                      </a:lnTo>
                      <a:lnTo>
                        <a:pt x="144" y="173"/>
                      </a:lnTo>
                      <a:lnTo>
                        <a:pt x="153" y="167"/>
                      </a:lnTo>
                      <a:lnTo>
                        <a:pt x="161" y="161"/>
                      </a:lnTo>
                      <a:lnTo>
                        <a:pt x="169" y="154"/>
                      </a:lnTo>
                      <a:lnTo>
                        <a:pt x="177" y="146"/>
                      </a:lnTo>
                      <a:lnTo>
                        <a:pt x="183" y="138"/>
                      </a:lnTo>
                      <a:lnTo>
                        <a:pt x="189" y="129"/>
                      </a:lnTo>
                      <a:lnTo>
                        <a:pt x="194" y="118"/>
                      </a:lnTo>
                      <a:lnTo>
                        <a:pt x="200" y="107"/>
                      </a:lnTo>
                      <a:lnTo>
                        <a:pt x="203" y="96"/>
                      </a:lnTo>
                      <a:lnTo>
                        <a:pt x="206" y="84"/>
                      </a:lnTo>
                      <a:lnTo>
                        <a:pt x="208" y="72"/>
                      </a:lnTo>
                      <a:lnTo>
                        <a:pt x="209" y="60"/>
                      </a:lnTo>
                      <a:lnTo>
                        <a:pt x="207" y="57"/>
                      </a:lnTo>
                      <a:lnTo>
                        <a:pt x="206" y="54"/>
                      </a:lnTo>
                      <a:lnTo>
                        <a:pt x="205" y="52"/>
                      </a:lnTo>
                      <a:lnTo>
                        <a:pt x="204" y="49"/>
                      </a:lnTo>
                      <a:lnTo>
                        <a:pt x="202" y="46"/>
                      </a:lnTo>
                      <a:lnTo>
                        <a:pt x="201" y="43"/>
                      </a:lnTo>
                      <a:lnTo>
                        <a:pt x="200" y="41"/>
                      </a:lnTo>
                      <a:lnTo>
                        <a:pt x="197" y="39"/>
                      </a:lnTo>
                      <a:lnTo>
                        <a:pt x="197" y="41"/>
                      </a:lnTo>
                      <a:lnTo>
                        <a:pt x="198" y="43"/>
                      </a:lnTo>
                      <a:lnTo>
                        <a:pt x="198" y="46"/>
                      </a:lnTo>
                      <a:lnTo>
                        <a:pt x="198" y="48"/>
                      </a:lnTo>
                      <a:lnTo>
                        <a:pt x="198" y="51"/>
                      </a:lnTo>
                      <a:lnTo>
                        <a:pt x="198" y="53"/>
                      </a:lnTo>
                      <a:lnTo>
                        <a:pt x="200" y="55"/>
                      </a:lnTo>
                      <a:lnTo>
                        <a:pt x="200" y="58"/>
                      </a:lnTo>
                      <a:lnTo>
                        <a:pt x="198" y="70"/>
                      </a:lnTo>
                      <a:lnTo>
                        <a:pt x="197" y="81"/>
                      </a:lnTo>
                      <a:lnTo>
                        <a:pt x="194" y="91"/>
                      </a:lnTo>
                      <a:lnTo>
                        <a:pt x="191" y="102"/>
                      </a:lnTo>
                      <a:lnTo>
                        <a:pt x="187" y="112"/>
                      </a:lnTo>
                      <a:lnTo>
                        <a:pt x="182" y="121"/>
                      </a:lnTo>
                      <a:lnTo>
                        <a:pt x="177" y="130"/>
                      </a:lnTo>
                      <a:lnTo>
                        <a:pt x="171" y="138"/>
                      </a:lnTo>
                      <a:lnTo>
                        <a:pt x="164" y="145"/>
                      </a:lnTo>
                      <a:lnTo>
                        <a:pt x="157" y="151"/>
                      </a:lnTo>
                      <a:lnTo>
                        <a:pt x="149" y="157"/>
                      </a:lnTo>
                      <a:lnTo>
                        <a:pt x="141" y="162"/>
                      </a:lnTo>
                      <a:lnTo>
                        <a:pt x="132" y="166"/>
                      </a:lnTo>
                      <a:lnTo>
                        <a:pt x="123" y="169"/>
                      </a:lnTo>
                      <a:lnTo>
                        <a:pt x="114" y="170"/>
                      </a:lnTo>
                      <a:lnTo>
                        <a:pt x="104" y="170"/>
                      </a:lnTo>
                      <a:lnTo>
                        <a:pt x="94" y="170"/>
                      </a:lnTo>
                      <a:lnTo>
                        <a:pt x="85" y="169"/>
                      </a:lnTo>
                      <a:lnTo>
                        <a:pt x="76" y="166"/>
                      </a:lnTo>
                      <a:lnTo>
                        <a:pt x="66" y="162"/>
                      </a:lnTo>
                      <a:lnTo>
                        <a:pt x="58" y="157"/>
                      </a:lnTo>
                      <a:lnTo>
                        <a:pt x="50" y="151"/>
                      </a:lnTo>
                      <a:lnTo>
                        <a:pt x="43" y="145"/>
                      </a:lnTo>
                      <a:lnTo>
                        <a:pt x="36" y="138"/>
                      </a:lnTo>
                      <a:lnTo>
                        <a:pt x="30" y="130"/>
                      </a:lnTo>
                      <a:lnTo>
                        <a:pt x="25" y="121"/>
                      </a:lnTo>
                      <a:lnTo>
                        <a:pt x="20" y="112"/>
                      </a:lnTo>
                      <a:lnTo>
                        <a:pt x="16" y="102"/>
                      </a:lnTo>
                      <a:lnTo>
                        <a:pt x="13" y="91"/>
                      </a:lnTo>
                      <a:lnTo>
                        <a:pt x="11" y="81"/>
                      </a:lnTo>
                      <a:lnTo>
                        <a:pt x="9" y="70"/>
                      </a:lnTo>
                      <a:lnTo>
                        <a:pt x="9" y="58"/>
                      </a:lnTo>
                      <a:lnTo>
                        <a:pt x="9" y="49"/>
                      </a:lnTo>
                      <a:lnTo>
                        <a:pt x="10" y="42"/>
                      </a:lnTo>
                      <a:lnTo>
                        <a:pt x="11" y="35"/>
                      </a:lnTo>
                      <a:lnTo>
                        <a:pt x="12" y="28"/>
                      </a:lnTo>
                      <a:lnTo>
                        <a:pt x="14" y="21"/>
                      </a:lnTo>
                      <a:lnTo>
                        <a:pt x="16" y="13"/>
                      </a:lnTo>
                      <a:lnTo>
                        <a:pt x="19" y="6"/>
                      </a:lnTo>
                      <a:lnTo>
                        <a:pt x="22" y="0"/>
                      </a:lnTo>
                      <a:lnTo>
                        <a:pt x="20" y="1"/>
                      </a:lnTo>
                      <a:lnTo>
                        <a:pt x="18" y="4"/>
                      </a:lnTo>
                      <a:lnTo>
                        <a:pt x="16" y="6"/>
                      </a:lnTo>
                      <a:lnTo>
                        <a:pt x="14" y="7"/>
                      </a:lnTo>
                      <a:lnTo>
                        <a:pt x="12" y="10"/>
                      </a:lnTo>
                      <a:lnTo>
                        <a:pt x="10" y="12"/>
                      </a:lnTo>
                      <a:lnTo>
                        <a:pt x="8" y="13"/>
                      </a:lnTo>
                      <a:lnTo>
                        <a:pt x="6" y="16"/>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62" name="Freeform 195"/>
                <p:cNvSpPr>
                  <a:spLocks/>
                </p:cNvSpPr>
                <p:nvPr/>
              </p:nvSpPr>
              <p:spPr bwMode="auto">
                <a:xfrm>
                  <a:off x="1142" y="2649"/>
                  <a:ext cx="40" cy="30"/>
                </a:xfrm>
                <a:custGeom>
                  <a:avLst/>
                  <a:gdLst>
                    <a:gd name="T0" fmla="*/ 0 w 200"/>
                    <a:gd name="T1" fmla="*/ 0 h 183"/>
                    <a:gd name="T2" fmla="*/ 0 w 200"/>
                    <a:gd name="T3" fmla="*/ 0 h 183"/>
                    <a:gd name="T4" fmla="*/ 0 w 200"/>
                    <a:gd name="T5" fmla="*/ 0 h 183"/>
                    <a:gd name="T6" fmla="*/ 0 w 200"/>
                    <a:gd name="T7" fmla="*/ 0 h 183"/>
                    <a:gd name="T8" fmla="*/ 0 w 200"/>
                    <a:gd name="T9" fmla="*/ 0 h 183"/>
                    <a:gd name="T10" fmla="*/ 0 w 200"/>
                    <a:gd name="T11" fmla="*/ 0 h 183"/>
                    <a:gd name="T12" fmla="*/ 0 w 200"/>
                    <a:gd name="T13" fmla="*/ 0 h 183"/>
                    <a:gd name="T14" fmla="*/ 0 w 200"/>
                    <a:gd name="T15" fmla="*/ 0 h 183"/>
                    <a:gd name="T16" fmla="*/ 0 w 200"/>
                    <a:gd name="T17" fmla="*/ 0 h 183"/>
                    <a:gd name="T18" fmla="*/ 0 w 200"/>
                    <a:gd name="T19" fmla="*/ 0 h 183"/>
                    <a:gd name="T20" fmla="*/ 0 w 200"/>
                    <a:gd name="T21" fmla="*/ 0 h 183"/>
                    <a:gd name="T22" fmla="*/ 0 w 200"/>
                    <a:gd name="T23" fmla="*/ 0 h 183"/>
                    <a:gd name="T24" fmla="*/ 0 w 200"/>
                    <a:gd name="T25" fmla="*/ 0 h 183"/>
                    <a:gd name="T26" fmla="*/ 0 w 200"/>
                    <a:gd name="T27" fmla="*/ 0 h 183"/>
                    <a:gd name="T28" fmla="*/ 0 w 200"/>
                    <a:gd name="T29" fmla="*/ 0 h 183"/>
                    <a:gd name="T30" fmla="*/ 0 w 200"/>
                    <a:gd name="T31" fmla="*/ 0 h 183"/>
                    <a:gd name="T32" fmla="*/ 0 w 200"/>
                    <a:gd name="T33" fmla="*/ 0 h 183"/>
                    <a:gd name="T34" fmla="*/ 0 w 200"/>
                    <a:gd name="T35" fmla="*/ 0 h 183"/>
                    <a:gd name="T36" fmla="*/ 0 w 200"/>
                    <a:gd name="T37" fmla="*/ 0 h 183"/>
                    <a:gd name="T38" fmla="*/ 0 w 200"/>
                    <a:gd name="T39" fmla="*/ 0 h 183"/>
                    <a:gd name="T40" fmla="*/ 0 w 200"/>
                    <a:gd name="T41" fmla="*/ 0 h 183"/>
                    <a:gd name="T42" fmla="*/ 0 w 200"/>
                    <a:gd name="T43" fmla="*/ 0 h 183"/>
                    <a:gd name="T44" fmla="*/ 0 w 200"/>
                    <a:gd name="T45" fmla="*/ 0 h 183"/>
                    <a:gd name="T46" fmla="*/ 0 w 200"/>
                    <a:gd name="T47" fmla="*/ 0 h 183"/>
                    <a:gd name="T48" fmla="*/ 0 w 200"/>
                    <a:gd name="T49" fmla="*/ 0 h 183"/>
                    <a:gd name="T50" fmla="*/ 0 w 200"/>
                    <a:gd name="T51" fmla="*/ 0 h 183"/>
                    <a:gd name="T52" fmla="*/ 0 w 200"/>
                    <a:gd name="T53" fmla="*/ 0 h 183"/>
                    <a:gd name="T54" fmla="*/ 0 w 200"/>
                    <a:gd name="T55" fmla="*/ 0 h 183"/>
                    <a:gd name="T56" fmla="*/ 0 w 200"/>
                    <a:gd name="T57" fmla="*/ 0 h 183"/>
                    <a:gd name="T58" fmla="*/ 0 w 200"/>
                    <a:gd name="T59" fmla="*/ 0 h 183"/>
                    <a:gd name="T60" fmla="*/ 0 w 200"/>
                    <a:gd name="T61" fmla="*/ 0 h 183"/>
                    <a:gd name="T62" fmla="*/ 0 w 200"/>
                    <a:gd name="T63" fmla="*/ 0 h 183"/>
                    <a:gd name="T64" fmla="*/ 0 w 200"/>
                    <a:gd name="T65" fmla="*/ 0 h 183"/>
                    <a:gd name="T66" fmla="*/ 0 w 200"/>
                    <a:gd name="T67" fmla="*/ 0 h 183"/>
                    <a:gd name="T68" fmla="*/ 0 w 200"/>
                    <a:gd name="T69" fmla="*/ 0 h 183"/>
                    <a:gd name="T70" fmla="*/ 0 w 200"/>
                    <a:gd name="T71" fmla="*/ 0 h 183"/>
                    <a:gd name="T72" fmla="*/ 0 w 200"/>
                    <a:gd name="T73" fmla="*/ 0 h 183"/>
                    <a:gd name="T74" fmla="*/ 0 w 200"/>
                    <a:gd name="T75" fmla="*/ 0 h 183"/>
                    <a:gd name="T76" fmla="*/ 0 w 200"/>
                    <a:gd name="T77" fmla="*/ 0 h 183"/>
                    <a:gd name="T78" fmla="*/ 0 w 200"/>
                    <a:gd name="T79" fmla="*/ 0 h 183"/>
                    <a:gd name="T80" fmla="*/ 0 w 200"/>
                    <a:gd name="T81" fmla="*/ 0 h 183"/>
                    <a:gd name="T82" fmla="*/ 0 w 200"/>
                    <a:gd name="T83" fmla="*/ 0 h 183"/>
                    <a:gd name="T84" fmla="*/ 0 w 200"/>
                    <a:gd name="T85" fmla="*/ 0 h 183"/>
                    <a:gd name="T86" fmla="*/ 0 w 200"/>
                    <a:gd name="T87" fmla="*/ 0 h 183"/>
                    <a:gd name="T88" fmla="*/ 0 w 200"/>
                    <a:gd name="T89" fmla="*/ 0 h 183"/>
                    <a:gd name="T90" fmla="*/ 0 w 200"/>
                    <a:gd name="T91" fmla="*/ 0 h 183"/>
                    <a:gd name="T92" fmla="*/ 0 w 200"/>
                    <a:gd name="T93" fmla="*/ 0 h 183"/>
                    <a:gd name="T94" fmla="*/ 0 w 200"/>
                    <a:gd name="T95" fmla="*/ 0 h 183"/>
                    <a:gd name="T96" fmla="*/ 0 w 200"/>
                    <a:gd name="T97" fmla="*/ 0 h 183"/>
                    <a:gd name="T98" fmla="*/ 0 w 200"/>
                    <a:gd name="T99" fmla="*/ 0 h 183"/>
                    <a:gd name="T100" fmla="*/ 0 w 200"/>
                    <a:gd name="T101" fmla="*/ 0 h 183"/>
                    <a:gd name="T102" fmla="*/ 0 w 200"/>
                    <a:gd name="T103" fmla="*/ 0 h 183"/>
                    <a:gd name="T104" fmla="*/ 0 w 200"/>
                    <a:gd name="T105" fmla="*/ 0 h 183"/>
                    <a:gd name="T106" fmla="*/ 0 w 200"/>
                    <a:gd name="T107" fmla="*/ 0 h 183"/>
                    <a:gd name="T108" fmla="*/ 0 w 200"/>
                    <a:gd name="T109" fmla="*/ 0 h 183"/>
                    <a:gd name="T110" fmla="*/ 0 w 200"/>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0" h="183">
                      <a:moveTo>
                        <a:pt x="200" y="65"/>
                      </a:moveTo>
                      <a:lnTo>
                        <a:pt x="200" y="64"/>
                      </a:lnTo>
                      <a:lnTo>
                        <a:pt x="200" y="62"/>
                      </a:lnTo>
                      <a:lnTo>
                        <a:pt x="200" y="61"/>
                      </a:lnTo>
                      <a:lnTo>
                        <a:pt x="200" y="60"/>
                      </a:lnTo>
                      <a:lnTo>
                        <a:pt x="200" y="59"/>
                      </a:lnTo>
                      <a:lnTo>
                        <a:pt x="200" y="58"/>
                      </a:lnTo>
                      <a:lnTo>
                        <a:pt x="200" y="56"/>
                      </a:lnTo>
                      <a:lnTo>
                        <a:pt x="198" y="53"/>
                      </a:lnTo>
                      <a:lnTo>
                        <a:pt x="197" y="50"/>
                      </a:lnTo>
                      <a:lnTo>
                        <a:pt x="196" y="48"/>
                      </a:lnTo>
                      <a:lnTo>
                        <a:pt x="193" y="46"/>
                      </a:lnTo>
                      <a:lnTo>
                        <a:pt x="192" y="42"/>
                      </a:lnTo>
                      <a:lnTo>
                        <a:pt x="190" y="40"/>
                      </a:lnTo>
                      <a:lnTo>
                        <a:pt x="188" y="37"/>
                      </a:lnTo>
                      <a:lnTo>
                        <a:pt x="187" y="35"/>
                      </a:lnTo>
                      <a:lnTo>
                        <a:pt x="187" y="38"/>
                      </a:lnTo>
                      <a:lnTo>
                        <a:pt x="188" y="42"/>
                      </a:lnTo>
                      <a:lnTo>
                        <a:pt x="189" y="46"/>
                      </a:lnTo>
                      <a:lnTo>
                        <a:pt x="189" y="49"/>
                      </a:lnTo>
                      <a:lnTo>
                        <a:pt x="190" y="53"/>
                      </a:lnTo>
                      <a:lnTo>
                        <a:pt x="190" y="58"/>
                      </a:lnTo>
                      <a:lnTo>
                        <a:pt x="190" y="61"/>
                      </a:lnTo>
                      <a:lnTo>
                        <a:pt x="190" y="65"/>
                      </a:lnTo>
                      <a:lnTo>
                        <a:pt x="190" y="76"/>
                      </a:lnTo>
                      <a:lnTo>
                        <a:pt x="188" y="86"/>
                      </a:lnTo>
                      <a:lnTo>
                        <a:pt x="186" y="97"/>
                      </a:lnTo>
                      <a:lnTo>
                        <a:pt x="183" y="107"/>
                      </a:lnTo>
                      <a:lnTo>
                        <a:pt x="179" y="116"/>
                      </a:lnTo>
                      <a:lnTo>
                        <a:pt x="175" y="125"/>
                      </a:lnTo>
                      <a:lnTo>
                        <a:pt x="169" y="133"/>
                      </a:lnTo>
                      <a:lnTo>
                        <a:pt x="164" y="142"/>
                      </a:lnTo>
                      <a:lnTo>
                        <a:pt x="157" y="147"/>
                      </a:lnTo>
                      <a:lnTo>
                        <a:pt x="150" y="155"/>
                      </a:lnTo>
                      <a:lnTo>
                        <a:pt x="143" y="159"/>
                      </a:lnTo>
                      <a:lnTo>
                        <a:pt x="135" y="164"/>
                      </a:lnTo>
                      <a:lnTo>
                        <a:pt x="127" y="168"/>
                      </a:lnTo>
                      <a:lnTo>
                        <a:pt x="118" y="170"/>
                      </a:lnTo>
                      <a:lnTo>
                        <a:pt x="109" y="173"/>
                      </a:lnTo>
                      <a:lnTo>
                        <a:pt x="100" y="173"/>
                      </a:lnTo>
                      <a:lnTo>
                        <a:pt x="91" y="173"/>
                      </a:lnTo>
                      <a:lnTo>
                        <a:pt x="82" y="170"/>
                      </a:lnTo>
                      <a:lnTo>
                        <a:pt x="73" y="168"/>
                      </a:lnTo>
                      <a:lnTo>
                        <a:pt x="64" y="164"/>
                      </a:lnTo>
                      <a:lnTo>
                        <a:pt x="56" y="159"/>
                      </a:lnTo>
                      <a:lnTo>
                        <a:pt x="49" y="155"/>
                      </a:lnTo>
                      <a:lnTo>
                        <a:pt x="42" y="147"/>
                      </a:lnTo>
                      <a:lnTo>
                        <a:pt x="36" y="142"/>
                      </a:lnTo>
                      <a:lnTo>
                        <a:pt x="30" y="133"/>
                      </a:lnTo>
                      <a:lnTo>
                        <a:pt x="25" y="125"/>
                      </a:lnTo>
                      <a:lnTo>
                        <a:pt x="20" y="116"/>
                      </a:lnTo>
                      <a:lnTo>
                        <a:pt x="16" y="107"/>
                      </a:lnTo>
                      <a:lnTo>
                        <a:pt x="13" y="97"/>
                      </a:lnTo>
                      <a:lnTo>
                        <a:pt x="11" y="86"/>
                      </a:lnTo>
                      <a:lnTo>
                        <a:pt x="10" y="76"/>
                      </a:lnTo>
                      <a:lnTo>
                        <a:pt x="9" y="65"/>
                      </a:lnTo>
                      <a:lnTo>
                        <a:pt x="9" y="55"/>
                      </a:lnTo>
                      <a:lnTo>
                        <a:pt x="10" y="47"/>
                      </a:lnTo>
                      <a:lnTo>
                        <a:pt x="12" y="38"/>
                      </a:lnTo>
                      <a:lnTo>
                        <a:pt x="14" y="30"/>
                      </a:lnTo>
                      <a:lnTo>
                        <a:pt x="16" y="22"/>
                      </a:lnTo>
                      <a:lnTo>
                        <a:pt x="20" y="14"/>
                      </a:lnTo>
                      <a:lnTo>
                        <a:pt x="23" y="7"/>
                      </a:lnTo>
                      <a:lnTo>
                        <a:pt x="27" y="0"/>
                      </a:lnTo>
                      <a:lnTo>
                        <a:pt x="25" y="1"/>
                      </a:lnTo>
                      <a:lnTo>
                        <a:pt x="22" y="4"/>
                      </a:lnTo>
                      <a:lnTo>
                        <a:pt x="20" y="5"/>
                      </a:lnTo>
                      <a:lnTo>
                        <a:pt x="18" y="7"/>
                      </a:lnTo>
                      <a:lnTo>
                        <a:pt x="16" y="8"/>
                      </a:lnTo>
                      <a:lnTo>
                        <a:pt x="14" y="11"/>
                      </a:lnTo>
                      <a:lnTo>
                        <a:pt x="11" y="13"/>
                      </a:lnTo>
                      <a:lnTo>
                        <a:pt x="9" y="14"/>
                      </a:lnTo>
                      <a:lnTo>
                        <a:pt x="7" y="20"/>
                      </a:lnTo>
                      <a:lnTo>
                        <a:pt x="5" y="26"/>
                      </a:lnTo>
                      <a:lnTo>
                        <a:pt x="4" y="32"/>
                      </a:lnTo>
                      <a:lnTo>
                        <a:pt x="3" y="38"/>
                      </a:lnTo>
                      <a:lnTo>
                        <a:pt x="2" y="46"/>
                      </a:lnTo>
                      <a:lnTo>
                        <a:pt x="1" y="52"/>
                      </a:lnTo>
                      <a:lnTo>
                        <a:pt x="0" y="58"/>
                      </a:lnTo>
                      <a:lnTo>
                        <a:pt x="0" y="65"/>
                      </a:lnTo>
                      <a:lnTo>
                        <a:pt x="1" y="77"/>
                      </a:lnTo>
                      <a:lnTo>
                        <a:pt x="2" y="89"/>
                      </a:lnTo>
                      <a:lnTo>
                        <a:pt x="5" y="100"/>
                      </a:lnTo>
                      <a:lnTo>
                        <a:pt x="8" y="112"/>
                      </a:lnTo>
                      <a:lnTo>
                        <a:pt x="12" y="121"/>
                      </a:lnTo>
                      <a:lnTo>
                        <a:pt x="17" y="131"/>
                      </a:lnTo>
                      <a:lnTo>
                        <a:pt x="23" y="140"/>
                      </a:lnTo>
                      <a:lnTo>
                        <a:pt x="29" y="149"/>
                      </a:lnTo>
                      <a:lnTo>
                        <a:pt x="36" y="156"/>
                      </a:lnTo>
                      <a:lnTo>
                        <a:pt x="44" y="163"/>
                      </a:lnTo>
                      <a:lnTo>
                        <a:pt x="52" y="169"/>
                      </a:lnTo>
                      <a:lnTo>
                        <a:pt x="61" y="174"/>
                      </a:lnTo>
                      <a:lnTo>
                        <a:pt x="70" y="179"/>
                      </a:lnTo>
                      <a:lnTo>
                        <a:pt x="80" y="181"/>
                      </a:lnTo>
                      <a:lnTo>
                        <a:pt x="90" y="182"/>
                      </a:lnTo>
                      <a:lnTo>
                        <a:pt x="100" y="183"/>
                      </a:lnTo>
                      <a:lnTo>
                        <a:pt x="110" y="182"/>
                      </a:lnTo>
                      <a:lnTo>
                        <a:pt x="120" y="181"/>
                      </a:lnTo>
                      <a:lnTo>
                        <a:pt x="130" y="179"/>
                      </a:lnTo>
                      <a:lnTo>
                        <a:pt x="139" y="174"/>
                      </a:lnTo>
                      <a:lnTo>
                        <a:pt x="147" y="169"/>
                      </a:lnTo>
                      <a:lnTo>
                        <a:pt x="155" y="163"/>
                      </a:lnTo>
                      <a:lnTo>
                        <a:pt x="163" y="156"/>
                      </a:lnTo>
                      <a:lnTo>
                        <a:pt x="170" y="149"/>
                      </a:lnTo>
                      <a:lnTo>
                        <a:pt x="176" y="140"/>
                      </a:lnTo>
                      <a:lnTo>
                        <a:pt x="182" y="131"/>
                      </a:lnTo>
                      <a:lnTo>
                        <a:pt x="187" y="121"/>
                      </a:lnTo>
                      <a:lnTo>
                        <a:pt x="191" y="112"/>
                      </a:lnTo>
                      <a:lnTo>
                        <a:pt x="196" y="100"/>
                      </a:lnTo>
                      <a:lnTo>
                        <a:pt x="198" y="89"/>
                      </a:lnTo>
                      <a:lnTo>
                        <a:pt x="200" y="77"/>
                      </a:lnTo>
                      <a:lnTo>
                        <a:pt x="200" y="65"/>
                      </a:lnTo>
                      <a:close/>
                    </a:path>
                  </a:pathLst>
                </a:custGeom>
                <a:solidFill>
                  <a:srgbClr val="F6CB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63" name="Freeform 196"/>
                <p:cNvSpPr>
                  <a:spLocks/>
                </p:cNvSpPr>
                <p:nvPr/>
              </p:nvSpPr>
              <p:spPr bwMode="auto">
                <a:xfrm>
                  <a:off x="1143" y="2648"/>
                  <a:ext cx="38" cy="30"/>
                </a:xfrm>
                <a:custGeom>
                  <a:avLst/>
                  <a:gdLst>
                    <a:gd name="T0" fmla="*/ 0 w 191"/>
                    <a:gd name="T1" fmla="*/ 0 h 183"/>
                    <a:gd name="T2" fmla="*/ 0 w 191"/>
                    <a:gd name="T3" fmla="*/ 0 h 183"/>
                    <a:gd name="T4" fmla="*/ 0 w 191"/>
                    <a:gd name="T5" fmla="*/ 0 h 183"/>
                    <a:gd name="T6" fmla="*/ 0 w 191"/>
                    <a:gd name="T7" fmla="*/ 0 h 183"/>
                    <a:gd name="T8" fmla="*/ 0 w 191"/>
                    <a:gd name="T9" fmla="*/ 0 h 183"/>
                    <a:gd name="T10" fmla="*/ 0 w 191"/>
                    <a:gd name="T11" fmla="*/ 0 h 183"/>
                    <a:gd name="T12" fmla="*/ 0 w 191"/>
                    <a:gd name="T13" fmla="*/ 0 h 183"/>
                    <a:gd name="T14" fmla="*/ 0 w 191"/>
                    <a:gd name="T15" fmla="*/ 0 h 183"/>
                    <a:gd name="T16" fmla="*/ 0 w 191"/>
                    <a:gd name="T17" fmla="*/ 0 h 183"/>
                    <a:gd name="T18" fmla="*/ 0 w 191"/>
                    <a:gd name="T19" fmla="*/ 0 h 183"/>
                    <a:gd name="T20" fmla="*/ 0 w 191"/>
                    <a:gd name="T21" fmla="*/ 0 h 183"/>
                    <a:gd name="T22" fmla="*/ 0 w 191"/>
                    <a:gd name="T23" fmla="*/ 0 h 183"/>
                    <a:gd name="T24" fmla="*/ 0 w 191"/>
                    <a:gd name="T25" fmla="*/ 0 h 183"/>
                    <a:gd name="T26" fmla="*/ 0 w 191"/>
                    <a:gd name="T27" fmla="*/ 0 h 183"/>
                    <a:gd name="T28" fmla="*/ 0 w 191"/>
                    <a:gd name="T29" fmla="*/ 0 h 183"/>
                    <a:gd name="T30" fmla="*/ 0 w 191"/>
                    <a:gd name="T31" fmla="*/ 0 h 183"/>
                    <a:gd name="T32" fmla="*/ 0 w 191"/>
                    <a:gd name="T33" fmla="*/ 0 h 183"/>
                    <a:gd name="T34" fmla="*/ 0 w 191"/>
                    <a:gd name="T35" fmla="*/ 0 h 183"/>
                    <a:gd name="T36" fmla="*/ 0 w 191"/>
                    <a:gd name="T37" fmla="*/ 0 h 183"/>
                    <a:gd name="T38" fmla="*/ 0 w 191"/>
                    <a:gd name="T39" fmla="*/ 0 h 183"/>
                    <a:gd name="T40" fmla="*/ 0 w 191"/>
                    <a:gd name="T41" fmla="*/ 0 h 183"/>
                    <a:gd name="T42" fmla="*/ 0 w 191"/>
                    <a:gd name="T43" fmla="*/ 0 h 183"/>
                    <a:gd name="T44" fmla="*/ 0 w 191"/>
                    <a:gd name="T45" fmla="*/ 0 h 183"/>
                    <a:gd name="T46" fmla="*/ 0 w 191"/>
                    <a:gd name="T47" fmla="*/ 0 h 183"/>
                    <a:gd name="T48" fmla="*/ 0 w 191"/>
                    <a:gd name="T49" fmla="*/ 0 h 183"/>
                    <a:gd name="T50" fmla="*/ 0 w 191"/>
                    <a:gd name="T51" fmla="*/ 0 h 183"/>
                    <a:gd name="T52" fmla="*/ 0 w 191"/>
                    <a:gd name="T53" fmla="*/ 0 h 183"/>
                    <a:gd name="T54" fmla="*/ 0 w 191"/>
                    <a:gd name="T55" fmla="*/ 0 h 183"/>
                    <a:gd name="T56" fmla="*/ 0 w 191"/>
                    <a:gd name="T57" fmla="*/ 0 h 183"/>
                    <a:gd name="T58" fmla="*/ 0 w 191"/>
                    <a:gd name="T59" fmla="*/ 0 h 183"/>
                    <a:gd name="T60" fmla="*/ 0 w 191"/>
                    <a:gd name="T61" fmla="*/ 0 h 183"/>
                    <a:gd name="T62" fmla="*/ 0 w 191"/>
                    <a:gd name="T63" fmla="*/ 0 h 183"/>
                    <a:gd name="T64" fmla="*/ 0 w 191"/>
                    <a:gd name="T65" fmla="*/ 0 h 183"/>
                    <a:gd name="T66" fmla="*/ 0 w 191"/>
                    <a:gd name="T67" fmla="*/ 0 h 183"/>
                    <a:gd name="T68" fmla="*/ 0 w 191"/>
                    <a:gd name="T69" fmla="*/ 0 h 183"/>
                    <a:gd name="T70" fmla="*/ 0 w 191"/>
                    <a:gd name="T71" fmla="*/ 0 h 183"/>
                    <a:gd name="T72" fmla="*/ 0 w 191"/>
                    <a:gd name="T73" fmla="*/ 0 h 183"/>
                    <a:gd name="T74" fmla="*/ 0 w 191"/>
                    <a:gd name="T75" fmla="*/ 0 h 183"/>
                    <a:gd name="T76" fmla="*/ 0 w 191"/>
                    <a:gd name="T77" fmla="*/ 0 h 183"/>
                    <a:gd name="T78" fmla="*/ 0 w 191"/>
                    <a:gd name="T79" fmla="*/ 0 h 183"/>
                    <a:gd name="T80" fmla="*/ 0 w 191"/>
                    <a:gd name="T81" fmla="*/ 0 h 183"/>
                    <a:gd name="T82" fmla="*/ 0 w 191"/>
                    <a:gd name="T83" fmla="*/ 0 h 183"/>
                    <a:gd name="T84" fmla="*/ 0 w 191"/>
                    <a:gd name="T85" fmla="*/ 0 h 183"/>
                    <a:gd name="T86" fmla="*/ 0 w 191"/>
                    <a:gd name="T87" fmla="*/ 0 h 183"/>
                    <a:gd name="T88" fmla="*/ 0 w 191"/>
                    <a:gd name="T89" fmla="*/ 0 h 183"/>
                    <a:gd name="T90" fmla="*/ 0 w 191"/>
                    <a:gd name="T91" fmla="*/ 0 h 183"/>
                    <a:gd name="T92" fmla="*/ 0 w 191"/>
                    <a:gd name="T93" fmla="*/ 0 h 183"/>
                    <a:gd name="T94" fmla="*/ 0 w 191"/>
                    <a:gd name="T95" fmla="*/ 0 h 183"/>
                    <a:gd name="T96" fmla="*/ 0 w 191"/>
                    <a:gd name="T97" fmla="*/ 0 h 183"/>
                    <a:gd name="T98" fmla="*/ 0 w 191"/>
                    <a:gd name="T99" fmla="*/ 0 h 183"/>
                    <a:gd name="T100" fmla="*/ 0 w 191"/>
                    <a:gd name="T101" fmla="*/ 0 h 183"/>
                    <a:gd name="T102" fmla="*/ 0 w 191"/>
                    <a:gd name="T103" fmla="*/ 0 h 183"/>
                    <a:gd name="T104" fmla="*/ 0 w 191"/>
                    <a:gd name="T105" fmla="*/ 0 h 183"/>
                    <a:gd name="T106" fmla="*/ 0 w 191"/>
                    <a:gd name="T107" fmla="*/ 0 h 183"/>
                    <a:gd name="T108" fmla="*/ 0 w 191"/>
                    <a:gd name="T109" fmla="*/ 0 h 183"/>
                    <a:gd name="T110" fmla="*/ 0 w 191"/>
                    <a:gd name="T111" fmla="*/ 0 h 1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1" h="183">
                      <a:moveTo>
                        <a:pt x="191" y="71"/>
                      </a:moveTo>
                      <a:lnTo>
                        <a:pt x="191" y="68"/>
                      </a:lnTo>
                      <a:lnTo>
                        <a:pt x="189" y="66"/>
                      </a:lnTo>
                      <a:lnTo>
                        <a:pt x="189" y="64"/>
                      </a:lnTo>
                      <a:lnTo>
                        <a:pt x="189" y="61"/>
                      </a:lnTo>
                      <a:lnTo>
                        <a:pt x="189" y="59"/>
                      </a:lnTo>
                      <a:lnTo>
                        <a:pt x="189" y="56"/>
                      </a:lnTo>
                      <a:lnTo>
                        <a:pt x="188" y="54"/>
                      </a:lnTo>
                      <a:lnTo>
                        <a:pt x="188" y="52"/>
                      </a:lnTo>
                      <a:lnTo>
                        <a:pt x="187" y="48"/>
                      </a:lnTo>
                      <a:lnTo>
                        <a:pt x="185" y="46"/>
                      </a:lnTo>
                      <a:lnTo>
                        <a:pt x="183" y="43"/>
                      </a:lnTo>
                      <a:lnTo>
                        <a:pt x="181" y="41"/>
                      </a:lnTo>
                      <a:lnTo>
                        <a:pt x="179" y="38"/>
                      </a:lnTo>
                      <a:lnTo>
                        <a:pt x="178" y="35"/>
                      </a:lnTo>
                      <a:lnTo>
                        <a:pt x="176" y="32"/>
                      </a:lnTo>
                      <a:lnTo>
                        <a:pt x="174" y="30"/>
                      </a:lnTo>
                      <a:lnTo>
                        <a:pt x="175" y="35"/>
                      </a:lnTo>
                      <a:lnTo>
                        <a:pt x="177" y="40"/>
                      </a:lnTo>
                      <a:lnTo>
                        <a:pt x="178" y="44"/>
                      </a:lnTo>
                      <a:lnTo>
                        <a:pt x="179" y="49"/>
                      </a:lnTo>
                      <a:lnTo>
                        <a:pt x="180" y="55"/>
                      </a:lnTo>
                      <a:lnTo>
                        <a:pt x="180" y="60"/>
                      </a:lnTo>
                      <a:lnTo>
                        <a:pt x="180" y="66"/>
                      </a:lnTo>
                      <a:lnTo>
                        <a:pt x="181" y="71"/>
                      </a:lnTo>
                      <a:lnTo>
                        <a:pt x="180" y="82"/>
                      </a:lnTo>
                      <a:lnTo>
                        <a:pt x="179" y="91"/>
                      </a:lnTo>
                      <a:lnTo>
                        <a:pt x="177" y="101"/>
                      </a:lnTo>
                      <a:lnTo>
                        <a:pt x="174" y="110"/>
                      </a:lnTo>
                      <a:lnTo>
                        <a:pt x="170" y="120"/>
                      </a:lnTo>
                      <a:lnTo>
                        <a:pt x="166" y="128"/>
                      </a:lnTo>
                      <a:lnTo>
                        <a:pt x="161" y="136"/>
                      </a:lnTo>
                      <a:lnTo>
                        <a:pt x="156" y="143"/>
                      </a:lnTo>
                      <a:lnTo>
                        <a:pt x="149" y="150"/>
                      </a:lnTo>
                      <a:lnTo>
                        <a:pt x="143" y="156"/>
                      </a:lnTo>
                      <a:lnTo>
                        <a:pt x="136" y="161"/>
                      </a:lnTo>
                      <a:lnTo>
                        <a:pt x="128" y="165"/>
                      </a:lnTo>
                      <a:lnTo>
                        <a:pt x="121" y="169"/>
                      </a:lnTo>
                      <a:lnTo>
                        <a:pt x="112" y="171"/>
                      </a:lnTo>
                      <a:lnTo>
                        <a:pt x="104" y="173"/>
                      </a:lnTo>
                      <a:lnTo>
                        <a:pt x="95" y="173"/>
                      </a:lnTo>
                      <a:lnTo>
                        <a:pt x="86" y="173"/>
                      </a:lnTo>
                      <a:lnTo>
                        <a:pt x="78" y="171"/>
                      </a:lnTo>
                      <a:lnTo>
                        <a:pt x="70" y="169"/>
                      </a:lnTo>
                      <a:lnTo>
                        <a:pt x="61" y="165"/>
                      </a:lnTo>
                      <a:lnTo>
                        <a:pt x="53" y="161"/>
                      </a:lnTo>
                      <a:lnTo>
                        <a:pt x="46" y="156"/>
                      </a:lnTo>
                      <a:lnTo>
                        <a:pt x="40" y="150"/>
                      </a:lnTo>
                      <a:lnTo>
                        <a:pt x="34" y="143"/>
                      </a:lnTo>
                      <a:lnTo>
                        <a:pt x="28" y="136"/>
                      </a:lnTo>
                      <a:lnTo>
                        <a:pt x="23" y="128"/>
                      </a:lnTo>
                      <a:lnTo>
                        <a:pt x="19" y="120"/>
                      </a:lnTo>
                      <a:lnTo>
                        <a:pt x="15" y="110"/>
                      </a:lnTo>
                      <a:lnTo>
                        <a:pt x="12" y="101"/>
                      </a:lnTo>
                      <a:lnTo>
                        <a:pt x="10" y="91"/>
                      </a:lnTo>
                      <a:lnTo>
                        <a:pt x="9" y="82"/>
                      </a:lnTo>
                      <a:lnTo>
                        <a:pt x="9" y="71"/>
                      </a:lnTo>
                      <a:lnTo>
                        <a:pt x="9" y="60"/>
                      </a:lnTo>
                      <a:lnTo>
                        <a:pt x="10" y="50"/>
                      </a:lnTo>
                      <a:lnTo>
                        <a:pt x="12" y="41"/>
                      </a:lnTo>
                      <a:lnTo>
                        <a:pt x="15" y="32"/>
                      </a:lnTo>
                      <a:lnTo>
                        <a:pt x="18" y="23"/>
                      </a:lnTo>
                      <a:lnTo>
                        <a:pt x="22" y="14"/>
                      </a:lnTo>
                      <a:lnTo>
                        <a:pt x="27" y="7"/>
                      </a:lnTo>
                      <a:lnTo>
                        <a:pt x="32" y="0"/>
                      </a:lnTo>
                      <a:lnTo>
                        <a:pt x="30" y="1"/>
                      </a:lnTo>
                      <a:lnTo>
                        <a:pt x="27" y="2"/>
                      </a:lnTo>
                      <a:lnTo>
                        <a:pt x="25" y="5"/>
                      </a:lnTo>
                      <a:lnTo>
                        <a:pt x="22" y="6"/>
                      </a:lnTo>
                      <a:lnTo>
                        <a:pt x="20" y="7"/>
                      </a:lnTo>
                      <a:lnTo>
                        <a:pt x="18" y="10"/>
                      </a:lnTo>
                      <a:lnTo>
                        <a:pt x="15" y="11"/>
                      </a:lnTo>
                      <a:lnTo>
                        <a:pt x="13" y="13"/>
                      </a:lnTo>
                      <a:lnTo>
                        <a:pt x="10" y="19"/>
                      </a:lnTo>
                      <a:lnTo>
                        <a:pt x="7" y="26"/>
                      </a:lnTo>
                      <a:lnTo>
                        <a:pt x="5" y="34"/>
                      </a:lnTo>
                      <a:lnTo>
                        <a:pt x="3" y="41"/>
                      </a:lnTo>
                      <a:lnTo>
                        <a:pt x="2" y="48"/>
                      </a:lnTo>
                      <a:lnTo>
                        <a:pt x="1" y="55"/>
                      </a:lnTo>
                      <a:lnTo>
                        <a:pt x="0" y="62"/>
                      </a:lnTo>
                      <a:lnTo>
                        <a:pt x="0" y="71"/>
                      </a:lnTo>
                      <a:lnTo>
                        <a:pt x="0" y="83"/>
                      </a:lnTo>
                      <a:lnTo>
                        <a:pt x="2" y="94"/>
                      </a:lnTo>
                      <a:lnTo>
                        <a:pt x="4" y="104"/>
                      </a:lnTo>
                      <a:lnTo>
                        <a:pt x="7" y="115"/>
                      </a:lnTo>
                      <a:lnTo>
                        <a:pt x="11" y="125"/>
                      </a:lnTo>
                      <a:lnTo>
                        <a:pt x="16" y="134"/>
                      </a:lnTo>
                      <a:lnTo>
                        <a:pt x="21" y="143"/>
                      </a:lnTo>
                      <a:lnTo>
                        <a:pt x="27" y="151"/>
                      </a:lnTo>
                      <a:lnTo>
                        <a:pt x="34" y="158"/>
                      </a:lnTo>
                      <a:lnTo>
                        <a:pt x="41" y="164"/>
                      </a:lnTo>
                      <a:lnTo>
                        <a:pt x="49" y="170"/>
                      </a:lnTo>
                      <a:lnTo>
                        <a:pt x="57" y="175"/>
                      </a:lnTo>
                      <a:lnTo>
                        <a:pt x="67" y="179"/>
                      </a:lnTo>
                      <a:lnTo>
                        <a:pt x="76" y="182"/>
                      </a:lnTo>
                      <a:lnTo>
                        <a:pt x="85" y="183"/>
                      </a:lnTo>
                      <a:lnTo>
                        <a:pt x="95" y="183"/>
                      </a:lnTo>
                      <a:lnTo>
                        <a:pt x="105" y="183"/>
                      </a:lnTo>
                      <a:lnTo>
                        <a:pt x="114" y="182"/>
                      </a:lnTo>
                      <a:lnTo>
                        <a:pt x="123" y="179"/>
                      </a:lnTo>
                      <a:lnTo>
                        <a:pt x="132" y="175"/>
                      </a:lnTo>
                      <a:lnTo>
                        <a:pt x="140" y="170"/>
                      </a:lnTo>
                      <a:lnTo>
                        <a:pt x="148" y="164"/>
                      </a:lnTo>
                      <a:lnTo>
                        <a:pt x="155" y="158"/>
                      </a:lnTo>
                      <a:lnTo>
                        <a:pt x="162" y="151"/>
                      </a:lnTo>
                      <a:lnTo>
                        <a:pt x="168" y="143"/>
                      </a:lnTo>
                      <a:lnTo>
                        <a:pt x="173" y="134"/>
                      </a:lnTo>
                      <a:lnTo>
                        <a:pt x="178" y="125"/>
                      </a:lnTo>
                      <a:lnTo>
                        <a:pt x="182" y="115"/>
                      </a:lnTo>
                      <a:lnTo>
                        <a:pt x="185" y="104"/>
                      </a:lnTo>
                      <a:lnTo>
                        <a:pt x="188" y="94"/>
                      </a:lnTo>
                      <a:lnTo>
                        <a:pt x="189" y="83"/>
                      </a:lnTo>
                      <a:lnTo>
                        <a:pt x="191" y="71"/>
                      </a:lnTo>
                      <a:close/>
                    </a:path>
                  </a:pathLst>
                </a:custGeom>
                <a:solidFill>
                  <a:srgbClr val="F7C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64" name="Freeform 197"/>
                <p:cNvSpPr>
                  <a:spLocks/>
                </p:cNvSpPr>
                <p:nvPr/>
              </p:nvSpPr>
              <p:spPr bwMode="auto">
                <a:xfrm>
                  <a:off x="1143" y="2647"/>
                  <a:ext cx="37" cy="30"/>
                </a:xfrm>
                <a:custGeom>
                  <a:avLst/>
                  <a:gdLst>
                    <a:gd name="T0" fmla="*/ 0 w 181"/>
                    <a:gd name="T1" fmla="*/ 0 h 185"/>
                    <a:gd name="T2" fmla="*/ 0 w 181"/>
                    <a:gd name="T3" fmla="*/ 0 h 185"/>
                    <a:gd name="T4" fmla="*/ 0 w 181"/>
                    <a:gd name="T5" fmla="*/ 0 h 185"/>
                    <a:gd name="T6" fmla="*/ 0 w 181"/>
                    <a:gd name="T7" fmla="*/ 0 h 185"/>
                    <a:gd name="T8" fmla="*/ 0 w 181"/>
                    <a:gd name="T9" fmla="*/ 0 h 185"/>
                    <a:gd name="T10" fmla="*/ 0 w 181"/>
                    <a:gd name="T11" fmla="*/ 0 h 185"/>
                    <a:gd name="T12" fmla="*/ 0 w 181"/>
                    <a:gd name="T13" fmla="*/ 0 h 185"/>
                    <a:gd name="T14" fmla="*/ 0 w 181"/>
                    <a:gd name="T15" fmla="*/ 0 h 185"/>
                    <a:gd name="T16" fmla="*/ 0 w 181"/>
                    <a:gd name="T17" fmla="*/ 0 h 185"/>
                    <a:gd name="T18" fmla="*/ 0 w 181"/>
                    <a:gd name="T19" fmla="*/ 0 h 185"/>
                    <a:gd name="T20" fmla="*/ 0 w 181"/>
                    <a:gd name="T21" fmla="*/ 0 h 185"/>
                    <a:gd name="T22" fmla="*/ 0 w 181"/>
                    <a:gd name="T23" fmla="*/ 0 h 185"/>
                    <a:gd name="T24" fmla="*/ 0 w 181"/>
                    <a:gd name="T25" fmla="*/ 0 h 185"/>
                    <a:gd name="T26" fmla="*/ 0 w 181"/>
                    <a:gd name="T27" fmla="*/ 0 h 185"/>
                    <a:gd name="T28" fmla="*/ 0 w 181"/>
                    <a:gd name="T29" fmla="*/ 0 h 185"/>
                    <a:gd name="T30" fmla="*/ 0 w 181"/>
                    <a:gd name="T31" fmla="*/ 0 h 185"/>
                    <a:gd name="T32" fmla="*/ 0 w 181"/>
                    <a:gd name="T33" fmla="*/ 0 h 185"/>
                    <a:gd name="T34" fmla="*/ 0 w 181"/>
                    <a:gd name="T35" fmla="*/ 0 h 185"/>
                    <a:gd name="T36" fmla="*/ 0 w 181"/>
                    <a:gd name="T37" fmla="*/ 0 h 185"/>
                    <a:gd name="T38" fmla="*/ 0 w 181"/>
                    <a:gd name="T39" fmla="*/ 0 h 185"/>
                    <a:gd name="T40" fmla="*/ 0 w 181"/>
                    <a:gd name="T41" fmla="*/ 0 h 185"/>
                    <a:gd name="T42" fmla="*/ 0 w 181"/>
                    <a:gd name="T43" fmla="*/ 0 h 185"/>
                    <a:gd name="T44" fmla="*/ 0 w 181"/>
                    <a:gd name="T45" fmla="*/ 0 h 185"/>
                    <a:gd name="T46" fmla="*/ 0 w 181"/>
                    <a:gd name="T47" fmla="*/ 0 h 185"/>
                    <a:gd name="T48" fmla="*/ 0 w 181"/>
                    <a:gd name="T49" fmla="*/ 0 h 185"/>
                    <a:gd name="T50" fmla="*/ 0 w 181"/>
                    <a:gd name="T51" fmla="*/ 0 h 185"/>
                    <a:gd name="T52" fmla="*/ 0 w 181"/>
                    <a:gd name="T53" fmla="*/ 0 h 185"/>
                    <a:gd name="T54" fmla="*/ 0 w 181"/>
                    <a:gd name="T55" fmla="*/ 0 h 185"/>
                    <a:gd name="T56" fmla="*/ 0 w 181"/>
                    <a:gd name="T57" fmla="*/ 0 h 185"/>
                    <a:gd name="T58" fmla="*/ 0 w 181"/>
                    <a:gd name="T59" fmla="*/ 0 h 185"/>
                    <a:gd name="T60" fmla="*/ 0 w 181"/>
                    <a:gd name="T61" fmla="*/ 0 h 185"/>
                    <a:gd name="T62" fmla="*/ 0 w 181"/>
                    <a:gd name="T63" fmla="*/ 0 h 185"/>
                    <a:gd name="T64" fmla="*/ 0 w 181"/>
                    <a:gd name="T65" fmla="*/ 0 h 185"/>
                    <a:gd name="T66" fmla="*/ 0 w 181"/>
                    <a:gd name="T67" fmla="*/ 0 h 185"/>
                    <a:gd name="T68" fmla="*/ 0 w 181"/>
                    <a:gd name="T69" fmla="*/ 0 h 185"/>
                    <a:gd name="T70" fmla="*/ 0 w 181"/>
                    <a:gd name="T71" fmla="*/ 0 h 185"/>
                    <a:gd name="T72" fmla="*/ 0 w 181"/>
                    <a:gd name="T73" fmla="*/ 0 h 185"/>
                    <a:gd name="T74" fmla="*/ 0 w 181"/>
                    <a:gd name="T75" fmla="*/ 0 h 185"/>
                    <a:gd name="T76" fmla="*/ 0 w 181"/>
                    <a:gd name="T77" fmla="*/ 0 h 185"/>
                    <a:gd name="T78" fmla="*/ 0 w 181"/>
                    <a:gd name="T79" fmla="*/ 0 h 185"/>
                    <a:gd name="T80" fmla="*/ 0 w 181"/>
                    <a:gd name="T81" fmla="*/ 0 h 185"/>
                    <a:gd name="T82" fmla="*/ 0 w 181"/>
                    <a:gd name="T83" fmla="*/ 0 h 185"/>
                    <a:gd name="T84" fmla="*/ 0 w 181"/>
                    <a:gd name="T85" fmla="*/ 0 h 185"/>
                    <a:gd name="T86" fmla="*/ 0 w 181"/>
                    <a:gd name="T87" fmla="*/ 0 h 185"/>
                    <a:gd name="T88" fmla="*/ 0 w 181"/>
                    <a:gd name="T89" fmla="*/ 0 h 185"/>
                    <a:gd name="T90" fmla="*/ 0 w 181"/>
                    <a:gd name="T91" fmla="*/ 0 h 185"/>
                    <a:gd name="T92" fmla="*/ 0 w 181"/>
                    <a:gd name="T93" fmla="*/ 0 h 185"/>
                    <a:gd name="T94" fmla="*/ 0 w 181"/>
                    <a:gd name="T95" fmla="*/ 0 h 185"/>
                    <a:gd name="T96" fmla="*/ 0 w 181"/>
                    <a:gd name="T97" fmla="*/ 0 h 185"/>
                    <a:gd name="T98" fmla="*/ 0 w 181"/>
                    <a:gd name="T99" fmla="*/ 0 h 185"/>
                    <a:gd name="T100" fmla="*/ 0 w 181"/>
                    <a:gd name="T101" fmla="*/ 0 h 185"/>
                    <a:gd name="T102" fmla="*/ 0 w 181"/>
                    <a:gd name="T103" fmla="*/ 0 h 185"/>
                    <a:gd name="T104" fmla="*/ 0 w 181"/>
                    <a:gd name="T105" fmla="*/ 0 h 185"/>
                    <a:gd name="T106" fmla="*/ 0 w 181"/>
                    <a:gd name="T107" fmla="*/ 0 h 185"/>
                    <a:gd name="T108" fmla="*/ 0 w 181"/>
                    <a:gd name="T109" fmla="*/ 0 h 185"/>
                    <a:gd name="T110" fmla="*/ 0 w 181"/>
                    <a:gd name="T111" fmla="*/ 0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1" h="185">
                      <a:moveTo>
                        <a:pt x="181" y="77"/>
                      </a:moveTo>
                      <a:lnTo>
                        <a:pt x="181" y="73"/>
                      </a:lnTo>
                      <a:lnTo>
                        <a:pt x="181" y="70"/>
                      </a:lnTo>
                      <a:lnTo>
                        <a:pt x="181" y="65"/>
                      </a:lnTo>
                      <a:lnTo>
                        <a:pt x="180" y="61"/>
                      </a:lnTo>
                      <a:lnTo>
                        <a:pt x="180" y="58"/>
                      </a:lnTo>
                      <a:lnTo>
                        <a:pt x="179" y="54"/>
                      </a:lnTo>
                      <a:lnTo>
                        <a:pt x="178" y="50"/>
                      </a:lnTo>
                      <a:lnTo>
                        <a:pt x="178" y="47"/>
                      </a:lnTo>
                      <a:lnTo>
                        <a:pt x="176" y="44"/>
                      </a:lnTo>
                      <a:lnTo>
                        <a:pt x="174" y="41"/>
                      </a:lnTo>
                      <a:lnTo>
                        <a:pt x="171" y="38"/>
                      </a:lnTo>
                      <a:lnTo>
                        <a:pt x="169" y="36"/>
                      </a:lnTo>
                      <a:lnTo>
                        <a:pt x="167" y="34"/>
                      </a:lnTo>
                      <a:lnTo>
                        <a:pt x="165" y="31"/>
                      </a:lnTo>
                      <a:lnTo>
                        <a:pt x="163" y="29"/>
                      </a:lnTo>
                      <a:lnTo>
                        <a:pt x="160" y="26"/>
                      </a:lnTo>
                      <a:lnTo>
                        <a:pt x="163" y="31"/>
                      </a:lnTo>
                      <a:lnTo>
                        <a:pt x="165" y="37"/>
                      </a:lnTo>
                      <a:lnTo>
                        <a:pt x="167" y="43"/>
                      </a:lnTo>
                      <a:lnTo>
                        <a:pt x="169" y="50"/>
                      </a:lnTo>
                      <a:lnTo>
                        <a:pt x="170" y="56"/>
                      </a:lnTo>
                      <a:lnTo>
                        <a:pt x="171" y="64"/>
                      </a:lnTo>
                      <a:lnTo>
                        <a:pt x="172" y="70"/>
                      </a:lnTo>
                      <a:lnTo>
                        <a:pt x="172" y="77"/>
                      </a:lnTo>
                      <a:lnTo>
                        <a:pt x="172" y="86"/>
                      </a:lnTo>
                      <a:lnTo>
                        <a:pt x="170" y="96"/>
                      </a:lnTo>
                      <a:lnTo>
                        <a:pt x="168" y="106"/>
                      </a:lnTo>
                      <a:lnTo>
                        <a:pt x="166" y="114"/>
                      </a:lnTo>
                      <a:lnTo>
                        <a:pt x="162" y="124"/>
                      </a:lnTo>
                      <a:lnTo>
                        <a:pt x="158" y="131"/>
                      </a:lnTo>
                      <a:lnTo>
                        <a:pt x="154" y="139"/>
                      </a:lnTo>
                      <a:lnTo>
                        <a:pt x="148" y="145"/>
                      </a:lnTo>
                      <a:lnTo>
                        <a:pt x="143" y="151"/>
                      </a:lnTo>
                      <a:lnTo>
                        <a:pt x="136" y="157"/>
                      </a:lnTo>
                      <a:lnTo>
                        <a:pt x="130" y="162"/>
                      </a:lnTo>
                      <a:lnTo>
                        <a:pt x="123" y="167"/>
                      </a:lnTo>
                      <a:lnTo>
                        <a:pt x="115" y="169"/>
                      </a:lnTo>
                      <a:lnTo>
                        <a:pt x="107" y="171"/>
                      </a:lnTo>
                      <a:lnTo>
                        <a:pt x="99" y="174"/>
                      </a:lnTo>
                      <a:lnTo>
                        <a:pt x="91" y="174"/>
                      </a:lnTo>
                      <a:lnTo>
                        <a:pt x="83" y="174"/>
                      </a:lnTo>
                      <a:lnTo>
                        <a:pt x="75" y="171"/>
                      </a:lnTo>
                      <a:lnTo>
                        <a:pt x="67" y="169"/>
                      </a:lnTo>
                      <a:lnTo>
                        <a:pt x="59" y="167"/>
                      </a:lnTo>
                      <a:lnTo>
                        <a:pt x="52" y="162"/>
                      </a:lnTo>
                      <a:lnTo>
                        <a:pt x="45" y="157"/>
                      </a:lnTo>
                      <a:lnTo>
                        <a:pt x="39" y="151"/>
                      </a:lnTo>
                      <a:lnTo>
                        <a:pt x="33" y="145"/>
                      </a:lnTo>
                      <a:lnTo>
                        <a:pt x="28" y="139"/>
                      </a:lnTo>
                      <a:lnTo>
                        <a:pt x="23" y="131"/>
                      </a:lnTo>
                      <a:lnTo>
                        <a:pt x="19" y="124"/>
                      </a:lnTo>
                      <a:lnTo>
                        <a:pt x="16" y="114"/>
                      </a:lnTo>
                      <a:lnTo>
                        <a:pt x="13" y="106"/>
                      </a:lnTo>
                      <a:lnTo>
                        <a:pt x="11" y="96"/>
                      </a:lnTo>
                      <a:lnTo>
                        <a:pt x="10" y="86"/>
                      </a:lnTo>
                      <a:lnTo>
                        <a:pt x="9" y="77"/>
                      </a:lnTo>
                      <a:lnTo>
                        <a:pt x="10" y="65"/>
                      </a:lnTo>
                      <a:lnTo>
                        <a:pt x="11" y="54"/>
                      </a:lnTo>
                      <a:lnTo>
                        <a:pt x="14" y="43"/>
                      </a:lnTo>
                      <a:lnTo>
                        <a:pt x="18" y="34"/>
                      </a:lnTo>
                      <a:lnTo>
                        <a:pt x="22" y="24"/>
                      </a:lnTo>
                      <a:lnTo>
                        <a:pt x="27" y="16"/>
                      </a:lnTo>
                      <a:lnTo>
                        <a:pt x="33" y="7"/>
                      </a:lnTo>
                      <a:lnTo>
                        <a:pt x="40" y="0"/>
                      </a:lnTo>
                      <a:lnTo>
                        <a:pt x="37" y="1"/>
                      </a:lnTo>
                      <a:lnTo>
                        <a:pt x="35" y="2"/>
                      </a:lnTo>
                      <a:lnTo>
                        <a:pt x="32" y="4"/>
                      </a:lnTo>
                      <a:lnTo>
                        <a:pt x="29" y="6"/>
                      </a:lnTo>
                      <a:lnTo>
                        <a:pt x="26" y="7"/>
                      </a:lnTo>
                      <a:lnTo>
                        <a:pt x="23" y="8"/>
                      </a:lnTo>
                      <a:lnTo>
                        <a:pt x="21" y="11"/>
                      </a:lnTo>
                      <a:lnTo>
                        <a:pt x="18" y="12"/>
                      </a:lnTo>
                      <a:lnTo>
                        <a:pt x="14" y="19"/>
                      </a:lnTo>
                      <a:lnTo>
                        <a:pt x="11" y="26"/>
                      </a:lnTo>
                      <a:lnTo>
                        <a:pt x="7" y="34"/>
                      </a:lnTo>
                      <a:lnTo>
                        <a:pt x="5" y="42"/>
                      </a:lnTo>
                      <a:lnTo>
                        <a:pt x="3" y="50"/>
                      </a:lnTo>
                      <a:lnTo>
                        <a:pt x="1" y="59"/>
                      </a:lnTo>
                      <a:lnTo>
                        <a:pt x="0" y="67"/>
                      </a:lnTo>
                      <a:lnTo>
                        <a:pt x="0" y="77"/>
                      </a:lnTo>
                      <a:lnTo>
                        <a:pt x="1" y="88"/>
                      </a:lnTo>
                      <a:lnTo>
                        <a:pt x="2" y="98"/>
                      </a:lnTo>
                      <a:lnTo>
                        <a:pt x="4" y="109"/>
                      </a:lnTo>
                      <a:lnTo>
                        <a:pt x="7" y="119"/>
                      </a:lnTo>
                      <a:lnTo>
                        <a:pt x="11" y="128"/>
                      </a:lnTo>
                      <a:lnTo>
                        <a:pt x="16" y="137"/>
                      </a:lnTo>
                      <a:lnTo>
                        <a:pt x="21" y="145"/>
                      </a:lnTo>
                      <a:lnTo>
                        <a:pt x="27" y="154"/>
                      </a:lnTo>
                      <a:lnTo>
                        <a:pt x="33" y="159"/>
                      </a:lnTo>
                      <a:lnTo>
                        <a:pt x="40" y="167"/>
                      </a:lnTo>
                      <a:lnTo>
                        <a:pt x="47" y="171"/>
                      </a:lnTo>
                      <a:lnTo>
                        <a:pt x="55" y="176"/>
                      </a:lnTo>
                      <a:lnTo>
                        <a:pt x="64" y="180"/>
                      </a:lnTo>
                      <a:lnTo>
                        <a:pt x="73" y="182"/>
                      </a:lnTo>
                      <a:lnTo>
                        <a:pt x="82" y="185"/>
                      </a:lnTo>
                      <a:lnTo>
                        <a:pt x="91" y="185"/>
                      </a:lnTo>
                      <a:lnTo>
                        <a:pt x="100" y="185"/>
                      </a:lnTo>
                      <a:lnTo>
                        <a:pt x="109" y="182"/>
                      </a:lnTo>
                      <a:lnTo>
                        <a:pt x="118" y="180"/>
                      </a:lnTo>
                      <a:lnTo>
                        <a:pt x="126" y="176"/>
                      </a:lnTo>
                      <a:lnTo>
                        <a:pt x="134" y="171"/>
                      </a:lnTo>
                      <a:lnTo>
                        <a:pt x="141" y="167"/>
                      </a:lnTo>
                      <a:lnTo>
                        <a:pt x="148" y="159"/>
                      </a:lnTo>
                      <a:lnTo>
                        <a:pt x="155" y="154"/>
                      </a:lnTo>
                      <a:lnTo>
                        <a:pt x="160" y="145"/>
                      </a:lnTo>
                      <a:lnTo>
                        <a:pt x="166" y="137"/>
                      </a:lnTo>
                      <a:lnTo>
                        <a:pt x="170" y="128"/>
                      </a:lnTo>
                      <a:lnTo>
                        <a:pt x="174" y="119"/>
                      </a:lnTo>
                      <a:lnTo>
                        <a:pt x="177" y="109"/>
                      </a:lnTo>
                      <a:lnTo>
                        <a:pt x="179" y="98"/>
                      </a:lnTo>
                      <a:lnTo>
                        <a:pt x="181" y="88"/>
                      </a:lnTo>
                      <a:lnTo>
                        <a:pt x="181" y="77"/>
                      </a:lnTo>
                      <a:close/>
                    </a:path>
                  </a:pathLst>
                </a:custGeom>
                <a:solidFill>
                  <a:srgbClr val="F7C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65" name="Freeform 198"/>
                <p:cNvSpPr>
                  <a:spLocks/>
                </p:cNvSpPr>
                <p:nvPr/>
              </p:nvSpPr>
              <p:spPr bwMode="auto">
                <a:xfrm>
                  <a:off x="1144" y="2646"/>
                  <a:ext cx="35" cy="30"/>
                </a:xfrm>
                <a:custGeom>
                  <a:avLst/>
                  <a:gdLst>
                    <a:gd name="T0" fmla="*/ 0 w 172"/>
                    <a:gd name="T1" fmla="*/ 0 h 184"/>
                    <a:gd name="T2" fmla="*/ 0 w 172"/>
                    <a:gd name="T3" fmla="*/ 0 h 184"/>
                    <a:gd name="T4" fmla="*/ 0 w 172"/>
                    <a:gd name="T5" fmla="*/ 0 h 184"/>
                    <a:gd name="T6" fmla="*/ 0 w 172"/>
                    <a:gd name="T7" fmla="*/ 0 h 184"/>
                    <a:gd name="T8" fmla="*/ 0 w 172"/>
                    <a:gd name="T9" fmla="*/ 0 h 184"/>
                    <a:gd name="T10" fmla="*/ 0 w 172"/>
                    <a:gd name="T11" fmla="*/ 0 h 184"/>
                    <a:gd name="T12" fmla="*/ 0 w 172"/>
                    <a:gd name="T13" fmla="*/ 0 h 184"/>
                    <a:gd name="T14" fmla="*/ 0 w 172"/>
                    <a:gd name="T15" fmla="*/ 0 h 184"/>
                    <a:gd name="T16" fmla="*/ 0 w 172"/>
                    <a:gd name="T17" fmla="*/ 0 h 184"/>
                    <a:gd name="T18" fmla="*/ 0 w 172"/>
                    <a:gd name="T19" fmla="*/ 0 h 184"/>
                    <a:gd name="T20" fmla="*/ 0 w 172"/>
                    <a:gd name="T21" fmla="*/ 0 h 184"/>
                    <a:gd name="T22" fmla="*/ 0 w 172"/>
                    <a:gd name="T23" fmla="*/ 0 h 184"/>
                    <a:gd name="T24" fmla="*/ 0 w 172"/>
                    <a:gd name="T25" fmla="*/ 0 h 184"/>
                    <a:gd name="T26" fmla="*/ 0 w 172"/>
                    <a:gd name="T27" fmla="*/ 0 h 184"/>
                    <a:gd name="T28" fmla="*/ 0 w 172"/>
                    <a:gd name="T29" fmla="*/ 0 h 184"/>
                    <a:gd name="T30" fmla="*/ 0 w 172"/>
                    <a:gd name="T31" fmla="*/ 0 h 184"/>
                    <a:gd name="T32" fmla="*/ 0 w 172"/>
                    <a:gd name="T33" fmla="*/ 0 h 184"/>
                    <a:gd name="T34" fmla="*/ 0 w 172"/>
                    <a:gd name="T35" fmla="*/ 0 h 184"/>
                    <a:gd name="T36" fmla="*/ 0 w 172"/>
                    <a:gd name="T37" fmla="*/ 0 h 184"/>
                    <a:gd name="T38" fmla="*/ 0 w 172"/>
                    <a:gd name="T39" fmla="*/ 0 h 184"/>
                    <a:gd name="T40" fmla="*/ 0 w 172"/>
                    <a:gd name="T41" fmla="*/ 0 h 184"/>
                    <a:gd name="T42" fmla="*/ 0 w 172"/>
                    <a:gd name="T43" fmla="*/ 0 h 184"/>
                    <a:gd name="T44" fmla="*/ 0 w 172"/>
                    <a:gd name="T45" fmla="*/ 0 h 184"/>
                    <a:gd name="T46" fmla="*/ 0 w 172"/>
                    <a:gd name="T47" fmla="*/ 0 h 184"/>
                    <a:gd name="T48" fmla="*/ 0 w 172"/>
                    <a:gd name="T49" fmla="*/ 0 h 184"/>
                    <a:gd name="T50" fmla="*/ 0 w 172"/>
                    <a:gd name="T51" fmla="*/ 0 h 184"/>
                    <a:gd name="T52" fmla="*/ 0 w 172"/>
                    <a:gd name="T53" fmla="*/ 0 h 184"/>
                    <a:gd name="T54" fmla="*/ 0 w 172"/>
                    <a:gd name="T55" fmla="*/ 0 h 184"/>
                    <a:gd name="T56" fmla="*/ 0 w 172"/>
                    <a:gd name="T57" fmla="*/ 0 h 184"/>
                    <a:gd name="T58" fmla="*/ 0 w 172"/>
                    <a:gd name="T59" fmla="*/ 0 h 184"/>
                    <a:gd name="T60" fmla="*/ 0 w 172"/>
                    <a:gd name="T61" fmla="*/ 0 h 184"/>
                    <a:gd name="T62" fmla="*/ 0 w 172"/>
                    <a:gd name="T63" fmla="*/ 0 h 184"/>
                    <a:gd name="T64" fmla="*/ 0 w 172"/>
                    <a:gd name="T65" fmla="*/ 0 h 184"/>
                    <a:gd name="T66" fmla="*/ 0 w 172"/>
                    <a:gd name="T67" fmla="*/ 0 h 184"/>
                    <a:gd name="T68" fmla="*/ 0 w 172"/>
                    <a:gd name="T69" fmla="*/ 0 h 184"/>
                    <a:gd name="T70" fmla="*/ 0 w 172"/>
                    <a:gd name="T71" fmla="*/ 0 h 184"/>
                    <a:gd name="T72" fmla="*/ 0 w 172"/>
                    <a:gd name="T73" fmla="*/ 0 h 184"/>
                    <a:gd name="T74" fmla="*/ 0 w 172"/>
                    <a:gd name="T75" fmla="*/ 0 h 184"/>
                    <a:gd name="T76" fmla="*/ 0 w 172"/>
                    <a:gd name="T77" fmla="*/ 0 h 184"/>
                    <a:gd name="T78" fmla="*/ 0 w 172"/>
                    <a:gd name="T79" fmla="*/ 0 h 184"/>
                    <a:gd name="T80" fmla="*/ 0 w 172"/>
                    <a:gd name="T81" fmla="*/ 0 h 184"/>
                    <a:gd name="T82" fmla="*/ 0 w 172"/>
                    <a:gd name="T83" fmla="*/ 0 h 184"/>
                    <a:gd name="T84" fmla="*/ 0 w 172"/>
                    <a:gd name="T85" fmla="*/ 0 h 184"/>
                    <a:gd name="T86" fmla="*/ 0 w 172"/>
                    <a:gd name="T87" fmla="*/ 0 h 184"/>
                    <a:gd name="T88" fmla="*/ 0 w 172"/>
                    <a:gd name="T89" fmla="*/ 0 h 184"/>
                    <a:gd name="T90" fmla="*/ 0 w 172"/>
                    <a:gd name="T91" fmla="*/ 0 h 184"/>
                    <a:gd name="T92" fmla="*/ 0 w 172"/>
                    <a:gd name="T93" fmla="*/ 0 h 184"/>
                    <a:gd name="T94" fmla="*/ 0 w 172"/>
                    <a:gd name="T95" fmla="*/ 0 h 184"/>
                    <a:gd name="T96" fmla="*/ 0 w 172"/>
                    <a:gd name="T97" fmla="*/ 0 h 184"/>
                    <a:gd name="T98" fmla="*/ 0 w 172"/>
                    <a:gd name="T99" fmla="*/ 0 h 184"/>
                    <a:gd name="T100" fmla="*/ 0 w 172"/>
                    <a:gd name="T101" fmla="*/ 0 h 184"/>
                    <a:gd name="T102" fmla="*/ 0 w 172"/>
                    <a:gd name="T103" fmla="*/ 0 h 184"/>
                    <a:gd name="T104" fmla="*/ 0 w 172"/>
                    <a:gd name="T105" fmla="*/ 0 h 184"/>
                    <a:gd name="T106" fmla="*/ 0 w 172"/>
                    <a:gd name="T107" fmla="*/ 0 h 184"/>
                    <a:gd name="T108" fmla="*/ 0 w 172"/>
                    <a:gd name="T109" fmla="*/ 0 h 184"/>
                    <a:gd name="T110" fmla="*/ 0 w 172"/>
                    <a:gd name="T111" fmla="*/ 0 h 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84">
                      <a:moveTo>
                        <a:pt x="172" y="82"/>
                      </a:moveTo>
                      <a:lnTo>
                        <a:pt x="171" y="77"/>
                      </a:lnTo>
                      <a:lnTo>
                        <a:pt x="171" y="71"/>
                      </a:lnTo>
                      <a:lnTo>
                        <a:pt x="171" y="66"/>
                      </a:lnTo>
                      <a:lnTo>
                        <a:pt x="170" y="60"/>
                      </a:lnTo>
                      <a:lnTo>
                        <a:pt x="169" y="55"/>
                      </a:lnTo>
                      <a:lnTo>
                        <a:pt x="168" y="51"/>
                      </a:lnTo>
                      <a:lnTo>
                        <a:pt x="166" y="46"/>
                      </a:lnTo>
                      <a:lnTo>
                        <a:pt x="165" y="41"/>
                      </a:lnTo>
                      <a:lnTo>
                        <a:pt x="162" y="39"/>
                      </a:lnTo>
                      <a:lnTo>
                        <a:pt x="160" y="36"/>
                      </a:lnTo>
                      <a:lnTo>
                        <a:pt x="157" y="33"/>
                      </a:lnTo>
                      <a:lnTo>
                        <a:pt x="154" y="30"/>
                      </a:lnTo>
                      <a:lnTo>
                        <a:pt x="152" y="28"/>
                      </a:lnTo>
                      <a:lnTo>
                        <a:pt x="149" y="25"/>
                      </a:lnTo>
                      <a:lnTo>
                        <a:pt x="146" y="23"/>
                      </a:lnTo>
                      <a:lnTo>
                        <a:pt x="143" y="21"/>
                      </a:lnTo>
                      <a:lnTo>
                        <a:pt x="147" y="27"/>
                      </a:lnTo>
                      <a:lnTo>
                        <a:pt x="151" y="34"/>
                      </a:lnTo>
                      <a:lnTo>
                        <a:pt x="155" y="41"/>
                      </a:lnTo>
                      <a:lnTo>
                        <a:pt x="157" y="48"/>
                      </a:lnTo>
                      <a:lnTo>
                        <a:pt x="160" y="57"/>
                      </a:lnTo>
                      <a:lnTo>
                        <a:pt x="161" y="65"/>
                      </a:lnTo>
                      <a:lnTo>
                        <a:pt x="162" y="73"/>
                      </a:lnTo>
                      <a:lnTo>
                        <a:pt x="163" y="82"/>
                      </a:lnTo>
                      <a:lnTo>
                        <a:pt x="162" y="91"/>
                      </a:lnTo>
                      <a:lnTo>
                        <a:pt x="161" y="100"/>
                      </a:lnTo>
                      <a:lnTo>
                        <a:pt x="159" y="109"/>
                      </a:lnTo>
                      <a:lnTo>
                        <a:pt x="157" y="118"/>
                      </a:lnTo>
                      <a:lnTo>
                        <a:pt x="153" y="125"/>
                      </a:lnTo>
                      <a:lnTo>
                        <a:pt x="149" y="133"/>
                      </a:lnTo>
                      <a:lnTo>
                        <a:pt x="145" y="141"/>
                      </a:lnTo>
                      <a:lnTo>
                        <a:pt x="140" y="147"/>
                      </a:lnTo>
                      <a:lnTo>
                        <a:pt x="135" y="153"/>
                      </a:lnTo>
                      <a:lnTo>
                        <a:pt x="129" y="157"/>
                      </a:lnTo>
                      <a:lnTo>
                        <a:pt x="123" y="162"/>
                      </a:lnTo>
                      <a:lnTo>
                        <a:pt x="116" y="166"/>
                      </a:lnTo>
                      <a:lnTo>
                        <a:pt x="109" y="169"/>
                      </a:lnTo>
                      <a:lnTo>
                        <a:pt x="102" y="172"/>
                      </a:lnTo>
                      <a:lnTo>
                        <a:pt x="94" y="173"/>
                      </a:lnTo>
                      <a:lnTo>
                        <a:pt x="86" y="173"/>
                      </a:lnTo>
                      <a:lnTo>
                        <a:pt x="78" y="173"/>
                      </a:lnTo>
                      <a:lnTo>
                        <a:pt x="71" y="172"/>
                      </a:lnTo>
                      <a:lnTo>
                        <a:pt x="63" y="169"/>
                      </a:lnTo>
                      <a:lnTo>
                        <a:pt x="55" y="166"/>
                      </a:lnTo>
                      <a:lnTo>
                        <a:pt x="49" y="162"/>
                      </a:lnTo>
                      <a:lnTo>
                        <a:pt x="42" y="157"/>
                      </a:lnTo>
                      <a:lnTo>
                        <a:pt x="36" y="153"/>
                      </a:lnTo>
                      <a:lnTo>
                        <a:pt x="31" y="147"/>
                      </a:lnTo>
                      <a:lnTo>
                        <a:pt x="26" y="141"/>
                      </a:lnTo>
                      <a:lnTo>
                        <a:pt x="22" y="133"/>
                      </a:lnTo>
                      <a:lnTo>
                        <a:pt x="18" y="125"/>
                      </a:lnTo>
                      <a:lnTo>
                        <a:pt x="15" y="118"/>
                      </a:lnTo>
                      <a:lnTo>
                        <a:pt x="12" y="109"/>
                      </a:lnTo>
                      <a:lnTo>
                        <a:pt x="10" y="100"/>
                      </a:lnTo>
                      <a:lnTo>
                        <a:pt x="9" y="91"/>
                      </a:lnTo>
                      <a:lnTo>
                        <a:pt x="9" y="82"/>
                      </a:lnTo>
                      <a:lnTo>
                        <a:pt x="9" y="69"/>
                      </a:lnTo>
                      <a:lnTo>
                        <a:pt x="12" y="57"/>
                      </a:lnTo>
                      <a:lnTo>
                        <a:pt x="15" y="45"/>
                      </a:lnTo>
                      <a:lnTo>
                        <a:pt x="20" y="34"/>
                      </a:lnTo>
                      <a:lnTo>
                        <a:pt x="26" y="24"/>
                      </a:lnTo>
                      <a:lnTo>
                        <a:pt x="33" y="15"/>
                      </a:lnTo>
                      <a:lnTo>
                        <a:pt x="41" y="7"/>
                      </a:lnTo>
                      <a:lnTo>
                        <a:pt x="49" y="0"/>
                      </a:lnTo>
                      <a:lnTo>
                        <a:pt x="46" y="2"/>
                      </a:lnTo>
                      <a:lnTo>
                        <a:pt x="43" y="3"/>
                      </a:lnTo>
                      <a:lnTo>
                        <a:pt x="39" y="4"/>
                      </a:lnTo>
                      <a:lnTo>
                        <a:pt x="36" y="5"/>
                      </a:lnTo>
                      <a:lnTo>
                        <a:pt x="33" y="6"/>
                      </a:lnTo>
                      <a:lnTo>
                        <a:pt x="30" y="7"/>
                      </a:lnTo>
                      <a:lnTo>
                        <a:pt x="27" y="10"/>
                      </a:lnTo>
                      <a:lnTo>
                        <a:pt x="23" y="11"/>
                      </a:lnTo>
                      <a:lnTo>
                        <a:pt x="18" y="18"/>
                      </a:lnTo>
                      <a:lnTo>
                        <a:pt x="13" y="25"/>
                      </a:lnTo>
                      <a:lnTo>
                        <a:pt x="9" y="34"/>
                      </a:lnTo>
                      <a:lnTo>
                        <a:pt x="6" y="43"/>
                      </a:lnTo>
                      <a:lnTo>
                        <a:pt x="3" y="52"/>
                      </a:lnTo>
                      <a:lnTo>
                        <a:pt x="1" y="61"/>
                      </a:lnTo>
                      <a:lnTo>
                        <a:pt x="0" y="71"/>
                      </a:lnTo>
                      <a:lnTo>
                        <a:pt x="0" y="82"/>
                      </a:lnTo>
                      <a:lnTo>
                        <a:pt x="0" y="93"/>
                      </a:lnTo>
                      <a:lnTo>
                        <a:pt x="1" y="102"/>
                      </a:lnTo>
                      <a:lnTo>
                        <a:pt x="3" y="112"/>
                      </a:lnTo>
                      <a:lnTo>
                        <a:pt x="6" y="121"/>
                      </a:lnTo>
                      <a:lnTo>
                        <a:pt x="10" y="131"/>
                      </a:lnTo>
                      <a:lnTo>
                        <a:pt x="14" y="139"/>
                      </a:lnTo>
                      <a:lnTo>
                        <a:pt x="19" y="147"/>
                      </a:lnTo>
                      <a:lnTo>
                        <a:pt x="25" y="154"/>
                      </a:lnTo>
                      <a:lnTo>
                        <a:pt x="31" y="161"/>
                      </a:lnTo>
                      <a:lnTo>
                        <a:pt x="37" y="167"/>
                      </a:lnTo>
                      <a:lnTo>
                        <a:pt x="44" y="172"/>
                      </a:lnTo>
                      <a:lnTo>
                        <a:pt x="52" y="176"/>
                      </a:lnTo>
                      <a:lnTo>
                        <a:pt x="61" y="180"/>
                      </a:lnTo>
                      <a:lnTo>
                        <a:pt x="69" y="182"/>
                      </a:lnTo>
                      <a:lnTo>
                        <a:pt x="77" y="184"/>
                      </a:lnTo>
                      <a:lnTo>
                        <a:pt x="86" y="184"/>
                      </a:lnTo>
                      <a:lnTo>
                        <a:pt x="95" y="184"/>
                      </a:lnTo>
                      <a:lnTo>
                        <a:pt x="103" y="182"/>
                      </a:lnTo>
                      <a:lnTo>
                        <a:pt x="111" y="180"/>
                      </a:lnTo>
                      <a:lnTo>
                        <a:pt x="119" y="176"/>
                      </a:lnTo>
                      <a:lnTo>
                        <a:pt x="127" y="172"/>
                      </a:lnTo>
                      <a:lnTo>
                        <a:pt x="134" y="167"/>
                      </a:lnTo>
                      <a:lnTo>
                        <a:pt x="140" y="161"/>
                      </a:lnTo>
                      <a:lnTo>
                        <a:pt x="147" y="154"/>
                      </a:lnTo>
                      <a:lnTo>
                        <a:pt x="152" y="147"/>
                      </a:lnTo>
                      <a:lnTo>
                        <a:pt x="157" y="139"/>
                      </a:lnTo>
                      <a:lnTo>
                        <a:pt x="161" y="131"/>
                      </a:lnTo>
                      <a:lnTo>
                        <a:pt x="165" y="121"/>
                      </a:lnTo>
                      <a:lnTo>
                        <a:pt x="168" y="112"/>
                      </a:lnTo>
                      <a:lnTo>
                        <a:pt x="170" y="102"/>
                      </a:lnTo>
                      <a:lnTo>
                        <a:pt x="171" y="93"/>
                      </a:lnTo>
                      <a:lnTo>
                        <a:pt x="172" y="82"/>
                      </a:lnTo>
                      <a:close/>
                    </a:path>
                  </a:pathLst>
                </a:custGeom>
                <a:solidFill>
                  <a:srgbClr val="F7D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66" name="Freeform 199"/>
                <p:cNvSpPr>
                  <a:spLocks/>
                </p:cNvSpPr>
                <p:nvPr/>
              </p:nvSpPr>
              <p:spPr bwMode="auto">
                <a:xfrm>
                  <a:off x="1145" y="2645"/>
                  <a:ext cx="33" cy="30"/>
                </a:xfrm>
                <a:custGeom>
                  <a:avLst/>
                  <a:gdLst>
                    <a:gd name="T0" fmla="*/ 0 w 163"/>
                    <a:gd name="T1" fmla="*/ 0 h 181"/>
                    <a:gd name="T2" fmla="*/ 0 w 163"/>
                    <a:gd name="T3" fmla="*/ 0 h 181"/>
                    <a:gd name="T4" fmla="*/ 0 w 163"/>
                    <a:gd name="T5" fmla="*/ 0 h 181"/>
                    <a:gd name="T6" fmla="*/ 0 w 163"/>
                    <a:gd name="T7" fmla="*/ 0 h 181"/>
                    <a:gd name="T8" fmla="*/ 0 w 163"/>
                    <a:gd name="T9" fmla="*/ 0 h 181"/>
                    <a:gd name="T10" fmla="*/ 0 w 163"/>
                    <a:gd name="T11" fmla="*/ 0 h 181"/>
                    <a:gd name="T12" fmla="*/ 0 w 163"/>
                    <a:gd name="T13" fmla="*/ 0 h 181"/>
                    <a:gd name="T14" fmla="*/ 0 w 163"/>
                    <a:gd name="T15" fmla="*/ 0 h 181"/>
                    <a:gd name="T16" fmla="*/ 0 w 163"/>
                    <a:gd name="T17" fmla="*/ 0 h 181"/>
                    <a:gd name="T18" fmla="*/ 0 w 163"/>
                    <a:gd name="T19" fmla="*/ 0 h 181"/>
                    <a:gd name="T20" fmla="*/ 0 w 163"/>
                    <a:gd name="T21" fmla="*/ 0 h 181"/>
                    <a:gd name="T22" fmla="*/ 0 w 163"/>
                    <a:gd name="T23" fmla="*/ 0 h 181"/>
                    <a:gd name="T24" fmla="*/ 0 w 163"/>
                    <a:gd name="T25" fmla="*/ 0 h 181"/>
                    <a:gd name="T26" fmla="*/ 0 w 163"/>
                    <a:gd name="T27" fmla="*/ 0 h 181"/>
                    <a:gd name="T28" fmla="*/ 0 w 163"/>
                    <a:gd name="T29" fmla="*/ 0 h 181"/>
                    <a:gd name="T30" fmla="*/ 0 w 163"/>
                    <a:gd name="T31" fmla="*/ 0 h 181"/>
                    <a:gd name="T32" fmla="*/ 0 w 163"/>
                    <a:gd name="T33" fmla="*/ 0 h 181"/>
                    <a:gd name="T34" fmla="*/ 0 w 163"/>
                    <a:gd name="T35" fmla="*/ 0 h 181"/>
                    <a:gd name="T36" fmla="*/ 0 w 163"/>
                    <a:gd name="T37" fmla="*/ 0 h 181"/>
                    <a:gd name="T38" fmla="*/ 0 w 163"/>
                    <a:gd name="T39" fmla="*/ 0 h 181"/>
                    <a:gd name="T40" fmla="*/ 0 w 163"/>
                    <a:gd name="T41" fmla="*/ 0 h 181"/>
                    <a:gd name="T42" fmla="*/ 0 w 163"/>
                    <a:gd name="T43" fmla="*/ 0 h 181"/>
                    <a:gd name="T44" fmla="*/ 0 w 163"/>
                    <a:gd name="T45" fmla="*/ 0 h 181"/>
                    <a:gd name="T46" fmla="*/ 0 w 163"/>
                    <a:gd name="T47" fmla="*/ 0 h 181"/>
                    <a:gd name="T48" fmla="*/ 0 w 163"/>
                    <a:gd name="T49" fmla="*/ 0 h 181"/>
                    <a:gd name="T50" fmla="*/ 0 w 163"/>
                    <a:gd name="T51" fmla="*/ 0 h 181"/>
                    <a:gd name="T52" fmla="*/ 0 w 163"/>
                    <a:gd name="T53" fmla="*/ 0 h 181"/>
                    <a:gd name="T54" fmla="*/ 0 w 163"/>
                    <a:gd name="T55" fmla="*/ 0 h 181"/>
                    <a:gd name="T56" fmla="*/ 0 w 163"/>
                    <a:gd name="T57" fmla="*/ 0 h 181"/>
                    <a:gd name="T58" fmla="*/ 0 w 163"/>
                    <a:gd name="T59" fmla="*/ 0 h 181"/>
                    <a:gd name="T60" fmla="*/ 0 w 163"/>
                    <a:gd name="T61" fmla="*/ 0 h 181"/>
                    <a:gd name="T62" fmla="*/ 0 w 163"/>
                    <a:gd name="T63" fmla="*/ 0 h 181"/>
                    <a:gd name="T64" fmla="*/ 0 w 163"/>
                    <a:gd name="T65" fmla="*/ 0 h 181"/>
                    <a:gd name="T66" fmla="*/ 0 w 163"/>
                    <a:gd name="T67" fmla="*/ 0 h 181"/>
                    <a:gd name="T68" fmla="*/ 0 w 163"/>
                    <a:gd name="T69" fmla="*/ 0 h 181"/>
                    <a:gd name="T70" fmla="*/ 0 w 163"/>
                    <a:gd name="T71" fmla="*/ 0 h 181"/>
                    <a:gd name="T72" fmla="*/ 0 w 163"/>
                    <a:gd name="T73" fmla="*/ 0 h 181"/>
                    <a:gd name="T74" fmla="*/ 0 w 163"/>
                    <a:gd name="T75" fmla="*/ 0 h 181"/>
                    <a:gd name="T76" fmla="*/ 0 w 163"/>
                    <a:gd name="T77" fmla="*/ 0 h 181"/>
                    <a:gd name="T78" fmla="*/ 0 w 163"/>
                    <a:gd name="T79" fmla="*/ 0 h 181"/>
                    <a:gd name="T80" fmla="*/ 0 w 163"/>
                    <a:gd name="T81" fmla="*/ 0 h 181"/>
                    <a:gd name="T82" fmla="*/ 0 w 163"/>
                    <a:gd name="T83" fmla="*/ 0 h 181"/>
                    <a:gd name="T84" fmla="*/ 0 w 163"/>
                    <a:gd name="T85" fmla="*/ 0 h 181"/>
                    <a:gd name="T86" fmla="*/ 0 w 163"/>
                    <a:gd name="T87" fmla="*/ 0 h 181"/>
                    <a:gd name="T88" fmla="*/ 0 w 163"/>
                    <a:gd name="T89" fmla="*/ 0 h 181"/>
                    <a:gd name="T90" fmla="*/ 0 w 163"/>
                    <a:gd name="T91" fmla="*/ 0 h 181"/>
                    <a:gd name="T92" fmla="*/ 0 w 163"/>
                    <a:gd name="T93" fmla="*/ 0 h 181"/>
                    <a:gd name="T94" fmla="*/ 0 w 163"/>
                    <a:gd name="T95" fmla="*/ 0 h 181"/>
                    <a:gd name="T96" fmla="*/ 0 w 163"/>
                    <a:gd name="T97" fmla="*/ 0 h 181"/>
                    <a:gd name="T98" fmla="*/ 0 w 163"/>
                    <a:gd name="T99" fmla="*/ 0 h 181"/>
                    <a:gd name="T100" fmla="*/ 0 w 163"/>
                    <a:gd name="T101" fmla="*/ 0 h 181"/>
                    <a:gd name="T102" fmla="*/ 0 w 163"/>
                    <a:gd name="T103" fmla="*/ 0 h 181"/>
                    <a:gd name="T104" fmla="*/ 0 w 163"/>
                    <a:gd name="T105" fmla="*/ 0 h 181"/>
                    <a:gd name="T106" fmla="*/ 0 w 163"/>
                    <a:gd name="T107" fmla="*/ 0 h 181"/>
                    <a:gd name="T108" fmla="*/ 0 w 163"/>
                    <a:gd name="T109" fmla="*/ 0 h 181"/>
                    <a:gd name="T110" fmla="*/ 0 w 163"/>
                    <a:gd name="T111" fmla="*/ 0 h 181"/>
                    <a:gd name="T112" fmla="*/ 0 w 163"/>
                    <a:gd name="T113" fmla="*/ 0 h 181"/>
                    <a:gd name="T114" fmla="*/ 0 w 163"/>
                    <a:gd name="T115" fmla="*/ 0 h 181"/>
                    <a:gd name="T116" fmla="*/ 0 w 163"/>
                    <a:gd name="T117" fmla="*/ 0 h 181"/>
                    <a:gd name="T118" fmla="*/ 0 w 163"/>
                    <a:gd name="T119" fmla="*/ 0 h 181"/>
                    <a:gd name="T120" fmla="*/ 0 w 163"/>
                    <a:gd name="T121" fmla="*/ 0 h 181"/>
                    <a:gd name="T122" fmla="*/ 0 w 163"/>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 h="181">
                      <a:moveTo>
                        <a:pt x="163" y="84"/>
                      </a:moveTo>
                      <a:lnTo>
                        <a:pt x="163" y="77"/>
                      </a:lnTo>
                      <a:lnTo>
                        <a:pt x="162" y="71"/>
                      </a:lnTo>
                      <a:lnTo>
                        <a:pt x="161" y="63"/>
                      </a:lnTo>
                      <a:lnTo>
                        <a:pt x="160" y="57"/>
                      </a:lnTo>
                      <a:lnTo>
                        <a:pt x="158" y="50"/>
                      </a:lnTo>
                      <a:lnTo>
                        <a:pt x="156" y="44"/>
                      </a:lnTo>
                      <a:lnTo>
                        <a:pt x="154" y="38"/>
                      </a:lnTo>
                      <a:lnTo>
                        <a:pt x="151" y="33"/>
                      </a:lnTo>
                      <a:lnTo>
                        <a:pt x="149" y="31"/>
                      </a:lnTo>
                      <a:lnTo>
                        <a:pt x="147" y="30"/>
                      </a:lnTo>
                      <a:lnTo>
                        <a:pt x="145" y="27"/>
                      </a:lnTo>
                      <a:lnTo>
                        <a:pt x="143" y="26"/>
                      </a:lnTo>
                      <a:lnTo>
                        <a:pt x="141" y="24"/>
                      </a:lnTo>
                      <a:lnTo>
                        <a:pt x="139" y="23"/>
                      </a:lnTo>
                      <a:lnTo>
                        <a:pt x="137" y="21"/>
                      </a:lnTo>
                      <a:lnTo>
                        <a:pt x="135" y="19"/>
                      </a:lnTo>
                      <a:lnTo>
                        <a:pt x="133" y="18"/>
                      </a:lnTo>
                      <a:lnTo>
                        <a:pt x="132" y="18"/>
                      </a:lnTo>
                      <a:lnTo>
                        <a:pt x="130" y="17"/>
                      </a:lnTo>
                      <a:lnTo>
                        <a:pt x="128" y="15"/>
                      </a:lnTo>
                      <a:lnTo>
                        <a:pt x="127" y="14"/>
                      </a:lnTo>
                      <a:lnTo>
                        <a:pt x="125" y="13"/>
                      </a:lnTo>
                      <a:lnTo>
                        <a:pt x="123" y="13"/>
                      </a:lnTo>
                      <a:lnTo>
                        <a:pt x="122" y="12"/>
                      </a:lnTo>
                      <a:lnTo>
                        <a:pt x="129" y="18"/>
                      </a:lnTo>
                      <a:lnTo>
                        <a:pt x="135" y="25"/>
                      </a:lnTo>
                      <a:lnTo>
                        <a:pt x="140" y="33"/>
                      </a:lnTo>
                      <a:lnTo>
                        <a:pt x="145" y="42"/>
                      </a:lnTo>
                      <a:lnTo>
                        <a:pt x="149" y="51"/>
                      </a:lnTo>
                      <a:lnTo>
                        <a:pt x="152" y="62"/>
                      </a:lnTo>
                      <a:lnTo>
                        <a:pt x="153" y="73"/>
                      </a:lnTo>
                      <a:lnTo>
                        <a:pt x="154" y="84"/>
                      </a:lnTo>
                      <a:lnTo>
                        <a:pt x="154" y="92"/>
                      </a:lnTo>
                      <a:lnTo>
                        <a:pt x="153" y="101"/>
                      </a:lnTo>
                      <a:lnTo>
                        <a:pt x="151" y="109"/>
                      </a:lnTo>
                      <a:lnTo>
                        <a:pt x="148" y="117"/>
                      </a:lnTo>
                      <a:lnTo>
                        <a:pt x="145" y="125"/>
                      </a:lnTo>
                      <a:lnTo>
                        <a:pt x="142" y="132"/>
                      </a:lnTo>
                      <a:lnTo>
                        <a:pt x="138" y="139"/>
                      </a:lnTo>
                      <a:lnTo>
                        <a:pt x="133" y="145"/>
                      </a:lnTo>
                      <a:lnTo>
                        <a:pt x="128" y="151"/>
                      </a:lnTo>
                      <a:lnTo>
                        <a:pt x="122" y="156"/>
                      </a:lnTo>
                      <a:lnTo>
                        <a:pt x="116" y="159"/>
                      </a:lnTo>
                      <a:lnTo>
                        <a:pt x="110" y="163"/>
                      </a:lnTo>
                      <a:lnTo>
                        <a:pt x="103" y="166"/>
                      </a:lnTo>
                      <a:lnTo>
                        <a:pt x="97" y="169"/>
                      </a:lnTo>
                      <a:lnTo>
                        <a:pt x="89" y="170"/>
                      </a:lnTo>
                      <a:lnTo>
                        <a:pt x="82" y="170"/>
                      </a:lnTo>
                      <a:lnTo>
                        <a:pt x="75" y="170"/>
                      </a:lnTo>
                      <a:lnTo>
                        <a:pt x="68" y="169"/>
                      </a:lnTo>
                      <a:lnTo>
                        <a:pt x="61" y="166"/>
                      </a:lnTo>
                      <a:lnTo>
                        <a:pt x="54" y="163"/>
                      </a:lnTo>
                      <a:lnTo>
                        <a:pt x="47" y="159"/>
                      </a:lnTo>
                      <a:lnTo>
                        <a:pt x="41" y="156"/>
                      </a:lnTo>
                      <a:lnTo>
                        <a:pt x="35" y="151"/>
                      </a:lnTo>
                      <a:lnTo>
                        <a:pt x="30" y="145"/>
                      </a:lnTo>
                      <a:lnTo>
                        <a:pt x="26" y="139"/>
                      </a:lnTo>
                      <a:lnTo>
                        <a:pt x="21" y="132"/>
                      </a:lnTo>
                      <a:lnTo>
                        <a:pt x="18" y="125"/>
                      </a:lnTo>
                      <a:lnTo>
                        <a:pt x="15" y="117"/>
                      </a:lnTo>
                      <a:lnTo>
                        <a:pt x="12" y="109"/>
                      </a:lnTo>
                      <a:lnTo>
                        <a:pt x="11" y="101"/>
                      </a:lnTo>
                      <a:lnTo>
                        <a:pt x="10" y="92"/>
                      </a:lnTo>
                      <a:lnTo>
                        <a:pt x="9" y="84"/>
                      </a:lnTo>
                      <a:lnTo>
                        <a:pt x="9" y="77"/>
                      </a:lnTo>
                      <a:lnTo>
                        <a:pt x="10" y="68"/>
                      </a:lnTo>
                      <a:lnTo>
                        <a:pt x="12" y="61"/>
                      </a:lnTo>
                      <a:lnTo>
                        <a:pt x="13" y="55"/>
                      </a:lnTo>
                      <a:lnTo>
                        <a:pt x="18" y="42"/>
                      </a:lnTo>
                      <a:lnTo>
                        <a:pt x="25" y="30"/>
                      </a:lnTo>
                      <a:lnTo>
                        <a:pt x="33" y="19"/>
                      </a:lnTo>
                      <a:lnTo>
                        <a:pt x="43" y="11"/>
                      </a:lnTo>
                      <a:lnTo>
                        <a:pt x="48" y="7"/>
                      </a:lnTo>
                      <a:lnTo>
                        <a:pt x="54" y="5"/>
                      </a:lnTo>
                      <a:lnTo>
                        <a:pt x="60" y="1"/>
                      </a:lnTo>
                      <a:lnTo>
                        <a:pt x="66" y="0"/>
                      </a:lnTo>
                      <a:lnTo>
                        <a:pt x="62" y="0"/>
                      </a:lnTo>
                      <a:lnTo>
                        <a:pt x="57" y="1"/>
                      </a:lnTo>
                      <a:lnTo>
                        <a:pt x="52" y="1"/>
                      </a:lnTo>
                      <a:lnTo>
                        <a:pt x="48" y="2"/>
                      </a:lnTo>
                      <a:lnTo>
                        <a:pt x="44" y="4"/>
                      </a:lnTo>
                      <a:lnTo>
                        <a:pt x="39" y="5"/>
                      </a:lnTo>
                      <a:lnTo>
                        <a:pt x="35" y="6"/>
                      </a:lnTo>
                      <a:lnTo>
                        <a:pt x="31" y="7"/>
                      </a:lnTo>
                      <a:lnTo>
                        <a:pt x="24" y="14"/>
                      </a:lnTo>
                      <a:lnTo>
                        <a:pt x="18" y="23"/>
                      </a:lnTo>
                      <a:lnTo>
                        <a:pt x="13" y="31"/>
                      </a:lnTo>
                      <a:lnTo>
                        <a:pt x="9" y="41"/>
                      </a:lnTo>
                      <a:lnTo>
                        <a:pt x="5" y="50"/>
                      </a:lnTo>
                      <a:lnTo>
                        <a:pt x="2" y="61"/>
                      </a:lnTo>
                      <a:lnTo>
                        <a:pt x="1" y="72"/>
                      </a:lnTo>
                      <a:lnTo>
                        <a:pt x="0" y="84"/>
                      </a:lnTo>
                      <a:lnTo>
                        <a:pt x="1" y="93"/>
                      </a:lnTo>
                      <a:lnTo>
                        <a:pt x="2" y="103"/>
                      </a:lnTo>
                      <a:lnTo>
                        <a:pt x="4" y="113"/>
                      </a:lnTo>
                      <a:lnTo>
                        <a:pt x="7" y="121"/>
                      </a:lnTo>
                      <a:lnTo>
                        <a:pt x="10" y="131"/>
                      </a:lnTo>
                      <a:lnTo>
                        <a:pt x="14" y="138"/>
                      </a:lnTo>
                      <a:lnTo>
                        <a:pt x="19" y="146"/>
                      </a:lnTo>
                      <a:lnTo>
                        <a:pt x="24" y="152"/>
                      </a:lnTo>
                      <a:lnTo>
                        <a:pt x="30" y="158"/>
                      </a:lnTo>
                      <a:lnTo>
                        <a:pt x="36" y="164"/>
                      </a:lnTo>
                      <a:lnTo>
                        <a:pt x="43" y="169"/>
                      </a:lnTo>
                      <a:lnTo>
                        <a:pt x="50" y="174"/>
                      </a:lnTo>
                      <a:lnTo>
                        <a:pt x="58" y="176"/>
                      </a:lnTo>
                      <a:lnTo>
                        <a:pt x="66" y="178"/>
                      </a:lnTo>
                      <a:lnTo>
                        <a:pt x="74" y="181"/>
                      </a:lnTo>
                      <a:lnTo>
                        <a:pt x="82" y="181"/>
                      </a:lnTo>
                      <a:lnTo>
                        <a:pt x="90" y="181"/>
                      </a:lnTo>
                      <a:lnTo>
                        <a:pt x="98" y="178"/>
                      </a:lnTo>
                      <a:lnTo>
                        <a:pt x="106" y="176"/>
                      </a:lnTo>
                      <a:lnTo>
                        <a:pt x="114" y="174"/>
                      </a:lnTo>
                      <a:lnTo>
                        <a:pt x="121" y="169"/>
                      </a:lnTo>
                      <a:lnTo>
                        <a:pt x="127" y="164"/>
                      </a:lnTo>
                      <a:lnTo>
                        <a:pt x="134" y="158"/>
                      </a:lnTo>
                      <a:lnTo>
                        <a:pt x="139" y="152"/>
                      </a:lnTo>
                      <a:lnTo>
                        <a:pt x="145" y="146"/>
                      </a:lnTo>
                      <a:lnTo>
                        <a:pt x="149" y="138"/>
                      </a:lnTo>
                      <a:lnTo>
                        <a:pt x="153" y="131"/>
                      </a:lnTo>
                      <a:lnTo>
                        <a:pt x="157" y="121"/>
                      </a:lnTo>
                      <a:lnTo>
                        <a:pt x="159" y="113"/>
                      </a:lnTo>
                      <a:lnTo>
                        <a:pt x="161" y="103"/>
                      </a:lnTo>
                      <a:lnTo>
                        <a:pt x="163" y="93"/>
                      </a:lnTo>
                      <a:lnTo>
                        <a:pt x="163"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67" name="Freeform 200"/>
                <p:cNvSpPr>
                  <a:spLocks noEditPoints="1"/>
                </p:cNvSpPr>
                <p:nvPr/>
              </p:nvSpPr>
              <p:spPr bwMode="auto">
                <a:xfrm>
                  <a:off x="1146" y="2645"/>
                  <a:ext cx="31" cy="29"/>
                </a:xfrm>
                <a:custGeom>
                  <a:avLst/>
                  <a:gdLst>
                    <a:gd name="T0" fmla="*/ 0 w 154"/>
                    <a:gd name="T1" fmla="*/ 0 h 175"/>
                    <a:gd name="T2" fmla="*/ 0 w 154"/>
                    <a:gd name="T3" fmla="*/ 0 h 175"/>
                    <a:gd name="T4" fmla="*/ 0 w 154"/>
                    <a:gd name="T5" fmla="*/ 0 h 175"/>
                    <a:gd name="T6" fmla="*/ 0 w 154"/>
                    <a:gd name="T7" fmla="*/ 0 h 175"/>
                    <a:gd name="T8" fmla="*/ 0 w 154"/>
                    <a:gd name="T9" fmla="*/ 0 h 175"/>
                    <a:gd name="T10" fmla="*/ 0 w 154"/>
                    <a:gd name="T11" fmla="*/ 0 h 175"/>
                    <a:gd name="T12" fmla="*/ 0 w 154"/>
                    <a:gd name="T13" fmla="*/ 0 h 175"/>
                    <a:gd name="T14" fmla="*/ 0 w 154"/>
                    <a:gd name="T15" fmla="*/ 0 h 175"/>
                    <a:gd name="T16" fmla="*/ 0 w 154"/>
                    <a:gd name="T17" fmla="*/ 0 h 175"/>
                    <a:gd name="T18" fmla="*/ 0 w 154"/>
                    <a:gd name="T19" fmla="*/ 0 h 175"/>
                    <a:gd name="T20" fmla="*/ 0 w 154"/>
                    <a:gd name="T21" fmla="*/ 0 h 175"/>
                    <a:gd name="T22" fmla="*/ 0 w 154"/>
                    <a:gd name="T23" fmla="*/ 0 h 175"/>
                    <a:gd name="T24" fmla="*/ 0 w 154"/>
                    <a:gd name="T25" fmla="*/ 0 h 175"/>
                    <a:gd name="T26" fmla="*/ 0 w 154"/>
                    <a:gd name="T27" fmla="*/ 0 h 175"/>
                    <a:gd name="T28" fmla="*/ 0 w 154"/>
                    <a:gd name="T29" fmla="*/ 0 h 175"/>
                    <a:gd name="T30" fmla="*/ 0 w 154"/>
                    <a:gd name="T31" fmla="*/ 0 h 175"/>
                    <a:gd name="T32" fmla="*/ 0 w 154"/>
                    <a:gd name="T33" fmla="*/ 0 h 175"/>
                    <a:gd name="T34" fmla="*/ 0 w 154"/>
                    <a:gd name="T35" fmla="*/ 0 h 175"/>
                    <a:gd name="T36" fmla="*/ 0 w 154"/>
                    <a:gd name="T37" fmla="*/ 0 h 175"/>
                    <a:gd name="T38" fmla="*/ 0 w 154"/>
                    <a:gd name="T39" fmla="*/ 0 h 175"/>
                    <a:gd name="T40" fmla="*/ 0 w 154"/>
                    <a:gd name="T41" fmla="*/ 0 h 175"/>
                    <a:gd name="T42" fmla="*/ 0 w 154"/>
                    <a:gd name="T43" fmla="*/ 0 h 175"/>
                    <a:gd name="T44" fmla="*/ 0 w 154"/>
                    <a:gd name="T45" fmla="*/ 0 h 175"/>
                    <a:gd name="T46" fmla="*/ 0 w 154"/>
                    <a:gd name="T47" fmla="*/ 0 h 175"/>
                    <a:gd name="T48" fmla="*/ 0 w 154"/>
                    <a:gd name="T49" fmla="*/ 0 h 175"/>
                    <a:gd name="T50" fmla="*/ 0 w 154"/>
                    <a:gd name="T51" fmla="*/ 0 h 175"/>
                    <a:gd name="T52" fmla="*/ 0 w 154"/>
                    <a:gd name="T53" fmla="*/ 0 h 175"/>
                    <a:gd name="T54" fmla="*/ 0 w 154"/>
                    <a:gd name="T55" fmla="*/ 0 h 175"/>
                    <a:gd name="T56" fmla="*/ 0 w 154"/>
                    <a:gd name="T57" fmla="*/ 0 h 175"/>
                    <a:gd name="T58" fmla="*/ 0 w 154"/>
                    <a:gd name="T59" fmla="*/ 0 h 175"/>
                    <a:gd name="T60" fmla="*/ 0 w 154"/>
                    <a:gd name="T61" fmla="*/ 0 h 175"/>
                    <a:gd name="T62" fmla="*/ 0 w 154"/>
                    <a:gd name="T63" fmla="*/ 0 h 175"/>
                    <a:gd name="T64" fmla="*/ 0 w 154"/>
                    <a:gd name="T65" fmla="*/ 0 h 175"/>
                    <a:gd name="T66" fmla="*/ 0 w 154"/>
                    <a:gd name="T67" fmla="*/ 0 h 175"/>
                    <a:gd name="T68" fmla="*/ 0 w 154"/>
                    <a:gd name="T69" fmla="*/ 0 h 175"/>
                    <a:gd name="T70" fmla="*/ 0 w 154"/>
                    <a:gd name="T71" fmla="*/ 0 h 175"/>
                    <a:gd name="T72" fmla="*/ 0 w 154"/>
                    <a:gd name="T73" fmla="*/ 0 h 175"/>
                    <a:gd name="T74" fmla="*/ 0 w 154"/>
                    <a:gd name="T75" fmla="*/ 0 h 175"/>
                    <a:gd name="T76" fmla="*/ 0 w 154"/>
                    <a:gd name="T77" fmla="*/ 0 h 175"/>
                    <a:gd name="T78" fmla="*/ 0 w 154"/>
                    <a:gd name="T79" fmla="*/ 0 h 175"/>
                    <a:gd name="T80" fmla="*/ 0 w 154"/>
                    <a:gd name="T81" fmla="*/ 0 h 175"/>
                    <a:gd name="T82" fmla="*/ 0 w 154"/>
                    <a:gd name="T83" fmla="*/ 0 h 175"/>
                    <a:gd name="T84" fmla="*/ 0 w 154"/>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75">
                      <a:moveTo>
                        <a:pt x="154" y="84"/>
                      </a:moveTo>
                      <a:lnTo>
                        <a:pt x="153" y="75"/>
                      </a:lnTo>
                      <a:lnTo>
                        <a:pt x="152" y="67"/>
                      </a:lnTo>
                      <a:lnTo>
                        <a:pt x="151" y="59"/>
                      </a:lnTo>
                      <a:lnTo>
                        <a:pt x="148" y="50"/>
                      </a:lnTo>
                      <a:lnTo>
                        <a:pt x="146" y="43"/>
                      </a:lnTo>
                      <a:lnTo>
                        <a:pt x="142" y="36"/>
                      </a:lnTo>
                      <a:lnTo>
                        <a:pt x="138" y="29"/>
                      </a:lnTo>
                      <a:lnTo>
                        <a:pt x="134" y="23"/>
                      </a:lnTo>
                      <a:lnTo>
                        <a:pt x="133" y="21"/>
                      </a:lnTo>
                      <a:lnTo>
                        <a:pt x="132" y="21"/>
                      </a:lnTo>
                      <a:lnTo>
                        <a:pt x="131" y="20"/>
                      </a:lnTo>
                      <a:lnTo>
                        <a:pt x="130" y="20"/>
                      </a:lnTo>
                      <a:lnTo>
                        <a:pt x="130" y="19"/>
                      </a:lnTo>
                      <a:lnTo>
                        <a:pt x="119" y="13"/>
                      </a:lnTo>
                      <a:lnTo>
                        <a:pt x="108" y="8"/>
                      </a:lnTo>
                      <a:lnTo>
                        <a:pt x="97" y="4"/>
                      </a:lnTo>
                      <a:lnTo>
                        <a:pt x="86" y="1"/>
                      </a:lnTo>
                      <a:lnTo>
                        <a:pt x="75" y="0"/>
                      </a:lnTo>
                      <a:lnTo>
                        <a:pt x="64" y="0"/>
                      </a:lnTo>
                      <a:lnTo>
                        <a:pt x="52" y="1"/>
                      </a:lnTo>
                      <a:lnTo>
                        <a:pt x="40" y="2"/>
                      </a:lnTo>
                      <a:lnTo>
                        <a:pt x="32" y="9"/>
                      </a:lnTo>
                      <a:lnTo>
                        <a:pt x="24" y="17"/>
                      </a:lnTo>
                      <a:lnTo>
                        <a:pt x="17" y="26"/>
                      </a:lnTo>
                      <a:lnTo>
                        <a:pt x="11" y="36"/>
                      </a:lnTo>
                      <a:lnTo>
                        <a:pt x="6" y="47"/>
                      </a:lnTo>
                      <a:lnTo>
                        <a:pt x="3" y="59"/>
                      </a:lnTo>
                      <a:lnTo>
                        <a:pt x="0" y="71"/>
                      </a:lnTo>
                      <a:lnTo>
                        <a:pt x="0" y="84"/>
                      </a:lnTo>
                      <a:lnTo>
                        <a:pt x="0" y="93"/>
                      </a:lnTo>
                      <a:lnTo>
                        <a:pt x="1" y="102"/>
                      </a:lnTo>
                      <a:lnTo>
                        <a:pt x="3" y="111"/>
                      </a:lnTo>
                      <a:lnTo>
                        <a:pt x="6" y="120"/>
                      </a:lnTo>
                      <a:lnTo>
                        <a:pt x="9" y="127"/>
                      </a:lnTo>
                      <a:lnTo>
                        <a:pt x="13" y="135"/>
                      </a:lnTo>
                      <a:lnTo>
                        <a:pt x="17" y="143"/>
                      </a:lnTo>
                      <a:lnTo>
                        <a:pt x="22" y="149"/>
                      </a:lnTo>
                      <a:lnTo>
                        <a:pt x="27" y="155"/>
                      </a:lnTo>
                      <a:lnTo>
                        <a:pt x="33" y="159"/>
                      </a:lnTo>
                      <a:lnTo>
                        <a:pt x="40" y="164"/>
                      </a:lnTo>
                      <a:lnTo>
                        <a:pt x="46" y="168"/>
                      </a:lnTo>
                      <a:lnTo>
                        <a:pt x="54" y="171"/>
                      </a:lnTo>
                      <a:lnTo>
                        <a:pt x="62" y="174"/>
                      </a:lnTo>
                      <a:lnTo>
                        <a:pt x="69" y="175"/>
                      </a:lnTo>
                      <a:lnTo>
                        <a:pt x="77" y="175"/>
                      </a:lnTo>
                      <a:lnTo>
                        <a:pt x="85" y="175"/>
                      </a:lnTo>
                      <a:lnTo>
                        <a:pt x="93" y="174"/>
                      </a:lnTo>
                      <a:lnTo>
                        <a:pt x="100" y="171"/>
                      </a:lnTo>
                      <a:lnTo>
                        <a:pt x="107" y="168"/>
                      </a:lnTo>
                      <a:lnTo>
                        <a:pt x="114" y="164"/>
                      </a:lnTo>
                      <a:lnTo>
                        <a:pt x="120" y="159"/>
                      </a:lnTo>
                      <a:lnTo>
                        <a:pt x="126" y="155"/>
                      </a:lnTo>
                      <a:lnTo>
                        <a:pt x="131" y="149"/>
                      </a:lnTo>
                      <a:lnTo>
                        <a:pt x="136" y="143"/>
                      </a:lnTo>
                      <a:lnTo>
                        <a:pt x="140" y="135"/>
                      </a:lnTo>
                      <a:lnTo>
                        <a:pt x="144" y="127"/>
                      </a:lnTo>
                      <a:lnTo>
                        <a:pt x="148" y="120"/>
                      </a:lnTo>
                      <a:lnTo>
                        <a:pt x="150" y="111"/>
                      </a:lnTo>
                      <a:lnTo>
                        <a:pt x="152" y="102"/>
                      </a:lnTo>
                      <a:lnTo>
                        <a:pt x="153" y="93"/>
                      </a:lnTo>
                      <a:lnTo>
                        <a:pt x="154" y="84"/>
                      </a:lnTo>
                      <a:close/>
                      <a:moveTo>
                        <a:pt x="145" y="84"/>
                      </a:moveTo>
                      <a:lnTo>
                        <a:pt x="144" y="92"/>
                      </a:lnTo>
                      <a:lnTo>
                        <a:pt x="143" y="101"/>
                      </a:lnTo>
                      <a:lnTo>
                        <a:pt x="142" y="108"/>
                      </a:lnTo>
                      <a:lnTo>
                        <a:pt x="139" y="115"/>
                      </a:lnTo>
                      <a:lnTo>
                        <a:pt x="136" y="122"/>
                      </a:lnTo>
                      <a:lnTo>
                        <a:pt x="133" y="129"/>
                      </a:lnTo>
                      <a:lnTo>
                        <a:pt x="129" y="135"/>
                      </a:lnTo>
                      <a:lnTo>
                        <a:pt x="125" y="141"/>
                      </a:lnTo>
                      <a:lnTo>
                        <a:pt x="120" y="146"/>
                      </a:lnTo>
                      <a:lnTo>
                        <a:pt x="115" y="151"/>
                      </a:lnTo>
                      <a:lnTo>
                        <a:pt x="109" y="155"/>
                      </a:lnTo>
                      <a:lnTo>
                        <a:pt x="103" y="158"/>
                      </a:lnTo>
                      <a:lnTo>
                        <a:pt x="97" y="161"/>
                      </a:lnTo>
                      <a:lnTo>
                        <a:pt x="91" y="163"/>
                      </a:lnTo>
                      <a:lnTo>
                        <a:pt x="84" y="164"/>
                      </a:lnTo>
                      <a:lnTo>
                        <a:pt x="77" y="164"/>
                      </a:lnTo>
                      <a:lnTo>
                        <a:pt x="70" y="164"/>
                      </a:lnTo>
                      <a:lnTo>
                        <a:pt x="64" y="163"/>
                      </a:lnTo>
                      <a:lnTo>
                        <a:pt x="57" y="161"/>
                      </a:lnTo>
                      <a:lnTo>
                        <a:pt x="51" y="158"/>
                      </a:lnTo>
                      <a:lnTo>
                        <a:pt x="44" y="155"/>
                      </a:lnTo>
                      <a:lnTo>
                        <a:pt x="38" y="151"/>
                      </a:lnTo>
                      <a:lnTo>
                        <a:pt x="33" y="146"/>
                      </a:lnTo>
                      <a:lnTo>
                        <a:pt x="28" y="141"/>
                      </a:lnTo>
                      <a:lnTo>
                        <a:pt x="24" y="135"/>
                      </a:lnTo>
                      <a:lnTo>
                        <a:pt x="20" y="129"/>
                      </a:lnTo>
                      <a:lnTo>
                        <a:pt x="17" y="122"/>
                      </a:lnTo>
                      <a:lnTo>
                        <a:pt x="14" y="115"/>
                      </a:lnTo>
                      <a:lnTo>
                        <a:pt x="12" y="108"/>
                      </a:lnTo>
                      <a:lnTo>
                        <a:pt x="10" y="101"/>
                      </a:lnTo>
                      <a:lnTo>
                        <a:pt x="9" y="92"/>
                      </a:lnTo>
                      <a:lnTo>
                        <a:pt x="9" y="84"/>
                      </a:lnTo>
                      <a:lnTo>
                        <a:pt x="9" y="75"/>
                      </a:lnTo>
                      <a:lnTo>
                        <a:pt x="10" y="67"/>
                      </a:lnTo>
                      <a:lnTo>
                        <a:pt x="12" y="60"/>
                      </a:lnTo>
                      <a:lnTo>
                        <a:pt x="14" y="53"/>
                      </a:lnTo>
                      <a:lnTo>
                        <a:pt x="17" y="45"/>
                      </a:lnTo>
                      <a:lnTo>
                        <a:pt x="20" y="38"/>
                      </a:lnTo>
                      <a:lnTo>
                        <a:pt x="24" y="32"/>
                      </a:lnTo>
                      <a:lnTo>
                        <a:pt x="28" y="26"/>
                      </a:lnTo>
                      <a:lnTo>
                        <a:pt x="33" y="21"/>
                      </a:lnTo>
                      <a:lnTo>
                        <a:pt x="38" y="17"/>
                      </a:lnTo>
                      <a:lnTo>
                        <a:pt x="44" y="13"/>
                      </a:lnTo>
                      <a:lnTo>
                        <a:pt x="51" y="9"/>
                      </a:lnTo>
                      <a:lnTo>
                        <a:pt x="57" y="7"/>
                      </a:lnTo>
                      <a:lnTo>
                        <a:pt x="64" y="5"/>
                      </a:lnTo>
                      <a:lnTo>
                        <a:pt x="70" y="4"/>
                      </a:lnTo>
                      <a:lnTo>
                        <a:pt x="77" y="2"/>
                      </a:lnTo>
                      <a:lnTo>
                        <a:pt x="84" y="4"/>
                      </a:lnTo>
                      <a:lnTo>
                        <a:pt x="91" y="5"/>
                      </a:lnTo>
                      <a:lnTo>
                        <a:pt x="97" y="7"/>
                      </a:lnTo>
                      <a:lnTo>
                        <a:pt x="103" y="9"/>
                      </a:lnTo>
                      <a:lnTo>
                        <a:pt x="109" y="13"/>
                      </a:lnTo>
                      <a:lnTo>
                        <a:pt x="115" y="17"/>
                      </a:lnTo>
                      <a:lnTo>
                        <a:pt x="120" y="21"/>
                      </a:lnTo>
                      <a:lnTo>
                        <a:pt x="125" y="26"/>
                      </a:lnTo>
                      <a:lnTo>
                        <a:pt x="129" y="32"/>
                      </a:lnTo>
                      <a:lnTo>
                        <a:pt x="133" y="38"/>
                      </a:lnTo>
                      <a:lnTo>
                        <a:pt x="136" y="45"/>
                      </a:lnTo>
                      <a:lnTo>
                        <a:pt x="139" y="53"/>
                      </a:lnTo>
                      <a:lnTo>
                        <a:pt x="142" y="60"/>
                      </a:lnTo>
                      <a:lnTo>
                        <a:pt x="143" y="67"/>
                      </a:lnTo>
                      <a:lnTo>
                        <a:pt x="144" y="75"/>
                      </a:lnTo>
                      <a:lnTo>
                        <a:pt x="145" y="84"/>
                      </a:lnTo>
                      <a:close/>
                    </a:path>
                  </a:pathLst>
                </a:custGeom>
                <a:solidFill>
                  <a:srgbClr val="F8D4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68" name="Freeform 201"/>
                <p:cNvSpPr>
                  <a:spLocks noEditPoints="1"/>
                </p:cNvSpPr>
                <p:nvPr/>
              </p:nvSpPr>
              <p:spPr bwMode="auto">
                <a:xfrm>
                  <a:off x="1147" y="2645"/>
                  <a:ext cx="29" cy="29"/>
                </a:xfrm>
                <a:custGeom>
                  <a:avLst/>
                  <a:gdLst>
                    <a:gd name="T0" fmla="*/ 0 w 145"/>
                    <a:gd name="T1" fmla="*/ 0 h 170"/>
                    <a:gd name="T2" fmla="*/ 0 w 145"/>
                    <a:gd name="T3" fmla="*/ 0 h 170"/>
                    <a:gd name="T4" fmla="*/ 0 w 145"/>
                    <a:gd name="T5" fmla="*/ 0 h 170"/>
                    <a:gd name="T6" fmla="*/ 0 w 145"/>
                    <a:gd name="T7" fmla="*/ 0 h 170"/>
                    <a:gd name="T8" fmla="*/ 0 w 145"/>
                    <a:gd name="T9" fmla="*/ 0 h 170"/>
                    <a:gd name="T10" fmla="*/ 0 w 145"/>
                    <a:gd name="T11" fmla="*/ 0 h 170"/>
                    <a:gd name="T12" fmla="*/ 0 w 145"/>
                    <a:gd name="T13" fmla="*/ 0 h 170"/>
                    <a:gd name="T14" fmla="*/ 0 w 145"/>
                    <a:gd name="T15" fmla="*/ 0 h 170"/>
                    <a:gd name="T16" fmla="*/ 0 w 145"/>
                    <a:gd name="T17" fmla="*/ 0 h 170"/>
                    <a:gd name="T18" fmla="*/ 0 w 145"/>
                    <a:gd name="T19" fmla="*/ 0 h 170"/>
                    <a:gd name="T20" fmla="*/ 0 w 145"/>
                    <a:gd name="T21" fmla="*/ 0 h 170"/>
                    <a:gd name="T22" fmla="*/ 0 w 145"/>
                    <a:gd name="T23" fmla="*/ 0 h 170"/>
                    <a:gd name="T24" fmla="*/ 0 w 145"/>
                    <a:gd name="T25" fmla="*/ 0 h 170"/>
                    <a:gd name="T26" fmla="*/ 0 w 145"/>
                    <a:gd name="T27" fmla="*/ 0 h 170"/>
                    <a:gd name="T28" fmla="*/ 0 w 145"/>
                    <a:gd name="T29" fmla="*/ 0 h 170"/>
                    <a:gd name="T30" fmla="*/ 0 w 145"/>
                    <a:gd name="T31" fmla="*/ 0 h 170"/>
                    <a:gd name="T32" fmla="*/ 0 w 145"/>
                    <a:gd name="T33" fmla="*/ 0 h 170"/>
                    <a:gd name="T34" fmla="*/ 0 w 145"/>
                    <a:gd name="T35" fmla="*/ 0 h 170"/>
                    <a:gd name="T36" fmla="*/ 0 w 145"/>
                    <a:gd name="T37" fmla="*/ 0 h 170"/>
                    <a:gd name="T38" fmla="*/ 0 w 145"/>
                    <a:gd name="T39" fmla="*/ 0 h 170"/>
                    <a:gd name="T40" fmla="*/ 0 w 145"/>
                    <a:gd name="T41" fmla="*/ 0 h 170"/>
                    <a:gd name="T42" fmla="*/ 0 w 145"/>
                    <a:gd name="T43" fmla="*/ 0 h 170"/>
                    <a:gd name="T44" fmla="*/ 0 w 145"/>
                    <a:gd name="T45" fmla="*/ 0 h 170"/>
                    <a:gd name="T46" fmla="*/ 0 w 145"/>
                    <a:gd name="T47" fmla="*/ 0 h 170"/>
                    <a:gd name="T48" fmla="*/ 0 w 145"/>
                    <a:gd name="T49" fmla="*/ 0 h 170"/>
                    <a:gd name="T50" fmla="*/ 0 w 145"/>
                    <a:gd name="T51" fmla="*/ 0 h 170"/>
                    <a:gd name="T52" fmla="*/ 0 w 145"/>
                    <a:gd name="T53" fmla="*/ 0 h 170"/>
                    <a:gd name="T54" fmla="*/ 0 w 145"/>
                    <a:gd name="T55" fmla="*/ 0 h 170"/>
                    <a:gd name="T56" fmla="*/ 0 w 145"/>
                    <a:gd name="T57" fmla="*/ 0 h 170"/>
                    <a:gd name="T58" fmla="*/ 0 w 145"/>
                    <a:gd name="T59" fmla="*/ 0 h 170"/>
                    <a:gd name="T60" fmla="*/ 0 w 145"/>
                    <a:gd name="T61" fmla="*/ 0 h 170"/>
                    <a:gd name="T62" fmla="*/ 0 w 145"/>
                    <a:gd name="T63" fmla="*/ 0 h 170"/>
                    <a:gd name="T64" fmla="*/ 0 w 145"/>
                    <a:gd name="T65" fmla="*/ 0 h 170"/>
                    <a:gd name="T66" fmla="*/ 0 w 145"/>
                    <a:gd name="T67" fmla="*/ 0 h 170"/>
                    <a:gd name="T68" fmla="*/ 0 w 145"/>
                    <a:gd name="T69" fmla="*/ 0 h 170"/>
                    <a:gd name="T70" fmla="*/ 0 w 145"/>
                    <a:gd name="T71" fmla="*/ 0 h 170"/>
                    <a:gd name="T72" fmla="*/ 0 w 145"/>
                    <a:gd name="T73" fmla="*/ 0 h 170"/>
                    <a:gd name="T74" fmla="*/ 0 w 145"/>
                    <a:gd name="T75" fmla="*/ 0 h 170"/>
                    <a:gd name="T76" fmla="*/ 0 w 145"/>
                    <a:gd name="T77" fmla="*/ 0 h 170"/>
                    <a:gd name="T78" fmla="*/ 0 w 145"/>
                    <a:gd name="T79" fmla="*/ 0 h 170"/>
                    <a:gd name="T80" fmla="*/ 0 w 145"/>
                    <a:gd name="T81" fmla="*/ 0 h 170"/>
                    <a:gd name="T82" fmla="*/ 0 w 145"/>
                    <a:gd name="T83" fmla="*/ 0 h 1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5" h="170">
                      <a:moveTo>
                        <a:pt x="145" y="84"/>
                      </a:moveTo>
                      <a:lnTo>
                        <a:pt x="144" y="73"/>
                      </a:lnTo>
                      <a:lnTo>
                        <a:pt x="143" y="62"/>
                      </a:lnTo>
                      <a:lnTo>
                        <a:pt x="140" y="51"/>
                      </a:lnTo>
                      <a:lnTo>
                        <a:pt x="136" y="42"/>
                      </a:lnTo>
                      <a:lnTo>
                        <a:pt x="131" y="33"/>
                      </a:lnTo>
                      <a:lnTo>
                        <a:pt x="126" y="25"/>
                      </a:lnTo>
                      <a:lnTo>
                        <a:pt x="120" y="18"/>
                      </a:lnTo>
                      <a:lnTo>
                        <a:pt x="113" y="12"/>
                      </a:lnTo>
                      <a:lnTo>
                        <a:pt x="106" y="8"/>
                      </a:lnTo>
                      <a:lnTo>
                        <a:pt x="99" y="6"/>
                      </a:lnTo>
                      <a:lnTo>
                        <a:pt x="92" y="4"/>
                      </a:lnTo>
                      <a:lnTo>
                        <a:pt x="85" y="2"/>
                      </a:lnTo>
                      <a:lnTo>
                        <a:pt x="78" y="1"/>
                      </a:lnTo>
                      <a:lnTo>
                        <a:pt x="71" y="0"/>
                      </a:lnTo>
                      <a:lnTo>
                        <a:pt x="64" y="0"/>
                      </a:lnTo>
                      <a:lnTo>
                        <a:pt x="57" y="0"/>
                      </a:lnTo>
                      <a:lnTo>
                        <a:pt x="51" y="1"/>
                      </a:lnTo>
                      <a:lnTo>
                        <a:pt x="45" y="5"/>
                      </a:lnTo>
                      <a:lnTo>
                        <a:pt x="39" y="7"/>
                      </a:lnTo>
                      <a:lnTo>
                        <a:pt x="34" y="11"/>
                      </a:lnTo>
                      <a:lnTo>
                        <a:pt x="24" y="19"/>
                      </a:lnTo>
                      <a:lnTo>
                        <a:pt x="16" y="30"/>
                      </a:lnTo>
                      <a:lnTo>
                        <a:pt x="12" y="36"/>
                      </a:lnTo>
                      <a:lnTo>
                        <a:pt x="9" y="42"/>
                      </a:lnTo>
                      <a:lnTo>
                        <a:pt x="7" y="48"/>
                      </a:lnTo>
                      <a:lnTo>
                        <a:pt x="4" y="55"/>
                      </a:lnTo>
                      <a:lnTo>
                        <a:pt x="3" y="61"/>
                      </a:lnTo>
                      <a:lnTo>
                        <a:pt x="1" y="68"/>
                      </a:lnTo>
                      <a:lnTo>
                        <a:pt x="0" y="77"/>
                      </a:lnTo>
                      <a:lnTo>
                        <a:pt x="0" y="84"/>
                      </a:lnTo>
                      <a:lnTo>
                        <a:pt x="1" y="92"/>
                      </a:lnTo>
                      <a:lnTo>
                        <a:pt x="2" y="101"/>
                      </a:lnTo>
                      <a:lnTo>
                        <a:pt x="3" y="109"/>
                      </a:lnTo>
                      <a:lnTo>
                        <a:pt x="6" y="117"/>
                      </a:lnTo>
                      <a:lnTo>
                        <a:pt x="9" y="125"/>
                      </a:lnTo>
                      <a:lnTo>
                        <a:pt x="12" y="132"/>
                      </a:lnTo>
                      <a:lnTo>
                        <a:pt x="17" y="139"/>
                      </a:lnTo>
                      <a:lnTo>
                        <a:pt x="21" y="145"/>
                      </a:lnTo>
                      <a:lnTo>
                        <a:pt x="26" y="151"/>
                      </a:lnTo>
                      <a:lnTo>
                        <a:pt x="32" y="156"/>
                      </a:lnTo>
                      <a:lnTo>
                        <a:pt x="38" y="159"/>
                      </a:lnTo>
                      <a:lnTo>
                        <a:pt x="45" y="163"/>
                      </a:lnTo>
                      <a:lnTo>
                        <a:pt x="52" y="166"/>
                      </a:lnTo>
                      <a:lnTo>
                        <a:pt x="59" y="169"/>
                      </a:lnTo>
                      <a:lnTo>
                        <a:pt x="66" y="170"/>
                      </a:lnTo>
                      <a:lnTo>
                        <a:pt x="73" y="170"/>
                      </a:lnTo>
                      <a:lnTo>
                        <a:pt x="80" y="170"/>
                      </a:lnTo>
                      <a:lnTo>
                        <a:pt x="88" y="169"/>
                      </a:lnTo>
                      <a:lnTo>
                        <a:pt x="94" y="166"/>
                      </a:lnTo>
                      <a:lnTo>
                        <a:pt x="101" y="163"/>
                      </a:lnTo>
                      <a:lnTo>
                        <a:pt x="107" y="159"/>
                      </a:lnTo>
                      <a:lnTo>
                        <a:pt x="113" y="156"/>
                      </a:lnTo>
                      <a:lnTo>
                        <a:pt x="119" y="151"/>
                      </a:lnTo>
                      <a:lnTo>
                        <a:pt x="124" y="145"/>
                      </a:lnTo>
                      <a:lnTo>
                        <a:pt x="129" y="139"/>
                      </a:lnTo>
                      <a:lnTo>
                        <a:pt x="133" y="132"/>
                      </a:lnTo>
                      <a:lnTo>
                        <a:pt x="136" y="125"/>
                      </a:lnTo>
                      <a:lnTo>
                        <a:pt x="139" y="117"/>
                      </a:lnTo>
                      <a:lnTo>
                        <a:pt x="142" y="109"/>
                      </a:lnTo>
                      <a:lnTo>
                        <a:pt x="144" y="101"/>
                      </a:lnTo>
                      <a:lnTo>
                        <a:pt x="145" y="92"/>
                      </a:lnTo>
                      <a:lnTo>
                        <a:pt x="145" y="84"/>
                      </a:lnTo>
                      <a:close/>
                      <a:moveTo>
                        <a:pt x="136" y="84"/>
                      </a:moveTo>
                      <a:lnTo>
                        <a:pt x="136" y="91"/>
                      </a:lnTo>
                      <a:lnTo>
                        <a:pt x="135" y="99"/>
                      </a:lnTo>
                      <a:lnTo>
                        <a:pt x="133" y="107"/>
                      </a:lnTo>
                      <a:lnTo>
                        <a:pt x="131" y="113"/>
                      </a:lnTo>
                      <a:lnTo>
                        <a:pt x="128" y="120"/>
                      </a:lnTo>
                      <a:lnTo>
                        <a:pt x="125" y="126"/>
                      </a:lnTo>
                      <a:lnTo>
                        <a:pt x="122" y="132"/>
                      </a:lnTo>
                      <a:lnTo>
                        <a:pt x="118" y="138"/>
                      </a:lnTo>
                      <a:lnTo>
                        <a:pt x="113" y="143"/>
                      </a:lnTo>
                      <a:lnTo>
                        <a:pt x="108" y="146"/>
                      </a:lnTo>
                      <a:lnTo>
                        <a:pt x="103" y="150"/>
                      </a:lnTo>
                      <a:lnTo>
                        <a:pt x="98" y="153"/>
                      </a:lnTo>
                      <a:lnTo>
                        <a:pt x="92" y="156"/>
                      </a:lnTo>
                      <a:lnTo>
                        <a:pt x="86" y="158"/>
                      </a:lnTo>
                      <a:lnTo>
                        <a:pt x="80" y="159"/>
                      </a:lnTo>
                      <a:lnTo>
                        <a:pt x="73" y="159"/>
                      </a:lnTo>
                      <a:lnTo>
                        <a:pt x="67" y="159"/>
                      </a:lnTo>
                      <a:lnTo>
                        <a:pt x="60" y="158"/>
                      </a:lnTo>
                      <a:lnTo>
                        <a:pt x="54" y="156"/>
                      </a:lnTo>
                      <a:lnTo>
                        <a:pt x="49" y="153"/>
                      </a:lnTo>
                      <a:lnTo>
                        <a:pt x="42" y="150"/>
                      </a:lnTo>
                      <a:lnTo>
                        <a:pt x="37" y="146"/>
                      </a:lnTo>
                      <a:lnTo>
                        <a:pt x="32" y="143"/>
                      </a:lnTo>
                      <a:lnTo>
                        <a:pt x="28" y="138"/>
                      </a:lnTo>
                      <a:lnTo>
                        <a:pt x="24" y="132"/>
                      </a:lnTo>
                      <a:lnTo>
                        <a:pt x="20" y="126"/>
                      </a:lnTo>
                      <a:lnTo>
                        <a:pt x="17" y="120"/>
                      </a:lnTo>
                      <a:lnTo>
                        <a:pt x="14" y="113"/>
                      </a:lnTo>
                      <a:lnTo>
                        <a:pt x="12" y="107"/>
                      </a:lnTo>
                      <a:lnTo>
                        <a:pt x="10" y="99"/>
                      </a:lnTo>
                      <a:lnTo>
                        <a:pt x="9" y="91"/>
                      </a:lnTo>
                      <a:lnTo>
                        <a:pt x="9" y="84"/>
                      </a:lnTo>
                      <a:lnTo>
                        <a:pt x="9" y="77"/>
                      </a:lnTo>
                      <a:lnTo>
                        <a:pt x="10" y="68"/>
                      </a:lnTo>
                      <a:lnTo>
                        <a:pt x="12" y="61"/>
                      </a:lnTo>
                      <a:lnTo>
                        <a:pt x="14" y="54"/>
                      </a:lnTo>
                      <a:lnTo>
                        <a:pt x="17" y="48"/>
                      </a:lnTo>
                      <a:lnTo>
                        <a:pt x="20" y="42"/>
                      </a:lnTo>
                      <a:lnTo>
                        <a:pt x="24" y="36"/>
                      </a:lnTo>
                      <a:lnTo>
                        <a:pt x="28" y="30"/>
                      </a:lnTo>
                      <a:lnTo>
                        <a:pt x="32" y="25"/>
                      </a:lnTo>
                      <a:lnTo>
                        <a:pt x="37" y="21"/>
                      </a:lnTo>
                      <a:lnTo>
                        <a:pt x="42" y="18"/>
                      </a:lnTo>
                      <a:lnTo>
                        <a:pt x="49" y="14"/>
                      </a:lnTo>
                      <a:lnTo>
                        <a:pt x="54" y="12"/>
                      </a:lnTo>
                      <a:lnTo>
                        <a:pt x="60" y="9"/>
                      </a:lnTo>
                      <a:lnTo>
                        <a:pt x="67" y="8"/>
                      </a:lnTo>
                      <a:lnTo>
                        <a:pt x="73" y="8"/>
                      </a:lnTo>
                      <a:lnTo>
                        <a:pt x="80" y="8"/>
                      </a:lnTo>
                      <a:lnTo>
                        <a:pt x="86" y="9"/>
                      </a:lnTo>
                      <a:lnTo>
                        <a:pt x="92" y="12"/>
                      </a:lnTo>
                      <a:lnTo>
                        <a:pt x="98" y="14"/>
                      </a:lnTo>
                      <a:lnTo>
                        <a:pt x="103" y="18"/>
                      </a:lnTo>
                      <a:lnTo>
                        <a:pt x="108" y="21"/>
                      </a:lnTo>
                      <a:lnTo>
                        <a:pt x="113" y="25"/>
                      </a:lnTo>
                      <a:lnTo>
                        <a:pt x="118" y="30"/>
                      </a:lnTo>
                      <a:lnTo>
                        <a:pt x="122" y="36"/>
                      </a:lnTo>
                      <a:lnTo>
                        <a:pt x="125" y="42"/>
                      </a:lnTo>
                      <a:lnTo>
                        <a:pt x="128" y="48"/>
                      </a:lnTo>
                      <a:lnTo>
                        <a:pt x="131" y="54"/>
                      </a:lnTo>
                      <a:lnTo>
                        <a:pt x="133" y="61"/>
                      </a:lnTo>
                      <a:lnTo>
                        <a:pt x="135" y="68"/>
                      </a:lnTo>
                      <a:lnTo>
                        <a:pt x="136" y="77"/>
                      </a:lnTo>
                      <a:lnTo>
                        <a:pt x="136" y="84"/>
                      </a:lnTo>
                      <a:close/>
                    </a:path>
                  </a:pathLst>
                </a:custGeom>
                <a:solidFill>
                  <a:srgbClr val="F8D7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69" name="Freeform 202"/>
                <p:cNvSpPr>
                  <a:spLocks noEditPoints="1"/>
                </p:cNvSpPr>
                <p:nvPr/>
              </p:nvSpPr>
              <p:spPr bwMode="auto">
                <a:xfrm>
                  <a:off x="1148" y="2646"/>
                  <a:ext cx="27" cy="27"/>
                </a:xfrm>
                <a:custGeom>
                  <a:avLst/>
                  <a:gdLst>
                    <a:gd name="T0" fmla="*/ 0 w 136"/>
                    <a:gd name="T1" fmla="*/ 0 h 162"/>
                    <a:gd name="T2" fmla="*/ 0 w 136"/>
                    <a:gd name="T3" fmla="*/ 0 h 162"/>
                    <a:gd name="T4" fmla="*/ 0 w 136"/>
                    <a:gd name="T5" fmla="*/ 0 h 162"/>
                    <a:gd name="T6" fmla="*/ 0 w 136"/>
                    <a:gd name="T7" fmla="*/ 0 h 162"/>
                    <a:gd name="T8" fmla="*/ 0 w 136"/>
                    <a:gd name="T9" fmla="*/ 0 h 162"/>
                    <a:gd name="T10" fmla="*/ 0 w 136"/>
                    <a:gd name="T11" fmla="*/ 0 h 162"/>
                    <a:gd name="T12" fmla="*/ 0 w 136"/>
                    <a:gd name="T13" fmla="*/ 0 h 162"/>
                    <a:gd name="T14" fmla="*/ 0 w 136"/>
                    <a:gd name="T15" fmla="*/ 0 h 162"/>
                    <a:gd name="T16" fmla="*/ 0 w 136"/>
                    <a:gd name="T17" fmla="*/ 0 h 162"/>
                    <a:gd name="T18" fmla="*/ 0 w 136"/>
                    <a:gd name="T19" fmla="*/ 0 h 162"/>
                    <a:gd name="T20" fmla="*/ 0 w 136"/>
                    <a:gd name="T21" fmla="*/ 0 h 162"/>
                    <a:gd name="T22" fmla="*/ 0 w 136"/>
                    <a:gd name="T23" fmla="*/ 0 h 162"/>
                    <a:gd name="T24" fmla="*/ 0 w 136"/>
                    <a:gd name="T25" fmla="*/ 0 h 162"/>
                    <a:gd name="T26" fmla="*/ 0 w 136"/>
                    <a:gd name="T27" fmla="*/ 0 h 162"/>
                    <a:gd name="T28" fmla="*/ 0 w 136"/>
                    <a:gd name="T29" fmla="*/ 0 h 162"/>
                    <a:gd name="T30" fmla="*/ 0 w 136"/>
                    <a:gd name="T31" fmla="*/ 0 h 162"/>
                    <a:gd name="T32" fmla="*/ 0 w 136"/>
                    <a:gd name="T33" fmla="*/ 0 h 162"/>
                    <a:gd name="T34" fmla="*/ 0 w 136"/>
                    <a:gd name="T35" fmla="*/ 0 h 162"/>
                    <a:gd name="T36" fmla="*/ 0 w 136"/>
                    <a:gd name="T37" fmla="*/ 0 h 162"/>
                    <a:gd name="T38" fmla="*/ 0 w 136"/>
                    <a:gd name="T39" fmla="*/ 0 h 162"/>
                    <a:gd name="T40" fmla="*/ 0 w 136"/>
                    <a:gd name="T41" fmla="*/ 0 h 162"/>
                    <a:gd name="T42" fmla="*/ 0 w 136"/>
                    <a:gd name="T43" fmla="*/ 0 h 162"/>
                    <a:gd name="T44" fmla="*/ 0 w 136"/>
                    <a:gd name="T45" fmla="*/ 0 h 162"/>
                    <a:gd name="T46" fmla="*/ 0 w 136"/>
                    <a:gd name="T47" fmla="*/ 0 h 162"/>
                    <a:gd name="T48" fmla="*/ 0 w 136"/>
                    <a:gd name="T49" fmla="*/ 0 h 162"/>
                    <a:gd name="T50" fmla="*/ 0 w 136"/>
                    <a:gd name="T51" fmla="*/ 0 h 162"/>
                    <a:gd name="T52" fmla="*/ 0 w 136"/>
                    <a:gd name="T53" fmla="*/ 0 h 162"/>
                    <a:gd name="T54" fmla="*/ 0 w 136"/>
                    <a:gd name="T55" fmla="*/ 0 h 162"/>
                    <a:gd name="T56" fmla="*/ 0 w 136"/>
                    <a:gd name="T57" fmla="*/ 0 h 162"/>
                    <a:gd name="T58" fmla="*/ 0 w 136"/>
                    <a:gd name="T59" fmla="*/ 0 h 162"/>
                    <a:gd name="T60" fmla="*/ 0 w 136"/>
                    <a:gd name="T61" fmla="*/ 0 h 162"/>
                    <a:gd name="T62" fmla="*/ 0 w 136"/>
                    <a:gd name="T63" fmla="*/ 0 h 162"/>
                    <a:gd name="T64" fmla="*/ 0 w 136"/>
                    <a:gd name="T65" fmla="*/ 0 h 162"/>
                    <a:gd name="T66" fmla="*/ 0 w 136"/>
                    <a:gd name="T67" fmla="*/ 0 h 162"/>
                    <a:gd name="T68" fmla="*/ 0 w 136"/>
                    <a:gd name="T69" fmla="*/ 0 h 162"/>
                    <a:gd name="T70" fmla="*/ 0 w 136"/>
                    <a:gd name="T71" fmla="*/ 0 h 162"/>
                    <a:gd name="T72" fmla="*/ 0 w 136"/>
                    <a:gd name="T73" fmla="*/ 0 h 162"/>
                    <a:gd name="T74" fmla="*/ 0 w 136"/>
                    <a:gd name="T75" fmla="*/ 0 h 162"/>
                    <a:gd name="T76" fmla="*/ 0 w 136"/>
                    <a:gd name="T77" fmla="*/ 0 h 162"/>
                    <a:gd name="T78" fmla="*/ 0 w 136"/>
                    <a:gd name="T79" fmla="*/ 0 h 162"/>
                    <a:gd name="T80" fmla="*/ 0 w 136"/>
                    <a:gd name="T81" fmla="*/ 0 h 162"/>
                    <a:gd name="T82" fmla="*/ 0 w 136"/>
                    <a:gd name="T83" fmla="*/ 0 h 162"/>
                    <a:gd name="T84" fmla="*/ 0 w 136"/>
                    <a:gd name="T85" fmla="*/ 0 h 1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6" h="162">
                      <a:moveTo>
                        <a:pt x="136" y="82"/>
                      </a:moveTo>
                      <a:lnTo>
                        <a:pt x="135" y="73"/>
                      </a:lnTo>
                      <a:lnTo>
                        <a:pt x="134" y="65"/>
                      </a:lnTo>
                      <a:lnTo>
                        <a:pt x="133" y="58"/>
                      </a:lnTo>
                      <a:lnTo>
                        <a:pt x="130" y="51"/>
                      </a:lnTo>
                      <a:lnTo>
                        <a:pt x="127" y="43"/>
                      </a:lnTo>
                      <a:lnTo>
                        <a:pt x="124" y="36"/>
                      </a:lnTo>
                      <a:lnTo>
                        <a:pt x="120" y="30"/>
                      </a:lnTo>
                      <a:lnTo>
                        <a:pt x="116" y="24"/>
                      </a:lnTo>
                      <a:lnTo>
                        <a:pt x="111" y="19"/>
                      </a:lnTo>
                      <a:lnTo>
                        <a:pt x="106" y="15"/>
                      </a:lnTo>
                      <a:lnTo>
                        <a:pt x="100" y="11"/>
                      </a:lnTo>
                      <a:lnTo>
                        <a:pt x="94" y="7"/>
                      </a:lnTo>
                      <a:lnTo>
                        <a:pt x="88" y="5"/>
                      </a:lnTo>
                      <a:lnTo>
                        <a:pt x="82" y="3"/>
                      </a:lnTo>
                      <a:lnTo>
                        <a:pt x="75" y="2"/>
                      </a:lnTo>
                      <a:lnTo>
                        <a:pt x="68" y="0"/>
                      </a:lnTo>
                      <a:lnTo>
                        <a:pt x="61" y="2"/>
                      </a:lnTo>
                      <a:lnTo>
                        <a:pt x="55" y="3"/>
                      </a:lnTo>
                      <a:lnTo>
                        <a:pt x="48" y="5"/>
                      </a:lnTo>
                      <a:lnTo>
                        <a:pt x="42" y="7"/>
                      </a:lnTo>
                      <a:lnTo>
                        <a:pt x="35" y="11"/>
                      </a:lnTo>
                      <a:lnTo>
                        <a:pt x="29" y="15"/>
                      </a:lnTo>
                      <a:lnTo>
                        <a:pt x="24" y="19"/>
                      </a:lnTo>
                      <a:lnTo>
                        <a:pt x="19" y="24"/>
                      </a:lnTo>
                      <a:lnTo>
                        <a:pt x="15" y="30"/>
                      </a:lnTo>
                      <a:lnTo>
                        <a:pt x="11" y="36"/>
                      </a:lnTo>
                      <a:lnTo>
                        <a:pt x="8" y="43"/>
                      </a:lnTo>
                      <a:lnTo>
                        <a:pt x="5" y="51"/>
                      </a:lnTo>
                      <a:lnTo>
                        <a:pt x="3" y="58"/>
                      </a:lnTo>
                      <a:lnTo>
                        <a:pt x="1" y="65"/>
                      </a:lnTo>
                      <a:lnTo>
                        <a:pt x="0" y="73"/>
                      </a:lnTo>
                      <a:lnTo>
                        <a:pt x="0" y="82"/>
                      </a:lnTo>
                      <a:lnTo>
                        <a:pt x="0" y="90"/>
                      </a:lnTo>
                      <a:lnTo>
                        <a:pt x="1" y="99"/>
                      </a:lnTo>
                      <a:lnTo>
                        <a:pt x="3" y="106"/>
                      </a:lnTo>
                      <a:lnTo>
                        <a:pt x="5" y="113"/>
                      </a:lnTo>
                      <a:lnTo>
                        <a:pt x="8" y="120"/>
                      </a:lnTo>
                      <a:lnTo>
                        <a:pt x="11" y="127"/>
                      </a:lnTo>
                      <a:lnTo>
                        <a:pt x="15" y="133"/>
                      </a:lnTo>
                      <a:lnTo>
                        <a:pt x="19" y="139"/>
                      </a:lnTo>
                      <a:lnTo>
                        <a:pt x="24" y="144"/>
                      </a:lnTo>
                      <a:lnTo>
                        <a:pt x="29" y="149"/>
                      </a:lnTo>
                      <a:lnTo>
                        <a:pt x="35" y="153"/>
                      </a:lnTo>
                      <a:lnTo>
                        <a:pt x="42" y="156"/>
                      </a:lnTo>
                      <a:lnTo>
                        <a:pt x="48" y="159"/>
                      </a:lnTo>
                      <a:lnTo>
                        <a:pt x="55" y="161"/>
                      </a:lnTo>
                      <a:lnTo>
                        <a:pt x="61" y="162"/>
                      </a:lnTo>
                      <a:lnTo>
                        <a:pt x="68" y="162"/>
                      </a:lnTo>
                      <a:lnTo>
                        <a:pt x="75" y="162"/>
                      </a:lnTo>
                      <a:lnTo>
                        <a:pt x="82" y="161"/>
                      </a:lnTo>
                      <a:lnTo>
                        <a:pt x="88" y="159"/>
                      </a:lnTo>
                      <a:lnTo>
                        <a:pt x="94" y="156"/>
                      </a:lnTo>
                      <a:lnTo>
                        <a:pt x="100" y="153"/>
                      </a:lnTo>
                      <a:lnTo>
                        <a:pt x="106" y="149"/>
                      </a:lnTo>
                      <a:lnTo>
                        <a:pt x="111" y="144"/>
                      </a:lnTo>
                      <a:lnTo>
                        <a:pt x="116" y="139"/>
                      </a:lnTo>
                      <a:lnTo>
                        <a:pt x="120" y="133"/>
                      </a:lnTo>
                      <a:lnTo>
                        <a:pt x="124" y="127"/>
                      </a:lnTo>
                      <a:lnTo>
                        <a:pt x="127" y="120"/>
                      </a:lnTo>
                      <a:lnTo>
                        <a:pt x="130" y="113"/>
                      </a:lnTo>
                      <a:lnTo>
                        <a:pt x="133" y="106"/>
                      </a:lnTo>
                      <a:lnTo>
                        <a:pt x="134" y="99"/>
                      </a:lnTo>
                      <a:lnTo>
                        <a:pt x="135" y="90"/>
                      </a:lnTo>
                      <a:lnTo>
                        <a:pt x="136" y="82"/>
                      </a:lnTo>
                      <a:close/>
                      <a:moveTo>
                        <a:pt x="127" y="82"/>
                      </a:moveTo>
                      <a:lnTo>
                        <a:pt x="126" y="89"/>
                      </a:lnTo>
                      <a:lnTo>
                        <a:pt x="125" y="96"/>
                      </a:lnTo>
                      <a:lnTo>
                        <a:pt x="124" y="102"/>
                      </a:lnTo>
                      <a:lnTo>
                        <a:pt x="122" y="109"/>
                      </a:lnTo>
                      <a:lnTo>
                        <a:pt x="120" y="115"/>
                      </a:lnTo>
                      <a:lnTo>
                        <a:pt x="117" y="121"/>
                      </a:lnTo>
                      <a:lnTo>
                        <a:pt x="113" y="126"/>
                      </a:lnTo>
                      <a:lnTo>
                        <a:pt x="109" y="131"/>
                      </a:lnTo>
                      <a:lnTo>
                        <a:pt x="105" y="136"/>
                      </a:lnTo>
                      <a:lnTo>
                        <a:pt x="101" y="141"/>
                      </a:lnTo>
                      <a:lnTo>
                        <a:pt x="96" y="143"/>
                      </a:lnTo>
                      <a:lnTo>
                        <a:pt x="91" y="147"/>
                      </a:lnTo>
                      <a:lnTo>
                        <a:pt x="85" y="149"/>
                      </a:lnTo>
                      <a:lnTo>
                        <a:pt x="80" y="150"/>
                      </a:lnTo>
                      <a:lnTo>
                        <a:pt x="74" y="151"/>
                      </a:lnTo>
                      <a:lnTo>
                        <a:pt x="68" y="151"/>
                      </a:lnTo>
                      <a:lnTo>
                        <a:pt x="62" y="151"/>
                      </a:lnTo>
                      <a:lnTo>
                        <a:pt x="56" y="150"/>
                      </a:lnTo>
                      <a:lnTo>
                        <a:pt x="51" y="149"/>
                      </a:lnTo>
                      <a:lnTo>
                        <a:pt x="45" y="147"/>
                      </a:lnTo>
                      <a:lnTo>
                        <a:pt x="40" y="143"/>
                      </a:lnTo>
                      <a:lnTo>
                        <a:pt x="34" y="141"/>
                      </a:lnTo>
                      <a:lnTo>
                        <a:pt x="30" y="136"/>
                      </a:lnTo>
                      <a:lnTo>
                        <a:pt x="26" y="131"/>
                      </a:lnTo>
                      <a:lnTo>
                        <a:pt x="22" y="126"/>
                      </a:lnTo>
                      <a:lnTo>
                        <a:pt x="19" y="121"/>
                      </a:lnTo>
                      <a:lnTo>
                        <a:pt x="16" y="115"/>
                      </a:lnTo>
                      <a:lnTo>
                        <a:pt x="13" y="109"/>
                      </a:lnTo>
                      <a:lnTo>
                        <a:pt x="11" y="102"/>
                      </a:lnTo>
                      <a:lnTo>
                        <a:pt x="10" y="96"/>
                      </a:lnTo>
                      <a:lnTo>
                        <a:pt x="9" y="89"/>
                      </a:lnTo>
                      <a:lnTo>
                        <a:pt x="9" y="82"/>
                      </a:lnTo>
                      <a:lnTo>
                        <a:pt x="9" y="75"/>
                      </a:lnTo>
                      <a:lnTo>
                        <a:pt x="10" y="67"/>
                      </a:lnTo>
                      <a:lnTo>
                        <a:pt x="11" y="61"/>
                      </a:lnTo>
                      <a:lnTo>
                        <a:pt x="13" y="54"/>
                      </a:lnTo>
                      <a:lnTo>
                        <a:pt x="16" y="48"/>
                      </a:lnTo>
                      <a:lnTo>
                        <a:pt x="19" y="42"/>
                      </a:lnTo>
                      <a:lnTo>
                        <a:pt x="22" y="37"/>
                      </a:lnTo>
                      <a:lnTo>
                        <a:pt x="26" y="33"/>
                      </a:lnTo>
                      <a:lnTo>
                        <a:pt x="30" y="28"/>
                      </a:lnTo>
                      <a:lnTo>
                        <a:pt x="34" y="23"/>
                      </a:lnTo>
                      <a:lnTo>
                        <a:pt x="40" y="21"/>
                      </a:lnTo>
                      <a:lnTo>
                        <a:pt x="45" y="17"/>
                      </a:lnTo>
                      <a:lnTo>
                        <a:pt x="51" y="15"/>
                      </a:lnTo>
                      <a:lnTo>
                        <a:pt x="56" y="13"/>
                      </a:lnTo>
                      <a:lnTo>
                        <a:pt x="62" y="12"/>
                      </a:lnTo>
                      <a:lnTo>
                        <a:pt x="68" y="11"/>
                      </a:lnTo>
                      <a:lnTo>
                        <a:pt x="74" y="12"/>
                      </a:lnTo>
                      <a:lnTo>
                        <a:pt x="80" y="13"/>
                      </a:lnTo>
                      <a:lnTo>
                        <a:pt x="85" y="15"/>
                      </a:lnTo>
                      <a:lnTo>
                        <a:pt x="91" y="17"/>
                      </a:lnTo>
                      <a:lnTo>
                        <a:pt x="96" y="21"/>
                      </a:lnTo>
                      <a:lnTo>
                        <a:pt x="101" y="23"/>
                      </a:lnTo>
                      <a:lnTo>
                        <a:pt x="105" y="28"/>
                      </a:lnTo>
                      <a:lnTo>
                        <a:pt x="109" y="33"/>
                      </a:lnTo>
                      <a:lnTo>
                        <a:pt x="113" y="37"/>
                      </a:lnTo>
                      <a:lnTo>
                        <a:pt x="117" y="42"/>
                      </a:lnTo>
                      <a:lnTo>
                        <a:pt x="120" y="48"/>
                      </a:lnTo>
                      <a:lnTo>
                        <a:pt x="122" y="54"/>
                      </a:lnTo>
                      <a:lnTo>
                        <a:pt x="124" y="61"/>
                      </a:lnTo>
                      <a:lnTo>
                        <a:pt x="125" y="67"/>
                      </a:lnTo>
                      <a:lnTo>
                        <a:pt x="126" y="75"/>
                      </a:lnTo>
                      <a:lnTo>
                        <a:pt x="127" y="82"/>
                      </a:lnTo>
                      <a:close/>
                    </a:path>
                  </a:pathLst>
                </a:custGeom>
                <a:solidFill>
                  <a:srgbClr val="F9DA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70" name="Freeform 203"/>
                <p:cNvSpPr>
                  <a:spLocks noEditPoints="1"/>
                </p:cNvSpPr>
                <p:nvPr/>
              </p:nvSpPr>
              <p:spPr bwMode="auto">
                <a:xfrm>
                  <a:off x="1149" y="2647"/>
                  <a:ext cx="25" cy="25"/>
                </a:xfrm>
                <a:custGeom>
                  <a:avLst/>
                  <a:gdLst>
                    <a:gd name="T0" fmla="*/ 0 w 127"/>
                    <a:gd name="T1" fmla="*/ 0 h 151"/>
                    <a:gd name="T2" fmla="*/ 0 w 127"/>
                    <a:gd name="T3" fmla="*/ 0 h 151"/>
                    <a:gd name="T4" fmla="*/ 0 w 127"/>
                    <a:gd name="T5" fmla="*/ 0 h 151"/>
                    <a:gd name="T6" fmla="*/ 0 w 127"/>
                    <a:gd name="T7" fmla="*/ 0 h 151"/>
                    <a:gd name="T8" fmla="*/ 0 w 127"/>
                    <a:gd name="T9" fmla="*/ 0 h 151"/>
                    <a:gd name="T10" fmla="*/ 0 w 127"/>
                    <a:gd name="T11" fmla="*/ 0 h 151"/>
                    <a:gd name="T12" fmla="*/ 0 w 127"/>
                    <a:gd name="T13" fmla="*/ 0 h 151"/>
                    <a:gd name="T14" fmla="*/ 0 w 127"/>
                    <a:gd name="T15" fmla="*/ 0 h 151"/>
                    <a:gd name="T16" fmla="*/ 0 w 127"/>
                    <a:gd name="T17" fmla="*/ 0 h 151"/>
                    <a:gd name="T18" fmla="*/ 0 w 127"/>
                    <a:gd name="T19" fmla="*/ 0 h 151"/>
                    <a:gd name="T20" fmla="*/ 0 w 127"/>
                    <a:gd name="T21" fmla="*/ 0 h 151"/>
                    <a:gd name="T22" fmla="*/ 0 w 127"/>
                    <a:gd name="T23" fmla="*/ 0 h 151"/>
                    <a:gd name="T24" fmla="*/ 0 w 127"/>
                    <a:gd name="T25" fmla="*/ 0 h 151"/>
                    <a:gd name="T26" fmla="*/ 0 w 127"/>
                    <a:gd name="T27" fmla="*/ 0 h 151"/>
                    <a:gd name="T28" fmla="*/ 0 w 127"/>
                    <a:gd name="T29" fmla="*/ 0 h 151"/>
                    <a:gd name="T30" fmla="*/ 0 w 127"/>
                    <a:gd name="T31" fmla="*/ 0 h 151"/>
                    <a:gd name="T32" fmla="*/ 0 w 127"/>
                    <a:gd name="T33" fmla="*/ 0 h 151"/>
                    <a:gd name="T34" fmla="*/ 0 w 127"/>
                    <a:gd name="T35" fmla="*/ 0 h 151"/>
                    <a:gd name="T36" fmla="*/ 0 w 127"/>
                    <a:gd name="T37" fmla="*/ 0 h 151"/>
                    <a:gd name="T38" fmla="*/ 0 w 127"/>
                    <a:gd name="T39" fmla="*/ 0 h 151"/>
                    <a:gd name="T40" fmla="*/ 0 w 127"/>
                    <a:gd name="T41" fmla="*/ 0 h 151"/>
                    <a:gd name="T42" fmla="*/ 0 w 127"/>
                    <a:gd name="T43" fmla="*/ 0 h 151"/>
                    <a:gd name="T44" fmla="*/ 0 w 127"/>
                    <a:gd name="T45" fmla="*/ 0 h 151"/>
                    <a:gd name="T46" fmla="*/ 0 w 127"/>
                    <a:gd name="T47" fmla="*/ 0 h 151"/>
                    <a:gd name="T48" fmla="*/ 0 w 127"/>
                    <a:gd name="T49" fmla="*/ 0 h 151"/>
                    <a:gd name="T50" fmla="*/ 0 w 127"/>
                    <a:gd name="T51" fmla="*/ 0 h 151"/>
                    <a:gd name="T52" fmla="*/ 0 w 127"/>
                    <a:gd name="T53" fmla="*/ 0 h 151"/>
                    <a:gd name="T54" fmla="*/ 0 w 127"/>
                    <a:gd name="T55" fmla="*/ 0 h 151"/>
                    <a:gd name="T56" fmla="*/ 0 w 127"/>
                    <a:gd name="T57" fmla="*/ 0 h 151"/>
                    <a:gd name="T58" fmla="*/ 0 w 127"/>
                    <a:gd name="T59" fmla="*/ 0 h 151"/>
                    <a:gd name="T60" fmla="*/ 0 w 127"/>
                    <a:gd name="T61" fmla="*/ 0 h 151"/>
                    <a:gd name="T62" fmla="*/ 0 w 127"/>
                    <a:gd name="T63" fmla="*/ 0 h 151"/>
                    <a:gd name="T64" fmla="*/ 0 w 127"/>
                    <a:gd name="T65" fmla="*/ 0 h 151"/>
                    <a:gd name="T66" fmla="*/ 0 w 127"/>
                    <a:gd name="T67" fmla="*/ 0 h 151"/>
                    <a:gd name="T68" fmla="*/ 0 w 127"/>
                    <a:gd name="T69" fmla="*/ 0 h 151"/>
                    <a:gd name="T70" fmla="*/ 0 w 127"/>
                    <a:gd name="T71" fmla="*/ 0 h 151"/>
                    <a:gd name="T72" fmla="*/ 0 w 127"/>
                    <a:gd name="T73" fmla="*/ 0 h 151"/>
                    <a:gd name="T74" fmla="*/ 0 w 127"/>
                    <a:gd name="T75" fmla="*/ 0 h 151"/>
                    <a:gd name="T76" fmla="*/ 0 w 127"/>
                    <a:gd name="T77" fmla="*/ 0 h 151"/>
                    <a:gd name="T78" fmla="*/ 0 w 127"/>
                    <a:gd name="T79" fmla="*/ 0 h 151"/>
                    <a:gd name="T80" fmla="*/ 0 w 127"/>
                    <a:gd name="T81" fmla="*/ 0 h 151"/>
                    <a:gd name="T82" fmla="*/ 0 w 127"/>
                    <a:gd name="T83" fmla="*/ 0 h 151"/>
                    <a:gd name="T84" fmla="*/ 0 w 127"/>
                    <a:gd name="T85" fmla="*/ 0 h 151"/>
                    <a:gd name="T86" fmla="*/ 0 w 127"/>
                    <a:gd name="T87" fmla="*/ 0 h 151"/>
                    <a:gd name="T88" fmla="*/ 0 w 127"/>
                    <a:gd name="T89" fmla="*/ 0 h 151"/>
                    <a:gd name="T90" fmla="*/ 0 w 127"/>
                    <a:gd name="T91" fmla="*/ 0 h 151"/>
                    <a:gd name="T92" fmla="*/ 0 w 127"/>
                    <a:gd name="T93" fmla="*/ 0 h 151"/>
                    <a:gd name="T94" fmla="*/ 0 w 127"/>
                    <a:gd name="T95" fmla="*/ 0 h 151"/>
                    <a:gd name="T96" fmla="*/ 0 w 127"/>
                    <a:gd name="T97" fmla="*/ 0 h 151"/>
                    <a:gd name="T98" fmla="*/ 0 w 127"/>
                    <a:gd name="T99" fmla="*/ 0 h 151"/>
                    <a:gd name="T100" fmla="*/ 0 w 127"/>
                    <a:gd name="T101" fmla="*/ 0 h 151"/>
                    <a:gd name="T102" fmla="*/ 0 w 127"/>
                    <a:gd name="T103" fmla="*/ 0 h 151"/>
                    <a:gd name="T104" fmla="*/ 0 w 127"/>
                    <a:gd name="T105" fmla="*/ 0 h 151"/>
                    <a:gd name="T106" fmla="*/ 0 w 127"/>
                    <a:gd name="T107" fmla="*/ 0 h 151"/>
                    <a:gd name="T108" fmla="*/ 0 w 127"/>
                    <a:gd name="T109" fmla="*/ 0 h 151"/>
                    <a:gd name="T110" fmla="*/ 0 w 127"/>
                    <a:gd name="T111" fmla="*/ 0 h 151"/>
                    <a:gd name="T112" fmla="*/ 0 w 127"/>
                    <a:gd name="T113" fmla="*/ 0 h 151"/>
                    <a:gd name="T114" fmla="*/ 0 w 127"/>
                    <a:gd name="T115" fmla="*/ 0 h 151"/>
                    <a:gd name="T116" fmla="*/ 0 w 127"/>
                    <a:gd name="T117" fmla="*/ 0 h 15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7" h="151">
                      <a:moveTo>
                        <a:pt x="127" y="76"/>
                      </a:moveTo>
                      <a:lnTo>
                        <a:pt x="127" y="69"/>
                      </a:lnTo>
                      <a:lnTo>
                        <a:pt x="126" y="60"/>
                      </a:lnTo>
                      <a:lnTo>
                        <a:pt x="124" y="53"/>
                      </a:lnTo>
                      <a:lnTo>
                        <a:pt x="122" y="46"/>
                      </a:lnTo>
                      <a:lnTo>
                        <a:pt x="119" y="40"/>
                      </a:lnTo>
                      <a:lnTo>
                        <a:pt x="116" y="34"/>
                      </a:lnTo>
                      <a:lnTo>
                        <a:pt x="113" y="28"/>
                      </a:lnTo>
                      <a:lnTo>
                        <a:pt x="109" y="22"/>
                      </a:lnTo>
                      <a:lnTo>
                        <a:pt x="104" y="17"/>
                      </a:lnTo>
                      <a:lnTo>
                        <a:pt x="99" y="13"/>
                      </a:lnTo>
                      <a:lnTo>
                        <a:pt x="94" y="10"/>
                      </a:lnTo>
                      <a:lnTo>
                        <a:pt x="89" y="6"/>
                      </a:lnTo>
                      <a:lnTo>
                        <a:pt x="83" y="4"/>
                      </a:lnTo>
                      <a:lnTo>
                        <a:pt x="77" y="1"/>
                      </a:lnTo>
                      <a:lnTo>
                        <a:pt x="71" y="0"/>
                      </a:lnTo>
                      <a:lnTo>
                        <a:pt x="64" y="0"/>
                      </a:lnTo>
                      <a:lnTo>
                        <a:pt x="58" y="0"/>
                      </a:lnTo>
                      <a:lnTo>
                        <a:pt x="51" y="1"/>
                      </a:lnTo>
                      <a:lnTo>
                        <a:pt x="45" y="4"/>
                      </a:lnTo>
                      <a:lnTo>
                        <a:pt x="40" y="6"/>
                      </a:lnTo>
                      <a:lnTo>
                        <a:pt x="33" y="10"/>
                      </a:lnTo>
                      <a:lnTo>
                        <a:pt x="28" y="13"/>
                      </a:lnTo>
                      <a:lnTo>
                        <a:pt x="23" y="17"/>
                      </a:lnTo>
                      <a:lnTo>
                        <a:pt x="19" y="22"/>
                      </a:lnTo>
                      <a:lnTo>
                        <a:pt x="15" y="28"/>
                      </a:lnTo>
                      <a:lnTo>
                        <a:pt x="11" y="34"/>
                      </a:lnTo>
                      <a:lnTo>
                        <a:pt x="8" y="40"/>
                      </a:lnTo>
                      <a:lnTo>
                        <a:pt x="5" y="46"/>
                      </a:lnTo>
                      <a:lnTo>
                        <a:pt x="3" y="53"/>
                      </a:lnTo>
                      <a:lnTo>
                        <a:pt x="1" y="60"/>
                      </a:lnTo>
                      <a:lnTo>
                        <a:pt x="0" y="69"/>
                      </a:lnTo>
                      <a:lnTo>
                        <a:pt x="0" y="76"/>
                      </a:lnTo>
                      <a:lnTo>
                        <a:pt x="0" y="83"/>
                      </a:lnTo>
                      <a:lnTo>
                        <a:pt x="1" y="91"/>
                      </a:lnTo>
                      <a:lnTo>
                        <a:pt x="3" y="99"/>
                      </a:lnTo>
                      <a:lnTo>
                        <a:pt x="5" y="105"/>
                      </a:lnTo>
                      <a:lnTo>
                        <a:pt x="8" y="112"/>
                      </a:lnTo>
                      <a:lnTo>
                        <a:pt x="11" y="118"/>
                      </a:lnTo>
                      <a:lnTo>
                        <a:pt x="15" y="124"/>
                      </a:lnTo>
                      <a:lnTo>
                        <a:pt x="19" y="130"/>
                      </a:lnTo>
                      <a:lnTo>
                        <a:pt x="23" y="135"/>
                      </a:lnTo>
                      <a:lnTo>
                        <a:pt x="28" y="138"/>
                      </a:lnTo>
                      <a:lnTo>
                        <a:pt x="33" y="142"/>
                      </a:lnTo>
                      <a:lnTo>
                        <a:pt x="40" y="145"/>
                      </a:lnTo>
                      <a:lnTo>
                        <a:pt x="45" y="148"/>
                      </a:lnTo>
                      <a:lnTo>
                        <a:pt x="51" y="150"/>
                      </a:lnTo>
                      <a:lnTo>
                        <a:pt x="58" y="151"/>
                      </a:lnTo>
                      <a:lnTo>
                        <a:pt x="64" y="151"/>
                      </a:lnTo>
                      <a:lnTo>
                        <a:pt x="71" y="151"/>
                      </a:lnTo>
                      <a:lnTo>
                        <a:pt x="77" y="150"/>
                      </a:lnTo>
                      <a:lnTo>
                        <a:pt x="83" y="148"/>
                      </a:lnTo>
                      <a:lnTo>
                        <a:pt x="89" y="145"/>
                      </a:lnTo>
                      <a:lnTo>
                        <a:pt x="94" y="142"/>
                      </a:lnTo>
                      <a:lnTo>
                        <a:pt x="99" y="138"/>
                      </a:lnTo>
                      <a:lnTo>
                        <a:pt x="104" y="135"/>
                      </a:lnTo>
                      <a:lnTo>
                        <a:pt x="109" y="130"/>
                      </a:lnTo>
                      <a:lnTo>
                        <a:pt x="113" y="124"/>
                      </a:lnTo>
                      <a:lnTo>
                        <a:pt x="116" y="118"/>
                      </a:lnTo>
                      <a:lnTo>
                        <a:pt x="119" y="112"/>
                      </a:lnTo>
                      <a:lnTo>
                        <a:pt x="122" y="105"/>
                      </a:lnTo>
                      <a:lnTo>
                        <a:pt x="124" y="99"/>
                      </a:lnTo>
                      <a:lnTo>
                        <a:pt x="126" y="91"/>
                      </a:lnTo>
                      <a:lnTo>
                        <a:pt x="127" y="83"/>
                      </a:lnTo>
                      <a:lnTo>
                        <a:pt x="127" y="76"/>
                      </a:lnTo>
                      <a:close/>
                      <a:moveTo>
                        <a:pt x="118" y="76"/>
                      </a:moveTo>
                      <a:lnTo>
                        <a:pt x="118" y="82"/>
                      </a:lnTo>
                      <a:lnTo>
                        <a:pt x="117" y="89"/>
                      </a:lnTo>
                      <a:lnTo>
                        <a:pt x="116" y="95"/>
                      </a:lnTo>
                      <a:lnTo>
                        <a:pt x="114" y="101"/>
                      </a:lnTo>
                      <a:lnTo>
                        <a:pt x="109" y="112"/>
                      </a:lnTo>
                      <a:lnTo>
                        <a:pt x="102" y="121"/>
                      </a:lnTo>
                      <a:lnTo>
                        <a:pt x="94" y="130"/>
                      </a:lnTo>
                      <a:lnTo>
                        <a:pt x="85" y="136"/>
                      </a:lnTo>
                      <a:lnTo>
                        <a:pt x="80" y="138"/>
                      </a:lnTo>
                      <a:lnTo>
                        <a:pt x="75" y="139"/>
                      </a:lnTo>
                      <a:lnTo>
                        <a:pt x="70" y="141"/>
                      </a:lnTo>
                      <a:lnTo>
                        <a:pt x="64" y="141"/>
                      </a:lnTo>
                      <a:lnTo>
                        <a:pt x="59" y="141"/>
                      </a:lnTo>
                      <a:lnTo>
                        <a:pt x="53" y="139"/>
                      </a:lnTo>
                      <a:lnTo>
                        <a:pt x="48" y="138"/>
                      </a:lnTo>
                      <a:lnTo>
                        <a:pt x="43" y="136"/>
                      </a:lnTo>
                      <a:lnTo>
                        <a:pt x="38" y="132"/>
                      </a:lnTo>
                      <a:lnTo>
                        <a:pt x="33" y="130"/>
                      </a:lnTo>
                      <a:lnTo>
                        <a:pt x="29" y="126"/>
                      </a:lnTo>
                      <a:lnTo>
                        <a:pt x="25" y="121"/>
                      </a:lnTo>
                      <a:lnTo>
                        <a:pt x="21" y="117"/>
                      </a:lnTo>
                      <a:lnTo>
                        <a:pt x="18" y="112"/>
                      </a:lnTo>
                      <a:lnTo>
                        <a:pt x="16" y="107"/>
                      </a:lnTo>
                      <a:lnTo>
                        <a:pt x="13" y="101"/>
                      </a:lnTo>
                      <a:lnTo>
                        <a:pt x="12" y="95"/>
                      </a:lnTo>
                      <a:lnTo>
                        <a:pt x="10" y="89"/>
                      </a:lnTo>
                      <a:lnTo>
                        <a:pt x="9" y="82"/>
                      </a:lnTo>
                      <a:lnTo>
                        <a:pt x="9" y="76"/>
                      </a:lnTo>
                      <a:lnTo>
                        <a:pt x="9" y="69"/>
                      </a:lnTo>
                      <a:lnTo>
                        <a:pt x="10" y="63"/>
                      </a:lnTo>
                      <a:lnTo>
                        <a:pt x="12" y="57"/>
                      </a:lnTo>
                      <a:lnTo>
                        <a:pt x="13" y="51"/>
                      </a:lnTo>
                      <a:lnTo>
                        <a:pt x="18" y="40"/>
                      </a:lnTo>
                      <a:lnTo>
                        <a:pt x="25" y="30"/>
                      </a:lnTo>
                      <a:lnTo>
                        <a:pt x="33" y="22"/>
                      </a:lnTo>
                      <a:lnTo>
                        <a:pt x="43" y="16"/>
                      </a:lnTo>
                      <a:lnTo>
                        <a:pt x="48" y="13"/>
                      </a:lnTo>
                      <a:lnTo>
                        <a:pt x="53" y="12"/>
                      </a:lnTo>
                      <a:lnTo>
                        <a:pt x="59" y="11"/>
                      </a:lnTo>
                      <a:lnTo>
                        <a:pt x="64" y="11"/>
                      </a:lnTo>
                      <a:lnTo>
                        <a:pt x="70" y="11"/>
                      </a:lnTo>
                      <a:lnTo>
                        <a:pt x="75" y="12"/>
                      </a:lnTo>
                      <a:lnTo>
                        <a:pt x="80" y="13"/>
                      </a:lnTo>
                      <a:lnTo>
                        <a:pt x="85" y="16"/>
                      </a:lnTo>
                      <a:lnTo>
                        <a:pt x="94" y="22"/>
                      </a:lnTo>
                      <a:lnTo>
                        <a:pt x="102" y="30"/>
                      </a:lnTo>
                      <a:lnTo>
                        <a:pt x="109" y="40"/>
                      </a:lnTo>
                      <a:lnTo>
                        <a:pt x="114" y="51"/>
                      </a:lnTo>
                      <a:lnTo>
                        <a:pt x="116" y="57"/>
                      </a:lnTo>
                      <a:lnTo>
                        <a:pt x="117" y="63"/>
                      </a:lnTo>
                      <a:lnTo>
                        <a:pt x="118" y="69"/>
                      </a:lnTo>
                      <a:lnTo>
                        <a:pt x="118" y="76"/>
                      </a:lnTo>
                      <a:close/>
                    </a:path>
                  </a:pathLst>
                </a:custGeom>
                <a:solidFill>
                  <a:srgbClr val="F9D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71" name="Freeform 204"/>
                <p:cNvSpPr>
                  <a:spLocks noEditPoints="1"/>
                </p:cNvSpPr>
                <p:nvPr/>
              </p:nvSpPr>
              <p:spPr bwMode="auto">
                <a:xfrm>
                  <a:off x="1150" y="2648"/>
                  <a:ext cx="23" cy="23"/>
                </a:xfrm>
                <a:custGeom>
                  <a:avLst/>
                  <a:gdLst>
                    <a:gd name="T0" fmla="*/ 0 w 118"/>
                    <a:gd name="T1" fmla="*/ 0 h 140"/>
                    <a:gd name="T2" fmla="*/ 0 w 118"/>
                    <a:gd name="T3" fmla="*/ 0 h 140"/>
                    <a:gd name="T4" fmla="*/ 0 w 118"/>
                    <a:gd name="T5" fmla="*/ 0 h 140"/>
                    <a:gd name="T6" fmla="*/ 0 w 118"/>
                    <a:gd name="T7" fmla="*/ 0 h 140"/>
                    <a:gd name="T8" fmla="*/ 0 w 118"/>
                    <a:gd name="T9" fmla="*/ 0 h 140"/>
                    <a:gd name="T10" fmla="*/ 0 w 118"/>
                    <a:gd name="T11" fmla="*/ 0 h 140"/>
                    <a:gd name="T12" fmla="*/ 0 w 118"/>
                    <a:gd name="T13" fmla="*/ 0 h 140"/>
                    <a:gd name="T14" fmla="*/ 0 w 118"/>
                    <a:gd name="T15" fmla="*/ 0 h 140"/>
                    <a:gd name="T16" fmla="*/ 0 w 118"/>
                    <a:gd name="T17" fmla="*/ 0 h 140"/>
                    <a:gd name="T18" fmla="*/ 0 w 118"/>
                    <a:gd name="T19" fmla="*/ 0 h 140"/>
                    <a:gd name="T20" fmla="*/ 0 w 118"/>
                    <a:gd name="T21" fmla="*/ 0 h 140"/>
                    <a:gd name="T22" fmla="*/ 0 w 118"/>
                    <a:gd name="T23" fmla="*/ 0 h 140"/>
                    <a:gd name="T24" fmla="*/ 0 w 118"/>
                    <a:gd name="T25" fmla="*/ 0 h 140"/>
                    <a:gd name="T26" fmla="*/ 0 w 118"/>
                    <a:gd name="T27" fmla="*/ 0 h 140"/>
                    <a:gd name="T28" fmla="*/ 0 w 118"/>
                    <a:gd name="T29" fmla="*/ 0 h 140"/>
                    <a:gd name="T30" fmla="*/ 0 w 118"/>
                    <a:gd name="T31" fmla="*/ 0 h 140"/>
                    <a:gd name="T32" fmla="*/ 0 w 118"/>
                    <a:gd name="T33" fmla="*/ 0 h 140"/>
                    <a:gd name="T34" fmla="*/ 0 w 118"/>
                    <a:gd name="T35" fmla="*/ 0 h 140"/>
                    <a:gd name="T36" fmla="*/ 0 w 118"/>
                    <a:gd name="T37" fmla="*/ 0 h 140"/>
                    <a:gd name="T38" fmla="*/ 0 w 118"/>
                    <a:gd name="T39" fmla="*/ 0 h 140"/>
                    <a:gd name="T40" fmla="*/ 0 w 118"/>
                    <a:gd name="T41" fmla="*/ 0 h 140"/>
                    <a:gd name="T42" fmla="*/ 0 w 118"/>
                    <a:gd name="T43" fmla="*/ 0 h 140"/>
                    <a:gd name="T44" fmla="*/ 0 w 118"/>
                    <a:gd name="T45" fmla="*/ 0 h 140"/>
                    <a:gd name="T46" fmla="*/ 0 w 118"/>
                    <a:gd name="T47" fmla="*/ 0 h 140"/>
                    <a:gd name="T48" fmla="*/ 0 w 118"/>
                    <a:gd name="T49" fmla="*/ 0 h 140"/>
                    <a:gd name="T50" fmla="*/ 0 w 118"/>
                    <a:gd name="T51" fmla="*/ 0 h 140"/>
                    <a:gd name="T52" fmla="*/ 0 w 118"/>
                    <a:gd name="T53" fmla="*/ 0 h 140"/>
                    <a:gd name="T54" fmla="*/ 0 w 118"/>
                    <a:gd name="T55" fmla="*/ 0 h 140"/>
                    <a:gd name="T56" fmla="*/ 0 w 118"/>
                    <a:gd name="T57" fmla="*/ 0 h 140"/>
                    <a:gd name="T58" fmla="*/ 0 w 118"/>
                    <a:gd name="T59" fmla="*/ 0 h 140"/>
                    <a:gd name="T60" fmla="*/ 0 w 118"/>
                    <a:gd name="T61" fmla="*/ 0 h 140"/>
                    <a:gd name="T62" fmla="*/ 0 w 118"/>
                    <a:gd name="T63" fmla="*/ 0 h 140"/>
                    <a:gd name="T64" fmla="*/ 0 w 118"/>
                    <a:gd name="T65" fmla="*/ 0 h 140"/>
                    <a:gd name="T66" fmla="*/ 0 w 118"/>
                    <a:gd name="T67" fmla="*/ 0 h 140"/>
                    <a:gd name="T68" fmla="*/ 0 w 118"/>
                    <a:gd name="T69" fmla="*/ 0 h 140"/>
                    <a:gd name="T70" fmla="*/ 0 w 118"/>
                    <a:gd name="T71" fmla="*/ 0 h 140"/>
                    <a:gd name="T72" fmla="*/ 0 w 118"/>
                    <a:gd name="T73" fmla="*/ 0 h 140"/>
                    <a:gd name="T74" fmla="*/ 0 w 118"/>
                    <a:gd name="T75" fmla="*/ 0 h 140"/>
                    <a:gd name="T76" fmla="*/ 0 w 118"/>
                    <a:gd name="T77" fmla="*/ 0 h 140"/>
                    <a:gd name="T78" fmla="*/ 0 w 118"/>
                    <a:gd name="T79" fmla="*/ 0 h 140"/>
                    <a:gd name="T80" fmla="*/ 0 w 118"/>
                    <a:gd name="T81" fmla="*/ 0 h 140"/>
                    <a:gd name="T82" fmla="*/ 0 w 118"/>
                    <a:gd name="T83" fmla="*/ 0 h 140"/>
                    <a:gd name="T84" fmla="*/ 0 w 118"/>
                    <a:gd name="T85" fmla="*/ 0 h 140"/>
                    <a:gd name="T86" fmla="*/ 0 w 118"/>
                    <a:gd name="T87" fmla="*/ 0 h 140"/>
                    <a:gd name="T88" fmla="*/ 0 w 118"/>
                    <a:gd name="T89" fmla="*/ 0 h 140"/>
                    <a:gd name="T90" fmla="*/ 0 w 118"/>
                    <a:gd name="T91" fmla="*/ 0 h 140"/>
                    <a:gd name="T92" fmla="*/ 0 w 118"/>
                    <a:gd name="T93" fmla="*/ 0 h 140"/>
                    <a:gd name="T94" fmla="*/ 0 w 118"/>
                    <a:gd name="T95" fmla="*/ 0 h 140"/>
                    <a:gd name="T96" fmla="*/ 0 w 118"/>
                    <a:gd name="T97" fmla="*/ 0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8" h="140">
                      <a:moveTo>
                        <a:pt x="118" y="71"/>
                      </a:moveTo>
                      <a:lnTo>
                        <a:pt x="117" y="64"/>
                      </a:lnTo>
                      <a:lnTo>
                        <a:pt x="116" y="56"/>
                      </a:lnTo>
                      <a:lnTo>
                        <a:pt x="115" y="50"/>
                      </a:lnTo>
                      <a:lnTo>
                        <a:pt x="113" y="43"/>
                      </a:lnTo>
                      <a:lnTo>
                        <a:pt x="110" y="37"/>
                      </a:lnTo>
                      <a:lnTo>
                        <a:pt x="108" y="31"/>
                      </a:lnTo>
                      <a:lnTo>
                        <a:pt x="104" y="26"/>
                      </a:lnTo>
                      <a:lnTo>
                        <a:pt x="100" y="22"/>
                      </a:lnTo>
                      <a:lnTo>
                        <a:pt x="96" y="17"/>
                      </a:lnTo>
                      <a:lnTo>
                        <a:pt x="92" y="12"/>
                      </a:lnTo>
                      <a:lnTo>
                        <a:pt x="87" y="10"/>
                      </a:lnTo>
                      <a:lnTo>
                        <a:pt x="82" y="6"/>
                      </a:lnTo>
                      <a:lnTo>
                        <a:pt x="76" y="4"/>
                      </a:lnTo>
                      <a:lnTo>
                        <a:pt x="71" y="2"/>
                      </a:lnTo>
                      <a:lnTo>
                        <a:pt x="65" y="1"/>
                      </a:lnTo>
                      <a:lnTo>
                        <a:pt x="59" y="0"/>
                      </a:lnTo>
                      <a:lnTo>
                        <a:pt x="53" y="1"/>
                      </a:lnTo>
                      <a:lnTo>
                        <a:pt x="47" y="2"/>
                      </a:lnTo>
                      <a:lnTo>
                        <a:pt x="42" y="4"/>
                      </a:lnTo>
                      <a:lnTo>
                        <a:pt x="36" y="6"/>
                      </a:lnTo>
                      <a:lnTo>
                        <a:pt x="31" y="10"/>
                      </a:lnTo>
                      <a:lnTo>
                        <a:pt x="25" y="12"/>
                      </a:lnTo>
                      <a:lnTo>
                        <a:pt x="21" y="17"/>
                      </a:lnTo>
                      <a:lnTo>
                        <a:pt x="17" y="22"/>
                      </a:lnTo>
                      <a:lnTo>
                        <a:pt x="13" y="26"/>
                      </a:lnTo>
                      <a:lnTo>
                        <a:pt x="10" y="31"/>
                      </a:lnTo>
                      <a:lnTo>
                        <a:pt x="7" y="37"/>
                      </a:lnTo>
                      <a:lnTo>
                        <a:pt x="4" y="43"/>
                      </a:lnTo>
                      <a:lnTo>
                        <a:pt x="2" y="50"/>
                      </a:lnTo>
                      <a:lnTo>
                        <a:pt x="1" y="56"/>
                      </a:lnTo>
                      <a:lnTo>
                        <a:pt x="0" y="64"/>
                      </a:lnTo>
                      <a:lnTo>
                        <a:pt x="0" y="71"/>
                      </a:lnTo>
                      <a:lnTo>
                        <a:pt x="0" y="78"/>
                      </a:lnTo>
                      <a:lnTo>
                        <a:pt x="1" y="85"/>
                      </a:lnTo>
                      <a:lnTo>
                        <a:pt x="2" y="91"/>
                      </a:lnTo>
                      <a:lnTo>
                        <a:pt x="4" y="98"/>
                      </a:lnTo>
                      <a:lnTo>
                        <a:pt x="7" y="104"/>
                      </a:lnTo>
                      <a:lnTo>
                        <a:pt x="10" y="110"/>
                      </a:lnTo>
                      <a:lnTo>
                        <a:pt x="13" y="115"/>
                      </a:lnTo>
                      <a:lnTo>
                        <a:pt x="17" y="120"/>
                      </a:lnTo>
                      <a:lnTo>
                        <a:pt x="21" y="125"/>
                      </a:lnTo>
                      <a:lnTo>
                        <a:pt x="25" y="128"/>
                      </a:lnTo>
                      <a:lnTo>
                        <a:pt x="31" y="132"/>
                      </a:lnTo>
                      <a:lnTo>
                        <a:pt x="36" y="136"/>
                      </a:lnTo>
                      <a:lnTo>
                        <a:pt x="42" y="138"/>
                      </a:lnTo>
                      <a:lnTo>
                        <a:pt x="47" y="139"/>
                      </a:lnTo>
                      <a:lnTo>
                        <a:pt x="53" y="140"/>
                      </a:lnTo>
                      <a:lnTo>
                        <a:pt x="59" y="140"/>
                      </a:lnTo>
                      <a:lnTo>
                        <a:pt x="65" y="140"/>
                      </a:lnTo>
                      <a:lnTo>
                        <a:pt x="71" y="139"/>
                      </a:lnTo>
                      <a:lnTo>
                        <a:pt x="76" y="138"/>
                      </a:lnTo>
                      <a:lnTo>
                        <a:pt x="82" y="136"/>
                      </a:lnTo>
                      <a:lnTo>
                        <a:pt x="87" y="132"/>
                      </a:lnTo>
                      <a:lnTo>
                        <a:pt x="92" y="128"/>
                      </a:lnTo>
                      <a:lnTo>
                        <a:pt x="96" y="125"/>
                      </a:lnTo>
                      <a:lnTo>
                        <a:pt x="100" y="120"/>
                      </a:lnTo>
                      <a:lnTo>
                        <a:pt x="104" y="115"/>
                      </a:lnTo>
                      <a:lnTo>
                        <a:pt x="108" y="110"/>
                      </a:lnTo>
                      <a:lnTo>
                        <a:pt x="110" y="104"/>
                      </a:lnTo>
                      <a:lnTo>
                        <a:pt x="113" y="98"/>
                      </a:lnTo>
                      <a:lnTo>
                        <a:pt x="115" y="91"/>
                      </a:lnTo>
                      <a:lnTo>
                        <a:pt x="116" y="85"/>
                      </a:lnTo>
                      <a:lnTo>
                        <a:pt x="117" y="78"/>
                      </a:lnTo>
                      <a:lnTo>
                        <a:pt x="118" y="71"/>
                      </a:lnTo>
                      <a:close/>
                      <a:moveTo>
                        <a:pt x="109" y="71"/>
                      </a:moveTo>
                      <a:lnTo>
                        <a:pt x="108" y="83"/>
                      </a:lnTo>
                      <a:lnTo>
                        <a:pt x="105" y="94"/>
                      </a:lnTo>
                      <a:lnTo>
                        <a:pt x="100" y="104"/>
                      </a:lnTo>
                      <a:lnTo>
                        <a:pt x="94" y="113"/>
                      </a:lnTo>
                      <a:lnTo>
                        <a:pt x="87" y="120"/>
                      </a:lnTo>
                      <a:lnTo>
                        <a:pt x="78" y="126"/>
                      </a:lnTo>
                      <a:lnTo>
                        <a:pt x="69" y="128"/>
                      </a:lnTo>
                      <a:lnTo>
                        <a:pt x="59" y="130"/>
                      </a:lnTo>
                      <a:lnTo>
                        <a:pt x="49" y="128"/>
                      </a:lnTo>
                      <a:lnTo>
                        <a:pt x="40" y="126"/>
                      </a:lnTo>
                      <a:lnTo>
                        <a:pt x="31" y="120"/>
                      </a:lnTo>
                      <a:lnTo>
                        <a:pt x="23" y="113"/>
                      </a:lnTo>
                      <a:lnTo>
                        <a:pt x="17" y="104"/>
                      </a:lnTo>
                      <a:lnTo>
                        <a:pt x="13" y="94"/>
                      </a:lnTo>
                      <a:lnTo>
                        <a:pt x="10" y="83"/>
                      </a:lnTo>
                      <a:lnTo>
                        <a:pt x="9" y="71"/>
                      </a:lnTo>
                      <a:lnTo>
                        <a:pt x="10" y="59"/>
                      </a:lnTo>
                      <a:lnTo>
                        <a:pt x="13" y="48"/>
                      </a:lnTo>
                      <a:lnTo>
                        <a:pt x="17" y="37"/>
                      </a:lnTo>
                      <a:lnTo>
                        <a:pt x="23" y="29"/>
                      </a:lnTo>
                      <a:lnTo>
                        <a:pt x="31" y="22"/>
                      </a:lnTo>
                      <a:lnTo>
                        <a:pt x="40" y="16"/>
                      </a:lnTo>
                      <a:lnTo>
                        <a:pt x="49" y="12"/>
                      </a:lnTo>
                      <a:lnTo>
                        <a:pt x="59" y="11"/>
                      </a:lnTo>
                      <a:lnTo>
                        <a:pt x="69" y="12"/>
                      </a:lnTo>
                      <a:lnTo>
                        <a:pt x="78" y="16"/>
                      </a:lnTo>
                      <a:lnTo>
                        <a:pt x="87" y="22"/>
                      </a:lnTo>
                      <a:lnTo>
                        <a:pt x="94" y="29"/>
                      </a:lnTo>
                      <a:lnTo>
                        <a:pt x="100" y="37"/>
                      </a:lnTo>
                      <a:lnTo>
                        <a:pt x="105" y="48"/>
                      </a:lnTo>
                      <a:lnTo>
                        <a:pt x="108" y="59"/>
                      </a:lnTo>
                      <a:lnTo>
                        <a:pt x="109" y="71"/>
                      </a:lnTo>
                      <a:close/>
                    </a:path>
                  </a:pathLst>
                </a:custGeom>
                <a:solidFill>
                  <a:srgbClr val="F9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72" name="Freeform 205"/>
                <p:cNvSpPr>
                  <a:spLocks noEditPoints="1"/>
                </p:cNvSpPr>
                <p:nvPr/>
              </p:nvSpPr>
              <p:spPr bwMode="auto">
                <a:xfrm>
                  <a:off x="1151" y="2649"/>
                  <a:ext cx="21" cy="21"/>
                </a:xfrm>
                <a:custGeom>
                  <a:avLst/>
                  <a:gdLst>
                    <a:gd name="T0" fmla="*/ 0 w 109"/>
                    <a:gd name="T1" fmla="*/ 0 h 130"/>
                    <a:gd name="T2" fmla="*/ 0 w 109"/>
                    <a:gd name="T3" fmla="*/ 0 h 130"/>
                    <a:gd name="T4" fmla="*/ 0 w 109"/>
                    <a:gd name="T5" fmla="*/ 0 h 130"/>
                    <a:gd name="T6" fmla="*/ 0 w 109"/>
                    <a:gd name="T7" fmla="*/ 0 h 130"/>
                    <a:gd name="T8" fmla="*/ 0 w 109"/>
                    <a:gd name="T9" fmla="*/ 0 h 130"/>
                    <a:gd name="T10" fmla="*/ 0 w 109"/>
                    <a:gd name="T11" fmla="*/ 0 h 130"/>
                    <a:gd name="T12" fmla="*/ 0 w 109"/>
                    <a:gd name="T13" fmla="*/ 0 h 130"/>
                    <a:gd name="T14" fmla="*/ 0 w 109"/>
                    <a:gd name="T15" fmla="*/ 0 h 130"/>
                    <a:gd name="T16" fmla="*/ 0 w 109"/>
                    <a:gd name="T17" fmla="*/ 0 h 130"/>
                    <a:gd name="T18" fmla="*/ 0 w 109"/>
                    <a:gd name="T19" fmla="*/ 0 h 130"/>
                    <a:gd name="T20" fmla="*/ 0 w 109"/>
                    <a:gd name="T21" fmla="*/ 0 h 130"/>
                    <a:gd name="T22" fmla="*/ 0 w 109"/>
                    <a:gd name="T23" fmla="*/ 0 h 130"/>
                    <a:gd name="T24" fmla="*/ 0 w 109"/>
                    <a:gd name="T25" fmla="*/ 0 h 130"/>
                    <a:gd name="T26" fmla="*/ 0 w 109"/>
                    <a:gd name="T27" fmla="*/ 0 h 130"/>
                    <a:gd name="T28" fmla="*/ 0 w 109"/>
                    <a:gd name="T29" fmla="*/ 0 h 130"/>
                    <a:gd name="T30" fmla="*/ 0 w 109"/>
                    <a:gd name="T31" fmla="*/ 0 h 130"/>
                    <a:gd name="T32" fmla="*/ 0 w 109"/>
                    <a:gd name="T33" fmla="*/ 0 h 130"/>
                    <a:gd name="T34" fmla="*/ 0 w 109"/>
                    <a:gd name="T35" fmla="*/ 0 h 130"/>
                    <a:gd name="T36" fmla="*/ 0 w 109"/>
                    <a:gd name="T37" fmla="*/ 0 h 130"/>
                    <a:gd name="T38" fmla="*/ 0 w 109"/>
                    <a:gd name="T39" fmla="*/ 0 h 130"/>
                    <a:gd name="T40" fmla="*/ 0 w 109"/>
                    <a:gd name="T41" fmla="*/ 0 h 130"/>
                    <a:gd name="T42" fmla="*/ 0 w 109"/>
                    <a:gd name="T43" fmla="*/ 0 h 130"/>
                    <a:gd name="T44" fmla="*/ 0 w 109"/>
                    <a:gd name="T45" fmla="*/ 0 h 130"/>
                    <a:gd name="T46" fmla="*/ 0 w 109"/>
                    <a:gd name="T47" fmla="*/ 0 h 130"/>
                    <a:gd name="T48" fmla="*/ 0 w 109"/>
                    <a:gd name="T49" fmla="*/ 0 h 130"/>
                    <a:gd name="T50" fmla="*/ 0 w 109"/>
                    <a:gd name="T51" fmla="*/ 0 h 130"/>
                    <a:gd name="T52" fmla="*/ 0 w 109"/>
                    <a:gd name="T53" fmla="*/ 0 h 130"/>
                    <a:gd name="T54" fmla="*/ 0 w 109"/>
                    <a:gd name="T55" fmla="*/ 0 h 130"/>
                    <a:gd name="T56" fmla="*/ 0 w 109"/>
                    <a:gd name="T57" fmla="*/ 0 h 130"/>
                    <a:gd name="T58" fmla="*/ 0 w 109"/>
                    <a:gd name="T59" fmla="*/ 0 h 130"/>
                    <a:gd name="T60" fmla="*/ 0 w 109"/>
                    <a:gd name="T61" fmla="*/ 0 h 130"/>
                    <a:gd name="T62" fmla="*/ 0 w 109"/>
                    <a:gd name="T63" fmla="*/ 0 h 130"/>
                    <a:gd name="T64" fmla="*/ 0 w 109"/>
                    <a:gd name="T65" fmla="*/ 0 h 130"/>
                    <a:gd name="T66" fmla="*/ 0 w 109"/>
                    <a:gd name="T67" fmla="*/ 0 h 130"/>
                    <a:gd name="T68" fmla="*/ 0 w 109"/>
                    <a:gd name="T69" fmla="*/ 0 h 130"/>
                    <a:gd name="T70" fmla="*/ 0 w 109"/>
                    <a:gd name="T71" fmla="*/ 0 h 130"/>
                    <a:gd name="T72" fmla="*/ 0 w 109"/>
                    <a:gd name="T73" fmla="*/ 0 h 130"/>
                    <a:gd name="T74" fmla="*/ 0 w 109"/>
                    <a:gd name="T75" fmla="*/ 0 h 130"/>
                    <a:gd name="T76" fmla="*/ 0 w 109"/>
                    <a:gd name="T77" fmla="*/ 0 h 130"/>
                    <a:gd name="T78" fmla="*/ 0 w 109"/>
                    <a:gd name="T79" fmla="*/ 0 h 130"/>
                    <a:gd name="T80" fmla="*/ 0 w 109"/>
                    <a:gd name="T81" fmla="*/ 0 h 130"/>
                    <a:gd name="T82" fmla="*/ 0 w 109"/>
                    <a:gd name="T83" fmla="*/ 0 h 130"/>
                    <a:gd name="T84" fmla="*/ 0 w 109"/>
                    <a:gd name="T85" fmla="*/ 0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30">
                      <a:moveTo>
                        <a:pt x="109" y="65"/>
                      </a:moveTo>
                      <a:lnTo>
                        <a:pt x="109" y="58"/>
                      </a:lnTo>
                      <a:lnTo>
                        <a:pt x="108" y="52"/>
                      </a:lnTo>
                      <a:lnTo>
                        <a:pt x="107" y="46"/>
                      </a:lnTo>
                      <a:lnTo>
                        <a:pt x="105" y="40"/>
                      </a:lnTo>
                      <a:lnTo>
                        <a:pt x="100" y="29"/>
                      </a:lnTo>
                      <a:lnTo>
                        <a:pt x="93" y="19"/>
                      </a:lnTo>
                      <a:lnTo>
                        <a:pt x="85" y="11"/>
                      </a:lnTo>
                      <a:lnTo>
                        <a:pt x="76" y="5"/>
                      </a:lnTo>
                      <a:lnTo>
                        <a:pt x="71" y="2"/>
                      </a:lnTo>
                      <a:lnTo>
                        <a:pt x="66" y="1"/>
                      </a:lnTo>
                      <a:lnTo>
                        <a:pt x="61" y="0"/>
                      </a:lnTo>
                      <a:lnTo>
                        <a:pt x="55" y="0"/>
                      </a:lnTo>
                      <a:lnTo>
                        <a:pt x="50" y="0"/>
                      </a:lnTo>
                      <a:lnTo>
                        <a:pt x="44" y="1"/>
                      </a:lnTo>
                      <a:lnTo>
                        <a:pt x="39" y="2"/>
                      </a:lnTo>
                      <a:lnTo>
                        <a:pt x="34" y="5"/>
                      </a:lnTo>
                      <a:lnTo>
                        <a:pt x="24" y="11"/>
                      </a:lnTo>
                      <a:lnTo>
                        <a:pt x="16" y="19"/>
                      </a:lnTo>
                      <a:lnTo>
                        <a:pt x="9" y="29"/>
                      </a:lnTo>
                      <a:lnTo>
                        <a:pt x="4" y="40"/>
                      </a:lnTo>
                      <a:lnTo>
                        <a:pt x="3" y="46"/>
                      </a:lnTo>
                      <a:lnTo>
                        <a:pt x="1" y="52"/>
                      </a:lnTo>
                      <a:lnTo>
                        <a:pt x="0" y="58"/>
                      </a:lnTo>
                      <a:lnTo>
                        <a:pt x="0" y="65"/>
                      </a:lnTo>
                      <a:lnTo>
                        <a:pt x="0" y="71"/>
                      </a:lnTo>
                      <a:lnTo>
                        <a:pt x="1" y="78"/>
                      </a:lnTo>
                      <a:lnTo>
                        <a:pt x="3" y="84"/>
                      </a:lnTo>
                      <a:lnTo>
                        <a:pt x="4" y="90"/>
                      </a:lnTo>
                      <a:lnTo>
                        <a:pt x="7" y="96"/>
                      </a:lnTo>
                      <a:lnTo>
                        <a:pt x="9" y="101"/>
                      </a:lnTo>
                      <a:lnTo>
                        <a:pt x="12" y="106"/>
                      </a:lnTo>
                      <a:lnTo>
                        <a:pt x="16" y="110"/>
                      </a:lnTo>
                      <a:lnTo>
                        <a:pt x="20" y="115"/>
                      </a:lnTo>
                      <a:lnTo>
                        <a:pt x="24" y="119"/>
                      </a:lnTo>
                      <a:lnTo>
                        <a:pt x="29" y="121"/>
                      </a:lnTo>
                      <a:lnTo>
                        <a:pt x="34" y="125"/>
                      </a:lnTo>
                      <a:lnTo>
                        <a:pt x="39" y="127"/>
                      </a:lnTo>
                      <a:lnTo>
                        <a:pt x="44" y="128"/>
                      </a:lnTo>
                      <a:lnTo>
                        <a:pt x="50" y="130"/>
                      </a:lnTo>
                      <a:lnTo>
                        <a:pt x="55" y="130"/>
                      </a:lnTo>
                      <a:lnTo>
                        <a:pt x="61" y="130"/>
                      </a:lnTo>
                      <a:lnTo>
                        <a:pt x="66" y="128"/>
                      </a:lnTo>
                      <a:lnTo>
                        <a:pt x="71" y="127"/>
                      </a:lnTo>
                      <a:lnTo>
                        <a:pt x="76" y="125"/>
                      </a:lnTo>
                      <a:lnTo>
                        <a:pt x="85" y="119"/>
                      </a:lnTo>
                      <a:lnTo>
                        <a:pt x="93" y="110"/>
                      </a:lnTo>
                      <a:lnTo>
                        <a:pt x="100" y="101"/>
                      </a:lnTo>
                      <a:lnTo>
                        <a:pt x="105" y="90"/>
                      </a:lnTo>
                      <a:lnTo>
                        <a:pt x="107" y="84"/>
                      </a:lnTo>
                      <a:lnTo>
                        <a:pt x="108" y="78"/>
                      </a:lnTo>
                      <a:lnTo>
                        <a:pt x="109" y="71"/>
                      </a:lnTo>
                      <a:lnTo>
                        <a:pt x="109" y="65"/>
                      </a:lnTo>
                      <a:close/>
                      <a:moveTo>
                        <a:pt x="100" y="65"/>
                      </a:moveTo>
                      <a:lnTo>
                        <a:pt x="99" y="76"/>
                      </a:lnTo>
                      <a:lnTo>
                        <a:pt x="97" y="85"/>
                      </a:lnTo>
                      <a:lnTo>
                        <a:pt x="92" y="95"/>
                      </a:lnTo>
                      <a:lnTo>
                        <a:pt x="87" y="103"/>
                      </a:lnTo>
                      <a:lnTo>
                        <a:pt x="80" y="109"/>
                      </a:lnTo>
                      <a:lnTo>
                        <a:pt x="73" y="114"/>
                      </a:lnTo>
                      <a:lnTo>
                        <a:pt x="64" y="118"/>
                      </a:lnTo>
                      <a:lnTo>
                        <a:pt x="55" y="119"/>
                      </a:lnTo>
                      <a:lnTo>
                        <a:pt x="46" y="118"/>
                      </a:lnTo>
                      <a:lnTo>
                        <a:pt x="38" y="114"/>
                      </a:lnTo>
                      <a:lnTo>
                        <a:pt x="30" y="109"/>
                      </a:lnTo>
                      <a:lnTo>
                        <a:pt x="22" y="103"/>
                      </a:lnTo>
                      <a:lnTo>
                        <a:pt x="17" y="95"/>
                      </a:lnTo>
                      <a:lnTo>
                        <a:pt x="13" y="85"/>
                      </a:lnTo>
                      <a:lnTo>
                        <a:pt x="10" y="76"/>
                      </a:lnTo>
                      <a:lnTo>
                        <a:pt x="9" y="65"/>
                      </a:lnTo>
                      <a:lnTo>
                        <a:pt x="10" y="54"/>
                      </a:lnTo>
                      <a:lnTo>
                        <a:pt x="13" y="43"/>
                      </a:lnTo>
                      <a:lnTo>
                        <a:pt x="17" y="35"/>
                      </a:lnTo>
                      <a:lnTo>
                        <a:pt x="22" y="26"/>
                      </a:lnTo>
                      <a:lnTo>
                        <a:pt x="30" y="20"/>
                      </a:lnTo>
                      <a:lnTo>
                        <a:pt x="38" y="16"/>
                      </a:lnTo>
                      <a:lnTo>
                        <a:pt x="46" y="12"/>
                      </a:lnTo>
                      <a:lnTo>
                        <a:pt x="55" y="11"/>
                      </a:lnTo>
                      <a:lnTo>
                        <a:pt x="64" y="12"/>
                      </a:lnTo>
                      <a:lnTo>
                        <a:pt x="73" y="16"/>
                      </a:lnTo>
                      <a:lnTo>
                        <a:pt x="80" y="20"/>
                      </a:lnTo>
                      <a:lnTo>
                        <a:pt x="87" y="26"/>
                      </a:lnTo>
                      <a:lnTo>
                        <a:pt x="92" y="35"/>
                      </a:lnTo>
                      <a:lnTo>
                        <a:pt x="97" y="43"/>
                      </a:lnTo>
                      <a:lnTo>
                        <a:pt x="99" y="54"/>
                      </a:lnTo>
                      <a:lnTo>
                        <a:pt x="100" y="65"/>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73" name="Freeform 206"/>
                <p:cNvSpPr>
                  <a:spLocks noEditPoints="1"/>
                </p:cNvSpPr>
                <p:nvPr/>
              </p:nvSpPr>
              <p:spPr bwMode="auto">
                <a:xfrm>
                  <a:off x="1152" y="2649"/>
                  <a:ext cx="20" cy="20"/>
                </a:xfrm>
                <a:custGeom>
                  <a:avLst/>
                  <a:gdLst>
                    <a:gd name="T0" fmla="*/ 0 w 100"/>
                    <a:gd name="T1" fmla="*/ 0 h 119"/>
                    <a:gd name="T2" fmla="*/ 0 w 100"/>
                    <a:gd name="T3" fmla="*/ 0 h 119"/>
                    <a:gd name="T4" fmla="*/ 0 w 100"/>
                    <a:gd name="T5" fmla="*/ 0 h 119"/>
                    <a:gd name="T6" fmla="*/ 0 w 100"/>
                    <a:gd name="T7" fmla="*/ 0 h 119"/>
                    <a:gd name="T8" fmla="*/ 0 w 100"/>
                    <a:gd name="T9" fmla="*/ 0 h 119"/>
                    <a:gd name="T10" fmla="*/ 0 w 100"/>
                    <a:gd name="T11" fmla="*/ 0 h 119"/>
                    <a:gd name="T12" fmla="*/ 0 w 100"/>
                    <a:gd name="T13" fmla="*/ 0 h 119"/>
                    <a:gd name="T14" fmla="*/ 0 w 100"/>
                    <a:gd name="T15" fmla="*/ 0 h 119"/>
                    <a:gd name="T16" fmla="*/ 0 w 100"/>
                    <a:gd name="T17" fmla="*/ 0 h 119"/>
                    <a:gd name="T18" fmla="*/ 0 w 100"/>
                    <a:gd name="T19" fmla="*/ 0 h 119"/>
                    <a:gd name="T20" fmla="*/ 0 w 100"/>
                    <a:gd name="T21" fmla="*/ 0 h 119"/>
                    <a:gd name="T22" fmla="*/ 0 w 100"/>
                    <a:gd name="T23" fmla="*/ 0 h 119"/>
                    <a:gd name="T24" fmla="*/ 0 w 100"/>
                    <a:gd name="T25" fmla="*/ 0 h 119"/>
                    <a:gd name="T26" fmla="*/ 0 w 100"/>
                    <a:gd name="T27" fmla="*/ 0 h 119"/>
                    <a:gd name="T28" fmla="*/ 0 w 100"/>
                    <a:gd name="T29" fmla="*/ 0 h 119"/>
                    <a:gd name="T30" fmla="*/ 0 w 100"/>
                    <a:gd name="T31" fmla="*/ 0 h 119"/>
                    <a:gd name="T32" fmla="*/ 0 w 100"/>
                    <a:gd name="T33" fmla="*/ 0 h 119"/>
                    <a:gd name="T34" fmla="*/ 0 w 100"/>
                    <a:gd name="T35" fmla="*/ 0 h 119"/>
                    <a:gd name="T36" fmla="*/ 0 w 100"/>
                    <a:gd name="T37" fmla="*/ 0 h 119"/>
                    <a:gd name="T38" fmla="*/ 0 w 100"/>
                    <a:gd name="T39" fmla="*/ 0 h 119"/>
                    <a:gd name="T40" fmla="*/ 0 w 100"/>
                    <a:gd name="T41" fmla="*/ 0 h 119"/>
                    <a:gd name="T42" fmla="*/ 0 w 100"/>
                    <a:gd name="T43" fmla="*/ 0 h 119"/>
                    <a:gd name="T44" fmla="*/ 0 w 100"/>
                    <a:gd name="T45" fmla="*/ 0 h 119"/>
                    <a:gd name="T46" fmla="*/ 0 w 100"/>
                    <a:gd name="T47" fmla="*/ 0 h 119"/>
                    <a:gd name="T48" fmla="*/ 0 w 100"/>
                    <a:gd name="T49" fmla="*/ 0 h 119"/>
                    <a:gd name="T50" fmla="*/ 0 w 100"/>
                    <a:gd name="T51" fmla="*/ 0 h 119"/>
                    <a:gd name="T52" fmla="*/ 0 w 100"/>
                    <a:gd name="T53" fmla="*/ 0 h 119"/>
                    <a:gd name="T54" fmla="*/ 0 w 100"/>
                    <a:gd name="T55" fmla="*/ 0 h 119"/>
                    <a:gd name="T56" fmla="*/ 0 w 100"/>
                    <a:gd name="T57" fmla="*/ 0 h 119"/>
                    <a:gd name="T58" fmla="*/ 0 w 100"/>
                    <a:gd name="T59" fmla="*/ 0 h 119"/>
                    <a:gd name="T60" fmla="*/ 0 w 100"/>
                    <a:gd name="T61" fmla="*/ 0 h 119"/>
                    <a:gd name="T62" fmla="*/ 0 w 100"/>
                    <a:gd name="T63" fmla="*/ 0 h 119"/>
                    <a:gd name="T64" fmla="*/ 0 w 100"/>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0" h="119">
                      <a:moveTo>
                        <a:pt x="100" y="60"/>
                      </a:moveTo>
                      <a:lnTo>
                        <a:pt x="99" y="48"/>
                      </a:lnTo>
                      <a:lnTo>
                        <a:pt x="96" y="37"/>
                      </a:lnTo>
                      <a:lnTo>
                        <a:pt x="91" y="26"/>
                      </a:lnTo>
                      <a:lnTo>
                        <a:pt x="85" y="18"/>
                      </a:lnTo>
                      <a:lnTo>
                        <a:pt x="78" y="11"/>
                      </a:lnTo>
                      <a:lnTo>
                        <a:pt x="69" y="5"/>
                      </a:lnTo>
                      <a:lnTo>
                        <a:pt x="60" y="1"/>
                      </a:lnTo>
                      <a:lnTo>
                        <a:pt x="50" y="0"/>
                      </a:lnTo>
                      <a:lnTo>
                        <a:pt x="40" y="1"/>
                      </a:lnTo>
                      <a:lnTo>
                        <a:pt x="31" y="5"/>
                      </a:lnTo>
                      <a:lnTo>
                        <a:pt x="22" y="11"/>
                      </a:lnTo>
                      <a:lnTo>
                        <a:pt x="14" y="18"/>
                      </a:lnTo>
                      <a:lnTo>
                        <a:pt x="8" y="26"/>
                      </a:lnTo>
                      <a:lnTo>
                        <a:pt x="4" y="37"/>
                      </a:lnTo>
                      <a:lnTo>
                        <a:pt x="1" y="48"/>
                      </a:lnTo>
                      <a:lnTo>
                        <a:pt x="0" y="60"/>
                      </a:lnTo>
                      <a:lnTo>
                        <a:pt x="1" y="72"/>
                      </a:lnTo>
                      <a:lnTo>
                        <a:pt x="4" y="83"/>
                      </a:lnTo>
                      <a:lnTo>
                        <a:pt x="8" y="93"/>
                      </a:lnTo>
                      <a:lnTo>
                        <a:pt x="14" y="102"/>
                      </a:lnTo>
                      <a:lnTo>
                        <a:pt x="22" y="109"/>
                      </a:lnTo>
                      <a:lnTo>
                        <a:pt x="31" y="115"/>
                      </a:lnTo>
                      <a:lnTo>
                        <a:pt x="40" y="117"/>
                      </a:lnTo>
                      <a:lnTo>
                        <a:pt x="50" y="119"/>
                      </a:lnTo>
                      <a:lnTo>
                        <a:pt x="60" y="117"/>
                      </a:lnTo>
                      <a:lnTo>
                        <a:pt x="69" y="115"/>
                      </a:lnTo>
                      <a:lnTo>
                        <a:pt x="78" y="109"/>
                      </a:lnTo>
                      <a:lnTo>
                        <a:pt x="85" y="102"/>
                      </a:lnTo>
                      <a:lnTo>
                        <a:pt x="91" y="93"/>
                      </a:lnTo>
                      <a:lnTo>
                        <a:pt x="96" y="83"/>
                      </a:lnTo>
                      <a:lnTo>
                        <a:pt x="99" y="72"/>
                      </a:lnTo>
                      <a:lnTo>
                        <a:pt x="100" y="60"/>
                      </a:lnTo>
                      <a:close/>
                      <a:moveTo>
                        <a:pt x="91" y="60"/>
                      </a:moveTo>
                      <a:lnTo>
                        <a:pt x="90" y="69"/>
                      </a:lnTo>
                      <a:lnTo>
                        <a:pt x="87" y="79"/>
                      </a:lnTo>
                      <a:lnTo>
                        <a:pt x="84" y="87"/>
                      </a:lnTo>
                      <a:lnTo>
                        <a:pt x="79" y="95"/>
                      </a:lnTo>
                      <a:lnTo>
                        <a:pt x="73" y="101"/>
                      </a:lnTo>
                      <a:lnTo>
                        <a:pt x="66" y="104"/>
                      </a:lnTo>
                      <a:lnTo>
                        <a:pt x="58" y="108"/>
                      </a:lnTo>
                      <a:lnTo>
                        <a:pt x="50" y="108"/>
                      </a:lnTo>
                      <a:lnTo>
                        <a:pt x="42" y="108"/>
                      </a:lnTo>
                      <a:lnTo>
                        <a:pt x="34" y="104"/>
                      </a:lnTo>
                      <a:lnTo>
                        <a:pt x="27" y="101"/>
                      </a:lnTo>
                      <a:lnTo>
                        <a:pt x="20" y="95"/>
                      </a:lnTo>
                      <a:lnTo>
                        <a:pt x="16" y="87"/>
                      </a:lnTo>
                      <a:lnTo>
                        <a:pt x="12" y="79"/>
                      </a:lnTo>
                      <a:lnTo>
                        <a:pt x="9" y="69"/>
                      </a:lnTo>
                      <a:lnTo>
                        <a:pt x="9" y="60"/>
                      </a:lnTo>
                      <a:lnTo>
                        <a:pt x="9" y="50"/>
                      </a:lnTo>
                      <a:lnTo>
                        <a:pt x="12" y="41"/>
                      </a:lnTo>
                      <a:lnTo>
                        <a:pt x="16" y="32"/>
                      </a:lnTo>
                      <a:lnTo>
                        <a:pt x="20" y="25"/>
                      </a:lnTo>
                      <a:lnTo>
                        <a:pt x="27" y="19"/>
                      </a:lnTo>
                      <a:lnTo>
                        <a:pt x="34" y="15"/>
                      </a:lnTo>
                      <a:lnTo>
                        <a:pt x="42" y="12"/>
                      </a:lnTo>
                      <a:lnTo>
                        <a:pt x="50" y="11"/>
                      </a:lnTo>
                      <a:lnTo>
                        <a:pt x="58" y="12"/>
                      </a:lnTo>
                      <a:lnTo>
                        <a:pt x="66" y="15"/>
                      </a:lnTo>
                      <a:lnTo>
                        <a:pt x="73" y="19"/>
                      </a:lnTo>
                      <a:lnTo>
                        <a:pt x="79" y="25"/>
                      </a:lnTo>
                      <a:lnTo>
                        <a:pt x="84" y="32"/>
                      </a:lnTo>
                      <a:lnTo>
                        <a:pt x="87" y="41"/>
                      </a:lnTo>
                      <a:lnTo>
                        <a:pt x="90" y="50"/>
                      </a:lnTo>
                      <a:lnTo>
                        <a:pt x="91" y="60"/>
                      </a:lnTo>
                      <a:close/>
                    </a:path>
                  </a:pathLst>
                </a:custGeom>
                <a:solidFill>
                  <a:srgbClr val="FAE3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74" name="Freeform 207"/>
                <p:cNvSpPr>
                  <a:spLocks noEditPoints="1"/>
                </p:cNvSpPr>
                <p:nvPr/>
              </p:nvSpPr>
              <p:spPr bwMode="auto">
                <a:xfrm>
                  <a:off x="1152" y="2650"/>
                  <a:ext cx="19" cy="18"/>
                </a:xfrm>
                <a:custGeom>
                  <a:avLst/>
                  <a:gdLst>
                    <a:gd name="T0" fmla="*/ 0 w 91"/>
                    <a:gd name="T1" fmla="*/ 0 h 108"/>
                    <a:gd name="T2" fmla="*/ 0 w 91"/>
                    <a:gd name="T3" fmla="*/ 0 h 108"/>
                    <a:gd name="T4" fmla="*/ 0 w 91"/>
                    <a:gd name="T5" fmla="*/ 0 h 108"/>
                    <a:gd name="T6" fmla="*/ 0 w 91"/>
                    <a:gd name="T7" fmla="*/ 0 h 108"/>
                    <a:gd name="T8" fmla="*/ 0 w 91"/>
                    <a:gd name="T9" fmla="*/ 0 h 108"/>
                    <a:gd name="T10" fmla="*/ 0 w 91"/>
                    <a:gd name="T11" fmla="*/ 0 h 108"/>
                    <a:gd name="T12" fmla="*/ 0 w 91"/>
                    <a:gd name="T13" fmla="*/ 0 h 108"/>
                    <a:gd name="T14" fmla="*/ 0 w 91"/>
                    <a:gd name="T15" fmla="*/ 0 h 108"/>
                    <a:gd name="T16" fmla="*/ 0 w 91"/>
                    <a:gd name="T17" fmla="*/ 0 h 108"/>
                    <a:gd name="T18" fmla="*/ 0 w 91"/>
                    <a:gd name="T19" fmla="*/ 0 h 108"/>
                    <a:gd name="T20" fmla="*/ 0 w 91"/>
                    <a:gd name="T21" fmla="*/ 0 h 108"/>
                    <a:gd name="T22" fmla="*/ 0 w 91"/>
                    <a:gd name="T23" fmla="*/ 0 h 108"/>
                    <a:gd name="T24" fmla="*/ 0 w 91"/>
                    <a:gd name="T25" fmla="*/ 0 h 108"/>
                    <a:gd name="T26" fmla="*/ 0 w 91"/>
                    <a:gd name="T27" fmla="*/ 0 h 108"/>
                    <a:gd name="T28" fmla="*/ 0 w 91"/>
                    <a:gd name="T29" fmla="*/ 0 h 108"/>
                    <a:gd name="T30" fmla="*/ 0 w 91"/>
                    <a:gd name="T31" fmla="*/ 0 h 108"/>
                    <a:gd name="T32" fmla="*/ 0 w 91"/>
                    <a:gd name="T33" fmla="*/ 0 h 108"/>
                    <a:gd name="T34" fmla="*/ 0 w 91"/>
                    <a:gd name="T35" fmla="*/ 0 h 108"/>
                    <a:gd name="T36" fmla="*/ 0 w 91"/>
                    <a:gd name="T37" fmla="*/ 0 h 108"/>
                    <a:gd name="T38" fmla="*/ 0 w 91"/>
                    <a:gd name="T39" fmla="*/ 0 h 108"/>
                    <a:gd name="T40" fmla="*/ 0 w 91"/>
                    <a:gd name="T41" fmla="*/ 0 h 108"/>
                    <a:gd name="T42" fmla="*/ 0 w 91"/>
                    <a:gd name="T43" fmla="*/ 0 h 108"/>
                    <a:gd name="T44" fmla="*/ 0 w 91"/>
                    <a:gd name="T45" fmla="*/ 0 h 108"/>
                    <a:gd name="T46" fmla="*/ 0 w 91"/>
                    <a:gd name="T47" fmla="*/ 0 h 108"/>
                    <a:gd name="T48" fmla="*/ 0 w 91"/>
                    <a:gd name="T49" fmla="*/ 0 h 108"/>
                    <a:gd name="T50" fmla="*/ 0 w 91"/>
                    <a:gd name="T51" fmla="*/ 0 h 108"/>
                    <a:gd name="T52" fmla="*/ 0 w 91"/>
                    <a:gd name="T53" fmla="*/ 0 h 108"/>
                    <a:gd name="T54" fmla="*/ 0 w 91"/>
                    <a:gd name="T55" fmla="*/ 0 h 108"/>
                    <a:gd name="T56" fmla="*/ 0 w 91"/>
                    <a:gd name="T57" fmla="*/ 0 h 108"/>
                    <a:gd name="T58" fmla="*/ 0 w 91"/>
                    <a:gd name="T59" fmla="*/ 0 h 108"/>
                    <a:gd name="T60" fmla="*/ 0 w 91"/>
                    <a:gd name="T61" fmla="*/ 0 h 108"/>
                    <a:gd name="T62" fmla="*/ 0 w 91"/>
                    <a:gd name="T63" fmla="*/ 0 h 108"/>
                    <a:gd name="T64" fmla="*/ 0 w 9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1" h="108">
                      <a:moveTo>
                        <a:pt x="91" y="54"/>
                      </a:moveTo>
                      <a:lnTo>
                        <a:pt x="90" y="43"/>
                      </a:lnTo>
                      <a:lnTo>
                        <a:pt x="88" y="32"/>
                      </a:lnTo>
                      <a:lnTo>
                        <a:pt x="83" y="24"/>
                      </a:lnTo>
                      <a:lnTo>
                        <a:pt x="78" y="15"/>
                      </a:lnTo>
                      <a:lnTo>
                        <a:pt x="71" y="9"/>
                      </a:lnTo>
                      <a:lnTo>
                        <a:pt x="64" y="3"/>
                      </a:lnTo>
                      <a:lnTo>
                        <a:pt x="55" y="1"/>
                      </a:lnTo>
                      <a:lnTo>
                        <a:pt x="46" y="0"/>
                      </a:lnTo>
                      <a:lnTo>
                        <a:pt x="37" y="1"/>
                      </a:lnTo>
                      <a:lnTo>
                        <a:pt x="29" y="3"/>
                      </a:lnTo>
                      <a:lnTo>
                        <a:pt x="21" y="9"/>
                      </a:lnTo>
                      <a:lnTo>
                        <a:pt x="13" y="15"/>
                      </a:lnTo>
                      <a:lnTo>
                        <a:pt x="8" y="24"/>
                      </a:lnTo>
                      <a:lnTo>
                        <a:pt x="4" y="32"/>
                      </a:lnTo>
                      <a:lnTo>
                        <a:pt x="1" y="43"/>
                      </a:lnTo>
                      <a:lnTo>
                        <a:pt x="0" y="54"/>
                      </a:lnTo>
                      <a:lnTo>
                        <a:pt x="1" y="65"/>
                      </a:lnTo>
                      <a:lnTo>
                        <a:pt x="4" y="74"/>
                      </a:lnTo>
                      <a:lnTo>
                        <a:pt x="8" y="84"/>
                      </a:lnTo>
                      <a:lnTo>
                        <a:pt x="13" y="92"/>
                      </a:lnTo>
                      <a:lnTo>
                        <a:pt x="21" y="98"/>
                      </a:lnTo>
                      <a:lnTo>
                        <a:pt x="29" y="103"/>
                      </a:lnTo>
                      <a:lnTo>
                        <a:pt x="37" y="107"/>
                      </a:lnTo>
                      <a:lnTo>
                        <a:pt x="46" y="108"/>
                      </a:lnTo>
                      <a:lnTo>
                        <a:pt x="55" y="107"/>
                      </a:lnTo>
                      <a:lnTo>
                        <a:pt x="64" y="103"/>
                      </a:lnTo>
                      <a:lnTo>
                        <a:pt x="71" y="98"/>
                      </a:lnTo>
                      <a:lnTo>
                        <a:pt x="78" y="92"/>
                      </a:lnTo>
                      <a:lnTo>
                        <a:pt x="83" y="84"/>
                      </a:lnTo>
                      <a:lnTo>
                        <a:pt x="88" y="74"/>
                      </a:lnTo>
                      <a:lnTo>
                        <a:pt x="90" y="65"/>
                      </a:lnTo>
                      <a:lnTo>
                        <a:pt x="91" y="54"/>
                      </a:lnTo>
                      <a:close/>
                      <a:moveTo>
                        <a:pt x="82" y="54"/>
                      </a:moveTo>
                      <a:lnTo>
                        <a:pt x="81" y="62"/>
                      </a:lnTo>
                      <a:lnTo>
                        <a:pt x="79" y="71"/>
                      </a:lnTo>
                      <a:lnTo>
                        <a:pt x="76" y="78"/>
                      </a:lnTo>
                      <a:lnTo>
                        <a:pt x="72" y="84"/>
                      </a:lnTo>
                      <a:lnTo>
                        <a:pt x="66" y="90"/>
                      </a:lnTo>
                      <a:lnTo>
                        <a:pt x="60" y="93"/>
                      </a:lnTo>
                      <a:lnTo>
                        <a:pt x="53" y="96"/>
                      </a:lnTo>
                      <a:lnTo>
                        <a:pt x="46" y="97"/>
                      </a:lnTo>
                      <a:lnTo>
                        <a:pt x="39" y="96"/>
                      </a:lnTo>
                      <a:lnTo>
                        <a:pt x="32" y="93"/>
                      </a:lnTo>
                      <a:lnTo>
                        <a:pt x="26" y="90"/>
                      </a:lnTo>
                      <a:lnTo>
                        <a:pt x="21" y="84"/>
                      </a:lnTo>
                      <a:lnTo>
                        <a:pt x="15" y="78"/>
                      </a:lnTo>
                      <a:lnTo>
                        <a:pt x="12" y="71"/>
                      </a:lnTo>
                      <a:lnTo>
                        <a:pt x="10" y="62"/>
                      </a:lnTo>
                      <a:lnTo>
                        <a:pt x="9" y="54"/>
                      </a:lnTo>
                      <a:lnTo>
                        <a:pt x="10" y="45"/>
                      </a:lnTo>
                      <a:lnTo>
                        <a:pt x="12" y="37"/>
                      </a:lnTo>
                      <a:lnTo>
                        <a:pt x="15" y="30"/>
                      </a:lnTo>
                      <a:lnTo>
                        <a:pt x="21" y="24"/>
                      </a:lnTo>
                      <a:lnTo>
                        <a:pt x="26" y="18"/>
                      </a:lnTo>
                      <a:lnTo>
                        <a:pt x="32" y="14"/>
                      </a:lnTo>
                      <a:lnTo>
                        <a:pt x="39" y="12"/>
                      </a:lnTo>
                      <a:lnTo>
                        <a:pt x="46" y="11"/>
                      </a:lnTo>
                      <a:lnTo>
                        <a:pt x="53" y="12"/>
                      </a:lnTo>
                      <a:lnTo>
                        <a:pt x="60" y="14"/>
                      </a:lnTo>
                      <a:lnTo>
                        <a:pt x="66" y="18"/>
                      </a:lnTo>
                      <a:lnTo>
                        <a:pt x="72" y="24"/>
                      </a:lnTo>
                      <a:lnTo>
                        <a:pt x="76" y="30"/>
                      </a:lnTo>
                      <a:lnTo>
                        <a:pt x="79" y="37"/>
                      </a:lnTo>
                      <a:lnTo>
                        <a:pt x="81" y="45"/>
                      </a:lnTo>
                      <a:lnTo>
                        <a:pt x="82" y="54"/>
                      </a:lnTo>
                      <a:close/>
                    </a:path>
                  </a:pathLst>
                </a:custGeom>
                <a:solidFill>
                  <a:srgbClr val="FAE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75" name="Freeform 208"/>
                <p:cNvSpPr>
                  <a:spLocks noEditPoints="1"/>
                </p:cNvSpPr>
                <p:nvPr/>
              </p:nvSpPr>
              <p:spPr bwMode="auto">
                <a:xfrm>
                  <a:off x="1153" y="2651"/>
                  <a:ext cx="17" cy="16"/>
                </a:xfrm>
                <a:custGeom>
                  <a:avLst/>
                  <a:gdLst>
                    <a:gd name="T0" fmla="*/ 0 w 82"/>
                    <a:gd name="T1" fmla="*/ 0 h 97"/>
                    <a:gd name="T2" fmla="*/ 0 w 82"/>
                    <a:gd name="T3" fmla="*/ 0 h 97"/>
                    <a:gd name="T4" fmla="*/ 0 w 82"/>
                    <a:gd name="T5" fmla="*/ 0 h 97"/>
                    <a:gd name="T6" fmla="*/ 0 w 82"/>
                    <a:gd name="T7" fmla="*/ 0 h 97"/>
                    <a:gd name="T8" fmla="*/ 0 w 82"/>
                    <a:gd name="T9" fmla="*/ 0 h 97"/>
                    <a:gd name="T10" fmla="*/ 0 w 82"/>
                    <a:gd name="T11" fmla="*/ 0 h 97"/>
                    <a:gd name="T12" fmla="*/ 0 w 82"/>
                    <a:gd name="T13" fmla="*/ 0 h 97"/>
                    <a:gd name="T14" fmla="*/ 0 w 82"/>
                    <a:gd name="T15" fmla="*/ 0 h 97"/>
                    <a:gd name="T16" fmla="*/ 0 w 82"/>
                    <a:gd name="T17" fmla="*/ 0 h 97"/>
                    <a:gd name="T18" fmla="*/ 0 w 82"/>
                    <a:gd name="T19" fmla="*/ 0 h 97"/>
                    <a:gd name="T20" fmla="*/ 0 w 82"/>
                    <a:gd name="T21" fmla="*/ 0 h 97"/>
                    <a:gd name="T22" fmla="*/ 0 w 82"/>
                    <a:gd name="T23" fmla="*/ 0 h 97"/>
                    <a:gd name="T24" fmla="*/ 0 w 82"/>
                    <a:gd name="T25" fmla="*/ 0 h 97"/>
                    <a:gd name="T26" fmla="*/ 0 w 82"/>
                    <a:gd name="T27" fmla="*/ 0 h 97"/>
                    <a:gd name="T28" fmla="*/ 0 w 82"/>
                    <a:gd name="T29" fmla="*/ 0 h 97"/>
                    <a:gd name="T30" fmla="*/ 0 w 82"/>
                    <a:gd name="T31" fmla="*/ 0 h 97"/>
                    <a:gd name="T32" fmla="*/ 0 w 82"/>
                    <a:gd name="T33" fmla="*/ 0 h 97"/>
                    <a:gd name="T34" fmla="*/ 0 w 82"/>
                    <a:gd name="T35" fmla="*/ 0 h 97"/>
                    <a:gd name="T36" fmla="*/ 0 w 82"/>
                    <a:gd name="T37" fmla="*/ 0 h 97"/>
                    <a:gd name="T38" fmla="*/ 0 w 82"/>
                    <a:gd name="T39" fmla="*/ 0 h 97"/>
                    <a:gd name="T40" fmla="*/ 0 w 82"/>
                    <a:gd name="T41" fmla="*/ 0 h 97"/>
                    <a:gd name="T42" fmla="*/ 0 w 82"/>
                    <a:gd name="T43" fmla="*/ 0 h 97"/>
                    <a:gd name="T44" fmla="*/ 0 w 82"/>
                    <a:gd name="T45" fmla="*/ 0 h 97"/>
                    <a:gd name="T46" fmla="*/ 0 w 82"/>
                    <a:gd name="T47" fmla="*/ 0 h 97"/>
                    <a:gd name="T48" fmla="*/ 0 w 82"/>
                    <a:gd name="T49" fmla="*/ 0 h 97"/>
                    <a:gd name="T50" fmla="*/ 0 w 82"/>
                    <a:gd name="T51" fmla="*/ 0 h 97"/>
                    <a:gd name="T52" fmla="*/ 0 w 82"/>
                    <a:gd name="T53" fmla="*/ 0 h 97"/>
                    <a:gd name="T54" fmla="*/ 0 w 82"/>
                    <a:gd name="T55" fmla="*/ 0 h 97"/>
                    <a:gd name="T56" fmla="*/ 0 w 82"/>
                    <a:gd name="T57" fmla="*/ 0 h 97"/>
                    <a:gd name="T58" fmla="*/ 0 w 82"/>
                    <a:gd name="T59" fmla="*/ 0 h 97"/>
                    <a:gd name="T60" fmla="*/ 0 w 82"/>
                    <a:gd name="T61" fmla="*/ 0 h 97"/>
                    <a:gd name="T62" fmla="*/ 0 w 82"/>
                    <a:gd name="T63" fmla="*/ 0 h 97"/>
                    <a:gd name="T64" fmla="*/ 0 w 82"/>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97">
                      <a:moveTo>
                        <a:pt x="82" y="49"/>
                      </a:moveTo>
                      <a:lnTo>
                        <a:pt x="81" y="39"/>
                      </a:lnTo>
                      <a:lnTo>
                        <a:pt x="78" y="30"/>
                      </a:lnTo>
                      <a:lnTo>
                        <a:pt x="75" y="21"/>
                      </a:lnTo>
                      <a:lnTo>
                        <a:pt x="70" y="14"/>
                      </a:lnTo>
                      <a:lnTo>
                        <a:pt x="64" y="8"/>
                      </a:lnTo>
                      <a:lnTo>
                        <a:pt x="57" y="4"/>
                      </a:lnTo>
                      <a:lnTo>
                        <a:pt x="49" y="1"/>
                      </a:lnTo>
                      <a:lnTo>
                        <a:pt x="41" y="0"/>
                      </a:lnTo>
                      <a:lnTo>
                        <a:pt x="33" y="1"/>
                      </a:lnTo>
                      <a:lnTo>
                        <a:pt x="25" y="4"/>
                      </a:lnTo>
                      <a:lnTo>
                        <a:pt x="18" y="8"/>
                      </a:lnTo>
                      <a:lnTo>
                        <a:pt x="11" y="14"/>
                      </a:lnTo>
                      <a:lnTo>
                        <a:pt x="7" y="21"/>
                      </a:lnTo>
                      <a:lnTo>
                        <a:pt x="3" y="30"/>
                      </a:lnTo>
                      <a:lnTo>
                        <a:pt x="0" y="39"/>
                      </a:lnTo>
                      <a:lnTo>
                        <a:pt x="0" y="49"/>
                      </a:lnTo>
                      <a:lnTo>
                        <a:pt x="0" y="58"/>
                      </a:lnTo>
                      <a:lnTo>
                        <a:pt x="3" y="68"/>
                      </a:lnTo>
                      <a:lnTo>
                        <a:pt x="7" y="76"/>
                      </a:lnTo>
                      <a:lnTo>
                        <a:pt x="11" y="84"/>
                      </a:lnTo>
                      <a:lnTo>
                        <a:pt x="18" y="90"/>
                      </a:lnTo>
                      <a:lnTo>
                        <a:pt x="25" y="93"/>
                      </a:lnTo>
                      <a:lnTo>
                        <a:pt x="33" y="97"/>
                      </a:lnTo>
                      <a:lnTo>
                        <a:pt x="41" y="97"/>
                      </a:lnTo>
                      <a:lnTo>
                        <a:pt x="49" y="97"/>
                      </a:lnTo>
                      <a:lnTo>
                        <a:pt x="57" y="93"/>
                      </a:lnTo>
                      <a:lnTo>
                        <a:pt x="64" y="90"/>
                      </a:lnTo>
                      <a:lnTo>
                        <a:pt x="70" y="84"/>
                      </a:lnTo>
                      <a:lnTo>
                        <a:pt x="75" y="76"/>
                      </a:lnTo>
                      <a:lnTo>
                        <a:pt x="78" y="68"/>
                      </a:lnTo>
                      <a:lnTo>
                        <a:pt x="81" y="58"/>
                      </a:lnTo>
                      <a:lnTo>
                        <a:pt x="82" y="49"/>
                      </a:lnTo>
                      <a:close/>
                      <a:moveTo>
                        <a:pt x="73" y="49"/>
                      </a:moveTo>
                      <a:lnTo>
                        <a:pt x="72" y="56"/>
                      </a:lnTo>
                      <a:lnTo>
                        <a:pt x="70" y="63"/>
                      </a:lnTo>
                      <a:lnTo>
                        <a:pt x="67" y="70"/>
                      </a:lnTo>
                      <a:lnTo>
                        <a:pt x="63" y="75"/>
                      </a:lnTo>
                      <a:lnTo>
                        <a:pt x="59" y="80"/>
                      </a:lnTo>
                      <a:lnTo>
                        <a:pt x="53" y="84"/>
                      </a:lnTo>
                      <a:lnTo>
                        <a:pt x="47" y="86"/>
                      </a:lnTo>
                      <a:lnTo>
                        <a:pt x="41" y="86"/>
                      </a:lnTo>
                      <a:lnTo>
                        <a:pt x="35" y="86"/>
                      </a:lnTo>
                      <a:lnTo>
                        <a:pt x="29" y="84"/>
                      </a:lnTo>
                      <a:lnTo>
                        <a:pt x="24" y="80"/>
                      </a:lnTo>
                      <a:lnTo>
                        <a:pt x="19" y="75"/>
                      </a:lnTo>
                      <a:lnTo>
                        <a:pt x="15" y="70"/>
                      </a:lnTo>
                      <a:lnTo>
                        <a:pt x="11" y="63"/>
                      </a:lnTo>
                      <a:lnTo>
                        <a:pt x="9" y="56"/>
                      </a:lnTo>
                      <a:lnTo>
                        <a:pt x="9" y="49"/>
                      </a:lnTo>
                      <a:lnTo>
                        <a:pt x="9" y="42"/>
                      </a:lnTo>
                      <a:lnTo>
                        <a:pt x="11" y="34"/>
                      </a:lnTo>
                      <a:lnTo>
                        <a:pt x="15" y="27"/>
                      </a:lnTo>
                      <a:lnTo>
                        <a:pt x="19" y="22"/>
                      </a:lnTo>
                      <a:lnTo>
                        <a:pt x="24" y="18"/>
                      </a:lnTo>
                      <a:lnTo>
                        <a:pt x="29" y="14"/>
                      </a:lnTo>
                      <a:lnTo>
                        <a:pt x="35" y="12"/>
                      </a:lnTo>
                      <a:lnTo>
                        <a:pt x="41" y="10"/>
                      </a:lnTo>
                      <a:lnTo>
                        <a:pt x="47" y="12"/>
                      </a:lnTo>
                      <a:lnTo>
                        <a:pt x="53" y="14"/>
                      </a:lnTo>
                      <a:lnTo>
                        <a:pt x="59" y="18"/>
                      </a:lnTo>
                      <a:lnTo>
                        <a:pt x="63" y="22"/>
                      </a:lnTo>
                      <a:lnTo>
                        <a:pt x="67" y="27"/>
                      </a:lnTo>
                      <a:lnTo>
                        <a:pt x="70" y="34"/>
                      </a:lnTo>
                      <a:lnTo>
                        <a:pt x="72" y="42"/>
                      </a:lnTo>
                      <a:lnTo>
                        <a:pt x="73" y="49"/>
                      </a:lnTo>
                      <a:close/>
                    </a:path>
                  </a:pathLst>
                </a:custGeom>
                <a:solidFill>
                  <a:srgbClr val="FBE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76" name="Freeform 209"/>
                <p:cNvSpPr>
                  <a:spLocks noEditPoints="1"/>
                </p:cNvSpPr>
                <p:nvPr/>
              </p:nvSpPr>
              <p:spPr bwMode="auto">
                <a:xfrm>
                  <a:off x="1154" y="2652"/>
                  <a:ext cx="15" cy="14"/>
                </a:xfrm>
                <a:custGeom>
                  <a:avLst/>
                  <a:gdLst>
                    <a:gd name="T0" fmla="*/ 0 w 73"/>
                    <a:gd name="T1" fmla="*/ 0 h 86"/>
                    <a:gd name="T2" fmla="*/ 0 w 73"/>
                    <a:gd name="T3" fmla="*/ 0 h 86"/>
                    <a:gd name="T4" fmla="*/ 0 w 73"/>
                    <a:gd name="T5" fmla="*/ 0 h 86"/>
                    <a:gd name="T6" fmla="*/ 0 w 73"/>
                    <a:gd name="T7" fmla="*/ 0 h 86"/>
                    <a:gd name="T8" fmla="*/ 0 w 73"/>
                    <a:gd name="T9" fmla="*/ 0 h 86"/>
                    <a:gd name="T10" fmla="*/ 0 w 73"/>
                    <a:gd name="T11" fmla="*/ 0 h 86"/>
                    <a:gd name="T12" fmla="*/ 0 w 73"/>
                    <a:gd name="T13" fmla="*/ 0 h 86"/>
                    <a:gd name="T14" fmla="*/ 0 w 73"/>
                    <a:gd name="T15" fmla="*/ 0 h 86"/>
                    <a:gd name="T16" fmla="*/ 0 w 73"/>
                    <a:gd name="T17" fmla="*/ 0 h 86"/>
                    <a:gd name="T18" fmla="*/ 0 w 73"/>
                    <a:gd name="T19" fmla="*/ 0 h 86"/>
                    <a:gd name="T20" fmla="*/ 0 w 73"/>
                    <a:gd name="T21" fmla="*/ 0 h 86"/>
                    <a:gd name="T22" fmla="*/ 0 w 73"/>
                    <a:gd name="T23" fmla="*/ 0 h 86"/>
                    <a:gd name="T24" fmla="*/ 0 w 73"/>
                    <a:gd name="T25" fmla="*/ 0 h 86"/>
                    <a:gd name="T26" fmla="*/ 0 w 73"/>
                    <a:gd name="T27" fmla="*/ 0 h 86"/>
                    <a:gd name="T28" fmla="*/ 0 w 73"/>
                    <a:gd name="T29" fmla="*/ 0 h 86"/>
                    <a:gd name="T30" fmla="*/ 0 w 73"/>
                    <a:gd name="T31" fmla="*/ 0 h 86"/>
                    <a:gd name="T32" fmla="*/ 0 w 73"/>
                    <a:gd name="T33" fmla="*/ 0 h 86"/>
                    <a:gd name="T34" fmla="*/ 0 w 73"/>
                    <a:gd name="T35" fmla="*/ 0 h 86"/>
                    <a:gd name="T36" fmla="*/ 0 w 73"/>
                    <a:gd name="T37" fmla="*/ 0 h 86"/>
                    <a:gd name="T38" fmla="*/ 0 w 73"/>
                    <a:gd name="T39" fmla="*/ 0 h 86"/>
                    <a:gd name="T40" fmla="*/ 0 w 73"/>
                    <a:gd name="T41" fmla="*/ 0 h 86"/>
                    <a:gd name="T42" fmla="*/ 0 w 73"/>
                    <a:gd name="T43" fmla="*/ 0 h 86"/>
                    <a:gd name="T44" fmla="*/ 0 w 73"/>
                    <a:gd name="T45" fmla="*/ 0 h 86"/>
                    <a:gd name="T46" fmla="*/ 0 w 73"/>
                    <a:gd name="T47" fmla="*/ 0 h 86"/>
                    <a:gd name="T48" fmla="*/ 0 w 73"/>
                    <a:gd name="T49" fmla="*/ 0 h 86"/>
                    <a:gd name="T50" fmla="*/ 0 w 73"/>
                    <a:gd name="T51" fmla="*/ 0 h 86"/>
                    <a:gd name="T52" fmla="*/ 0 w 73"/>
                    <a:gd name="T53" fmla="*/ 0 h 86"/>
                    <a:gd name="T54" fmla="*/ 0 w 73"/>
                    <a:gd name="T55" fmla="*/ 0 h 86"/>
                    <a:gd name="T56" fmla="*/ 0 w 73"/>
                    <a:gd name="T57" fmla="*/ 0 h 86"/>
                    <a:gd name="T58" fmla="*/ 0 w 73"/>
                    <a:gd name="T59" fmla="*/ 0 h 86"/>
                    <a:gd name="T60" fmla="*/ 0 w 73"/>
                    <a:gd name="T61" fmla="*/ 0 h 86"/>
                    <a:gd name="T62" fmla="*/ 0 w 73"/>
                    <a:gd name="T63" fmla="*/ 0 h 86"/>
                    <a:gd name="T64" fmla="*/ 0 w 73"/>
                    <a:gd name="T65" fmla="*/ 0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86">
                      <a:moveTo>
                        <a:pt x="73" y="43"/>
                      </a:moveTo>
                      <a:lnTo>
                        <a:pt x="72" y="34"/>
                      </a:lnTo>
                      <a:lnTo>
                        <a:pt x="70" y="26"/>
                      </a:lnTo>
                      <a:lnTo>
                        <a:pt x="67" y="19"/>
                      </a:lnTo>
                      <a:lnTo>
                        <a:pt x="63" y="13"/>
                      </a:lnTo>
                      <a:lnTo>
                        <a:pt x="57" y="7"/>
                      </a:lnTo>
                      <a:lnTo>
                        <a:pt x="51" y="3"/>
                      </a:lnTo>
                      <a:lnTo>
                        <a:pt x="44" y="1"/>
                      </a:lnTo>
                      <a:lnTo>
                        <a:pt x="37" y="0"/>
                      </a:lnTo>
                      <a:lnTo>
                        <a:pt x="30" y="1"/>
                      </a:lnTo>
                      <a:lnTo>
                        <a:pt x="23" y="3"/>
                      </a:lnTo>
                      <a:lnTo>
                        <a:pt x="17" y="7"/>
                      </a:lnTo>
                      <a:lnTo>
                        <a:pt x="12" y="13"/>
                      </a:lnTo>
                      <a:lnTo>
                        <a:pt x="6" y="19"/>
                      </a:lnTo>
                      <a:lnTo>
                        <a:pt x="3" y="26"/>
                      </a:lnTo>
                      <a:lnTo>
                        <a:pt x="1" y="34"/>
                      </a:lnTo>
                      <a:lnTo>
                        <a:pt x="0" y="43"/>
                      </a:lnTo>
                      <a:lnTo>
                        <a:pt x="1" y="51"/>
                      </a:lnTo>
                      <a:lnTo>
                        <a:pt x="3" y="60"/>
                      </a:lnTo>
                      <a:lnTo>
                        <a:pt x="6" y="67"/>
                      </a:lnTo>
                      <a:lnTo>
                        <a:pt x="12" y="73"/>
                      </a:lnTo>
                      <a:lnTo>
                        <a:pt x="17" y="79"/>
                      </a:lnTo>
                      <a:lnTo>
                        <a:pt x="23" y="82"/>
                      </a:lnTo>
                      <a:lnTo>
                        <a:pt x="30" y="85"/>
                      </a:lnTo>
                      <a:lnTo>
                        <a:pt x="37" y="86"/>
                      </a:lnTo>
                      <a:lnTo>
                        <a:pt x="44" y="85"/>
                      </a:lnTo>
                      <a:lnTo>
                        <a:pt x="51" y="82"/>
                      </a:lnTo>
                      <a:lnTo>
                        <a:pt x="57" y="79"/>
                      </a:lnTo>
                      <a:lnTo>
                        <a:pt x="63" y="73"/>
                      </a:lnTo>
                      <a:lnTo>
                        <a:pt x="67" y="67"/>
                      </a:lnTo>
                      <a:lnTo>
                        <a:pt x="70" y="60"/>
                      </a:lnTo>
                      <a:lnTo>
                        <a:pt x="72" y="51"/>
                      </a:lnTo>
                      <a:lnTo>
                        <a:pt x="73" y="43"/>
                      </a:lnTo>
                      <a:close/>
                      <a:moveTo>
                        <a:pt x="64" y="43"/>
                      </a:moveTo>
                      <a:lnTo>
                        <a:pt x="64" y="49"/>
                      </a:lnTo>
                      <a:lnTo>
                        <a:pt x="62" y="55"/>
                      </a:lnTo>
                      <a:lnTo>
                        <a:pt x="59" y="61"/>
                      </a:lnTo>
                      <a:lnTo>
                        <a:pt x="56" y="66"/>
                      </a:lnTo>
                      <a:lnTo>
                        <a:pt x="52" y="69"/>
                      </a:lnTo>
                      <a:lnTo>
                        <a:pt x="48" y="73"/>
                      </a:lnTo>
                      <a:lnTo>
                        <a:pt x="43" y="74"/>
                      </a:lnTo>
                      <a:lnTo>
                        <a:pt x="37" y="75"/>
                      </a:lnTo>
                      <a:lnTo>
                        <a:pt x="32" y="74"/>
                      </a:lnTo>
                      <a:lnTo>
                        <a:pt x="27" y="73"/>
                      </a:lnTo>
                      <a:lnTo>
                        <a:pt x="22" y="69"/>
                      </a:lnTo>
                      <a:lnTo>
                        <a:pt x="18" y="66"/>
                      </a:lnTo>
                      <a:lnTo>
                        <a:pt x="15" y="61"/>
                      </a:lnTo>
                      <a:lnTo>
                        <a:pt x="12" y="55"/>
                      </a:lnTo>
                      <a:lnTo>
                        <a:pt x="11" y="49"/>
                      </a:lnTo>
                      <a:lnTo>
                        <a:pt x="10" y="43"/>
                      </a:lnTo>
                      <a:lnTo>
                        <a:pt x="11" y="37"/>
                      </a:lnTo>
                      <a:lnTo>
                        <a:pt x="12" y="30"/>
                      </a:lnTo>
                      <a:lnTo>
                        <a:pt x="15" y="25"/>
                      </a:lnTo>
                      <a:lnTo>
                        <a:pt x="18" y="20"/>
                      </a:lnTo>
                      <a:lnTo>
                        <a:pt x="22" y="16"/>
                      </a:lnTo>
                      <a:lnTo>
                        <a:pt x="27" y="13"/>
                      </a:lnTo>
                      <a:lnTo>
                        <a:pt x="32" y="12"/>
                      </a:lnTo>
                      <a:lnTo>
                        <a:pt x="37" y="10"/>
                      </a:lnTo>
                      <a:lnTo>
                        <a:pt x="43" y="12"/>
                      </a:lnTo>
                      <a:lnTo>
                        <a:pt x="48" y="13"/>
                      </a:lnTo>
                      <a:lnTo>
                        <a:pt x="52" y="16"/>
                      </a:lnTo>
                      <a:lnTo>
                        <a:pt x="56" y="20"/>
                      </a:lnTo>
                      <a:lnTo>
                        <a:pt x="59" y="25"/>
                      </a:lnTo>
                      <a:lnTo>
                        <a:pt x="62" y="30"/>
                      </a:lnTo>
                      <a:lnTo>
                        <a:pt x="64" y="37"/>
                      </a:lnTo>
                      <a:lnTo>
                        <a:pt x="64" y="43"/>
                      </a:lnTo>
                      <a:close/>
                    </a:path>
                  </a:pathLst>
                </a:custGeom>
                <a:solidFill>
                  <a:srgbClr val="FBE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77" name="Freeform 210"/>
                <p:cNvSpPr>
                  <a:spLocks noEditPoints="1"/>
                </p:cNvSpPr>
                <p:nvPr/>
              </p:nvSpPr>
              <p:spPr bwMode="auto">
                <a:xfrm>
                  <a:off x="1155" y="2653"/>
                  <a:ext cx="13" cy="12"/>
                </a:xfrm>
                <a:custGeom>
                  <a:avLst/>
                  <a:gdLst>
                    <a:gd name="T0" fmla="*/ 0 w 64"/>
                    <a:gd name="T1" fmla="*/ 0 h 76"/>
                    <a:gd name="T2" fmla="*/ 0 w 64"/>
                    <a:gd name="T3" fmla="*/ 0 h 76"/>
                    <a:gd name="T4" fmla="*/ 0 w 64"/>
                    <a:gd name="T5" fmla="*/ 0 h 76"/>
                    <a:gd name="T6" fmla="*/ 0 w 64"/>
                    <a:gd name="T7" fmla="*/ 0 h 76"/>
                    <a:gd name="T8" fmla="*/ 0 w 64"/>
                    <a:gd name="T9" fmla="*/ 0 h 76"/>
                    <a:gd name="T10" fmla="*/ 0 w 64"/>
                    <a:gd name="T11" fmla="*/ 0 h 76"/>
                    <a:gd name="T12" fmla="*/ 0 w 64"/>
                    <a:gd name="T13" fmla="*/ 0 h 76"/>
                    <a:gd name="T14" fmla="*/ 0 w 64"/>
                    <a:gd name="T15" fmla="*/ 0 h 76"/>
                    <a:gd name="T16" fmla="*/ 0 w 64"/>
                    <a:gd name="T17" fmla="*/ 0 h 76"/>
                    <a:gd name="T18" fmla="*/ 0 w 64"/>
                    <a:gd name="T19" fmla="*/ 0 h 76"/>
                    <a:gd name="T20" fmla="*/ 0 w 64"/>
                    <a:gd name="T21" fmla="*/ 0 h 76"/>
                    <a:gd name="T22" fmla="*/ 0 w 64"/>
                    <a:gd name="T23" fmla="*/ 0 h 76"/>
                    <a:gd name="T24" fmla="*/ 0 w 64"/>
                    <a:gd name="T25" fmla="*/ 0 h 76"/>
                    <a:gd name="T26" fmla="*/ 0 w 64"/>
                    <a:gd name="T27" fmla="*/ 0 h 76"/>
                    <a:gd name="T28" fmla="*/ 0 w 64"/>
                    <a:gd name="T29" fmla="*/ 0 h 76"/>
                    <a:gd name="T30" fmla="*/ 0 w 64"/>
                    <a:gd name="T31" fmla="*/ 0 h 76"/>
                    <a:gd name="T32" fmla="*/ 0 w 64"/>
                    <a:gd name="T33" fmla="*/ 0 h 76"/>
                    <a:gd name="T34" fmla="*/ 0 w 64"/>
                    <a:gd name="T35" fmla="*/ 0 h 76"/>
                    <a:gd name="T36" fmla="*/ 0 w 64"/>
                    <a:gd name="T37" fmla="*/ 0 h 76"/>
                    <a:gd name="T38" fmla="*/ 0 w 64"/>
                    <a:gd name="T39" fmla="*/ 0 h 76"/>
                    <a:gd name="T40" fmla="*/ 0 w 64"/>
                    <a:gd name="T41" fmla="*/ 0 h 76"/>
                    <a:gd name="T42" fmla="*/ 0 w 64"/>
                    <a:gd name="T43" fmla="*/ 0 h 76"/>
                    <a:gd name="T44" fmla="*/ 0 w 64"/>
                    <a:gd name="T45" fmla="*/ 0 h 76"/>
                    <a:gd name="T46" fmla="*/ 0 w 64"/>
                    <a:gd name="T47" fmla="*/ 0 h 76"/>
                    <a:gd name="T48" fmla="*/ 0 w 64"/>
                    <a:gd name="T49" fmla="*/ 0 h 76"/>
                    <a:gd name="T50" fmla="*/ 0 w 64"/>
                    <a:gd name="T51" fmla="*/ 0 h 76"/>
                    <a:gd name="T52" fmla="*/ 0 w 64"/>
                    <a:gd name="T53" fmla="*/ 0 h 76"/>
                    <a:gd name="T54" fmla="*/ 0 w 64"/>
                    <a:gd name="T55" fmla="*/ 0 h 76"/>
                    <a:gd name="T56" fmla="*/ 0 w 64"/>
                    <a:gd name="T57" fmla="*/ 0 h 76"/>
                    <a:gd name="T58" fmla="*/ 0 w 64"/>
                    <a:gd name="T59" fmla="*/ 0 h 76"/>
                    <a:gd name="T60" fmla="*/ 0 w 64"/>
                    <a:gd name="T61" fmla="*/ 0 h 76"/>
                    <a:gd name="T62" fmla="*/ 0 w 64"/>
                    <a:gd name="T63" fmla="*/ 0 h 76"/>
                    <a:gd name="T64" fmla="*/ 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76">
                      <a:moveTo>
                        <a:pt x="64" y="39"/>
                      </a:moveTo>
                      <a:lnTo>
                        <a:pt x="63" y="32"/>
                      </a:lnTo>
                      <a:lnTo>
                        <a:pt x="61" y="24"/>
                      </a:lnTo>
                      <a:lnTo>
                        <a:pt x="58" y="17"/>
                      </a:lnTo>
                      <a:lnTo>
                        <a:pt x="54" y="12"/>
                      </a:lnTo>
                      <a:lnTo>
                        <a:pt x="50" y="8"/>
                      </a:lnTo>
                      <a:lnTo>
                        <a:pt x="44" y="4"/>
                      </a:lnTo>
                      <a:lnTo>
                        <a:pt x="38" y="2"/>
                      </a:lnTo>
                      <a:lnTo>
                        <a:pt x="32" y="0"/>
                      </a:lnTo>
                      <a:lnTo>
                        <a:pt x="26" y="2"/>
                      </a:lnTo>
                      <a:lnTo>
                        <a:pt x="20" y="4"/>
                      </a:lnTo>
                      <a:lnTo>
                        <a:pt x="15" y="8"/>
                      </a:lnTo>
                      <a:lnTo>
                        <a:pt x="10" y="12"/>
                      </a:lnTo>
                      <a:lnTo>
                        <a:pt x="6" y="17"/>
                      </a:lnTo>
                      <a:lnTo>
                        <a:pt x="2" y="24"/>
                      </a:lnTo>
                      <a:lnTo>
                        <a:pt x="0" y="32"/>
                      </a:lnTo>
                      <a:lnTo>
                        <a:pt x="0" y="39"/>
                      </a:lnTo>
                      <a:lnTo>
                        <a:pt x="0" y="46"/>
                      </a:lnTo>
                      <a:lnTo>
                        <a:pt x="2" y="53"/>
                      </a:lnTo>
                      <a:lnTo>
                        <a:pt x="6" y="60"/>
                      </a:lnTo>
                      <a:lnTo>
                        <a:pt x="10" y="65"/>
                      </a:lnTo>
                      <a:lnTo>
                        <a:pt x="15" y="70"/>
                      </a:lnTo>
                      <a:lnTo>
                        <a:pt x="20" y="74"/>
                      </a:lnTo>
                      <a:lnTo>
                        <a:pt x="26" y="76"/>
                      </a:lnTo>
                      <a:lnTo>
                        <a:pt x="32" y="76"/>
                      </a:lnTo>
                      <a:lnTo>
                        <a:pt x="38" y="76"/>
                      </a:lnTo>
                      <a:lnTo>
                        <a:pt x="44" y="74"/>
                      </a:lnTo>
                      <a:lnTo>
                        <a:pt x="50" y="70"/>
                      </a:lnTo>
                      <a:lnTo>
                        <a:pt x="54" y="65"/>
                      </a:lnTo>
                      <a:lnTo>
                        <a:pt x="58" y="60"/>
                      </a:lnTo>
                      <a:lnTo>
                        <a:pt x="61" y="53"/>
                      </a:lnTo>
                      <a:lnTo>
                        <a:pt x="63" y="46"/>
                      </a:lnTo>
                      <a:lnTo>
                        <a:pt x="64" y="39"/>
                      </a:lnTo>
                      <a:close/>
                      <a:moveTo>
                        <a:pt x="55" y="39"/>
                      </a:moveTo>
                      <a:lnTo>
                        <a:pt x="54" y="45"/>
                      </a:lnTo>
                      <a:lnTo>
                        <a:pt x="53" y="50"/>
                      </a:lnTo>
                      <a:lnTo>
                        <a:pt x="51" y="54"/>
                      </a:lnTo>
                      <a:lnTo>
                        <a:pt x="48" y="58"/>
                      </a:lnTo>
                      <a:lnTo>
                        <a:pt x="45" y="62"/>
                      </a:lnTo>
                      <a:lnTo>
                        <a:pt x="41" y="64"/>
                      </a:lnTo>
                      <a:lnTo>
                        <a:pt x="37" y="65"/>
                      </a:lnTo>
                      <a:lnTo>
                        <a:pt x="32" y="65"/>
                      </a:lnTo>
                      <a:lnTo>
                        <a:pt x="28" y="65"/>
                      </a:lnTo>
                      <a:lnTo>
                        <a:pt x="23" y="64"/>
                      </a:lnTo>
                      <a:lnTo>
                        <a:pt x="20" y="62"/>
                      </a:lnTo>
                      <a:lnTo>
                        <a:pt x="16" y="58"/>
                      </a:lnTo>
                      <a:lnTo>
                        <a:pt x="13" y="54"/>
                      </a:lnTo>
                      <a:lnTo>
                        <a:pt x="11" y="50"/>
                      </a:lnTo>
                      <a:lnTo>
                        <a:pt x="10" y="45"/>
                      </a:lnTo>
                      <a:lnTo>
                        <a:pt x="10" y="39"/>
                      </a:lnTo>
                      <a:lnTo>
                        <a:pt x="10" y="33"/>
                      </a:lnTo>
                      <a:lnTo>
                        <a:pt x="11" y="28"/>
                      </a:lnTo>
                      <a:lnTo>
                        <a:pt x="13" y="23"/>
                      </a:lnTo>
                      <a:lnTo>
                        <a:pt x="16" y="20"/>
                      </a:lnTo>
                      <a:lnTo>
                        <a:pt x="20" y="16"/>
                      </a:lnTo>
                      <a:lnTo>
                        <a:pt x="23" y="14"/>
                      </a:lnTo>
                      <a:lnTo>
                        <a:pt x="28" y="12"/>
                      </a:lnTo>
                      <a:lnTo>
                        <a:pt x="32" y="11"/>
                      </a:lnTo>
                      <a:lnTo>
                        <a:pt x="37" y="12"/>
                      </a:lnTo>
                      <a:lnTo>
                        <a:pt x="41" y="14"/>
                      </a:lnTo>
                      <a:lnTo>
                        <a:pt x="45" y="16"/>
                      </a:lnTo>
                      <a:lnTo>
                        <a:pt x="48" y="20"/>
                      </a:lnTo>
                      <a:lnTo>
                        <a:pt x="51" y="23"/>
                      </a:lnTo>
                      <a:lnTo>
                        <a:pt x="53" y="28"/>
                      </a:lnTo>
                      <a:lnTo>
                        <a:pt x="54" y="33"/>
                      </a:lnTo>
                      <a:lnTo>
                        <a:pt x="55" y="39"/>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78" name="Freeform 211"/>
                <p:cNvSpPr>
                  <a:spLocks noEditPoints="1"/>
                </p:cNvSpPr>
                <p:nvPr/>
              </p:nvSpPr>
              <p:spPr bwMode="auto">
                <a:xfrm>
                  <a:off x="1156" y="2654"/>
                  <a:ext cx="11" cy="11"/>
                </a:xfrm>
                <a:custGeom>
                  <a:avLst/>
                  <a:gdLst>
                    <a:gd name="T0" fmla="*/ 0 w 54"/>
                    <a:gd name="T1" fmla="*/ 0 h 65"/>
                    <a:gd name="T2" fmla="*/ 0 w 54"/>
                    <a:gd name="T3" fmla="*/ 0 h 65"/>
                    <a:gd name="T4" fmla="*/ 0 w 54"/>
                    <a:gd name="T5" fmla="*/ 0 h 65"/>
                    <a:gd name="T6" fmla="*/ 0 w 54"/>
                    <a:gd name="T7" fmla="*/ 0 h 65"/>
                    <a:gd name="T8" fmla="*/ 0 w 54"/>
                    <a:gd name="T9" fmla="*/ 0 h 65"/>
                    <a:gd name="T10" fmla="*/ 0 w 54"/>
                    <a:gd name="T11" fmla="*/ 0 h 65"/>
                    <a:gd name="T12" fmla="*/ 0 w 54"/>
                    <a:gd name="T13" fmla="*/ 0 h 65"/>
                    <a:gd name="T14" fmla="*/ 0 w 54"/>
                    <a:gd name="T15" fmla="*/ 0 h 65"/>
                    <a:gd name="T16" fmla="*/ 0 w 54"/>
                    <a:gd name="T17" fmla="*/ 0 h 65"/>
                    <a:gd name="T18" fmla="*/ 0 w 54"/>
                    <a:gd name="T19" fmla="*/ 0 h 65"/>
                    <a:gd name="T20" fmla="*/ 0 w 54"/>
                    <a:gd name="T21" fmla="*/ 0 h 65"/>
                    <a:gd name="T22" fmla="*/ 0 w 54"/>
                    <a:gd name="T23" fmla="*/ 0 h 65"/>
                    <a:gd name="T24" fmla="*/ 0 w 54"/>
                    <a:gd name="T25" fmla="*/ 0 h 65"/>
                    <a:gd name="T26" fmla="*/ 0 w 54"/>
                    <a:gd name="T27" fmla="*/ 0 h 65"/>
                    <a:gd name="T28" fmla="*/ 0 w 54"/>
                    <a:gd name="T29" fmla="*/ 0 h 65"/>
                    <a:gd name="T30" fmla="*/ 0 w 54"/>
                    <a:gd name="T31" fmla="*/ 0 h 65"/>
                    <a:gd name="T32" fmla="*/ 0 w 54"/>
                    <a:gd name="T33" fmla="*/ 0 h 65"/>
                    <a:gd name="T34" fmla="*/ 0 w 54"/>
                    <a:gd name="T35" fmla="*/ 0 h 65"/>
                    <a:gd name="T36" fmla="*/ 0 w 54"/>
                    <a:gd name="T37" fmla="*/ 0 h 65"/>
                    <a:gd name="T38" fmla="*/ 0 w 54"/>
                    <a:gd name="T39" fmla="*/ 0 h 65"/>
                    <a:gd name="T40" fmla="*/ 0 w 54"/>
                    <a:gd name="T41" fmla="*/ 0 h 65"/>
                    <a:gd name="T42" fmla="*/ 0 w 54"/>
                    <a:gd name="T43" fmla="*/ 0 h 65"/>
                    <a:gd name="T44" fmla="*/ 0 w 54"/>
                    <a:gd name="T45" fmla="*/ 0 h 65"/>
                    <a:gd name="T46" fmla="*/ 0 w 54"/>
                    <a:gd name="T47" fmla="*/ 0 h 65"/>
                    <a:gd name="T48" fmla="*/ 0 w 54"/>
                    <a:gd name="T49" fmla="*/ 0 h 65"/>
                    <a:gd name="T50" fmla="*/ 0 w 54"/>
                    <a:gd name="T51" fmla="*/ 0 h 65"/>
                    <a:gd name="T52" fmla="*/ 0 w 54"/>
                    <a:gd name="T53" fmla="*/ 0 h 65"/>
                    <a:gd name="T54" fmla="*/ 0 w 54"/>
                    <a:gd name="T55" fmla="*/ 0 h 65"/>
                    <a:gd name="T56" fmla="*/ 0 w 54"/>
                    <a:gd name="T57" fmla="*/ 0 h 65"/>
                    <a:gd name="T58" fmla="*/ 0 w 54"/>
                    <a:gd name="T59" fmla="*/ 0 h 65"/>
                    <a:gd name="T60" fmla="*/ 0 w 54"/>
                    <a:gd name="T61" fmla="*/ 0 h 65"/>
                    <a:gd name="T62" fmla="*/ 0 w 54"/>
                    <a:gd name="T63" fmla="*/ 0 h 65"/>
                    <a:gd name="T64" fmla="*/ 0 w 54"/>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 h="65">
                      <a:moveTo>
                        <a:pt x="54" y="33"/>
                      </a:moveTo>
                      <a:lnTo>
                        <a:pt x="54" y="27"/>
                      </a:lnTo>
                      <a:lnTo>
                        <a:pt x="52" y="20"/>
                      </a:lnTo>
                      <a:lnTo>
                        <a:pt x="49" y="15"/>
                      </a:lnTo>
                      <a:lnTo>
                        <a:pt x="46" y="10"/>
                      </a:lnTo>
                      <a:lnTo>
                        <a:pt x="42" y="6"/>
                      </a:lnTo>
                      <a:lnTo>
                        <a:pt x="38" y="3"/>
                      </a:lnTo>
                      <a:lnTo>
                        <a:pt x="33" y="2"/>
                      </a:lnTo>
                      <a:lnTo>
                        <a:pt x="27" y="0"/>
                      </a:lnTo>
                      <a:lnTo>
                        <a:pt x="22" y="2"/>
                      </a:lnTo>
                      <a:lnTo>
                        <a:pt x="17" y="3"/>
                      </a:lnTo>
                      <a:lnTo>
                        <a:pt x="12" y="6"/>
                      </a:lnTo>
                      <a:lnTo>
                        <a:pt x="8" y="10"/>
                      </a:lnTo>
                      <a:lnTo>
                        <a:pt x="5" y="15"/>
                      </a:lnTo>
                      <a:lnTo>
                        <a:pt x="2" y="20"/>
                      </a:lnTo>
                      <a:lnTo>
                        <a:pt x="1" y="27"/>
                      </a:lnTo>
                      <a:lnTo>
                        <a:pt x="0" y="33"/>
                      </a:lnTo>
                      <a:lnTo>
                        <a:pt x="1" y="39"/>
                      </a:lnTo>
                      <a:lnTo>
                        <a:pt x="2" y="45"/>
                      </a:lnTo>
                      <a:lnTo>
                        <a:pt x="5" y="51"/>
                      </a:lnTo>
                      <a:lnTo>
                        <a:pt x="8" y="56"/>
                      </a:lnTo>
                      <a:lnTo>
                        <a:pt x="12" y="59"/>
                      </a:lnTo>
                      <a:lnTo>
                        <a:pt x="17" y="63"/>
                      </a:lnTo>
                      <a:lnTo>
                        <a:pt x="22" y="64"/>
                      </a:lnTo>
                      <a:lnTo>
                        <a:pt x="27" y="65"/>
                      </a:lnTo>
                      <a:lnTo>
                        <a:pt x="33" y="64"/>
                      </a:lnTo>
                      <a:lnTo>
                        <a:pt x="38" y="63"/>
                      </a:lnTo>
                      <a:lnTo>
                        <a:pt x="42" y="59"/>
                      </a:lnTo>
                      <a:lnTo>
                        <a:pt x="46" y="56"/>
                      </a:lnTo>
                      <a:lnTo>
                        <a:pt x="49" y="51"/>
                      </a:lnTo>
                      <a:lnTo>
                        <a:pt x="52" y="45"/>
                      </a:lnTo>
                      <a:lnTo>
                        <a:pt x="54" y="39"/>
                      </a:lnTo>
                      <a:lnTo>
                        <a:pt x="54" y="33"/>
                      </a:lnTo>
                      <a:close/>
                      <a:moveTo>
                        <a:pt x="45" y="33"/>
                      </a:moveTo>
                      <a:lnTo>
                        <a:pt x="45" y="38"/>
                      </a:lnTo>
                      <a:lnTo>
                        <a:pt x="44" y="41"/>
                      </a:lnTo>
                      <a:lnTo>
                        <a:pt x="42" y="45"/>
                      </a:lnTo>
                      <a:lnTo>
                        <a:pt x="40" y="48"/>
                      </a:lnTo>
                      <a:lnTo>
                        <a:pt x="37" y="51"/>
                      </a:lnTo>
                      <a:lnTo>
                        <a:pt x="34" y="53"/>
                      </a:lnTo>
                      <a:lnTo>
                        <a:pt x="31" y="54"/>
                      </a:lnTo>
                      <a:lnTo>
                        <a:pt x="27" y="54"/>
                      </a:lnTo>
                      <a:lnTo>
                        <a:pt x="23" y="54"/>
                      </a:lnTo>
                      <a:lnTo>
                        <a:pt x="20" y="53"/>
                      </a:lnTo>
                      <a:lnTo>
                        <a:pt x="17" y="51"/>
                      </a:lnTo>
                      <a:lnTo>
                        <a:pt x="14" y="48"/>
                      </a:lnTo>
                      <a:lnTo>
                        <a:pt x="12" y="45"/>
                      </a:lnTo>
                      <a:lnTo>
                        <a:pt x="11" y="41"/>
                      </a:lnTo>
                      <a:lnTo>
                        <a:pt x="9" y="38"/>
                      </a:lnTo>
                      <a:lnTo>
                        <a:pt x="9" y="33"/>
                      </a:lnTo>
                      <a:lnTo>
                        <a:pt x="9" y="28"/>
                      </a:lnTo>
                      <a:lnTo>
                        <a:pt x="11" y="24"/>
                      </a:lnTo>
                      <a:lnTo>
                        <a:pt x="12" y="21"/>
                      </a:lnTo>
                      <a:lnTo>
                        <a:pt x="14" y="17"/>
                      </a:lnTo>
                      <a:lnTo>
                        <a:pt x="17" y="15"/>
                      </a:lnTo>
                      <a:lnTo>
                        <a:pt x="20" y="12"/>
                      </a:lnTo>
                      <a:lnTo>
                        <a:pt x="23" y="11"/>
                      </a:lnTo>
                      <a:lnTo>
                        <a:pt x="27" y="11"/>
                      </a:lnTo>
                      <a:lnTo>
                        <a:pt x="31" y="11"/>
                      </a:lnTo>
                      <a:lnTo>
                        <a:pt x="34" y="12"/>
                      </a:lnTo>
                      <a:lnTo>
                        <a:pt x="37" y="15"/>
                      </a:lnTo>
                      <a:lnTo>
                        <a:pt x="40" y="17"/>
                      </a:lnTo>
                      <a:lnTo>
                        <a:pt x="42" y="21"/>
                      </a:lnTo>
                      <a:lnTo>
                        <a:pt x="44" y="24"/>
                      </a:lnTo>
                      <a:lnTo>
                        <a:pt x="45" y="28"/>
                      </a:lnTo>
                      <a:lnTo>
                        <a:pt x="45" y="33"/>
                      </a:lnTo>
                      <a:close/>
                    </a:path>
                  </a:pathLst>
                </a:custGeom>
                <a:solidFill>
                  <a:srgbClr val="FCE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79" name="Freeform 212"/>
                <p:cNvSpPr>
                  <a:spLocks noEditPoints="1"/>
                </p:cNvSpPr>
                <p:nvPr/>
              </p:nvSpPr>
              <p:spPr bwMode="auto">
                <a:xfrm>
                  <a:off x="1157" y="2655"/>
                  <a:ext cx="9" cy="9"/>
                </a:xfrm>
                <a:custGeom>
                  <a:avLst/>
                  <a:gdLst>
                    <a:gd name="T0" fmla="*/ 0 w 45"/>
                    <a:gd name="T1" fmla="*/ 0 h 54"/>
                    <a:gd name="T2" fmla="*/ 0 w 45"/>
                    <a:gd name="T3" fmla="*/ 0 h 54"/>
                    <a:gd name="T4" fmla="*/ 0 w 45"/>
                    <a:gd name="T5" fmla="*/ 0 h 54"/>
                    <a:gd name="T6" fmla="*/ 0 w 45"/>
                    <a:gd name="T7" fmla="*/ 0 h 54"/>
                    <a:gd name="T8" fmla="*/ 0 w 45"/>
                    <a:gd name="T9" fmla="*/ 0 h 54"/>
                    <a:gd name="T10" fmla="*/ 0 w 45"/>
                    <a:gd name="T11" fmla="*/ 0 h 54"/>
                    <a:gd name="T12" fmla="*/ 0 w 45"/>
                    <a:gd name="T13" fmla="*/ 0 h 54"/>
                    <a:gd name="T14" fmla="*/ 0 w 45"/>
                    <a:gd name="T15" fmla="*/ 0 h 54"/>
                    <a:gd name="T16" fmla="*/ 0 w 45"/>
                    <a:gd name="T17" fmla="*/ 0 h 54"/>
                    <a:gd name="T18" fmla="*/ 0 w 45"/>
                    <a:gd name="T19" fmla="*/ 0 h 54"/>
                    <a:gd name="T20" fmla="*/ 0 w 45"/>
                    <a:gd name="T21" fmla="*/ 0 h 54"/>
                    <a:gd name="T22" fmla="*/ 0 w 45"/>
                    <a:gd name="T23" fmla="*/ 0 h 54"/>
                    <a:gd name="T24" fmla="*/ 0 w 45"/>
                    <a:gd name="T25" fmla="*/ 0 h 54"/>
                    <a:gd name="T26" fmla="*/ 0 w 45"/>
                    <a:gd name="T27" fmla="*/ 0 h 54"/>
                    <a:gd name="T28" fmla="*/ 0 w 45"/>
                    <a:gd name="T29" fmla="*/ 0 h 54"/>
                    <a:gd name="T30" fmla="*/ 0 w 45"/>
                    <a:gd name="T31" fmla="*/ 0 h 54"/>
                    <a:gd name="T32" fmla="*/ 0 w 45"/>
                    <a:gd name="T33" fmla="*/ 0 h 54"/>
                    <a:gd name="T34" fmla="*/ 0 w 45"/>
                    <a:gd name="T35" fmla="*/ 0 h 54"/>
                    <a:gd name="T36" fmla="*/ 0 w 45"/>
                    <a:gd name="T37" fmla="*/ 0 h 54"/>
                    <a:gd name="T38" fmla="*/ 0 w 45"/>
                    <a:gd name="T39" fmla="*/ 0 h 54"/>
                    <a:gd name="T40" fmla="*/ 0 w 45"/>
                    <a:gd name="T41" fmla="*/ 0 h 54"/>
                    <a:gd name="T42" fmla="*/ 0 w 45"/>
                    <a:gd name="T43" fmla="*/ 0 h 54"/>
                    <a:gd name="T44" fmla="*/ 0 w 45"/>
                    <a:gd name="T45" fmla="*/ 0 h 54"/>
                    <a:gd name="T46" fmla="*/ 0 w 45"/>
                    <a:gd name="T47" fmla="*/ 0 h 54"/>
                    <a:gd name="T48" fmla="*/ 0 w 45"/>
                    <a:gd name="T49" fmla="*/ 0 h 54"/>
                    <a:gd name="T50" fmla="*/ 0 w 45"/>
                    <a:gd name="T51" fmla="*/ 0 h 54"/>
                    <a:gd name="T52" fmla="*/ 0 w 45"/>
                    <a:gd name="T53" fmla="*/ 0 h 54"/>
                    <a:gd name="T54" fmla="*/ 0 w 45"/>
                    <a:gd name="T55" fmla="*/ 0 h 54"/>
                    <a:gd name="T56" fmla="*/ 0 w 45"/>
                    <a:gd name="T57" fmla="*/ 0 h 54"/>
                    <a:gd name="T58" fmla="*/ 0 w 45"/>
                    <a:gd name="T59" fmla="*/ 0 h 54"/>
                    <a:gd name="T60" fmla="*/ 0 w 45"/>
                    <a:gd name="T61" fmla="*/ 0 h 54"/>
                    <a:gd name="T62" fmla="*/ 0 w 45"/>
                    <a:gd name="T63" fmla="*/ 0 h 54"/>
                    <a:gd name="T64" fmla="*/ 0 w 45"/>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54">
                      <a:moveTo>
                        <a:pt x="45" y="28"/>
                      </a:moveTo>
                      <a:lnTo>
                        <a:pt x="44" y="22"/>
                      </a:lnTo>
                      <a:lnTo>
                        <a:pt x="43" y="17"/>
                      </a:lnTo>
                      <a:lnTo>
                        <a:pt x="41" y="12"/>
                      </a:lnTo>
                      <a:lnTo>
                        <a:pt x="38" y="9"/>
                      </a:lnTo>
                      <a:lnTo>
                        <a:pt x="35" y="5"/>
                      </a:lnTo>
                      <a:lnTo>
                        <a:pt x="31" y="3"/>
                      </a:lnTo>
                      <a:lnTo>
                        <a:pt x="27" y="1"/>
                      </a:lnTo>
                      <a:lnTo>
                        <a:pt x="22" y="0"/>
                      </a:lnTo>
                      <a:lnTo>
                        <a:pt x="18" y="1"/>
                      </a:lnTo>
                      <a:lnTo>
                        <a:pt x="13" y="3"/>
                      </a:lnTo>
                      <a:lnTo>
                        <a:pt x="10" y="5"/>
                      </a:lnTo>
                      <a:lnTo>
                        <a:pt x="6" y="9"/>
                      </a:lnTo>
                      <a:lnTo>
                        <a:pt x="3" y="12"/>
                      </a:lnTo>
                      <a:lnTo>
                        <a:pt x="1" y="17"/>
                      </a:lnTo>
                      <a:lnTo>
                        <a:pt x="0" y="22"/>
                      </a:lnTo>
                      <a:lnTo>
                        <a:pt x="0" y="28"/>
                      </a:lnTo>
                      <a:lnTo>
                        <a:pt x="0" y="34"/>
                      </a:lnTo>
                      <a:lnTo>
                        <a:pt x="1" y="39"/>
                      </a:lnTo>
                      <a:lnTo>
                        <a:pt x="3" y="43"/>
                      </a:lnTo>
                      <a:lnTo>
                        <a:pt x="6" y="47"/>
                      </a:lnTo>
                      <a:lnTo>
                        <a:pt x="10" y="51"/>
                      </a:lnTo>
                      <a:lnTo>
                        <a:pt x="13" y="53"/>
                      </a:lnTo>
                      <a:lnTo>
                        <a:pt x="18" y="54"/>
                      </a:lnTo>
                      <a:lnTo>
                        <a:pt x="22" y="54"/>
                      </a:lnTo>
                      <a:lnTo>
                        <a:pt x="27" y="54"/>
                      </a:lnTo>
                      <a:lnTo>
                        <a:pt x="31" y="53"/>
                      </a:lnTo>
                      <a:lnTo>
                        <a:pt x="35" y="51"/>
                      </a:lnTo>
                      <a:lnTo>
                        <a:pt x="38" y="47"/>
                      </a:lnTo>
                      <a:lnTo>
                        <a:pt x="41" y="43"/>
                      </a:lnTo>
                      <a:lnTo>
                        <a:pt x="43" y="39"/>
                      </a:lnTo>
                      <a:lnTo>
                        <a:pt x="44" y="34"/>
                      </a:lnTo>
                      <a:lnTo>
                        <a:pt x="45" y="28"/>
                      </a:lnTo>
                      <a:close/>
                      <a:moveTo>
                        <a:pt x="36" y="28"/>
                      </a:moveTo>
                      <a:lnTo>
                        <a:pt x="35" y="31"/>
                      </a:lnTo>
                      <a:lnTo>
                        <a:pt x="35" y="34"/>
                      </a:lnTo>
                      <a:lnTo>
                        <a:pt x="33" y="37"/>
                      </a:lnTo>
                      <a:lnTo>
                        <a:pt x="32" y="40"/>
                      </a:lnTo>
                      <a:lnTo>
                        <a:pt x="30" y="41"/>
                      </a:lnTo>
                      <a:lnTo>
                        <a:pt x="27" y="42"/>
                      </a:lnTo>
                      <a:lnTo>
                        <a:pt x="25" y="43"/>
                      </a:lnTo>
                      <a:lnTo>
                        <a:pt x="22" y="43"/>
                      </a:lnTo>
                      <a:lnTo>
                        <a:pt x="19" y="43"/>
                      </a:lnTo>
                      <a:lnTo>
                        <a:pt x="17" y="42"/>
                      </a:lnTo>
                      <a:lnTo>
                        <a:pt x="15" y="41"/>
                      </a:lnTo>
                      <a:lnTo>
                        <a:pt x="13" y="40"/>
                      </a:lnTo>
                      <a:lnTo>
                        <a:pt x="11" y="37"/>
                      </a:lnTo>
                      <a:lnTo>
                        <a:pt x="10" y="34"/>
                      </a:lnTo>
                      <a:lnTo>
                        <a:pt x="9" y="31"/>
                      </a:lnTo>
                      <a:lnTo>
                        <a:pt x="9" y="28"/>
                      </a:lnTo>
                      <a:lnTo>
                        <a:pt x="9" y="24"/>
                      </a:lnTo>
                      <a:lnTo>
                        <a:pt x="10" y="22"/>
                      </a:lnTo>
                      <a:lnTo>
                        <a:pt x="11" y="18"/>
                      </a:lnTo>
                      <a:lnTo>
                        <a:pt x="13" y="16"/>
                      </a:lnTo>
                      <a:lnTo>
                        <a:pt x="15" y="15"/>
                      </a:lnTo>
                      <a:lnTo>
                        <a:pt x="17" y="13"/>
                      </a:lnTo>
                      <a:lnTo>
                        <a:pt x="19" y="12"/>
                      </a:lnTo>
                      <a:lnTo>
                        <a:pt x="22" y="11"/>
                      </a:lnTo>
                      <a:lnTo>
                        <a:pt x="25" y="12"/>
                      </a:lnTo>
                      <a:lnTo>
                        <a:pt x="27" y="13"/>
                      </a:lnTo>
                      <a:lnTo>
                        <a:pt x="30" y="15"/>
                      </a:lnTo>
                      <a:lnTo>
                        <a:pt x="32" y="16"/>
                      </a:lnTo>
                      <a:lnTo>
                        <a:pt x="33" y="18"/>
                      </a:lnTo>
                      <a:lnTo>
                        <a:pt x="35" y="22"/>
                      </a:lnTo>
                      <a:lnTo>
                        <a:pt x="35" y="24"/>
                      </a:lnTo>
                      <a:lnTo>
                        <a:pt x="36" y="28"/>
                      </a:lnTo>
                      <a:close/>
                    </a:path>
                  </a:pathLst>
                </a:custGeom>
                <a:solidFill>
                  <a:srgbClr val="FCF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80" name="Freeform 213"/>
                <p:cNvSpPr>
                  <a:spLocks noEditPoints="1"/>
                </p:cNvSpPr>
                <p:nvPr/>
              </p:nvSpPr>
              <p:spPr bwMode="auto">
                <a:xfrm>
                  <a:off x="1158" y="2656"/>
                  <a:ext cx="7" cy="7"/>
                </a:xfrm>
                <a:custGeom>
                  <a:avLst/>
                  <a:gdLst>
                    <a:gd name="T0" fmla="*/ 0 w 36"/>
                    <a:gd name="T1" fmla="*/ 0 h 43"/>
                    <a:gd name="T2" fmla="*/ 0 w 36"/>
                    <a:gd name="T3" fmla="*/ 0 h 43"/>
                    <a:gd name="T4" fmla="*/ 0 w 36"/>
                    <a:gd name="T5" fmla="*/ 0 h 43"/>
                    <a:gd name="T6" fmla="*/ 0 w 36"/>
                    <a:gd name="T7" fmla="*/ 0 h 43"/>
                    <a:gd name="T8" fmla="*/ 0 w 36"/>
                    <a:gd name="T9" fmla="*/ 0 h 43"/>
                    <a:gd name="T10" fmla="*/ 0 w 36"/>
                    <a:gd name="T11" fmla="*/ 0 h 43"/>
                    <a:gd name="T12" fmla="*/ 0 w 36"/>
                    <a:gd name="T13" fmla="*/ 0 h 43"/>
                    <a:gd name="T14" fmla="*/ 0 w 36"/>
                    <a:gd name="T15" fmla="*/ 0 h 43"/>
                    <a:gd name="T16" fmla="*/ 0 w 36"/>
                    <a:gd name="T17" fmla="*/ 0 h 43"/>
                    <a:gd name="T18" fmla="*/ 0 w 36"/>
                    <a:gd name="T19" fmla="*/ 0 h 43"/>
                    <a:gd name="T20" fmla="*/ 0 w 36"/>
                    <a:gd name="T21" fmla="*/ 0 h 43"/>
                    <a:gd name="T22" fmla="*/ 0 w 36"/>
                    <a:gd name="T23" fmla="*/ 0 h 43"/>
                    <a:gd name="T24" fmla="*/ 0 w 36"/>
                    <a:gd name="T25" fmla="*/ 0 h 43"/>
                    <a:gd name="T26" fmla="*/ 0 w 36"/>
                    <a:gd name="T27" fmla="*/ 0 h 43"/>
                    <a:gd name="T28" fmla="*/ 0 w 36"/>
                    <a:gd name="T29" fmla="*/ 0 h 43"/>
                    <a:gd name="T30" fmla="*/ 0 w 36"/>
                    <a:gd name="T31" fmla="*/ 0 h 43"/>
                    <a:gd name="T32" fmla="*/ 0 w 36"/>
                    <a:gd name="T33" fmla="*/ 0 h 43"/>
                    <a:gd name="T34" fmla="*/ 0 w 36"/>
                    <a:gd name="T35" fmla="*/ 0 h 43"/>
                    <a:gd name="T36" fmla="*/ 0 w 36"/>
                    <a:gd name="T37" fmla="*/ 0 h 43"/>
                    <a:gd name="T38" fmla="*/ 0 w 36"/>
                    <a:gd name="T39" fmla="*/ 0 h 43"/>
                    <a:gd name="T40" fmla="*/ 0 w 36"/>
                    <a:gd name="T41" fmla="*/ 0 h 43"/>
                    <a:gd name="T42" fmla="*/ 0 w 36"/>
                    <a:gd name="T43" fmla="*/ 0 h 43"/>
                    <a:gd name="T44" fmla="*/ 0 w 36"/>
                    <a:gd name="T45" fmla="*/ 0 h 43"/>
                    <a:gd name="T46" fmla="*/ 0 w 36"/>
                    <a:gd name="T47" fmla="*/ 0 h 43"/>
                    <a:gd name="T48" fmla="*/ 0 w 36"/>
                    <a:gd name="T49" fmla="*/ 0 h 43"/>
                    <a:gd name="T50" fmla="*/ 0 w 36"/>
                    <a:gd name="T51" fmla="*/ 0 h 43"/>
                    <a:gd name="T52" fmla="*/ 0 w 36"/>
                    <a:gd name="T53" fmla="*/ 0 h 43"/>
                    <a:gd name="T54" fmla="*/ 0 w 36"/>
                    <a:gd name="T55" fmla="*/ 0 h 43"/>
                    <a:gd name="T56" fmla="*/ 0 w 36"/>
                    <a:gd name="T57" fmla="*/ 0 h 43"/>
                    <a:gd name="T58" fmla="*/ 0 w 36"/>
                    <a:gd name="T59" fmla="*/ 0 h 43"/>
                    <a:gd name="T60" fmla="*/ 0 w 36"/>
                    <a:gd name="T61" fmla="*/ 0 h 43"/>
                    <a:gd name="T62" fmla="*/ 0 w 36"/>
                    <a:gd name="T63" fmla="*/ 0 h 43"/>
                    <a:gd name="T64" fmla="*/ 0 w 3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 h="43">
                      <a:moveTo>
                        <a:pt x="36" y="22"/>
                      </a:moveTo>
                      <a:lnTo>
                        <a:pt x="36" y="17"/>
                      </a:lnTo>
                      <a:lnTo>
                        <a:pt x="35" y="13"/>
                      </a:lnTo>
                      <a:lnTo>
                        <a:pt x="33" y="10"/>
                      </a:lnTo>
                      <a:lnTo>
                        <a:pt x="31" y="6"/>
                      </a:lnTo>
                      <a:lnTo>
                        <a:pt x="28" y="4"/>
                      </a:lnTo>
                      <a:lnTo>
                        <a:pt x="25" y="1"/>
                      </a:lnTo>
                      <a:lnTo>
                        <a:pt x="22" y="0"/>
                      </a:lnTo>
                      <a:lnTo>
                        <a:pt x="18" y="0"/>
                      </a:lnTo>
                      <a:lnTo>
                        <a:pt x="14" y="0"/>
                      </a:lnTo>
                      <a:lnTo>
                        <a:pt x="11" y="1"/>
                      </a:lnTo>
                      <a:lnTo>
                        <a:pt x="8" y="4"/>
                      </a:lnTo>
                      <a:lnTo>
                        <a:pt x="5" y="6"/>
                      </a:lnTo>
                      <a:lnTo>
                        <a:pt x="3" y="10"/>
                      </a:lnTo>
                      <a:lnTo>
                        <a:pt x="2" y="13"/>
                      </a:lnTo>
                      <a:lnTo>
                        <a:pt x="0" y="17"/>
                      </a:lnTo>
                      <a:lnTo>
                        <a:pt x="0" y="22"/>
                      </a:lnTo>
                      <a:lnTo>
                        <a:pt x="0" y="27"/>
                      </a:lnTo>
                      <a:lnTo>
                        <a:pt x="2" y="30"/>
                      </a:lnTo>
                      <a:lnTo>
                        <a:pt x="3" y="34"/>
                      </a:lnTo>
                      <a:lnTo>
                        <a:pt x="5" y="37"/>
                      </a:lnTo>
                      <a:lnTo>
                        <a:pt x="8" y="40"/>
                      </a:lnTo>
                      <a:lnTo>
                        <a:pt x="11" y="42"/>
                      </a:lnTo>
                      <a:lnTo>
                        <a:pt x="14" y="43"/>
                      </a:lnTo>
                      <a:lnTo>
                        <a:pt x="18" y="43"/>
                      </a:lnTo>
                      <a:lnTo>
                        <a:pt x="22" y="43"/>
                      </a:lnTo>
                      <a:lnTo>
                        <a:pt x="25" y="42"/>
                      </a:lnTo>
                      <a:lnTo>
                        <a:pt x="28" y="40"/>
                      </a:lnTo>
                      <a:lnTo>
                        <a:pt x="31" y="37"/>
                      </a:lnTo>
                      <a:lnTo>
                        <a:pt x="33" y="34"/>
                      </a:lnTo>
                      <a:lnTo>
                        <a:pt x="35" y="30"/>
                      </a:lnTo>
                      <a:lnTo>
                        <a:pt x="36" y="27"/>
                      </a:lnTo>
                      <a:lnTo>
                        <a:pt x="36" y="22"/>
                      </a:lnTo>
                      <a:close/>
                      <a:moveTo>
                        <a:pt x="27" y="22"/>
                      </a:moveTo>
                      <a:lnTo>
                        <a:pt x="27" y="24"/>
                      </a:lnTo>
                      <a:lnTo>
                        <a:pt x="26" y="25"/>
                      </a:lnTo>
                      <a:lnTo>
                        <a:pt x="26" y="28"/>
                      </a:lnTo>
                      <a:lnTo>
                        <a:pt x="24" y="29"/>
                      </a:lnTo>
                      <a:lnTo>
                        <a:pt x="23" y="30"/>
                      </a:lnTo>
                      <a:lnTo>
                        <a:pt x="22" y="31"/>
                      </a:lnTo>
                      <a:lnTo>
                        <a:pt x="20" y="33"/>
                      </a:lnTo>
                      <a:lnTo>
                        <a:pt x="18" y="33"/>
                      </a:lnTo>
                      <a:lnTo>
                        <a:pt x="16" y="33"/>
                      </a:lnTo>
                      <a:lnTo>
                        <a:pt x="15" y="31"/>
                      </a:lnTo>
                      <a:lnTo>
                        <a:pt x="13" y="30"/>
                      </a:lnTo>
                      <a:lnTo>
                        <a:pt x="12" y="29"/>
                      </a:lnTo>
                      <a:lnTo>
                        <a:pt x="11" y="28"/>
                      </a:lnTo>
                      <a:lnTo>
                        <a:pt x="10" y="25"/>
                      </a:lnTo>
                      <a:lnTo>
                        <a:pt x="9" y="24"/>
                      </a:lnTo>
                      <a:lnTo>
                        <a:pt x="9" y="22"/>
                      </a:lnTo>
                      <a:lnTo>
                        <a:pt x="9" y="19"/>
                      </a:lnTo>
                      <a:lnTo>
                        <a:pt x="10" y="17"/>
                      </a:lnTo>
                      <a:lnTo>
                        <a:pt x="11" y="16"/>
                      </a:lnTo>
                      <a:lnTo>
                        <a:pt x="12" y="15"/>
                      </a:lnTo>
                      <a:lnTo>
                        <a:pt x="13" y="13"/>
                      </a:lnTo>
                      <a:lnTo>
                        <a:pt x="15" y="12"/>
                      </a:lnTo>
                      <a:lnTo>
                        <a:pt x="16" y="11"/>
                      </a:lnTo>
                      <a:lnTo>
                        <a:pt x="18" y="11"/>
                      </a:lnTo>
                      <a:lnTo>
                        <a:pt x="20" y="11"/>
                      </a:lnTo>
                      <a:lnTo>
                        <a:pt x="22" y="12"/>
                      </a:lnTo>
                      <a:lnTo>
                        <a:pt x="23" y="13"/>
                      </a:lnTo>
                      <a:lnTo>
                        <a:pt x="24" y="15"/>
                      </a:lnTo>
                      <a:lnTo>
                        <a:pt x="26" y="16"/>
                      </a:lnTo>
                      <a:lnTo>
                        <a:pt x="26" y="17"/>
                      </a:lnTo>
                      <a:lnTo>
                        <a:pt x="27" y="19"/>
                      </a:lnTo>
                      <a:lnTo>
                        <a:pt x="27" y="22"/>
                      </a:lnTo>
                      <a:close/>
                    </a:path>
                  </a:pathLst>
                </a:custGeom>
                <a:solidFill>
                  <a:srgbClr val="FDF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81" name="Freeform 214"/>
                <p:cNvSpPr>
                  <a:spLocks/>
                </p:cNvSpPr>
                <p:nvPr/>
              </p:nvSpPr>
              <p:spPr bwMode="auto">
                <a:xfrm>
                  <a:off x="1159" y="2657"/>
                  <a:ext cx="5" cy="5"/>
                </a:xfrm>
                <a:custGeom>
                  <a:avLst/>
                  <a:gdLst>
                    <a:gd name="T0" fmla="*/ 0 w 27"/>
                    <a:gd name="T1" fmla="*/ 0 h 32"/>
                    <a:gd name="T2" fmla="*/ 0 w 27"/>
                    <a:gd name="T3" fmla="*/ 0 h 32"/>
                    <a:gd name="T4" fmla="*/ 0 w 27"/>
                    <a:gd name="T5" fmla="*/ 0 h 32"/>
                    <a:gd name="T6" fmla="*/ 0 w 27"/>
                    <a:gd name="T7" fmla="*/ 0 h 32"/>
                    <a:gd name="T8" fmla="*/ 0 w 27"/>
                    <a:gd name="T9" fmla="*/ 0 h 32"/>
                    <a:gd name="T10" fmla="*/ 0 w 27"/>
                    <a:gd name="T11" fmla="*/ 0 h 32"/>
                    <a:gd name="T12" fmla="*/ 0 w 27"/>
                    <a:gd name="T13" fmla="*/ 0 h 32"/>
                    <a:gd name="T14" fmla="*/ 0 w 27"/>
                    <a:gd name="T15" fmla="*/ 0 h 32"/>
                    <a:gd name="T16" fmla="*/ 0 w 27"/>
                    <a:gd name="T17" fmla="*/ 0 h 32"/>
                    <a:gd name="T18" fmla="*/ 0 w 27"/>
                    <a:gd name="T19" fmla="*/ 0 h 32"/>
                    <a:gd name="T20" fmla="*/ 0 w 27"/>
                    <a:gd name="T21" fmla="*/ 0 h 32"/>
                    <a:gd name="T22" fmla="*/ 0 w 27"/>
                    <a:gd name="T23" fmla="*/ 0 h 32"/>
                    <a:gd name="T24" fmla="*/ 0 w 27"/>
                    <a:gd name="T25" fmla="*/ 0 h 32"/>
                    <a:gd name="T26" fmla="*/ 0 w 27"/>
                    <a:gd name="T27" fmla="*/ 0 h 32"/>
                    <a:gd name="T28" fmla="*/ 0 w 27"/>
                    <a:gd name="T29" fmla="*/ 0 h 32"/>
                    <a:gd name="T30" fmla="*/ 0 w 27"/>
                    <a:gd name="T31" fmla="*/ 0 h 32"/>
                    <a:gd name="T32" fmla="*/ 0 w 27"/>
                    <a:gd name="T33" fmla="*/ 0 h 32"/>
                    <a:gd name="T34" fmla="*/ 0 w 27"/>
                    <a:gd name="T35" fmla="*/ 0 h 32"/>
                    <a:gd name="T36" fmla="*/ 0 w 27"/>
                    <a:gd name="T37" fmla="*/ 0 h 32"/>
                    <a:gd name="T38" fmla="*/ 0 w 27"/>
                    <a:gd name="T39" fmla="*/ 0 h 32"/>
                    <a:gd name="T40" fmla="*/ 0 w 27"/>
                    <a:gd name="T41" fmla="*/ 0 h 32"/>
                    <a:gd name="T42" fmla="*/ 0 w 27"/>
                    <a:gd name="T43" fmla="*/ 0 h 32"/>
                    <a:gd name="T44" fmla="*/ 0 w 27"/>
                    <a:gd name="T45" fmla="*/ 0 h 32"/>
                    <a:gd name="T46" fmla="*/ 0 w 27"/>
                    <a:gd name="T47" fmla="*/ 0 h 32"/>
                    <a:gd name="T48" fmla="*/ 0 w 27"/>
                    <a:gd name="T49" fmla="*/ 0 h 32"/>
                    <a:gd name="T50" fmla="*/ 0 w 27"/>
                    <a:gd name="T51" fmla="*/ 0 h 32"/>
                    <a:gd name="T52" fmla="*/ 0 w 27"/>
                    <a:gd name="T53" fmla="*/ 0 h 32"/>
                    <a:gd name="T54" fmla="*/ 0 w 27"/>
                    <a:gd name="T55" fmla="*/ 0 h 32"/>
                    <a:gd name="T56" fmla="*/ 0 w 27"/>
                    <a:gd name="T57" fmla="*/ 0 h 32"/>
                    <a:gd name="T58" fmla="*/ 0 w 27"/>
                    <a:gd name="T59" fmla="*/ 0 h 32"/>
                    <a:gd name="T60" fmla="*/ 0 w 27"/>
                    <a:gd name="T61" fmla="*/ 0 h 32"/>
                    <a:gd name="T62" fmla="*/ 0 w 27"/>
                    <a:gd name="T63" fmla="*/ 0 h 32"/>
                    <a:gd name="T64" fmla="*/ 0 w 27"/>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2">
                      <a:moveTo>
                        <a:pt x="27" y="17"/>
                      </a:moveTo>
                      <a:lnTo>
                        <a:pt x="26" y="13"/>
                      </a:lnTo>
                      <a:lnTo>
                        <a:pt x="26" y="11"/>
                      </a:lnTo>
                      <a:lnTo>
                        <a:pt x="24" y="7"/>
                      </a:lnTo>
                      <a:lnTo>
                        <a:pt x="23" y="5"/>
                      </a:lnTo>
                      <a:lnTo>
                        <a:pt x="21" y="4"/>
                      </a:lnTo>
                      <a:lnTo>
                        <a:pt x="18" y="2"/>
                      </a:lnTo>
                      <a:lnTo>
                        <a:pt x="16" y="1"/>
                      </a:lnTo>
                      <a:lnTo>
                        <a:pt x="13" y="0"/>
                      </a:lnTo>
                      <a:lnTo>
                        <a:pt x="10" y="1"/>
                      </a:lnTo>
                      <a:lnTo>
                        <a:pt x="8" y="2"/>
                      </a:lnTo>
                      <a:lnTo>
                        <a:pt x="6" y="4"/>
                      </a:lnTo>
                      <a:lnTo>
                        <a:pt x="4" y="5"/>
                      </a:lnTo>
                      <a:lnTo>
                        <a:pt x="2" y="7"/>
                      </a:lnTo>
                      <a:lnTo>
                        <a:pt x="1" y="11"/>
                      </a:lnTo>
                      <a:lnTo>
                        <a:pt x="0" y="13"/>
                      </a:lnTo>
                      <a:lnTo>
                        <a:pt x="0" y="17"/>
                      </a:lnTo>
                      <a:lnTo>
                        <a:pt x="0" y="20"/>
                      </a:lnTo>
                      <a:lnTo>
                        <a:pt x="1" y="23"/>
                      </a:lnTo>
                      <a:lnTo>
                        <a:pt x="2" y="26"/>
                      </a:lnTo>
                      <a:lnTo>
                        <a:pt x="4" y="29"/>
                      </a:lnTo>
                      <a:lnTo>
                        <a:pt x="6" y="30"/>
                      </a:lnTo>
                      <a:lnTo>
                        <a:pt x="8" y="31"/>
                      </a:lnTo>
                      <a:lnTo>
                        <a:pt x="10" y="32"/>
                      </a:lnTo>
                      <a:lnTo>
                        <a:pt x="13" y="32"/>
                      </a:lnTo>
                      <a:lnTo>
                        <a:pt x="16" y="32"/>
                      </a:lnTo>
                      <a:lnTo>
                        <a:pt x="18" y="31"/>
                      </a:lnTo>
                      <a:lnTo>
                        <a:pt x="21" y="30"/>
                      </a:lnTo>
                      <a:lnTo>
                        <a:pt x="23" y="29"/>
                      </a:lnTo>
                      <a:lnTo>
                        <a:pt x="24" y="26"/>
                      </a:lnTo>
                      <a:lnTo>
                        <a:pt x="26" y="23"/>
                      </a:lnTo>
                      <a:lnTo>
                        <a:pt x="26" y="20"/>
                      </a:lnTo>
                      <a:lnTo>
                        <a:pt x="27" y="17"/>
                      </a:lnTo>
                      <a:close/>
                    </a:path>
                  </a:pathLst>
                </a:custGeom>
                <a:solidFill>
                  <a:srgbClr val="FDF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82" name="Freeform 215"/>
                <p:cNvSpPr>
                  <a:spLocks/>
                </p:cNvSpPr>
                <p:nvPr/>
              </p:nvSpPr>
              <p:spPr bwMode="auto">
                <a:xfrm>
                  <a:off x="1160" y="2658"/>
                  <a:ext cx="3" cy="3"/>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w 18"/>
                    <a:gd name="T19" fmla="*/ 0 h 22"/>
                    <a:gd name="T20" fmla="*/ 0 w 18"/>
                    <a:gd name="T21" fmla="*/ 0 h 22"/>
                    <a:gd name="T22" fmla="*/ 0 w 18"/>
                    <a:gd name="T23" fmla="*/ 0 h 22"/>
                    <a:gd name="T24" fmla="*/ 0 w 18"/>
                    <a:gd name="T25" fmla="*/ 0 h 22"/>
                    <a:gd name="T26" fmla="*/ 0 w 18"/>
                    <a:gd name="T27" fmla="*/ 0 h 22"/>
                    <a:gd name="T28" fmla="*/ 0 w 18"/>
                    <a:gd name="T29" fmla="*/ 0 h 22"/>
                    <a:gd name="T30" fmla="*/ 0 w 18"/>
                    <a:gd name="T31" fmla="*/ 0 h 22"/>
                    <a:gd name="T32" fmla="*/ 0 w 18"/>
                    <a:gd name="T33" fmla="*/ 0 h 22"/>
                    <a:gd name="T34" fmla="*/ 0 w 18"/>
                    <a:gd name="T35" fmla="*/ 0 h 22"/>
                    <a:gd name="T36" fmla="*/ 0 w 18"/>
                    <a:gd name="T37" fmla="*/ 0 h 22"/>
                    <a:gd name="T38" fmla="*/ 0 w 18"/>
                    <a:gd name="T39" fmla="*/ 0 h 22"/>
                    <a:gd name="T40" fmla="*/ 0 w 18"/>
                    <a:gd name="T41" fmla="*/ 0 h 22"/>
                    <a:gd name="T42" fmla="*/ 0 w 18"/>
                    <a:gd name="T43" fmla="*/ 0 h 22"/>
                    <a:gd name="T44" fmla="*/ 0 w 18"/>
                    <a:gd name="T45" fmla="*/ 0 h 22"/>
                    <a:gd name="T46" fmla="*/ 0 w 18"/>
                    <a:gd name="T47" fmla="*/ 0 h 22"/>
                    <a:gd name="T48" fmla="*/ 0 w 18"/>
                    <a:gd name="T49" fmla="*/ 0 h 22"/>
                    <a:gd name="T50" fmla="*/ 0 w 18"/>
                    <a:gd name="T51" fmla="*/ 0 h 22"/>
                    <a:gd name="T52" fmla="*/ 0 w 18"/>
                    <a:gd name="T53" fmla="*/ 0 h 22"/>
                    <a:gd name="T54" fmla="*/ 0 w 18"/>
                    <a:gd name="T55" fmla="*/ 0 h 22"/>
                    <a:gd name="T56" fmla="*/ 0 w 18"/>
                    <a:gd name="T57" fmla="*/ 0 h 22"/>
                    <a:gd name="T58" fmla="*/ 0 w 18"/>
                    <a:gd name="T59" fmla="*/ 0 h 22"/>
                    <a:gd name="T60" fmla="*/ 0 w 18"/>
                    <a:gd name="T61" fmla="*/ 0 h 22"/>
                    <a:gd name="T62" fmla="*/ 0 w 18"/>
                    <a:gd name="T63" fmla="*/ 0 h 22"/>
                    <a:gd name="T64" fmla="*/ 0 w 1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22">
                      <a:moveTo>
                        <a:pt x="18" y="11"/>
                      </a:moveTo>
                      <a:lnTo>
                        <a:pt x="18" y="8"/>
                      </a:lnTo>
                      <a:lnTo>
                        <a:pt x="17" y="6"/>
                      </a:lnTo>
                      <a:lnTo>
                        <a:pt x="17" y="5"/>
                      </a:lnTo>
                      <a:lnTo>
                        <a:pt x="15" y="4"/>
                      </a:lnTo>
                      <a:lnTo>
                        <a:pt x="14" y="2"/>
                      </a:lnTo>
                      <a:lnTo>
                        <a:pt x="13" y="1"/>
                      </a:lnTo>
                      <a:lnTo>
                        <a:pt x="11" y="0"/>
                      </a:lnTo>
                      <a:lnTo>
                        <a:pt x="9" y="0"/>
                      </a:lnTo>
                      <a:lnTo>
                        <a:pt x="7" y="0"/>
                      </a:lnTo>
                      <a:lnTo>
                        <a:pt x="6" y="1"/>
                      </a:lnTo>
                      <a:lnTo>
                        <a:pt x="4" y="2"/>
                      </a:lnTo>
                      <a:lnTo>
                        <a:pt x="3" y="4"/>
                      </a:lnTo>
                      <a:lnTo>
                        <a:pt x="2" y="5"/>
                      </a:lnTo>
                      <a:lnTo>
                        <a:pt x="1" y="6"/>
                      </a:lnTo>
                      <a:lnTo>
                        <a:pt x="0" y="8"/>
                      </a:lnTo>
                      <a:lnTo>
                        <a:pt x="0" y="11"/>
                      </a:lnTo>
                      <a:lnTo>
                        <a:pt x="0" y="13"/>
                      </a:lnTo>
                      <a:lnTo>
                        <a:pt x="1" y="14"/>
                      </a:lnTo>
                      <a:lnTo>
                        <a:pt x="2" y="17"/>
                      </a:lnTo>
                      <a:lnTo>
                        <a:pt x="3" y="18"/>
                      </a:lnTo>
                      <a:lnTo>
                        <a:pt x="4" y="19"/>
                      </a:lnTo>
                      <a:lnTo>
                        <a:pt x="6" y="20"/>
                      </a:lnTo>
                      <a:lnTo>
                        <a:pt x="7" y="22"/>
                      </a:lnTo>
                      <a:lnTo>
                        <a:pt x="9" y="22"/>
                      </a:lnTo>
                      <a:lnTo>
                        <a:pt x="11" y="22"/>
                      </a:lnTo>
                      <a:lnTo>
                        <a:pt x="13" y="20"/>
                      </a:lnTo>
                      <a:lnTo>
                        <a:pt x="14" y="19"/>
                      </a:lnTo>
                      <a:lnTo>
                        <a:pt x="15" y="18"/>
                      </a:lnTo>
                      <a:lnTo>
                        <a:pt x="17" y="17"/>
                      </a:lnTo>
                      <a:lnTo>
                        <a:pt x="17" y="14"/>
                      </a:lnTo>
                      <a:lnTo>
                        <a:pt x="18" y="13"/>
                      </a:lnTo>
                      <a:lnTo>
                        <a:pt x="18" y="11"/>
                      </a:lnTo>
                      <a:close/>
                    </a:path>
                  </a:pathLst>
                </a:custGeom>
                <a:solidFill>
                  <a:srgbClr val="FDF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83" name="Freeform 216"/>
                <p:cNvSpPr>
                  <a:spLocks/>
                </p:cNvSpPr>
                <p:nvPr/>
              </p:nvSpPr>
              <p:spPr bwMode="auto">
                <a:xfrm>
                  <a:off x="1161" y="2658"/>
                  <a:ext cx="2"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w 9"/>
                    <a:gd name="T27" fmla="*/ 0 h 11"/>
                    <a:gd name="T28" fmla="*/ 0 w 9"/>
                    <a:gd name="T29" fmla="*/ 0 h 11"/>
                    <a:gd name="T30" fmla="*/ 0 w 9"/>
                    <a:gd name="T31" fmla="*/ 0 h 11"/>
                    <a:gd name="T32" fmla="*/ 0 w 9"/>
                    <a:gd name="T33" fmla="*/ 0 h 11"/>
                    <a:gd name="T34" fmla="*/ 0 w 9"/>
                    <a:gd name="T35" fmla="*/ 0 h 11"/>
                    <a:gd name="T36" fmla="*/ 0 w 9"/>
                    <a:gd name="T37" fmla="*/ 0 h 11"/>
                    <a:gd name="T38" fmla="*/ 0 w 9"/>
                    <a:gd name="T39" fmla="*/ 0 h 11"/>
                    <a:gd name="T40" fmla="*/ 0 w 9"/>
                    <a:gd name="T41" fmla="*/ 0 h 11"/>
                    <a:gd name="T42" fmla="*/ 0 w 9"/>
                    <a:gd name="T43" fmla="*/ 0 h 11"/>
                    <a:gd name="T44" fmla="*/ 0 w 9"/>
                    <a:gd name="T45" fmla="*/ 0 h 11"/>
                    <a:gd name="T46" fmla="*/ 0 w 9"/>
                    <a:gd name="T47" fmla="*/ 0 h 11"/>
                    <a:gd name="T48" fmla="*/ 0 w 9"/>
                    <a:gd name="T49" fmla="*/ 0 h 11"/>
                    <a:gd name="T50" fmla="*/ 0 w 9"/>
                    <a:gd name="T51" fmla="*/ 0 h 11"/>
                    <a:gd name="T52" fmla="*/ 0 w 9"/>
                    <a:gd name="T53" fmla="*/ 0 h 11"/>
                    <a:gd name="T54" fmla="*/ 0 w 9"/>
                    <a:gd name="T55" fmla="*/ 0 h 11"/>
                    <a:gd name="T56" fmla="*/ 0 w 9"/>
                    <a:gd name="T57" fmla="*/ 0 h 11"/>
                    <a:gd name="T58" fmla="*/ 0 w 9"/>
                    <a:gd name="T59" fmla="*/ 0 h 11"/>
                    <a:gd name="T60" fmla="*/ 0 w 9"/>
                    <a:gd name="T61" fmla="*/ 0 h 11"/>
                    <a:gd name="T62" fmla="*/ 0 w 9"/>
                    <a:gd name="T63" fmla="*/ 0 h 11"/>
                    <a:gd name="T64" fmla="*/ 0 w 9"/>
                    <a:gd name="T65" fmla="*/ 0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11">
                      <a:moveTo>
                        <a:pt x="9" y="6"/>
                      </a:moveTo>
                      <a:lnTo>
                        <a:pt x="9" y="5"/>
                      </a:lnTo>
                      <a:lnTo>
                        <a:pt x="8" y="3"/>
                      </a:lnTo>
                      <a:lnTo>
                        <a:pt x="8" y="2"/>
                      </a:lnTo>
                      <a:lnTo>
                        <a:pt x="7" y="2"/>
                      </a:lnTo>
                      <a:lnTo>
                        <a:pt x="7" y="1"/>
                      </a:lnTo>
                      <a:lnTo>
                        <a:pt x="6" y="1"/>
                      </a:lnTo>
                      <a:lnTo>
                        <a:pt x="5" y="1"/>
                      </a:lnTo>
                      <a:lnTo>
                        <a:pt x="4" y="0"/>
                      </a:lnTo>
                      <a:lnTo>
                        <a:pt x="3" y="1"/>
                      </a:lnTo>
                      <a:lnTo>
                        <a:pt x="2" y="1"/>
                      </a:lnTo>
                      <a:lnTo>
                        <a:pt x="1" y="2"/>
                      </a:lnTo>
                      <a:lnTo>
                        <a:pt x="0" y="2"/>
                      </a:lnTo>
                      <a:lnTo>
                        <a:pt x="0" y="3"/>
                      </a:lnTo>
                      <a:lnTo>
                        <a:pt x="0" y="5"/>
                      </a:lnTo>
                      <a:lnTo>
                        <a:pt x="0" y="6"/>
                      </a:lnTo>
                      <a:lnTo>
                        <a:pt x="0" y="7"/>
                      </a:lnTo>
                      <a:lnTo>
                        <a:pt x="0" y="8"/>
                      </a:lnTo>
                      <a:lnTo>
                        <a:pt x="1" y="9"/>
                      </a:lnTo>
                      <a:lnTo>
                        <a:pt x="2" y="11"/>
                      </a:lnTo>
                      <a:lnTo>
                        <a:pt x="3" y="11"/>
                      </a:lnTo>
                      <a:lnTo>
                        <a:pt x="4" y="11"/>
                      </a:lnTo>
                      <a:lnTo>
                        <a:pt x="5" y="11"/>
                      </a:lnTo>
                      <a:lnTo>
                        <a:pt x="6" y="11"/>
                      </a:lnTo>
                      <a:lnTo>
                        <a:pt x="7" y="11"/>
                      </a:lnTo>
                      <a:lnTo>
                        <a:pt x="7" y="9"/>
                      </a:lnTo>
                      <a:lnTo>
                        <a:pt x="8" y="8"/>
                      </a:lnTo>
                      <a:lnTo>
                        <a:pt x="9" y="7"/>
                      </a:lnTo>
                      <a:lnTo>
                        <a:pt x="9" y="6"/>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84" name="Freeform 217"/>
                <p:cNvSpPr>
                  <a:spLocks/>
                </p:cNvSpPr>
                <p:nvPr/>
              </p:nvSpPr>
              <p:spPr bwMode="auto">
                <a:xfrm>
                  <a:off x="1043" y="2596"/>
                  <a:ext cx="44" cy="47"/>
                </a:xfrm>
                <a:custGeom>
                  <a:avLst/>
                  <a:gdLst>
                    <a:gd name="T0" fmla="*/ 0 w 220"/>
                    <a:gd name="T1" fmla="*/ 0 h 284"/>
                    <a:gd name="T2" fmla="*/ 0 w 220"/>
                    <a:gd name="T3" fmla="*/ 0 h 284"/>
                    <a:gd name="T4" fmla="*/ 0 w 220"/>
                    <a:gd name="T5" fmla="*/ 0 h 284"/>
                    <a:gd name="T6" fmla="*/ 0 w 220"/>
                    <a:gd name="T7" fmla="*/ 0 h 284"/>
                    <a:gd name="T8" fmla="*/ 0 w 220"/>
                    <a:gd name="T9" fmla="*/ 0 h 284"/>
                    <a:gd name="T10" fmla="*/ 0 w 220"/>
                    <a:gd name="T11" fmla="*/ 0 h 2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 h="284">
                      <a:moveTo>
                        <a:pt x="185" y="0"/>
                      </a:moveTo>
                      <a:lnTo>
                        <a:pt x="0" y="48"/>
                      </a:lnTo>
                      <a:lnTo>
                        <a:pt x="58" y="260"/>
                      </a:lnTo>
                      <a:lnTo>
                        <a:pt x="94" y="284"/>
                      </a:lnTo>
                      <a:lnTo>
                        <a:pt x="220" y="23"/>
                      </a:lnTo>
                      <a:lnTo>
                        <a:pt x="185" y="0"/>
                      </a:lnTo>
                      <a:close/>
                    </a:path>
                  </a:pathLst>
                </a:custGeom>
                <a:solidFill>
                  <a:srgbClr val="C2C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85" name="Freeform 218"/>
                <p:cNvSpPr>
                  <a:spLocks/>
                </p:cNvSpPr>
                <p:nvPr/>
              </p:nvSpPr>
              <p:spPr bwMode="auto">
                <a:xfrm>
                  <a:off x="1043" y="2596"/>
                  <a:ext cx="44" cy="26"/>
                </a:xfrm>
                <a:custGeom>
                  <a:avLst/>
                  <a:gdLst>
                    <a:gd name="T0" fmla="*/ 0 w 222"/>
                    <a:gd name="T1" fmla="*/ 0 h 157"/>
                    <a:gd name="T2" fmla="*/ 0 w 222"/>
                    <a:gd name="T3" fmla="*/ 0 h 157"/>
                    <a:gd name="T4" fmla="*/ 0 w 222"/>
                    <a:gd name="T5" fmla="*/ 0 h 157"/>
                    <a:gd name="T6" fmla="*/ 0 w 222"/>
                    <a:gd name="T7" fmla="*/ 0 h 157"/>
                    <a:gd name="T8" fmla="*/ 0 w 222"/>
                    <a:gd name="T9" fmla="*/ 0 h 1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57">
                      <a:moveTo>
                        <a:pt x="186" y="0"/>
                      </a:moveTo>
                      <a:lnTo>
                        <a:pt x="0" y="48"/>
                      </a:lnTo>
                      <a:lnTo>
                        <a:pt x="157" y="157"/>
                      </a:lnTo>
                      <a:lnTo>
                        <a:pt x="222" y="24"/>
                      </a:lnTo>
                      <a:lnTo>
                        <a:pt x="186" y="0"/>
                      </a:lnTo>
                      <a:close/>
                    </a:path>
                  </a:pathLst>
                </a:custGeom>
                <a:solidFill>
                  <a:srgbClr val="EB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86" name="Freeform 219"/>
                <p:cNvSpPr>
                  <a:spLocks/>
                </p:cNvSpPr>
                <p:nvPr/>
              </p:nvSpPr>
              <p:spPr bwMode="auto">
                <a:xfrm>
                  <a:off x="1043" y="2601"/>
                  <a:ext cx="13" cy="15"/>
                </a:xfrm>
                <a:custGeom>
                  <a:avLst/>
                  <a:gdLst>
                    <a:gd name="T0" fmla="*/ 0 w 63"/>
                    <a:gd name="T1" fmla="*/ 0 h 89"/>
                    <a:gd name="T2" fmla="*/ 0 w 63"/>
                    <a:gd name="T3" fmla="*/ 0 h 89"/>
                    <a:gd name="T4" fmla="*/ 0 w 63"/>
                    <a:gd name="T5" fmla="*/ 0 h 89"/>
                    <a:gd name="T6" fmla="*/ 0 w 63"/>
                    <a:gd name="T7" fmla="*/ 0 h 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89">
                      <a:moveTo>
                        <a:pt x="63" y="0"/>
                      </a:moveTo>
                      <a:lnTo>
                        <a:pt x="0" y="16"/>
                      </a:lnTo>
                      <a:lnTo>
                        <a:pt x="20" y="89"/>
                      </a:lnTo>
                      <a:lnTo>
                        <a:pt x="63" y="0"/>
                      </a:lnTo>
                      <a:close/>
                    </a:path>
                  </a:pathLst>
                </a:custGeom>
                <a:solidFill>
                  <a:srgbClr val="A9A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87" name="Freeform 220"/>
                <p:cNvSpPr>
                  <a:spLocks/>
                </p:cNvSpPr>
                <p:nvPr/>
              </p:nvSpPr>
              <p:spPr bwMode="auto">
                <a:xfrm>
                  <a:off x="1043" y="2601"/>
                  <a:ext cx="13" cy="8"/>
                </a:xfrm>
                <a:custGeom>
                  <a:avLst/>
                  <a:gdLst>
                    <a:gd name="T0" fmla="*/ 0 w 63"/>
                    <a:gd name="T1" fmla="*/ 0 h 46"/>
                    <a:gd name="T2" fmla="*/ 0 w 63"/>
                    <a:gd name="T3" fmla="*/ 0 h 46"/>
                    <a:gd name="T4" fmla="*/ 0 w 63"/>
                    <a:gd name="T5" fmla="*/ 0 h 46"/>
                    <a:gd name="T6" fmla="*/ 0 w 63"/>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46">
                      <a:moveTo>
                        <a:pt x="63" y="0"/>
                      </a:moveTo>
                      <a:lnTo>
                        <a:pt x="0" y="16"/>
                      </a:lnTo>
                      <a:lnTo>
                        <a:pt x="41" y="46"/>
                      </a:lnTo>
                      <a:lnTo>
                        <a:pt x="63" y="0"/>
                      </a:lnTo>
                      <a:close/>
                    </a:path>
                  </a:pathLst>
                </a:custGeom>
                <a:solidFill>
                  <a:srgbClr val="DE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88" name="Freeform 221"/>
                <p:cNvSpPr>
                  <a:spLocks/>
                </p:cNvSpPr>
                <p:nvPr/>
              </p:nvSpPr>
              <p:spPr bwMode="auto">
                <a:xfrm>
                  <a:off x="1078" y="2596"/>
                  <a:ext cx="93" cy="63"/>
                </a:xfrm>
                <a:custGeom>
                  <a:avLst/>
                  <a:gdLst>
                    <a:gd name="T0" fmla="*/ 0 w 463"/>
                    <a:gd name="T1" fmla="*/ 0 h 376"/>
                    <a:gd name="T2" fmla="*/ 0 w 463"/>
                    <a:gd name="T3" fmla="*/ 0 h 376"/>
                    <a:gd name="T4" fmla="*/ 0 w 463"/>
                    <a:gd name="T5" fmla="*/ 0 h 376"/>
                    <a:gd name="T6" fmla="*/ 0 w 463"/>
                    <a:gd name="T7" fmla="*/ 0 h 376"/>
                    <a:gd name="T8" fmla="*/ 0 w 463"/>
                    <a:gd name="T9" fmla="*/ 0 h 3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3" h="376">
                      <a:moveTo>
                        <a:pt x="8" y="0"/>
                      </a:moveTo>
                      <a:lnTo>
                        <a:pt x="0" y="79"/>
                      </a:lnTo>
                      <a:lnTo>
                        <a:pt x="432" y="376"/>
                      </a:lnTo>
                      <a:lnTo>
                        <a:pt x="463" y="311"/>
                      </a:lnTo>
                      <a:lnTo>
                        <a:pt x="8" y="0"/>
                      </a:lnTo>
                      <a:close/>
                    </a:path>
                  </a:pathLst>
                </a:custGeom>
                <a:solidFill>
                  <a:srgbClr val="B5DC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89" name="Freeform 222"/>
                <p:cNvSpPr>
                  <a:spLocks/>
                </p:cNvSpPr>
                <p:nvPr/>
              </p:nvSpPr>
              <p:spPr bwMode="auto">
                <a:xfrm>
                  <a:off x="1065" y="2609"/>
                  <a:ext cx="100" cy="72"/>
                </a:xfrm>
                <a:custGeom>
                  <a:avLst/>
                  <a:gdLst>
                    <a:gd name="T0" fmla="*/ 0 w 501"/>
                    <a:gd name="T1" fmla="*/ 0 h 430"/>
                    <a:gd name="T2" fmla="*/ 0 w 501"/>
                    <a:gd name="T3" fmla="*/ 0 h 430"/>
                    <a:gd name="T4" fmla="*/ 0 w 501"/>
                    <a:gd name="T5" fmla="*/ 0 h 430"/>
                    <a:gd name="T6" fmla="*/ 0 w 501"/>
                    <a:gd name="T7" fmla="*/ 0 h 430"/>
                    <a:gd name="T8" fmla="*/ 0 w 501"/>
                    <a:gd name="T9" fmla="*/ 0 h 430"/>
                    <a:gd name="T10" fmla="*/ 0 w 501"/>
                    <a:gd name="T11" fmla="*/ 0 h 4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1" h="430">
                      <a:moveTo>
                        <a:pt x="69" y="0"/>
                      </a:moveTo>
                      <a:lnTo>
                        <a:pt x="14" y="52"/>
                      </a:lnTo>
                      <a:lnTo>
                        <a:pt x="0" y="131"/>
                      </a:lnTo>
                      <a:lnTo>
                        <a:pt x="436" y="430"/>
                      </a:lnTo>
                      <a:lnTo>
                        <a:pt x="501" y="297"/>
                      </a:lnTo>
                      <a:lnTo>
                        <a:pt x="69" y="0"/>
                      </a:lnTo>
                      <a:close/>
                    </a:path>
                  </a:pathLst>
                </a:custGeom>
                <a:solidFill>
                  <a:srgbClr val="8DC6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90" name="Freeform 223"/>
                <p:cNvSpPr>
                  <a:spLocks/>
                </p:cNvSpPr>
                <p:nvPr/>
              </p:nvSpPr>
              <p:spPr bwMode="auto">
                <a:xfrm>
                  <a:off x="1055" y="2630"/>
                  <a:ext cx="97" cy="61"/>
                </a:xfrm>
                <a:custGeom>
                  <a:avLst/>
                  <a:gdLst>
                    <a:gd name="T0" fmla="*/ 0 w 487"/>
                    <a:gd name="T1" fmla="*/ 0 h 367"/>
                    <a:gd name="T2" fmla="*/ 0 w 487"/>
                    <a:gd name="T3" fmla="*/ 0 h 367"/>
                    <a:gd name="T4" fmla="*/ 0 w 487"/>
                    <a:gd name="T5" fmla="*/ 0 h 367"/>
                    <a:gd name="T6" fmla="*/ 0 w 487"/>
                    <a:gd name="T7" fmla="*/ 0 h 367"/>
                    <a:gd name="T8" fmla="*/ 0 w 4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367">
                      <a:moveTo>
                        <a:pt x="51" y="0"/>
                      </a:moveTo>
                      <a:lnTo>
                        <a:pt x="0" y="55"/>
                      </a:lnTo>
                      <a:lnTo>
                        <a:pt x="455" y="367"/>
                      </a:lnTo>
                      <a:lnTo>
                        <a:pt x="487" y="301"/>
                      </a:lnTo>
                      <a:lnTo>
                        <a:pt x="51" y="0"/>
                      </a:lnTo>
                      <a:close/>
                    </a:path>
                  </a:pathLst>
                </a:custGeom>
                <a:solidFill>
                  <a:srgbClr val="6EAE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91" name="Freeform 224"/>
                <p:cNvSpPr>
                  <a:spLocks/>
                </p:cNvSpPr>
                <p:nvPr/>
              </p:nvSpPr>
              <p:spPr bwMode="auto">
                <a:xfrm>
                  <a:off x="1143" y="2647"/>
                  <a:ext cx="30" cy="45"/>
                </a:xfrm>
                <a:custGeom>
                  <a:avLst/>
                  <a:gdLst>
                    <a:gd name="T0" fmla="*/ 0 w 147"/>
                    <a:gd name="T1" fmla="*/ 0 h 276"/>
                    <a:gd name="T2" fmla="*/ 0 w 147"/>
                    <a:gd name="T3" fmla="*/ 0 h 276"/>
                    <a:gd name="T4" fmla="*/ 0 w 147"/>
                    <a:gd name="T5" fmla="*/ 0 h 276"/>
                    <a:gd name="T6" fmla="*/ 0 w 147"/>
                    <a:gd name="T7" fmla="*/ 0 h 276"/>
                    <a:gd name="T8" fmla="*/ 0 w 147"/>
                    <a:gd name="T9" fmla="*/ 0 h 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276">
                      <a:moveTo>
                        <a:pt x="127" y="0"/>
                      </a:moveTo>
                      <a:lnTo>
                        <a:pt x="147" y="14"/>
                      </a:lnTo>
                      <a:lnTo>
                        <a:pt x="20" y="276"/>
                      </a:lnTo>
                      <a:lnTo>
                        <a:pt x="0" y="263"/>
                      </a:lnTo>
                      <a:lnTo>
                        <a:pt x="127" y="0"/>
                      </a:lnTo>
                      <a:close/>
                    </a:path>
                  </a:pathLst>
                </a:custGeom>
                <a:solidFill>
                  <a:srgbClr val="C2C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92" name="Freeform 225"/>
                <p:cNvSpPr>
                  <a:spLocks/>
                </p:cNvSpPr>
                <p:nvPr/>
              </p:nvSpPr>
              <p:spPr bwMode="auto">
                <a:xfrm>
                  <a:off x="1150" y="2647"/>
                  <a:ext cx="23" cy="34"/>
                </a:xfrm>
                <a:custGeom>
                  <a:avLst/>
                  <a:gdLst>
                    <a:gd name="T0" fmla="*/ 0 w 114"/>
                    <a:gd name="T1" fmla="*/ 0 h 209"/>
                    <a:gd name="T2" fmla="*/ 0 w 114"/>
                    <a:gd name="T3" fmla="*/ 0 h 209"/>
                    <a:gd name="T4" fmla="*/ 0 w 114"/>
                    <a:gd name="T5" fmla="*/ 0 h 209"/>
                    <a:gd name="T6" fmla="*/ 0 w 114"/>
                    <a:gd name="T7" fmla="*/ 0 h 209"/>
                    <a:gd name="T8" fmla="*/ 0 w 114"/>
                    <a:gd name="T9" fmla="*/ 0 h 2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209">
                      <a:moveTo>
                        <a:pt x="94" y="0"/>
                      </a:moveTo>
                      <a:lnTo>
                        <a:pt x="114" y="14"/>
                      </a:lnTo>
                      <a:lnTo>
                        <a:pt x="20" y="209"/>
                      </a:lnTo>
                      <a:lnTo>
                        <a:pt x="0" y="195"/>
                      </a:lnTo>
                      <a:lnTo>
                        <a:pt x="94" y="0"/>
                      </a:lnTo>
                      <a:close/>
                    </a:path>
                  </a:pathLst>
                </a:custGeom>
                <a:solidFill>
                  <a:srgbClr val="FDF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sp>
              <p:nvSpPr>
                <p:cNvPr id="793" name="Freeform 226"/>
                <p:cNvSpPr>
                  <a:spLocks/>
                </p:cNvSpPr>
                <p:nvPr/>
              </p:nvSpPr>
              <p:spPr bwMode="auto">
                <a:xfrm>
                  <a:off x="1162" y="2647"/>
                  <a:ext cx="11" cy="13"/>
                </a:xfrm>
                <a:custGeom>
                  <a:avLst/>
                  <a:gdLst>
                    <a:gd name="T0" fmla="*/ 0 w 51"/>
                    <a:gd name="T1" fmla="*/ 0 h 78"/>
                    <a:gd name="T2" fmla="*/ 0 w 51"/>
                    <a:gd name="T3" fmla="*/ 0 h 78"/>
                    <a:gd name="T4" fmla="*/ 0 w 51"/>
                    <a:gd name="T5" fmla="*/ 0 h 78"/>
                    <a:gd name="T6" fmla="*/ 0 w 51"/>
                    <a:gd name="T7" fmla="*/ 0 h 78"/>
                    <a:gd name="T8" fmla="*/ 0 w 51"/>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8">
                      <a:moveTo>
                        <a:pt x="31" y="0"/>
                      </a:moveTo>
                      <a:lnTo>
                        <a:pt x="51" y="14"/>
                      </a:lnTo>
                      <a:lnTo>
                        <a:pt x="21" y="78"/>
                      </a:lnTo>
                      <a:lnTo>
                        <a:pt x="0" y="65"/>
                      </a:lnTo>
                      <a:lnTo>
                        <a:pt x="31" y="0"/>
                      </a:lnTo>
                      <a:close/>
                    </a:path>
                  </a:pathLst>
                </a:custGeom>
                <a:solidFill>
                  <a:srgbClr val="FEF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TW" altLang="en-US" sz="2400"/>
                </a:p>
              </p:txBody>
            </p:sp>
          </p:grpSp>
        </p:grpSp>
        <p:pic>
          <p:nvPicPr>
            <p:cNvPr id="794" name="Picture 286" descr="http://img.sqkk.com/static/images/headImg/7fefb75eaa4f4d2eb3e8faea27080036/headImg.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62088" y="5030788"/>
              <a:ext cx="731837"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5" name="Picture 286" descr="http://img.sqkk.com/static/images/headImg/7fefb75eaa4f4d2eb3e8faea27080036/headImg.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5829300"/>
              <a:ext cx="731838" cy="59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96" name="文字方塊 795"/>
          <p:cNvSpPr txBox="1"/>
          <p:nvPr/>
        </p:nvSpPr>
        <p:spPr>
          <a:xfrm>
            <a:off x="856325" y="5702982"/>
            <a:ext cx="7807281" cy="821998"/>
          </a:xfrm>
          <a:prstGeom prst="rect">
            <a:avLst/>
          </a:prstGeom>
          <a:noFill/>
        </p:spPr>
        <p:txBody>
          <a:bodyPr>
            <a:scene3d>
              <a:camera prst="orthographicFront"/>
              <a:lightRig rig="soft" dir="tl">
                <a:rot lat="0" lon="0" rev="0"/>
              </a:lightRig>
            </a:scene3d>
            <a:sp3d contourW="25400" prstMaterial="matte">
              <a:bevelT w="25400" h="55880" prst="artDeco"/>
              <a:contourClr>
                <a:schemeClr val="accent2">
                  <a:tint val="20000"/>
                </a:schemeClr>
              </a:contourClr>
            </a:sp3d>
          </a:bodyPr>
          <a:lstStyle/>
          <a:p>
            <a:pPr marL="358775" indent="-446088">
              <a:defRPr/>
            </a:pPr>
            <a:r>
              <a:rPr lang="zh-TW" altLang="en-US" sz="22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★有上述情事者</a:t>
            </a:r>
            <a:r>
              <a:rPr lang="zh-TW" altLang="en-US" sz="22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a:ea typeface="標楷體"/>
              </a:rPr>
              <a:t>，自原因發生之日起停止</a:t>
            </a:r>
            <a:r>
              <a:rPr lang="zh-TW" altLang="en-US" sz="22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領受</a:t>
            </a:r>
            <a:r>
              <a:rPr lang="zh-TW" altLang="en-US" sz="22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標楷體"/>
                <a:ea typeface="標楷體"/>
              </a:rPr>
              <a:t>，至原因消滅之日起向後恢復；停止期間給與不補發</a:t>
            </a:r>
            <a:r>
              <a:rPr lang="en-US" altLang="zh-TW" sz="22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rPr>
              <a:t>!</a:t>
            </a:r>
            <a:endParaRPr lang="zh-TW" altLang="en-US" sz="22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mn-ea"/>
            </a:endParaRPr>
          </a:p>
        </p:txBody>
      </p:sp>
    </p:spTree>
    <p:extLst>
      <p:ext uri="{BB962C8B-B14F-4D97-AF65-F5344CB8AC3E}">
        <p14:creationId xmlns:p14="http://schemas.microsoft.com/office/powerpoint/2010/main" val="715464445"/>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88</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8" name="Text Box 228"/>
          <p:cNvSpPr txBox="1">
            <a:spLocks noChangeArrowheads="1"/>
          </p:cNvSpPr>
          <p:nvPr/>
        </p:nvSpPr>
        <p:spPr bwMode="auto">
          <a:xfrm>
            <a:off x="767629" y="1338511"/>
            <a:ext cx="2412840"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a:solidFill>
                  <a:schemeClr val="bg1"/>
                </a:solidFill>
                <a:ea typeface="標楷體" pitchFamily="65" charset="-120"/>
              </a:rPr>
              <a:t>二</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再任之停止</a:t>
            </a:r>
            <a:r>
              <a:rPr lang="en-US" altLang="zh-TW" sz="2200" b="1" dirty="0" smtClean="0">
                <a:solidFill>
                  <a:schemeClr val="bg1"/>
                </a:solidFill>
                <a:ea typeface="標楷體" pitchFamily="65" charset="-120"/>
              </a:rPr>
              <a:t>(1)</a:t>
            </a:r>
            <a:endParaRPr lang="zh-TW" altLang="en-US" sz="2200" b="1" dirty="0">
              <a:solidFill>
                <a:schemeClr val="bg1"/>
              </a:solidFill>
              <a:ea typeface="標楷體" pitchFamily="65" charset="-120"/>
            </a:endParaRPr>
          </a:p>
        </p:txBody>
      </p:sp>
      <p:sp>
        <p:nvSpPr>
          <p:cNvPr id="346" name="Text Box 3"/>
          <p:cNvSpPr txBox="1">
            <a:spLocks noChangeArrowheads="1"/>
          </p:cNvSpPr>
          <p:nvPr/>
        </p:nvSpPr>
        <p:spPr bwMode="auto">
          <a:xfrm>
            <a:off x="746272" y="1938189"/>
            <a:ext cx="6129984" cy="461665"/>
          </a:xfrm>
          <a:prstGeom prst="rect">
            <a:avLst/>
          </a:prstGeom>
          <a:solidFill>
            <a:schemeClr val="bg1"/>
          </a:solidFill>
          <a:ln>
            <a:noFill/>
          </a:ln>
          <a:effectLst/>
        </p:spPr>
        <p:txBody>
          <a:bodyPr wrap="squar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kumimoji="0" lang="en-US" altLang="zh-TW" sz="2400" b="1" dirty="0" smtClean="0">
                <a:ea typeface="標楷體" pitchFamily="65" charset="-120"/>
              </a:rPr>
              <a:t>1.</a:t>
            </a:r>
            <a:r>
              <a:rPr kumimoji="0" lang="zh-TW" altLang="en-US" sz="2400" b="1" dirty="0" smtClean="0">
                <a:ea typeface="標楷體" pitchFamily="65" charset="-120"/>
              </a:rPr>
              <a:t>再</a:t>
            </a:r>
            <a:r>
              <a:rPr kumimoji="0" lang="zh-TW" altLang="en-US" sz="2400" b="1" dirty="0">
                <a:ea typeface="標楷體" pitchFamily="65" charset="-120"/>
              </a:rPr>
              <a:t>任公職之停止規定：</a:t>
            </a:r>
            <a:r>
              <a:rPr kumimoji="0" lang="zh-TW" altLang="en-US" sz="2400" b="1" dirty="0">
                <a:latin typeface="標楷體" pitchFamily="65" charset="-120"/>
                <a:ea typeface="標楷體" pitchFamily="65" charset="-120"/>
              </a:rPr>
              <a:t>受限制之機關</a:t>
            </a:r>
            <a:r>
              <a:rPr kumimoji="0" lang="en-US" altLang="zh-TW" sz="2400" b="1" dirty="0">
                <a:latin typeface="標楷體" pitchFamily="65" charset="-120"/>
                <a:ea typeface="標楷體" pitchFamily="65" charset="-120"/>
              </a:rPr>
              <a:t>(</a:t>
            </a:r>
            <a:r>
              <a:rPr kumimoji="0" lang="zh-TW" altLang="en-US" sz="2400" b="1" dirty="0">
                <a:latin typeface="標楷體" pitchFamily="65" charset="-120"/>
                <a:ea typeface="標楷體" pitchFamily="65" charset="-120"/>
              </a:rPr>
              <a:t>構</a:t>
            </a:r>
            <a:r>
              <a:rPr kumimoji="0" lang="en-US" altLang="zh-TW" sz="2400" b="1" dirty="0">
                <a:latin typeface="標楷體" pitchFamily="65" charset="-120"/>
                <a:ea typeface="標楷體" pitchFamily="65" charset="-120"/>
              </a:rPr>
              <a:t>)</a:t>
            </a:r>
          </a:p>
        </p:txBody>
      </p:sp>
      <p:grpSp>
        <p:nvGrpSpPr>
          <p:cNvPr id="347" name="Group 14"/>
          <p:cNvGrpSpPr>
            <a:grpSpLocks/>
          </p:cNvGrpSpPr>
          <p:nvPr/>
        </p:nvGrpSpPr>
        <p:grpSpPr bwMode="auto">
          <a:xfrm>
            <a:off x="827088" y="2564904"/>
            <a:ext cx="6926263" cy="3892702"/>
            <a:chOff x="521" y="1298"/>
            <a:chExt cx="4363" cy="2586"/>
          </a:xfrm>
        </p:grpSpPr>
        <p:sp>
          <p:nvSpPr>
            <p:cNvPr id="348" name="AutoShape 7"/>
            <p:cNvSpPr>
              <a:spLocks noChangeArrowheads="1"/>
            </p:cNvSpPr>
            <p:nvPr/>
          </p:nvSpPr>
          <p:spPr bwMode="auto">
            <a:xfrm rot="10800000">
              <a:off x="521" y="1298"/>
              <a:ext cx="771" cy="2586"/>
            </a:xfrm>
            <a:prstGeom prst="flowChartDisplay">
              <a:avLst/>
            </a:prstGeom>
            <a:gradFill rotWithShape="1">
              <a:gsLst>
                <a:gs pos="0">
                  <a:schemeClr val="bg1"/>
                </a:gs>
                <a:gs pos="100000">
                  <a:srgbClr val="99FF99"/>
                </a:gs>
              </a:gsLst>
              <a:lin ang="5400000" scaled="1"/>
            </a:gradFill>
            <a:ln w="9525" cap="rnd"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lnSpc>
                  <a:spcPct val="100000"/>
                </a:lnSpc>
                <a:buFont typeface="Wingdings" pitchFamily="2" charset="2"/>
                <a:buNone/>
              </a:pPr>
              <a:r>
                <a:rPr kumimoji="0" lang="zh-TW" altLang="en-US" sz="3000" b="1">
                  <a:solidFill>
                    <a:srgbClr val="0000FF"/>
                  </a:solidFill>
                  <a:ea typeface="標楷體" pitchFamily="65" charset="-120"/>
                </a:rPr>
                <a:t>受限制之機關</a:t>
              </a:r>
              <a:r>
                <a:rPr kumimoji="0" lang="en-US" altLang="zh-TW" sz="3000" b="1">
                  <a:solidFill>
                    <a:srgbClr val="0000FF"/>
                  </a:solidFill>
                  <a:ea typeface="標楷體" pitchFamily="65" charset="-120"/>
                </a:rPr>
                <a:t>(</a:t>
              </a:r>
              <a:r>
                <a:rPr kumimoji="0" lang="zh-TW" altLang="en-US" sz="3000" b="1">
                  <a:solidFill>
                    <a:srgbClr val="0000FF"/>
                  </a:solidFill>
                  <a:ea typeface="標楷體" pitchFamily="65" charset="-120"/>
                </a:rPr>
                <a:t>構</a:t>
              </a:r>
              <a:r>
                <a:rPr kumimoji="0" lang="en-US" altLang="zh-TW" sz="3000" b="1">
                  <a:solidFill>
                    <a:srgbClr val="0000FF"/>
                  </a:solidFill>
                  <a:ea typeface="標楷體" pitchFamily="65" charset="-120"/>
                </a:rPr>
                <a:t>)</a:t>
              </a:r>
            </a:p>
          </p:txBody>
        </p:sp>
        <p:sp>
          <p:nvSpPr>
            <p:cNvPr id="349" name="AutoShape 8"/>
            <p:cNvSpPr>
              <a:spLocks/>
            </p:cNvSpPr>
            <p:nvPr/>
          </p:nvSpPr>
          <p:spPr bwMode="auto">
            <a:xfrm>
              <a:off x="1882" y="1434"/>
              <a:ext cx="2994" cy="869"/>
            </a:xfrm>
            <a:prstGeom prst="accentBorderCallout1">
              <a:avLst>
                <a:gd name="adj1" fmla="val 9917"/>
                <a:gd name="adj2" fmla="val -1602"/>
                <a:gd name="adj3" fmla="val 53718"/>
                <a:gd name="adj4" fmla="val -22009"/>
              </a:avLst>
            </a:prstGeom>
            <a:gradFill rotWithShape="1">
              <a:gsLst>
                <a:gs pos="0">
                  <a:srgbClr val="FFFFFF"/>
                </a:gs>
                <a:gs pos="100000">
                  <a:srgbClr val="FFCCFF"/>
                </a:gs>
              </a:gsLst>
              <a:lin ang="5400000" scaled="1"/>
            </a:gradFill>
            <a:ln w="9525"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marL="174625" indent="-174625"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buFont typeface="Wingdings" pitchFamily="2" charset="2"/>
                <a:buChar char="l"/>
              </a:pPr>
              <a:r>
                <a:rPr lang="zh-TW" altLang="en-US" sz="2400" b="1" dirty="0">
                  <a:solidFill>
                    <a:srgbClr val="800000"/>
                  </a:solidFill>
                  <a:ea typeface="標楷體" pitchFamily="65" charset="-120"/>
                </a:rPr>
                <a:t>行政機關、公立學校、公營事業</a:t>
              </a:r>
              <a:r>
                <a:rPr lang="en-US" altLang="zh-TW" sz="2400" b="1" dirty="0">
                  <a:solidFill>
                    <a:srgbClr val="0000FF"/>
                  </a:solidFill>
                  <a:ea typeface="標楷體" pitchFamily="65" charset="-120"/>
                </a:rPr>
                <a:t>(</a:t>
              </a:r>
              <a:r>
                <a:rPr lang="zh-TW" altLang="en-US" sz="2400" b="1" dirty="0">
                  <a:solidFill>
                    <a:srgbClr val="0000FF"/>
                  </a:solidFill>
                  <a:ea typeface="標楷體" pitchFamily="65" charset="-120"/>
                </a:rPr>
                <a:t>政府預算，不論組織</a:t>
              </a:r>
              <a:r>
                <a:rPr lang="zh-TW" altLang="en-US" sz="2400" b="1" dirty="0" smtClean="0">
                  <a:solidFill>
                    <a:srgbClr val="0000FF"/>
                  </a:solidFill>
                  <a:ea typeface="標楷體" pitchFamily="65" charset="-120"/>
                </a:rPr>
                <a:t>型態</a:t>
              </a:r>
              <a:r>
                <a:rPr lang="en-US" altLang="zh-TW" sz="2400" b="1" dirty="0" smtClean="0">
                  <a:solidFill>
                    <a:srgbClr val="0000FF"/>
                  </a:solidFill>
                  <a:ea typeface="標楷體" pitchFamily="65" charset="-120"/>
                </a:rPr>
                <a:t>-</a:t>
              </a:r>
              <a:r>
                <a:rPr lang="zh-TW" altLang="en-US" sz="2400" b="1" dirty="0" smtClean="0">
                  <a:solidFill>
                    <a:srgbClr val="0000FF"/>
                  </a:solidFill>
                  <a:ea typeface="標楷體" pitchFamily="65" charset="-120"/>
                </a:rPr>
                <a:t>受託行使公權力或承攬政府業務</a:t>
              </a:r>
              <a:r>
                <a:rPr lang="en-US" altLang="zh-TW" sz="2400" b="1" dirty="0" smtClean="0">
                  <a:solidFill>
                    <a:srgbClr val="0000FF"/>
                  </a:solidFill>
                  <a:ea typeface="標楷體" pitchFamily="65" charset="-120"/>
                </a:rPr>
                <a:t>)</a:t>
              </a:r>
              <a:endParaRPr lang="en-US" altLang="zh-TW" sz="2400" b="1" dirty="0">
                <a:solidFill>
                  <a:srgbClr val="0000FF"/>
                </a:solidFill>
                <a:ea typeface="標楷體" pitchFamily="65" charset="-120"/>
              </a:endParaRPr>
            </a:p>
          </p:txBody>
        </p:sp>
        <p:sp>
          <p:nvSpPr>
            <p:cNvPr id="350" name="AutoShape 9"/>
            <p:cNvSpPr>
              <a:spLocks/>
            </p:cNvSpPr>
            <p:nvPr/>
          </p:nvSpPr>
          <p:spPr bwMode="auto">
            <a:xfrm>
              <a:off x="1882" y="2446"/>
              <a:ext cx="2994" cy="1438"/>
            </a:xfrm>
            <a:prstGeom prst="accentBorderCallout1">
              <a:avLst>
                <a:gd name="adj1" fmla="val 5120"/>
                <a:gd name="adj2" fmla="val -1602"/>
                <a:gd name="adj3" fmla="val 62662"/>
                <a:gd name="adj4" fmla="val -21778"/>
              </a:avLst>
            </a:prstGeom>
            <a:gradFill rotWithShape="1">
              <a:gsLst>
                <a:gs pos="0">
                  <a:srgbClr val="FFFFFF"/>
                </a:gs>
                <a:gs pos="100000">
                  <a:srgbClr val="FFCCFF"/>
                </a:gs>
              </a:gsLst>
              <a:lin ang="5400000" scaled="1"/>
            </a:gradFill>
            <a:ln w="9525"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marL="261938" indent="-261938"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buFont typeface="Wingdings" pitchFamily="2" charset="2"/>
                <a:buChar char="l"/>
              </a:pPr>
              <a:r>
                <a:rPr kumimoji="0" lang="zh-TW" altLang="en-US" sz="2400" b="1" dirty="0">
                  <a:solidFill>
                    <a:srgbClr val="800000"/>
                  </a:solidFill>
                  <a:ea typeface="標楷體" pitchFamily="65" charset="-120"/>
                </a:rPr>
                <a:t>政府捐助</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贈</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財團法人</a:t>
              </a:r>
            </a:p>
            <a:p>
              <a:pPr eaLnBrk="1" hangingPunct="1">
                <a:lnSpc>
                  <a:spcPct val="100000"/>
                </a:lnSpc>
                <a:buFont typeface="Wingdings" pitchFamily="2" charset="2"/>
                <a:buChar char="l"/>
              </a:pPr>
              <a:r>
                <a:rPr kumimoji="0" lang="zh-TW" altLang="en-US" sz="2400" b="1" dirty="0">
                  <a:solidFill>
                    <a:srgbClr val="800000"/>
                  </a:solidFill>
                  <a:ea typeface="標楷體" pitchFamily="65" charset="-120"/>
                </a:rPr>
                <a:t>行政法人、公法人</a:t>
              </a:r>
            </a:p>
            <a:p>
              <a:pPr eaLnBrk="1" hangingPunct="1">
                <a:lnSpc>
                  <a:spcPct val="100000"/>
                </a:lnSpc>
                <a:buFont typeface="Wingdings" pitchFamily="2" charset="2"/>
                <a:buChar char="l"/>
              </a:pPr>
              <a:r>
                <a:rPr kumimoji="0" lang="zh-TW" altLang="en-US" sz="2400" b="1" dirty="0">
                  <a:solidFill>
                    <a:srgbClr val="800000"/>
                  </a:solidFill>
                  <a:ea typeface="標楷體" pitchFamily="65" charset="-120"/>
                </a:rPr>
                <a:t>政府轉</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再轉</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投資事業</a:t>
              </a:r>
            </a:p>
            <a:p>
              <a:pPr eaLnBrk="1" hangingPunct="1">
                <a:lnSpc>
                  <a:spcPct val="100000"/>
                </a:lnSpc>
                <a:buFont typeface="Wingdings" pitchFamily="2" charset="2"/>
                <a:buChar char="l"/>
              </a:pPr>
              <a:r>
                <a:rPr kumimoji="0" lang="zh-TW" altLang="en-US" sz="2400" b="1" dirty="0">
                  <a:solidFill>
                    <a:srgbClr val="800000"/>
                  </a:solidFill>
                  <a:ea typeface="標楷體" pitchFamily="65" charset="-120"/>
                </a:rPr>
                <a:t>政府直</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間</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接控管財團法人及轉</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再轉</a:t>
              </a:r>
              <a:r>
                <a:rPr kumimoji="0" lang="en-US" altLang="zh-TW" sz="2400" b="1" dirty="0">
                  <a:solidFill>
                    <a:srgbClr val="800000"/>
                  </a:solidFill>
                  <a:ea typeface="標楷體" pitchFamily="65" charset="-120"/>
                </a:rPr>
                <a:t>)</a:t>
              </a:r>
              <a:r>
                <a:rPr kumimoji="0" lang="zh-TW" altLang="en-US" sz="2400" b="1" dirty="0">
                  <a:solidFill>
                    <a:srgbClr val="800000"/>
                  </a:solidFill>
                  <a:ea typeface="標楷體" pitchFamily="65" charset="-120"/>
                </a:rPr>
                <a:t>投資</a:t>
              </a:r>
              <a:r>
                <a:rPr kumimoji="0" lang="zh-TW" altLang="en-US" sz="2400" b="1" dirty="0" smtClean="0">
                  <a:solidFill>
                    <a:srgbClr val="800000"/>
                  </a:solidFill>
                  <a:ea typeface="標楷體" pitchFamily="65" charset="-120"/>
                </a:rPr>
                <a:t>事業</a:t>
              </a:r>
              <a:endParaRPr kumimoji="0" lang="en-US" altLang="zh-TW" sz="2400" b="1" dirty="0" smtClean="0">
                <a:solidFill>
                  <a:srgbClr val="800000"/>
                </a:solidFill>
                <a:ea typeface="標楷體" pitchFamily="65" charset="-120"/>
              </a:endParaRPr>
            </a:p>
            <a:p>
              <a:pPr eaLnBrk="1" hangingPunct="1">
                <a:lnSpc>
                  <a:spcPct val="100000"/>
                </a:lnSpc>
                <a:buFont typeface="Wingdings" pitchFamily="2" charset="2"/>
                <a:buChar char="l"/>
              </a:pPr>
              <a:r>
                <a:rPr kumimoji="0" lang="zh-TW" altLang="en-US" sz="2400" b="1" dirty="0" smtClean="0">
                  <a:solidFill>
                    <a:srgbClr val="0000FF"/>
                  </a:solidFill>
                  <a:ea typeface="標楷體" pitchFamily="65" charset="-120"/>
                </a:rPr>
                <a:t>私立學校</a:t>
              </a:r>
              <a:endParaRPr kumimoji="0" lang="zh-TW" altLang="en-US" sz="2400" b="1" dirty="0">
                <a:solidFill>
                  <a:srgbClr val="0000FF"/>
                </a:solidFill>
                <a:ea typeface="標楷體" pitchFamily="65" charset="-120"/>
              </a:endParaRPr>
            </a:p>
          </p:txBody>
        </p:sp>
        <p:cxnSp>
          <p:nvCxnSpPr>
            <p:cNvPr id="351" name="AutoShape 13"/>
            <p:cNvCxnSpPr>
              <a:cxnSpLocks noChangeShapeType="1"/>
              <a:stCxn id="350" idx="0"/>
              <a:endCxn id="349" idx="0"/>
            </p:cNvCxnSpPr>
            <p:nvPr/>
          </p:nvCxnSpPr>
          <p:spPr bwMode="auto">
            <a:xfrm flipV="1">
              <a:off x="4876" y="1869"/>
              <a:ext cx="8" cy="1297"/>
            </a:xfrm>
            <a:prstGeom prst="bentConnector3">
              <a:avLst>
                <a:gd name="adj1" fmla="val 1800000"/>
              </a:avLst>
            </a:prstGeom>
            <a:noFill/>
            <a:ln w="38100" cap="rnd">
              <a:solidFill>
                <a:srgbClr val="4B71DD"/>
              </a:solidFill>
              <a:prstDash val="sysDot"/>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4"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Tree>
    <p:extLst>
      <p:ext uri="{BB962C8B-B14F-4D97-AF65-F5344CB8AC3E}">
        <p14:creationId xmlns:p14="http://schemas.microsoft.com/office/powerpoint/2010/main" val="2837563907"/>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內容版面配置區 3"/>
          <p:cNvSpPr txBox="1">
            <a:spLocks noGrp="1"/>
          </p:cNvSpPr>
          <p:nvPr>
            <p:ph idx="1"/>
          </p:nvPr>
        </p:nvSpPr>
        <p:spPr>
          <a:xfrm>
            <a:off x="755576" y="692696"/>
            <a:ext cx="7808865" cy="583740"/>
          </a:xfrm>
          <a:prstGeom prst="rect">
            <a:avLst/>
          </a:prstGeom>
          <a:noFill/>
        </p:spPr>
        <p:txBody>
          <a:bodyPr wrap="none" rtlCol="0">
            <a:noAutofit/>
          </a:bodyPr>
          <a:lstStyle/>
          <a:p>
            <a:pPr marL="0" indent="1588">
              <a:buNone/>
            </a:pPr>
            <a:r>
              <a:rPr lang="zh-TW" altLang="en-US"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五、法案章節</a:t>
            </a:r>
            <a:endParaRPr lang="en-US" altLang="zh-TW" sz="30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5" name="Rectangle 27"/>
          <p:cNvSpPr>
            <a:spLocks noChangeArrowheads="1"/>
          </p:cNvSpPr>
          <p:nvPr/>
        </p:nvSpPr>
        <p:spPr bwMode="auto">
          <a:xfrm>
            <a:off x="631329" y="1411635"/>
            <a:ext cx="8136904" cy="1008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lstStyle>
            <a:lvl1pPr>
              <a:defRPr kumimoji="1" sz="2000" b="1">
                <a:solidFill>
                  <a:srgbClr val="0000FF"/>
                </a:solidFill>
                <a:latin typeface="Tahoma" pitchFamily="34" charset="0"/>
                <a:ea typeface="標楷體" pitchFamily="65" charset="-120"/>
              </a:defRPr>
            </a:lvl1pPr>
            <a:lvl2pPr marL="268288" indent="-3175">
              <a:defRPr kumimoji="1" sz="2000" b="1">
                <a:solidFill>
                  <a:srgbClr val="0000FF"/>
                </a:solidFill>
                <a:latin typeface="Tahoma" pitchFamily="34" charset="0"/>
                <a:ea typeface="標楷體" pitchFamily="65" charset="-120"/>
              </a:defRPr>
            </a:lvl2pPr>
            <a:lvl3pPr marL="719138" indent="-182563">
              <a:defRPr kumimoji="1" sz="2000" b="1">
                <a:solidFill>
                  <a:srgbClr val="0000FF"/>
                </a:solidFill>
                <a:latin typeface="Tahoma" pitchFamily="34" charset="0"/>
                <a:ea typeface="標楷體" pitchFamily="65" charset="-120"/>
              </a:defRPr>
            </a:lvl3pPr>
            <a:lvl4pPr marL="2620963" indent="-381000">
              <a:defRPr kumimoji="1" sz="2000" b="1">
                <a:solidFill>
                  <a:srgbClr val="0000FF"/>
                </a:solidFill>
                <a:latin typeface="Tahoma" pitchFamily="34" charset="0"/>
                <a:ea typeface="標楷體" pitchFamily="65" charset="-120"/>
              </a:defRPr>
            </a:lvl4pPr>
            <a:lvl5pPr marL="3181350" indent="-381000">
              <a:defRPr kumimoji="1" sz="2000" b="1">
                <a:solidFill>
                  <a:srgbClr val="0000FF"/>
                </a:solidFill>
                <a:latin typeface="Tahoma" pitchFamily="34" charset="0"/>
                <a:ea typeface="標楷體" pitchFamily="65" charset="-120"/>
              </a:defRPr>
            </a:lvl5pPr>
            <a:lvl6pPr marL="36385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6pPr>
            <a:lvl7pPr marL="40957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7pPr>
            <a:lvl8pPr marL="45529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8pPr>
            <a:lvl9pPr marL="5010150" indent="-381000" eaLnBrk="0" fontAlgn="base" hangingPunct="0">
              <a:spcBef>
                <a:spcPct val="20000"/>
              </a:spcBef>
              <a:spcAft>
                <a:spcPct val="0"/>
              </a:spcAft>
              <a:buClr>
                <a:schemeClr val="folHlink"/>
              </a:buClr>
              <a:buSzPct val="60000"/>
              <a:buFont typeface="Wingdings" pitchFamily="2" charset="2"/>
              <a:defRPr kumimoji="1" sz="2000" b="1">
                <a:solidFill>
                  <a:srgbClr val="0000FF"/>
                </a:solidFill>
                <a:latin typeface="Tahoma" pitchFamily="34" charset="0"/>
                <a:ea typeface="標楷體" pitchFamily="65" charset="-120"/>
              </a:defRPr>
            </a:lvl9pPr>
          </a:lstStyle>
          <a:p>
            <a:pPr lvl="1">
              <a:lnSpc>
                <a:spcPts val="3500"/>
              </a:lnSpc>
              <a:buClr>
                <a:schemeClr val="tx2"/>
              </a:buClr>
              <a:buSzPct val="90000"/>
              <a:buFont typeface="Wingdings" pitchFamily="2" charset="2"/>
              <a:buChar char="u"/>
            </a:pPr>
            <a:r>
              <a:rPr lang="zh-TW" altLang="en-US" sz="2400" dirty="0">
                <a:solidFill>
                  <a:schemeClr val="folHlink"/>
                </a:solidFill>
              </a:rPr>
              <a:t>法案名稱：</a:t>
            </a:r>
            <a:r>
              <a:rPr lang="zh-TW" altLang="en-US" sz="2400" u="sng" dirty="0" smtClean="0">
                <a:solidFill>
                  <a:schemeClr val="tx1"/>
                </a:solidFill>
              </a:rPr>
              <a:t>公務人員退休資遣撫</a:t>
            </a:r>
            <a:r>
              <a:rPr lang="zh-TW" altLang="en-US" sz="2400" u="sng" dirty="0">
                <a:solidFill>
                  <a:schemeClr val="tx1"/>
                </a:solidFill>
              </a:rPr>
              <a:t>卹法</a:t>
            </a:r>
            <a:r>
              <a:rPr lang="zh-TW" altLang="en-US" sz="2400" dirty="0">
                <a:latin typeface="標楷體" pitchFamily="65" charset="-120"/>
              </a:rPr>
              <a:t>（共</a:t>
            </a:r>
            <a:r>
              <a:rPr lang="en-US" altLang="zh-TW" sz="2400" dirty="0">
                <a:latin typeface="標楷體" pitchFamily="65" charset="-120"/>
              </a:rPr>
              <a:t>6</a:t>
            </a:r>
            <a:r>
              <a:rPr lang="zh-TW" altLang="en-US" sz="2400" dirty="0">
                <a:latin typeface="標楷體" pitchFamily="65" charset="-120"/>
              </a:rPr>
              <a:t>章、</a:t>
            </a:r>
            <a:r>
              <a:rPr lang="en-US" altLang="zh-TW" sz="2400" dirty="0" smtClean="0">
                <a:latin typeface="標楷體" pitchFamily="65" charset="-120"/>
              </a:rPr>
              <a:t>95</a:t>
            </a:r>
            <a:r>
              <a:rPr lang="zh-TW" altLang="en-US" sz="2400" dirty="0" smtClean="0">
                <a:latin typeface="標楷體" pitchFamily="65" charset="-120"/>
              </a:rPr>
              <a:t>條</a:t>
            </a:r>
            <a:r>
              <a:rPr lang="zh-TW" altLang="en-US" sz="2400" dirty="0">
                <a:latin typeface="標楷體" pitchFamily="65" charset="-120"/>
              </a:rPr>
              <a:t>）</a:t>
            </a:r>
            <a:endParaRPr lang="zh-TW" altLang="en-US" sz="2400" dirty="0">
              <a:solidFill>
                <a:schemeClr val="folHlink"/>
              </a:solidFill>
              <a:latin typeface="標楷體" pitchFamily="65" charset="-120"/>
            </a:endParaRPr>
          </a:p>
          <a:p>
            <a:pPr lvl="1">
              <a:lnSpc>
                <a:spcPts val="3500"/>
              </a:lnSpc>
              <a:buClr>
                <a:schemeClr val="tx2"/>
              </a:buClr>
              <a:buSzPct val="90000"/>
              <a:buFont typeface="Wingdings" pitchFamily="2" charset="2"/>
              <a:buChar char="u"/>
            </a:pPr>
            <a:r>
              <a:rPr lang="zh-TW" altLang="en-US" sz="2400" dirty="0">
                <a:solidFill>
                  <a:schemeClr val="folHlink"/>
                </a:solidFill>
              </a:rPr>
              <a:t>規範事項：</a:t>
            </a:r>
            <a:r>
              <a:rPr lang="zh-TW" altLang="en-US" sz="2400" u="sng" dirty="0">
                <a:solidFill>
                  <a:schemeClr val="tx1"/>
                </a:solidFill>
              </a:rPr>
              <a:t>退休</a:t>
            </a:r>
            <a:r>
              <a:rPr lang="zh-TW" altLang="en-US" sz="2400" dirty="0">
                <a:solidFill>
                  <a:schemeClr val="tx1"/>
                </a:solidFill>
              </a:rPr>
              <a:t>及</a:t>
            </a:r>
            <a:r>
              <a:rPr lang="zh-TW" altLang="en-US" sz="2400" u="sng" dirty="0">
                <a:solidFill>
                  <a:schemeClr val="tx1"/>
                </a:solidFill>
              </a:rPr>
              <a:t>撫卹</a:t>
            </a:r>
            <a:r>
              <a:rPr lang="zh-TW" altLang="en-US" sz="2400" dirty="0">
                <a:solidFill>
                  <a:schemeClr val="tx1"/>
                </a:solidFill>
              </a:rPr>
              <a:t>事項合併</a:t>
            </a:r>
            <a:r>
              <a:rPr lang="zh-TW" altLang="en-US" sz="2400" dirty="0" smtClean="0">
                <a:solidFill>
                  <a:schemeClr val="tx1"/>
                </a:solidFill>
              </a:rPr>
              <a:t>立法</a:t>
            </a:r>
            <a:endParaRPr lang="zh-TW" altLang="en-US" sz="2400" dirty="0">
              <a:solidFill>
                <a:schemeClr val="tx1"/>
              </a:solidFill>
            </a:endParaRPr>
          </a:p>
        </p:txBody>
      </p:sp>
      <p:grpSp>
        <p:nvGrpSpPr>
          <p:cNvPr id="16" name="群組 15"/>
          <p:cNvGrpSpPr/>
          <p:nvPr/>
        </p:nvGrpSpPr>
        <p:grpSpPr>
          <a:xfrm>
            <a:off x="1011164" y="2708920"/>
            <a:ext cx="7337695" cy="3653445"/>
            <a:chOff x="900491" y="2564904"/>
            <a:chExt cx="7847071" cy="3960440"/>
          </a:xfrm>
        </p:grpSpPr>
        <p:sp>
          <p:nvSpPr>
            <p:cNvPr id="9" name="手繪多邊形 8"/>
            <p:cNvSpPr/>
            <p:nvPr/>
          </p:nvSpPr>
          <p:spPr>
            <a:xfrm>
              <a:off x="908106" y="5301208"/>
              <a:ext cx="5125949" cy="1224136"/>
            </a:xfrm>
            <a:custGeom>
              <a:avLst/>
              <a:gdLst>
                <a:gd name="connsiteX0" fmla="*/ 0 w 7847070"/>
                <a:gd name="connsiteY0" fmla="*/ 126206 h 1262062"/>
                <a:gd name="connsiteX1" fmla="*/ 126206 w 7847070"/>
                <a:gd name="connsiteY1" fmla="*/ 0 h 1262062"/>
                <a:gd name="connsiteX2" fmla="*/ 7720864 w 7847070"/>
                <a:gd name="connsiteY2" fmla="*/ 0 h 1262062"/>
                <a:gd name="connsiteX3" fmla="*/ 7847070 w 7847070"/>
                <a:gd name="connsiteY3" fmla="*/ 126206 h 1262062"/>
                <a:gd name="connsiteX4" fmla="*/ 7847070 w 7847070"/>
                <a:gd name="connsiteY4" fmla="*/ 1135856 h 1262062"/>
                <a:gd name="connsiteX5" fmla="*/ 7720864 w 7847070"/>
                <a:gd name="connsiteY5" fmla="*/ 1262062 h 1262062"/>
                <a:gd name="connsiteX6" fmla="*/ 126206 w 7847070"/>
                <a:gd name="connsiteY6" fmla="*/ 1262062 h 1262062"/>
                <a:gd name="connsiteX7" fmla="*/ 0 w 7847070"/>
                <a:gd name="connsiteY7" fmla="*/ 1135856 h 1262062"/>
                <a:gd name="connsiteX8" fmla="*/ 0 w 7847070"/>
                <a:gd name="connsiteY8" fmla="*/ 126206 h 126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47070" h="1262062">
                  <a:moveTo>
                    <a:pt x="0" y="126206"/>
                  </a:moveTo>
                  <a:cubicBezTo>
                    <a:pt x="0" y="56504"/>
                    <a:pt x="56504" y="0"/>
                    <a:pt x="126206" y="0"/>
                  </a:cubicBezTo>
                  <a:lnTo>
                    <a:pt x="7720864" y="0"/>
                  </a:lnTo>
                  <a:cubicBezTo>
                    <a:pt x="7790566" y="0"/>
                    <a:pt x="7847070" y="56504"/>
                    <a:pt x="7847070" y="126206"/>
                  </a:cubicBezTo>
                  <a:lnTo>
                    <a:pt x="7847070" y="1135856"/>
                  </a:lnTo>
                  <a:cubicBezTo>
                    <a:pt x="7847070" y="1205558"/>
                    <a:pt x="7790566" y="1262062"/>
                    <a:pt x="7720864" y="1262062"/>
                  </a:cubicBezTo>
                  <a:lnTo>
                    <a:pt x="126206" y="1262062"/>
                  </a:lnTo>
                  <a:cubicBezTo>
                    <a:pt x="56504" y="1262062"/>
                    <a:pt x="0" y="1205558"/>
                    <a:pt x="0" y="1135856"/>
                  </a:cubicBezTo>
                  <a:lnTo>
                    <a:pt x="0" y="126206"/>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spcFirstLastPara="0" vert="horz" wrap="square" lIns="231275" tIns="231275" rIns="231275" bIns="231275" numCol="1" spcCol="1270" anchor="ctr" anchorCtr="0">
              <a:noAutofit/>
            </a:bodyPr>
            <a:lstStyle/>
            <a:p>
              <a:pPr algn="ctr" eaLnBrk="0" hangingPunct="0">
                <a:spcAft>
                  <a:spcPts val="600"/>
                </a:spcAft>
              </a:pPr>
              <a:r>
                <a:rPr lang="zh-TW" altLang="en-US" sz="3000" b="1" dirty="0" smtClean="0"/>
                <a:t>第五章</a:t>
              </a:r>
              <a:endParaRPr lang="en-US" altLang="zh-TW" sz="3000" b="1" dirty="0" smtClean="0"/>
            </a:p>
            <a:p>
              <a:pPr algn="ctr" eaLnBrk="0" hangingPunct="0">
                <a:spcAft>
                  <a:spcPts val="600"/>
                </a:spcAft>
              </a:pPr>
              <a:r>
                <a:rPr lang="zh-TW" altLang="zh-TW" sz="3000" b="1" dirty="0" smtClean="0"/>
                <a:t>年資</a:t>
              </a:r>
              <a:r>
                <a:rPr lang="zh-TW" altLang="zh-TW" sz="3000" b="1" dirty="0"/>
                <a:t>制度轉銜</a:t>
              </a:r>
            </a:p>
          </p:txBody>
        </p:sp>
        <p:sp>
          <p:nvSpPr>
            <p:cNvPr id="10" name="手繪多邊形 9"/>
            <p:cNvSpPr/>
            <p:nvPr/>
          </p:nvSpPr>
          <p:spPr>
            <a:xfrm>
              <a:off x="908106" y="3933056"/>
              <a:ext cx="7839455" cy="1262062"/>
            </a:xfrm>
            <a:custGeom>
              <a:avLst/>
              <a:gdLst>
                <a:gd name="connsiteX0" fmla="*/ 0 w 5125949"/>
                <a:gd name="connsiteY0" fmla="*/ 126206 h 1262062"/>
                <a:gd name="connsiteX1" fmla="*/ 126206 w 5125949"/>
                <a:gd name="connsiteY1" fmla="*/ 0 h 1262062"/>
                <a:gd name="connsiteX2" fmla="*/ 4999743 w 5125949"/>
                <a:gd name="connsiteY2" fmla="*/ 0 h 1262062"/>
                <a:gd name="connsiteX3" fmla="*/ 5125949 w 5125949"/>
                <a:gd name="connsiteY3" fmla="*/ 126206 h 1262062"/>
                <a:gd name="connsiteX4" fmla="*/ 5125949 w 5125949"/>
                <a:gd name="connsiteY4" fmla="*/ 1135856 h 1262062"/>
                <a:gd name="connsiteX5" fmla="*/ 4999743 w 5125949"/>
                <a:gd name="connsiteY5" fmla="*/ 1262062 h 1262062"/>
                <a:gd name="connsiteX6" fmla="*/ 126206 w 5125949"/>
                <a:gd name="connsiteY6" fmla="*/ 1262062 h 1262062"/>
                <a:gd name="connsiteX7" fmla="*/ 0 w 5125949"/>
                <a:gd name="connsiteY7" fmla="*/ 1135856 h 1262062"/>
                <a:gd name="connsiteX8" fmla="*/ 0 w 5125949"/>
                <a:gd name="connsiteY8" fmla="*/ 126206 h 126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25949" h="1262062">
                  <a:moveTo>
                    <a:pt x="0" y="126206"/>
                  </a:moveTo>
                  <a:cubicBezTo>
                    <a:pt x="0" y="56504"/>
                    <a:pt x="56504" y="0"/>
                    <a:pt x="126206" y="0"/>
                  </a:cubicBezTo>
                  <a:lnTo>
                    <a:pt x="4999743" y="0"/>
                  </a:lnTo>
                  <a:cubicBezTo>
                    <a:pt x="5069445" y="0"/>
                    <a:pt x="5125949" y="56504"/>
                    <a:pt x="5125949" y="126206"/>
                  </a:cubicBezTo>
                  <a:lnTo>
                    <a:pt x="5125949" y="1135856"/>
                  </a:lnTo>
                  <a:cubicBezTo>
                    <a:pt x="5125949" y="1205558"/>
                    <a:pt x="5069445" y="1262062"/>
                    <a:pt x="4999743" y="1262062"/>
                  </a:cubicBezTo>
                  <a:lnTo>
                    <a:pt x="126206" y="1262062"/>
                  </a:lnTo>
                  <a:cubicBezTo>
                    <a:pt x="56504" y="1262062"/>
                    <a:pt x="0" y="1205558"/>
                    <a:pt x="0" y="1135856"/>
                  </a:cubicBezTo>
                  <a:lnTo>
                    <a:pt x="0" y="126206"/>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6">
                <a:hueOff val="0"/>
                <a:satOff val="0"/>
                <a:lumOff val="0"/>
                <a:alphaOff val="0"/>
              </a:schemeClr>
            </a:fillRef>
            <a:effectRef idx="2">
              <a:schemeClr val="accent6">
                <a:hueOff val="0"/>
                <a:satOff val="0"/>
                <a:lumOff val="0"/>
                <a:alphaOff val="0"/>
              </a:schemeClr>
            </a:effectRef>
            <a:fontRef idx="minor">
              <a:schemeClr val="lt1"/>
            </a:fontRef>
          </p:style>
          <p:txBody>
            <a:bodyPr spcFirstLastPara="0" vert="horz" wrap="square" lIns="231275" tIns="231275" rIns="231275" bIns="231275" numCol="1" spcCol="1270" anchor="ctr" anchorCtr="0">
              <a:noAutofit/>
            </a:bodyPr>
            <a:lstStyle/>
            <a:p>
              <a:pPr lvl="0" algn="ctr" defTabSz="2266950">
                <a:lnSpc>
                  <a:spcPct val="90000"/>
                </a:lnSpc>
                <a:spcBef>
                  <a:spcPct val="0"/>
                </a:spcBef>
                <a:spcAft>
                  <a:spcPts val="600"/>
                </a:spcAft>
              </a:pPr>
              <a:r>
                <a:rPr lang="zh-TW" altLang="en-US" sz="3000" b="1" dirty="0"/>
                <a:t>第四</a:t>
              </a:r>
              <a:r>
                <a:rPr lang="zh-TW" altLang="en-US" sz="3000" b="1" dirty="0" smtClean="0"/>
                <a:t>章</a:t>
              </a:r>
              <a:endParaRPr lang="en-US" altLang="zh-TW" sz="3000" b="1" dirty="0" smtClean="0"/>
            </a:p>
            <a:p>
              <a:pPr lvl="0" algn="ctr" defTabSz="2266950">
                <a:lnSpc>
                  <a:spcPct val="90000"/>
                </a:lnSpc>
                <a:spcBef>
                  <a:spcPct val="0"/>
                </a:spcBef>
                <a:spcAft>
                  <a:spcPts val="600"/>
                </a:spcAft>
              </a:pPr>
              <a:r>
                <a:rPr lang="zh-TW" altLang="en-US" sz="3000" b="1" dirty="0" smtClean="0"/>
                <a:t>退撫</a:t>
              </a:r>
              <a:r>
                <a:rPr lang="zh-TW" altLang="en-US" sz="3000" b="1" dirty="0"/>
                <a:t>給與之支（發）給、保障及</a:t>
              </a:r>
              <a:r>
                <a:rPr lang="zh-TW" altLang="en-US" sz="3000" b="1" dirty="0" smtClean="0"/>
                <a:t>變更</a:t>
              </a:r>
              <a:endParaRPr lang="zh-TW" altLang="en-US" sz="3000" b="1" kern="1200" dirty="0"/>
            </a:p>
          </p:txBody>
        </p:sp>
        <p:sp>
          <p:nvSpPr>
            <p:cNvPr id="11" name="手繪多邊形 10"/>
            <p:cNvSpPr/>
            <p:nvPr/>
          </p:nvSpPr>
          <p:spPr>
            <a:xfrm>
              <a:off x="6237303" y="2564904"/>
              <a:ext cx="2510259" cy="1262062"/>
            </a:xfrm>
            <a:custGeom>
              <a:avLst/>
              <a:gdLst>
                <a:gd name="connsiteX0" fmla="*/ 0 w 2510259"/>
                <a:gd name="connsiteY0" fmla="*/ 126206 h 1262062"/>
                <a:gd name="connsiteX1" fmla="*/ 126206 w 2510259"/>
                <a:gd name="connsiteY1" fmla="*/ 0 h 1262062"/>
                <a:gd name="connsiteX2" fmla="*/ 2384053 w 2510259"/>
                <a:gd name="connsiteY2" fmla="*/ 0 h 1262062"/>
                <a:gd name="connsiteX3" fmla="*/ 2510259 w 2510259"/>
                <a:gd name="connsiteY3" fmla="*/ 126206 h 1262062"/>
                <a:gd name="connsiteX4" fmla="*/ 2510259 w 2510259"/>
                <a:gd name="connsiteY4" fmla="*/ 1135856 h 1262062"/>
                <a:gd name="connsiteX5" fmla="*/ 2384053 w 2510259"/>
                <a:gd name="connsiteY5" fmla="*/ 1262062 h 1262062"/>
                <a:gd name="connsiteX6" fmla="*/ 126206 w 2510259"/>
                <a:gd name="connsiteY6" fmla="*/ 1262062 h 1262062"/>
                <a:gd name="connsiteX7" fmla="*/ 0 w 2510259"/>
                <a:gd name="connsiteY7" fmla="*/ 1135856 h 1262062"/>
                <a:gd name="connsiteX8" fmla="*/ 0 w 2510259"/>
                <a:gd name="connsiteY8" fmla="*/ 126206 h 126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0259" h="1262062">
                  <a:moveTo>
                    <a:pt x="0" y="126206"/>
                  </a:moveTo>
                  <a:cubicBezTo>
                    <a:pt x="0" y="56504"/>
                    <a:pt x="56504" y="0"/>
                    <a:pt x="126206" y="0"/>
                  </a:cubicBezTo>
                  <a:lnTo>
                    <a:pt x="2384053" y="0"/>
                  </a:lnTo>
                  <a:cubicBezTo>
                    <a:pt x="2453755" y="0"/>
                    <a:pt x="2510259" y="56504"/>
                    <a:pt x="2510259" y="126206"/>
                  </a:cubicBezTo>
                  <a:lnTo>
                    <a:pt x="2510259" y="1135856"/>
                  </a:lnTo>
                  <a:cubicBezTo>
                    <a:pt x="2510259" y="1205558"/>
                    <a:pt x="2453755" y="1262062"/>
                    <a:pt x="2384053" y="1262062"/>
                  </a:cubicBezTo>
                  <a:lnTo>
                    <a:pt x="126206" y="1262062"/>
                  </a:lnTo>
                  <a:cubicBezTo>
                    <a:pt x="56504" y="1262062"/>
                    <a:pt x="0" y="1205558"/>
                    <a:pt x="0" y="1135856"/>
                  </a:cubicBezTo>
                  <a:lnTo>
                    <a:pt x="0" y="126206"/>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231275" tIns="231275" rIns="231275" bIns="231275" numCol="1" spcCol="1270" anchor="ctr" anchorCtr="0">
              <a:noAutofit/>
            </a:bodyPr>
            <a:lstStyle/>
            <a:p>
              <a:pPr lvl="0" algn="ctr" defTabSz="2266950">
                <a:lnSpc>
                  <a:spcPct val="90000"/>
                </a:lnSpc>
                <a:spcBef>
                  <a:spcPct val="0"/>
                </a:spcBef>
                <a:spcAft>
                  <a:spcPts val="600"/>
                </a:spcAft>
              </a:pPr>
              <a:r>
                <a:rPr lang="zh-TW" altLang="en-US" sz="3000" b="1" kern="1200" dirty="0" smtClean="0"/>
                <a:t>第三章</a:t>
              </a:r>
              <a:endParaRPr lang="en-US" altLang="zh-TW" sz="3000" b="1" kern="1200" dirty="0" smtClean="0"/>
            </a:p>
            <a:p>
              <a:pPr lvl="0" algn="ctr" defTabSz="2266950">
                <a:lnSpc>
                  <a:spcPct val="90000"/>
                </a:lnSpc>
                <a:spcBef>
                  <a:spcPct val="0"/>
                </a:spcBef>
                <a:spcAft>
                  <a:spcPts val="600"/>
                </a:spcAft>
              </a:pPr>
              <a:r>
                <a:rPr lang="zh-TW" altLang="en-US" sz="3000" b="1" dirty="0" smtClean="0"/>
                <a:t>撫卹</a:t>
              </a:r>
              <a:endParaRPr lang="en-US" altLang="zh-TW" sz="3000" b="1" dirty="0" smtClean="0"/>
            </a:p>
          </p:txBody>
        </p:sp>
        <p:sp>
          <p:nvSpPr>
            <p:cNvPr id="12" name="手繪多邊形 11"/>
            <p:cNvSpPr/>
            <p:nvPr/>
          </p:nvSpPr>
          <p:spPr>
            <a:xfrm>
              <a:off x="3516182" y="2569134"/>
              <a:ext cx="2510259" cy="1262062"/>
            </a:xfrm>
            <a:custGeom>
              <a:avLst/>
              <a:gdLst>
                <a:gd name="connsiteX0" fmla="*/ 0 w 2510259"/>
                <a:gd name="connsiteY0" fmla="*/ 126206 h 1262062"/>
                <a:gd name="connsiteX1" fmla="*/ 126206 w 2510259"/>
                <a:gd name="connsiteY1" fmla="*/ 0 h 1262062"/>
                <a:gd name="connsiteX2" fmla="*/ 2384053 w 2510259"/>
                <a:gd name="connsiteY2" fmla="*/ 0 h 1262062"/>
                <a:gd name="connsiteX3" fmla="*/ 2510259 w 2510259"/>
                <a:gd name="connsiteY3" fmla="*/ 126206 h 1262062"/>
                <a:gd name="connsiteX4" fmla="*/ 2510259 w 2510259"/>
                <a:gd name="connsiteY4" fmla="*/ 1135856 h 1262062"/>
                <a:gd name="connsiteX5" fmla="*/ 2384053 w 2510259"/>
                <a:gd name="connsiteY5" fmla="*/ 1262062 h 1262062"/>
                <a:gd name="connsiteX6" fmla="*/ 126206 w 2510259"/>
                <a:gd name="connsiteY6" fmla="*/ 1262062 h 1262062"/>
                <a:gd name="connsiteX7" fmla="*/ 0 w 2510259"/>
                <a:gd name="connsiteY7" fmla="*/ 1135856 h 1262062"/>
                <a:gd name="connsiteX8" fmla="*/ 0 w 2510259"/>
                <a:gd name="connsiteY8" fmla="*/ 126206 h 126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0259" h="1262062">
                  <a:moveTo>
                    <a:pt x="0" y="126206"/>
                  </a:moveTo>
                  <a:cubicBezTo>
                    <a:pt x="0" y="56504"/>
                    <a:pt x="56504" y="0"/>
                    <a:pt x="126206" y="0"/>
                  </a:cubicBezTo>
                  <a:lnTo>
                    <a:pt x="2384053" y="0"/>
                  </a:lnTo>
                  <a:cubicBezTo>
                    <a:pt x="2453755" y="0"/>
                    <a:pt x="2510259" y="56504"/>
                    <a:pt x="2510259" y="126206"/>
                  </a:cubicBezTo>
                  <a:lnTo>
                    <a:pt x="2510259" y="1135856"/>
                  </a:lnTo>
                  <a:cubicBezTo>
                    <a:pt x="2510259" y="1205558"/>
                    <a:pt x="2453755" y="1262062"/>
                    <a:pt x="2384053" y="1262062"/>
                  </a:cubicBezTo>
                  <a:lnTo>
                    <a:pt x="126206" y="1262062"/>
                  </a:lnTo>
                  <a:cubicBezTo>
                    <a:pt x="56504" y="1262062"/>
                    <a:pt x="0" y="1205558"/>
                    <a:pt x="0" y="1135856"/>
                  </a:cubicBezTo>
                  <a:lnTo>
                    <a:pt x="0" y="126206"/>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231275" tIns="231275" rIns="231275" bIns="231275" numCol="1" spcCol="1270" anchor="ctr" anchorCtr="0">
              <a:noAutofit/>
            </a:bodyPr>
            <a:lstStyle/>
            <a:p>
              <a:pPr lvl="0" algn="ctr" defTabSz="2266950">
                <a:lnSpc>
                  <a:spcPct val="90000"/>
                </a:lnSpc>
                <a:spcBef>
                  <a:spcPct val="0"/>
                </a:spcBef>
                <a:spcAft>
                  <a:spcPts val="600"/>
                </a:spcAft>
              </a:pPr>
              <a:r>
                <a:rPr lang="zh-TW" altLang="en-US" sz="3000" b="1" kern="1200" dirty="0" smtClean="0"/>
                <a:t>第二章</a:t>
              </a:r>
              <a:endParaRPr lang="en-US" altLang="zh-TW" sz="3000" b="1" kern="1200" dirty="0" smtClean="0"/>
            </a:p>
            <a:p>
              <a:pPr lvl="0" algn="ctr" defTabSz="2266950">
                <a:lnSpc>
                  <a:spcPct val="90000"/>
                </a:lnSpc>
                <a:spcBef>
                  <a:spcPct val="0"/>
                </a:spcBef>
                <a:spcAft>
                  <a:spcPts val="600"/>
                </a:spcAft>
              </a:pPr>
              <a:r>
                <a:rPr lang="zh-TW" altLang="en-US" sz="3000" b="1" dirty="0" smtClean="0"/>
                <a:t>退休</a:t>
              </a:r>
              <a:endParaRPr lang="zh-TW" altLang="en-US" sz="3000" b="1" kern="1200" dirty="0"/>
            </a:p>
          </p:txBody>
        </p:sp>
        <p:sp>
          <p:nvSpPr>
            <p:cNvPr id="13" name="手繪多邊形 12"/>
            <p:cNvSpPr/>
            <p:nvPr/>
          </p:nvSpPr>
          <p:spPr>
            <a:xfrm>
              <a:off x="6237302" y="5301208"/>
              <a:ext cx="2510259" cy="1224136"/>
            </a:xfrm>
            <a:custGeom>
              <a:avLst/>
              <a:gdLst>
                <a:gd name="connsiteX0" fmla="*/ 0 w 2510259"/>
                <a:gd name="connsiteY0" fmla="*/ 126206 h 1262062"/>
                <a:gd name="connsiteX1" fmla="*/ 126206 w 2510259"/>
                <a:gd name="connsiteY1" fmla="*/ 0 h 1262062"/>
                <a:gd name="connsiteX2" fmla="*/ 2384053 w 2510259"/>
                <a:gd name="connsiteY2" fmla="*/ 0 h 1262062"/>
                <a:gd name="connsiteX3" fmla="*/ 2510259 w 2510259"/>
                <a:gd name="connsiteY3" fmla="*/ 126206 h 1262062"/>
                <a:gd name="connsiteX4" fmla="*/ 2510259 w 2510259"/>
                <a:gd name="connsiteY4" fmla="*/ 1135856 h 1262062"/>
                <a:gd name="connsiteX5" fmla="*/ 2384053 w 2510259"/>
                <a:gd name="connsiteY5" fmla="*/ 1262062 h 1262062"/>
                <a:gd name="connsiteX6" fmla="*/ 126206 w 2510259"/>
                <a:gd name="connsiteY6" fmla="*/ 1262062 h 1262062"/>
                <a:gd name="connsiteX7" fmla="*/ 0 w 2510259"/>
                <a:gd name="connsiteY7" fmla="*/ 1135856 h 1262062"/>
                <a:gd name="connsiteX8" fmla="*/ 0 w 2510259"/>
                <a:gd name="connsiteY8" fmla="*/ 126206 h 126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0259" h="1262062">
                  <a:moveTo>
                    <a:pt x="0" y="126206"/>
                  </a:moveTo>
                  <a:cubicBezTo>
                    <a:pt x="0" y="56504"/>
                    <a:pt x="56504" y="0"/>
                    <a:pt x="126206" y="0"/>
                  </a:cubicBezTo>
                  <a:lnTo>
                    <a:pt x="2384053" y="0"/>
                  </a:lnTo>
                  <a:cubicBezTo>
                    <a:pt x="2453755" y="0"/>
                    <a:pt x="2510259" y="56504"/>
                    <a:pt x="2510259" y="126206"/>
                  </a:cubicBezTo>
                  <a:lnTo>
                    <a:pt x="2510259" y="1135856"/>
                  </a:lnTo>
                  <a:cubicBezTo>
                    <a:pt x="2510259" y="1205558"/>
                    <a:pt x="2453755" y="1262062"/>
                    <a:pt x="2384053" y="1262062"/>
                  </a:cubicBezTo>
                  <a:lnTo>
                    <a:pt x="126206" y="1262062"/>
                  </a:lnTo>
                  <a:cubicBezTo>
                    <a:pt x="56504" y="1262062"/>
                    <a:pt x="0" y="1205558"/>
                    <a:pt x="0" y="1135856"/>
                  </a:cubicBezTo>
                  <a:lnTo>
                    <a:pt x="0" y="126206"/>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spcFirstLastPara="0" vert="horz" wrap="square" lIns="231275" tIns="231275" rIns="231275" bIns="231275" numCol="1" spcCol="1270" anchor="ctr" anchorCtr="0">
              <a:noAutofit/>
            </a:bodyPr>
            <a:lstStyle/>
            <a:p>
              <a:pPr algn="ctr" eaLnBrk="0" hangingPunct="0">
                <a:spcAft>
                  <a:spcPts val="600"/>
                </a:spcAft>
              </a:pPr>
              <a:r>
                <a:rPr lang="zh-TW" altLang="en-US" sz="3000" b="1" dirty="0"/>
                <a:t>第六章</a:t>
              </a:r>
              <a:endParaRPr lang="en-US" altLang="zh-TW" sz="3000" b="1" dirty="0"/>
            </a:p>
            <a:p>
              <a:pPr algn="ctr" eaLnBrk="0" hangingPunct="0">
                <a:spcAft>
                  <a:spcPts val="600"/>
                </a:spcAft>
              </a:pPr>
              <a:r>
                <a:rPr lang="zh-TW" altLang="en-US" sz="3000" b="1" dirty="0"/>
                <a:t>附則</a:t>
              </a:r>
            </a:p>
          </p:txBody>
        </p:sp>
        <p:sp>
          <p:nvSpPr>
            <p:cNvPr id="14" name="手繪多邊形 13"/>
            <p:cNvSpPr/>
            <p:nvPr/>
          </p:nvSpPr>
          <p:spPr>
            <a:xfrm>
              <a:off x="900491" y="2569134"/>
              <a:ext cx="2510259" cy="1262062"/>
            </a:xfrm>
            <a:custGeom>
              <a:avLst/>
              <a:gdLst>
                <a:gd name="connsiteX0" fmla="*/ 0 w 2510259"/>
                <a:gd name="connsiteY0" fmla="*/ 126206 h 1262062"/>
                <a:gd name="connsiteX1" fmla="*/ 126206 w 2510259"/>
                <a:gd name="connsiteY1" fmla="*/ 0 h 1262062"/>
                <a:gd name="connsiteX2" fmla="*/ 2384053 w 2510259"/>
                <a:gd name="connsiteY2" fmla="*/ 0 h 1262062"/>
                <a:gd name="connsiteX3" fmla="*/ 2510259 w 2510259"/>
                <a:gd name="connsiteY3" fmla="*/ 126206 h 1262062"/>
                <a:gd name="connsiteX4" fmla="*/ 2510259 w 2510259"/>
                <a:gd name="connsiteY4" fmla="*/ 1135856 h 1262062"/>
                <a:gd name="connsiteX5" fmla="*/ 2384053 w 2510259"/>
                <a:gd name="connsiteY5" fmla="*/ 1262062 h 1262062"/>
                <a:gd name="connsiteX6" fmla="*/ 126206 w 2510259"/>
                <a:gd name="connsiteY6" fmla="*/ 1262062 h 1262062"/>
                <a:gd name="connsiteX7" fmla="*/ 0 w 2510259"/>
                <a:gd name="connsiteY7" fmla="*/ 1135856 h 1262062"/>
                <a:gd name="connsiteX8" fmla="*/ 0 w 2510259"/>
                <a:gd name="connsiteY8" fmla="*/ 126206 h 126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0259" h="1262062">
                  <a:moveTo>
                    <a:pt x="0" y="126206"/>
                  </a:moveTo>
                  <a:cubicBezTo>
                    <a:pt x="0" y="56504"/>
                    <a:pt x="56504" y="0"/>
                    <a:pt x="126206" y="0"/>
                  </a:cubicBezTo>
                  <a:lnTo>
                    <a:pt x="2384053" y="0"/>
                  </a:lnTo>
                  <a:cubicBezTo>
                    <a:pt x="2453755" y="0"/>
                    <a:pt x="2510259" y="56504"/>
                    <a:pt x="2510259" y="126206"/>
                  </a:cubicBezTo>
                  <a:lnTo>
                    <a:pt x="2510259" y="1135856"/>
                  </a:lnTo>
                  <a:cubicBezTo>
                    <a:pt x="2510259" y="1205558"/>
                    <a:pt x="2453755" y="1262062"/>
                    <a:pt x="2384053" y="1262062"/>
                  </a:cubicBezTo>
                  <a:lnTo>
                    <a:pt x="126206" y="1262062"/>
                  </a:lnTo>
                  <a:cubicBezTo>
                    <a:pt x="56504" y="1262062"/>
                    <a:pt x="0" y="1205558"/>
                    <a:pt x="0" y="1135856"/>
                  </a:cubicBezTo>
                  <a:lnTo>
                    <a:pt x="0" y="126206"/>
                  </a:lnTo>
                  <a:close/>
                </a:path>
              </a:pathLst>
            </a:custGeom>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231275" tIns="231275" rIns="231275" bIns="231275" numCol="1" spcCol="1270" anchor="ctr" anchorCtr="0">
              <a:noAutofit/>
            </a:bodyPr>
            <a:lstStyle/>
            <a:p>
              <a:pPr lvl="0" algn="ctr" defTabSz="2266950">
                <a:lnSpc>
                  <a:spcPct val="90000"/>
                </a:lnSpc>
                <a:spcBef>
                  <a:spcPct val="0"/>
                </a:spcBef>
                <a:spcAft>
                  <a:spcPts val="600"/>
                </a:spcAft>
              </a:pPr>
              <a:r>
                <a:rPr lang="zh-TW" altLang="en-US" sz="3000" b="1" kern="1200" dirty="0" smtClean="0"/>
                <a:t>第一章</a:t>
              </a:r>
              <a:endParaRPr lang="en-US" altLang="zh-TW" sz="3000" b="1" kern="1200" dirty="0" smtClean="0"/>
            </a:p>
            <a:p>
              <a:pPr lvl="0" algn="ctr" defTabSz="2266950">
                <a:lnSpc>
                  <a:spcPct val="90000"/>
                </a:lnSpc>
                <a:spcBef>
                  <a:spcPct val="0"/>
                </a:spcBef>
                <a:spcAft>
                  <a:spcPts val="600"/>
                </a:spcAft>
              </a:pPr>
              <a:r>
                <a:rPr lang="zh-TW" altLang="en-US" sz="3000" b="1" dirty="0" smtClean="0"/>
                <a:t>總則</a:t>
              </a:r>
              <a:endParaRPr lang="zh-TW" altLang="en-US" sz="3000" b="1" kern="1200" dirty="0"/>
            </a:p>
          </p:txBody>
        </p:sp>
      </p:grpSp>
      <p:sp>
        <p:nvSpPr>
          <p:cNvPr id="17"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8</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19" name="標題 1"/>
          <p:cNvSpPr>
            <a:spLocks noGrp="1"/>
          </p:cNvSpPr>
          <p:nvPr>
            <p:ph type="title"/>
          </p:nvPr>
        </p:nvSpPr>
        <p:spPr>
          <a:xfrm>
            <a:off x="971600" y="31373"/>
            <a:ext cx="7858076" cy="652934"/>
          </a:xfrm>
        </p:spPr>
        <p:txBody>
          <a:bodyPr/>
          <a:lstStyle/>
          <a:p>
            <a:pPr algn="l"/>
            <a:r>
              <a:rPr lang="zh-TW" altLang="en-US" sz="4000" b="1" dirty="0" smtClean="0">
                <a:solidFill>
                  <a:srgbClr val="002060"/>
                </a:solidFill>
                <a:latin typeface="標楷體" pitchFamily="65" charset="-120"/>
                <a:ea typeface="標楷體" pitchFamily="65" charset="-120"/>
              </a:rPr>
              <a:t>壹、前言</a:t>
            </a:r>
            <a:endParaRPr lang="zh-TW" altLang="en-US" sz="4000" b="1" dirty="0">
              <a:solidFill>
                <a:srgbClr val="002060"/>
              </a:solidFill>
              <a:latin typeface="標楷體" pitchFamily="65" charset="-120"/>
              <a:ea typeface="標楷體" pitchFamily="65" charset="-120"/>
            </a:endParaRPr>
          </a:p>
        </p:txBody>
      </p:sp>
    </p:spTree>
    <p:extLst>
      <p:ext uri="{BB962C8B-B14F-4D97-AF65-F5344CB8AC3E}">
        <p14:creationId xmlns:p14="http://schemas.microsoft.com/office/powerpoint/2010/main" val="3746180749"/>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89</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8" name="Text Box 228"/>
          <p:cNvSpPr txBox="1">
            <a:spLocks noChangeArrowheads="1"/>
          </p:cNvSpPr>
          <p:nvPr/>
        </p:nvSpPr>
        <p:spPr bwMode="auto">
          <a:xfrm>
            <a:off x="767629" y="1412776"/>
            <a:ext cx="2412840"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a:solidFill>
                  <a:schemeClr val="bg1"/>
                </a:solidFill>
                <a:ea typeface="標楷體" pitchFamily="65" charset="-120"/>
              </a:rPr>
              <a:t>二</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再任之停止</a:t>
            </a:r>
            <a:r>
              <a:rPr lang="en-US" altLang="zh-TW" sz="2200" b="1" dirty="0" smtClean="0">
                <a:solidFill>
                  <a:schemeClr val="bg1"/>
                </a:solidFill>
                <a:ea typeface="標楷體" pitchFamily="65" charset="-120"/>
              </a:rPr>
              <a:t>(2)</a:t>
            </a:r>
            <a:endParaRPr lang="zh-TW" altLang="en-US" sz="2200" b="1" dirty="0">
              <a:solidFill>
                <a:schemeClr val="bg1"/>
              </a:solidFill>
              <a:ea typeface="標楷體" pitchFamily="65" charset="-120"/>
            </a:endParaRPr>
          </a:p>
        </p:txBody>
      </p:sp>
      <p:grpSp>
        <p:nvGrpSpPr>
          <p:cNvPr id="355" name="Group 17"/>
          <p:cNvGrpSpPr>
            <a:grpSpLocks/>
          </p:cNvGrpSpPr>
          <p:nvPr/>
        </p:nvGrpSpPr>
        <p:grpSpPr bwMode="auto">
          <a:xfrm>
            <a:off x="1033464" y="2099281"/>
            <a:ext cx="7494588" cy="3571890"/>
            <a:chOff x="648" y="1166"/>
            <a:chExt cx="4721" cy="2329"/>
          </a:xfrm>
        </p:grpSpPr>
        <p:sp>
          <p:nvSpPr>
            <p:cNvPr id="356" name="Rectangle 11"/>
            <p:cNvSpPr>
              <a:spLocks noChangeArrowheads="1"/>
            </p:cNvSpPr>
            <p:nvPr/>
          </p:nvSpPr>
          <p:spPr bwMode="gray">
            <a:xfrm rot="21280823">
              <a:off x="648" y="1166"/>
              <a:ext cx="4309" cy="2329"/>
            </a:xfrm>
            <a:prstGeom prst="rect">
              <a:avLst/>
            </a:prstGeom>
            <a:solidFill>
              <a:srgbClr val="EAEAEA"/>
            </a:solidFill>
            <a:ln>
              <a:noFill/>
            </a:ln>
            <a:effectLst/>
            <a:extLst>
              <a:ext uri="{91240B29-F687-4F45-9708-019B960494DF}">
                <a14:hiddenLine xmlns:a14="http://schemas.microsoft.com/office/drawing/2010/main" w="9525">
                  <a:solidFill>
                    <a:srgbClr val="C0C0C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400">
                <a:latin typeface="標楷體" pitchFamily="65" charset="-120"/>
                <a:ea typeface="標楷體" pitchFamily="65" charset="-120"/>
              </a:endParaRPr>
            </a:p>
          </p:txBody>
        </p:sp>
        <p:sp>
          <p:nvSpPr>
            <p:cNvPr id="357" name="Rectangle 12"/>
            <p:cNvSpPr>
              <a:spLocks noChangeArrowheads="1"/>
            </p:cNvSpPr>
            <p:nvPr/>
          </p:nvSpPr>
          <p:spPr bwMode="gray">
            <a:xfrm>
              <a:off x="975" y="1253"/>
              <a:ext cx="4394" cy="2189"/>
            </a:xfrm>
            <a:prstGeom prst="rect">
              <a:avLst/>
            </a:prstGeom>
            <a:gradFill rotWithShape="1">
              <a:gsLst>
                <a:gs pos="0">
                  <a:srgbClr val="CCFFFF"/>
                </a:gs>
                <a:gs pos="100000">
                  <a:srgbClr val="F4FFFF"/>
                </a:gs>
              </a:gsLst>
              <a:path path="shape">
                <a:fillToRect l="50000" t="50000" r="50000" b="50000"/>
              </a:path>
            </a:gradFill>
            <a:ln w="9525" cap="rnd">
              <a:solidFill>
                <a:srgbClr val="000000"/>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261938" indent="-261938"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just" eaLnBrk="1" hangingPunct="1">
                <a:spcBef>
                  <a:spcPct val="0"/>
                </a:spcBef>
                <a:buFontTx/>
                <a:buNone/>
              </a:pPr>
              <a:endParaRPr lang="en-US" altLang="zh-TW" sz="2400" b="1" dirty="0">
                <a:latin typeface="標楷體" pitchFamily="65" charset="-120"/>
                <a:ea typeface="標楷體" pitchFamily="65" charset="-120"/>
              </a:endParaRPr>
            </a:p>
            <a:p>
              <a:pPr algn="just" eaLnBrk="1" hangingPunct="1">
                <a:spcBef>
                  <a:spcPct val="0"/>
                </a:spcBef>
                <a:buFontTx/>
                <a:buNone/>
              </a:pPr>
              <a:endParaRPr lang="en-US" altLang="zh-TW" sz="2400" b="1" dirty="0">
                <a:latin typeface="標楷體" pitchFamily="65" charset="-120"/>
                <a:ea typeface="標楷體" pitchFamily="65" charset="-120"/>
              </a:endParaRPr>
            </a:p>
            <a:p>
              <a:pPr eaLnBrk="1" hangingPunct="1">
                <a:spcBef>
                  <a:spcPts val="1200"/>
                </a:spcBef>
                <a:buFontTx/>
                <a:buNone/>
              </a:pPr>
              <a:r>
                <a:rPr lang="en-US" altLang="zh-TW" sz="2400" b="1" dirty="0">
                  <a:latin typeface="標楷體" pitchFamily="65" charset="-120"/>
                  <a:ea typeface="標楷體" pitchFamily="65" charset="-120"/>
                </a:rPr>
                <a:t>1</a:t>
              </a:r>
              <a:r>
                <a:rPr lang="en-US" altLang="zh-TW" sz="2400" b="1" dirty="0" smtClean="0">
                  <a:latin typeface="標楷體" pitchFamily="65" charset="-120"/>
                  <a:ea typeface="標楷體" pitchFamily="65" charset="-120"/>
                </a:rPr>
                <a:t>.</a:t>
              </a:r>
              <a:r>
                <a:rPr lang="zh-TW" altLang="en-US" sz="2400" b="1" dirty="0" smtClean="0">
                  <a:latin typeface="標楷體" pitchFamily="65" charset="-120"/>
                  <a:ea typeface="標楷體" pitchFamily="65" charset="-120"/>
                </a:rPr>
                <a:t>私立學校範圍：</a:t>
              </a:r>
              <a:r>
                <a:rPr lang="en-US" altLang="zh-TW" sz="2400" b="1" dirty="0" smtClean="0">
                  <a:latin typeface="標楷體" pitchFamily="65" charset="-120"/>
                  <a:ea typeface="標楷體" pitchFamily="65" charset="-120"/>
                </a:rPr>
                <a:t/>
              </a:r>
              <a:br>
                <a:rPr lang="en-US" altLang="zh-TW" sz="2400" b="1" dirty="0" smtClean="0">
                  <a:latin typeface="標楷體" pitchFamily="65" charset="-120"/>
                  <a:ea typeface="標楷體" pitchFamily="65" charset="-120"/>
                </a:rPr>
              </a:br>
              <a:r>
                <a:rPr lang="zh-TW" altLang="en-US" sz="2400" b="1" dirty="0" smtClean="0">
                  <a:solidFill>
                    <a:srgbClr val="C00000"/>
                  </a:solidFill>
                  <a:latin typeface="+mn-ea"/>
                  <a:ea typeface="+mn-ea"/>
                </a:rPr>
                <a:t>以</a:t>
              </a:r>
              <a:r>
                <a:rPr lang="zh-TW" altLang="en-US" sz="2400" b="1" dirty="0">
                  <a:solidFill>
                    <a:srgbClr val="C00000"/>
                  </a:solidFill>
                  <a:latin typeface="+mn-ea"/>
                  <a:ea typeface="+mn-ea"/>
                </a:rPr>
                <a:t>依私校法</a:t>
              </a:r>
              <a:r>
                <a:rPr lang="zh-TW" altLang="en-US" sz="2400" b="1" dirty="0" smtClean="0">
                  <a:solidFill>
                    <a:srgbClr val="C00000"/>
                  </a:solidFill>
                  <a:latin typeface="+mn-ea"/>
                  <a:ea typeface="+mn-ea"/>
                </a:rPr>
                <a:t>設立之國內學校為範圍</a:t>
              </a:r>
              <a:r>
                <a:rPr lang="zh-TW" altLang="en-US" sz="2400" b="1" dirty="0" smtClean="0">
                  <a:solidFill>
                    <a:srgbClr val="C00000"/>
                  </a:solidFill>
                  <a:latin typeface="標楷體"/>
                  <a:ea typeface="標楷體"/>
                </a:rPr>
                <a:t>。</a:t>
              </a:r>
              <a:endParaRPr lang="en-US" altLang="zh-TW" sz="2400" b="1" dirty="0">
                <a:latin typeface="+mn-ea"/>
                <a:ea typeface="+mn-ea"/>
              </a:endParaRPr>
            </a:p>
            <a:p>
              <a:pPr algn="just" eaLnBrk="1" hangingPunct="1">
                <a:spcBef>
                  <a:spcPct val="0"/>
                </a:spcBef>
                <a:buFontTx/>
                <a:buNone/>
              </a:pPr>
              <a:endParaRPr lang="en-US" altLang="zh-TW" sz="2400" b="1" dirty="0">
                <a:latin typeface="標楷體" pitchFamily="65" charset="-120"/>
                <a:ea typeface="標楷體" pitchFamily="65" charset="-120"/>
              </a:endParaRPr>
            </a:p>
            <a:p>
              <a:pPr eaLnBrk="1" hangingPunct="1">
                <a:spcBef>
                  <a:spcPct val="0"/>
                </a:spcBef>
                <a:buFontTx/>
                <a:buNone/>
              </a:pPr>
              <a:r>
                <a:rPr lang="en-US" altLang="zh-TW" sz="2400" b="1" dirty="0" smtClean="0">
                  <a:latin typeface="標楷體" pitchFamily="65" charset="-120"/>
                  <a:ea typeface="標楷體" pitchFamily="65" charset="-120"/>
                </a:rPr>
                <a:t>2.</a:t>
              </a:r>
              <a:r>
                <a:rPr lang="zh-TW" altLang="en-US" sz="2400" b="1" dirty="0" smtClean="0">
                  <a:latin typeface="標楷體" pitchFamily="65" charset="-120"/>
                  <a:ea typeface="標楷體" pitchFamily="65" charset="-120"/>
                </a:rPr>
                <a:t>過渡規定</a:t>
              </a:r>
              <a:r>
                <a:rPr lang="zh-TW" altLang="en-US" sz="2400" b="1" dirty="0" smtClean="0">
                  <a:latin typeface="標楷體"/>
                  <a:ea typeface="標楷體"/>
                </a:rPr>
                <a:t>：</a:t>
              </a:r>
              <a:r>
                <a:rPr lang="en-US" altLang="zh-TW" sz="2400" b="1" dirty="0" smtClean="0">
                  <a:latin typeface="標楷體"/>
                  <a:ea typeface="標楷體"/>
                </a:rPr>
                <a:t/>
              </a:r>
              <a:br>
                <a:rPr lang="en-US" altLang="zh-TW" sz="2400" b="1" dirty="0" smtClean="0">
                  <a:latin typeface="標楷體"/>
                  <a:ea typeface="標楷體"/>
                </a:rPr>
              </a:br>
              <a:r>
                <a:rPr lang="en-US" altLang="zh-TW" sz="2400" b="1" dirty="0" smtClean="0">
                  <a:solidFill>
                    <a:srgbClr val="0000FF"/>
                  </a:solidFill>
                  <a:latin typeface="標楷體" pitchFamily="65" charset="-120"/>
                  <a:ea typeface="標楷體" pitchFamily="65" charset="-120"/>
                </a:rPr>
                <a:t>106.8.9</a:t>
              </a:r>
              <a:r>
                <a:rPr lang="zh-TW" altLang="en-US" sz="2400" b="1" dirty="0" smtClean="0">
                  <a:solidFill>
                    <a:srgbClr val="0000FF"/>
                  </a:solidFill>
                  <a:latin typeface="標楷體" pitchFamily="65" charset="-120"/>
                  <a:ea typeface="標楷體" pitchFamily="65" charset="-120"/>
                </a:rPr>
                <a:t>前已再任私立學校者</a:t>
              </a:r>
              <a:r>
                <a:rPr lang="zh-TW" altLang="en-US" sz="2400" b="1" dirty="0" smtClean="0">
                  <a:solidFill>
                    <a:srgbClr val="0000FF"/>
                  </a:solidFill>
                  <a:latin typeface="標楷體"/>
                  <a:ea typeface="標楷體"/>
                </a:rPr>
                <a:t>，</a:t>
              </a:r>
              <a:r>
                <a:rPr lang="zh-TW" altLang="en-US" sz="2400" b="1" dirty="0" smtClean="0">
                  <a:solidFill>
                    <a:srgbClr val="0000FF"/>
                  </a:solidFill>
                  <a:latin typeface="標楷體" pitchFamily="65" charset="-120"/>
                  <a:ea typeface="標楷體" pitchFamily="65" charset="-120"/>
                </a:rPr>
                <a:t>自</a:t>
              </a:r>
              <a:r>
                <a:rPr lang="zh-TW" altLang="en-US" sz="2400" b="1" dirty="0">
                  <a:solidFill>
                    <a:srgbClr val="0000FF"/>
                  </a:solidFill>
                  <a:latin typeface="標楷體" pitchFamily="65" charset="-120"/>
                  <a:ea typeface="標楷體" pitchFamily="65" charset="-120"/>
                </a:rPr>
                <a:t>本法公布施行</a:t>
              </a:r>
              <a:r>
                <a:rPr lang="en-US" altLang="zh-TW" sz="2400" b="1" dirty="0">
                  <a:solidFill>
                    <a:srgbClr val="0000FF"/>
                  </a:solidFill>
                  <a:latin typeface="標楷體" pitchFamily="65" charset="-120"/>
                  <a:ea typeface="標楷體" pitchFamily="65" charset="-120"/>
                </a:rPr>
                <a:t>(107.7.1)</a:t>
              </a:r>
              <a:r>
                <a:rPr lang="zh-TW" altLang="en-US" sz="2400" b="1" dirty="0">
                  <a:solidFill>
                    <a:srgbClr val="0000FF"/>
                  </a:solidFill>
                  <a:latin typeface="標楷體" pitchFamily="65" charset="-120"/>
                  <a:ea typeface="標楷體" pitchFamily="65" charset="-120"/>
                </a:rPr>
                <a:t>後之下個學年度起</a:t>
              </a:r>
              <a:r>
                <a:rPr lang="en-US" altLang="zh-TW" sz="2400" b="1" dirty="0">
                  <a:solidFill>
                    <a:srgbClr val="C00000"/>
                  </a:solidFill>
                  <a:latin typeface="標楷體" pitchFamily="65" charset="-120"/>
                  <a:ea typeface="標楷體" pitchFamily="65" charset="-120"/>
                </a:rPr>
                <a:t>(107.8.1</a:t>
              </a:r>
              <a:r>
                <a:rPr lang="en-US" altLang="zh-TW" sz="2400" b="1" dirty="0" smtClean="0">
                  <a:solidFill>
                    <a:srgbClr val="C00000"/>
                  </a:solidFill>
                  <a:latin typeface="標楷體" pitchFamily="65" charset="-120"/>
                  <a:ea typeface="標楷體" pitchFamily="65" charset="-120"/>
                </a:rPr>
                <a:t>)</a:t>
              </a:r>
              <a:r>
                <a:rPr lang="zh-TW" altLang="en-US" sz="2400" b="1" dirty="0" smtClean="0">
                  <a:solidFill>
                    <a:srgbClr val="0000FF"/>
                  </a:solidFill>
                  <a:latin typeface="標楷體" pitchFamily="65" charset="-120"/>
                  <a:ea typeface="標楷體" pitchFamily="65" charset="-120"/>
                </a:rPr>
                <a:t>始適用</a:t>
              </a:r>
              <a:r>
                <a:rPr lang="zh-TW" altLang="en-US" sz="2400" b="1" dirty="0" smtClean="0">
                  <a:solidFill>
                    <a:srgbClr val="0000FF"/>
                  </a:solidFill>
                  <a:latin typeface="標楷體"/>
                  <a:ea typeface="標楷體"/>
                </a:rPr>
                <a:t>。</a:t>
              </a:r>
              <a:endParaRPr lang="en-US" altLang="zh-TW" sz="2400" b="1" dirty="0">
                <a:solidFill>
                  <a:srgbClr val="0000FF"/>
                </a:solidFill>
                <a:latin typeface="標楷體" pitchFamily="65" charset="-120"/>
                <a:ea typeface="標楷體" pitchFamily="65" charset="-120"/>
              </a:endParaRPr>
            </a:p>
          </p:txBody>
        </p:sp>
        <p:sp>
          <p:nvSpPr>
            <p:cNvPr id="358" name="Rectangle 16"/>
            <p:cNvSpPr>
              <a:spLocks noChangeArrowheads="1"/>
            </p:cNvSpPr>
            <p:nvPr/>
          </p:nvSpPr>
          <p:spPr bwMode="auto">
            <a:xfrm>
              <a:off x="1063" y="1350"/>
              <a:ext cx="2540" cy="437"/>
            </a:xfrm>
            <a:prstGeom prst="rect">
              <a:avLst/>
            </a:prstGeom>
            <a:gradFill rotWithShape="1">
              <a:gsLst>
                <a:gs pos="0">
                  <a:schemeClr val="bg1"/>
                </a:gs>
                <a:gs pos="100000">
                  <a:srgbClr val="FFFF66"/>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marL="180975" eaLnBrk="1" hangingPunct="1">
                <a:lnSpc>
                  <a:spcPct val="100000"/>
                </a:lnSpc>
                <a:spcBef>
                  <a:spcPct val="0"/>
                </a:spcBef>
                <a:buFontTx/>
                <a:buNone/>
              </a:pPr>
              <a:r>
                <a:rPr lang="en-US" altLang="zh-TW" sz="3000" b="1" dirty="0" smtClean="0">
                  <a:solidFill>
                    <a:srgbClr val="0000CC"/>
                  </a:solidFill>
                  <a:ea typeface="標楷體" pitchFamily="65" charset="-120"/>
                </a:rPr>
                <a:t>◎</a:t>
              </a:r>
              <a:r>
                <a:rPr lang="zh-TW" altLang="en-US" sz="3000" b="1" dirty="0" smtClean="0">
                  <a:solidFill>
                    <a:srgbClr val="0000CC"/>
                  </a:solidFill>
                  <a:ea typeface="標楷體" pitchFamily="65" charset="-120"/>
                </a:rPr>
                <a:t>再任私立學校職務</a:t>
              </a:r>
              <a:endParaRPr lang="zh-TW" altLang="en-US" sz="3000" b="1" dirty="0">
                <a:solidFill>
                  <a:srgbClr val="0000CC"/>
                </a:solidFill>
                <a:ea typeface="標楷體" pitchFamily="65" charset="-120"/>
              </a:endParaRPr>
            </a:p>
          </p:txBody>
        </p:sp>
      </p:grpSp>
      <p:sp>
        <p:nvSpPr>
          <p:cNvPr id="359" name="AutoShape 17"/>
          <p:cNvSpPr>
            <a:spLocks noChangeArrowheads="1"/>
          </p:cNvSpPr>
          <p:nvPr/>
        </p:nvSpPr>
        <p:spPr bwMode="gray">
          <a:xfrm>
            <a:off x="208038" y="2011880"/>
            <a:ext cx="1704380" cy="1409396"/>
          </a:xfrm>
          <a:prstGeom prst="irregularSeal1">
            <a:avLst/>
          </a:prstGeom>
          <a:ln/>
        </p:spPr>
        <p:style>
          <a:lnRef idx="0">
            <a:schemeClr val="accent2"/>
          </a:lnRef>
          <a:fillRef idx="3">
            <a:schemeClr val="accent2"/>
          </a:fillRef>
          <a:effectRef idx="3">
            <a:schemeClr val="accent2"/>
          </a:effectRef>
          <a:fontRef idx="minor">
            <a:schemeClr val="lt1"/>
          </a:fontRef>
        </p:style>
        <p:txBody>
          <a:bodyPr wrap="none" anchor="ctr"/>
          <a:lstStyle/>
          <a:p>
            <a:pPr algn="ctr" eaLnBrk="0" hangingPunct="0">
              <a:lnSpc>
                <a:spcPct val="100000"/>
              </a:lnSpc>
              <a:spcBef>
                <a:spcPct val="0"/>
              </a:spcBef>
              <a:defRPr/>
            </a:pPr>
            <a:r>
              <a:rPr kumimoji="0" lang="zh-TW" altLang="en-US" sz="5000" dirty="0" smtClean="0">
                <a:ln w="18415" cmpd="sng">
                  <a:solidFill>
                    <a:srgbClr val="FFFFFF"/>
                  </a:solidFill>
                  <a:prstDash val="solid"/>
                </a:ln>
                <a:solidFill>
                  <a:srgbClr val="FFFFFF"/>
                </a:solidFill>
                <a:effectLst>
                  <a:outerShdw blurRad="63500" dir="3600000" algn="tl" rotWithShape="0">
                    <a:srgbClr val="000000">
                      <a:alpha val="70000"/>
                    </a:srgbClr>
                  </a:outerShdw>
                </a:effectLst>
              </a:rPr>
              <a:t>新</a:t>
            </a:r>
            <a:endParaRPr kumimoji="0" lang="zh-TW" altLang="en-US" sz="5000" dirty="0">
              <a:ln w="18415" cmpd="sng">
                <a:solidFill>
                  <a:srgbClr val="FFFFFF"/>
                </a:solidFill>
                <a:prstDash val="solid"/>
              </a:ln>
              <a:solidFill>
                <a:srgbClr val="FFFFFF"/>
              </a:solidFill>
              <a:effectLst>
                <a:outerShdw blurRad="63500" dir="3600000" algn="tl" rotWithShape="0">
                  <a:srgbClr val="000000">
                    <a:alpha val="70000"/>
                  </a:srgbClr>
                </a:outerShdw>
              </a:effectLst>
            </a:endParaRPr>
          </a:p>
        </p:txBody>
      </p:sp>
      <p:sp>
        <p:nvSpPr>
          <p:cNvPr id="361"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Tree>
    <p:extLst>
      <p:ext uri="{BB962C8B-B14F-4D97-AF65-F5344CB8AC3E}">
        <p14:creationId xmlns:p14="http://schemas.microsoft.com/office/powerpoint/2010/main" val="4031570005"/>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90</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8" name="Text Box 228"/>
          <p:cNvSpPr txBox="1">
            <a:spLocks noChangeArrowheads="1"/>
          </p:cNvSpPr>
          <p:nvPr/>
        </p:nvSpPr>
        <p:spPr bwMode="auto">
          <a:xfrm>
            <a:off x="645050" y="1412776"/>
            <a:ext cx="2412840"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二</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再任之停止</a:t>
            </a:r>
            <a:r>
              <a:rPr lang="en-US" altLang="zh-TW" sz="2200" b="1" dirty="0" smtClean="0">
                <a:solidFill>
                  <a:schemeClr val="bg1"/>
                </a:solidFill>
                <a:ea typeface="標楷體" pitchFamily="65" charset="-120"/>
              </a:rPr>
              <a:t>(3)</a:t>
            </a:r>
            <a:endParaRPr lang="zh-TW" altLang="en-US" sz="2200" b="1" dirty="0">
              <a:solidFill>
                <a:schemeClr val="bg1"/>
              </a:solidFill>
              <a:ea typeface="標楷體" pitchFamily="65" charset="-120"/>
            </a:endParaRPr>
          </a:p>
        </p:txBody>
      </p:sp>
      <p:grpSp>
        <p:nvGrpSpPr>
          <p:cNvPr id="11" name="群組 1"/>
          <p:cNvGrpSpPr>
            <a:grpSpLocks/>
          </p:cNvGrpSpPr>
          <p:nvPr/>
        </p:nvGrpSpPr>
        <p:grpSpPr bwMode="auto">
          <a:xfrm>
            <a:off x="612776" y="2780928"/>
            <a:ext cx="7881738" cy="3632572"/>
            <a:chOff x="613128" y="1916832"/>
            <a:chExt cx="7991320" cy="4319588"/>
          </a:xfrm>
        </p:grpSpPr>
        <p:sp>
          <p:nvSpPr>
            <p:cNvPr id="12" name="AutoShape 72"/>
            <p:cNvSpPr>
              <a:spLocks noChangeArrowheads="1"/>
            </p:cNvSpPr>
            <p:nvPr/>
          </p:nvSpPr>
          <p:spPr bwMode="gray">
            <a:xfrm flipV="1">
              <a:off x="613128" y="1916832"/>
              <a:ext cx="5183082" cy="4319588"/>
            </a:xfrm>
            <a:prstGeom prst="rightArrow">
              <a:avLst>
                <a:gd name="adj1" fmla="val 86065"/>
                <a:gd name="adj2" fmla="val 33075"/>
              </a:avLst>
            </a:prstGeom>
            <a:gradFill rotWithShape="1">
              <a:gsLst>
                <a:gs pos="0">
                  <a:srgbClr val="FFFFFF">
                    <a:alpha val="51999"/>
                  </a:srgbClr>
                </a:gs>
                <a:gs pos="100000">
                  <a:srgbClr val="FFCC66"/>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Tx/>
                <a:buNone/>
              </a:pPr>
              <a:endParaRPr lang="zh-TW" altLang="en-US" sz="2400" b="1">
                <a:latin typeface="標楷體" pitchFamily="65" charset="-120"/>
                <a:ea typeface="標楷體" pitchFamily="65" charset="-120"/>
              </a:endParaRPr>
            </a:p>
          </p:txBody>
        </p:sp>
        <p:sp>
          <p:nvSpPr>
            <p:cNvPr id="14" name="AutoShape 73"/>
            <p:cNvSpPr>
              <a:spLocks noChangeArrowheads="1"/>
            </p:cNvSpPr>
            <p:nvPr/>
          </p:nvSpPr>
          <p:spPr bwMode="gray">
            <a:xfrm>
              <a:off x="645402" y="2461110"/>
              <a:ext cx="3638640" cy="990600"/>
            </a:xfrm>
            <a:prstGeom prst="roundRect">
              <a:avLst>
                <a:gd name="adj" fmla="val 9106"/>
              </a:avLst>
            </a:prstGeom>
            <a:gradFill rotWithShape="1">
              <a:gsLst>
                <a:gs pos="0">
                  <a:srgbClr val="2A3D6C"/>
                </a:gs>
                <a:gs pos="50000">
                  <a:srgbClr val="5B84E9"/>
                </a:gs>
                <a:gs pos="100000">
                  <a:srgbClr val="2A3D6C"/>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Tx/>
                <a:buNone/>
              </a:pPr>
              <a:r>
                <a:rPr kumimoji="0" lang="zh-TW" altLang="en-US" sz="3000" b="1">
                  <a:solidFill>
                    <a:srgbClr val="FFFFFF"/>
                  </a:solidFill>
                  <a:ea typeface="標楷體" pitchFamily="65" charset="-120"/>
                </a:rPr>
                <a:t>職務</a:t>
              </a:r>
            </a:p>
          </p:txBody>
        </p:sp>
        <p:sp>
          <p:nvSpPr>
            <p:cNvPr id="15" name="AutoShape 74"/>
            <p:cNvSpPr>
              <a:spLocks noChangeArrowheads="1"/>
            </p:cNvSpPr>
            <p:nvPr/>
          </p:nvSpPr>
          <p:spPr bwMode="gray">
            <a:xfrm>
              <a:off x="645402" y="3613635"/>
              <a:ext cx="3638640" cy="990600"/>
            </a:xfrm>
            <a:prstGeom prst="roundRect">
              <a:avLst>
                <a:gd name="adj" fmla="val 9106"/>
              </a:avLst>
            </a:prstGeom>
            <a:gradFill rotWithShape="1">
              <a:gsLst>
                <a:gs pos="0">
                  <a:srgbClr val="285D6E"/>
                </a:gs>
                <a:gs pos="50000">
                  <a:srgbClr val="57C9ED"/>
                </a:gs>
                <a:gs pos="100000">
                  <a:srgbClr val="285D6E"/>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Tx/>
                <a:buNone/>
              </a:pPr>
              <a:r>
                <a:rPr kumimoji="0" lang="zh-TW" altLang="en-US" sz="3000" b="1">
                  <a:solidFill>
                    <a:srgbClr val="660066"/>
                  </a:solidFill>
                  <a:ea typeface="標楷體" pitchFamily="65" charset="-120"/>
                </a:rPr>
                <a:t>法人：政府代表</a:t>
              </a:r>
            </a:p>
          </p:txBody>
        </p:sp>
        <p:sp>
          <p:nvSpPr>
            <p:cNvPr id="16" name="AutoShape 75"/>
            <p:cNvSpPr>
              <a:spLocks noChangeArrowheads="1"/>
            </p:cNvSpPr>
            <p:nvPr/>
          </p:nvSpPr>
          <p:spPr bwMode="gray">
            <a:xfrm>
              <a:off x="645402" y="4747110"/>
              <a:ext cx="3638640" cy="990600"/>
            </a:xfrm>
            <a:prstGeom prst="roundRect">
              <a:avLst>
                <a:gd name="adj" fmla="val 9106"/>
              </a:avLst>
            </a:prstGeom>
            <a:gradFill rotWithShape="1">
              <a:gsLst>
                <a:gs pos="0">
                  <a:srgbClr val="2F634D"/>
                </a:gs>
                <a:gs pos="50000">
                  <a:srgbClr val="65D7A6"/>
                </a:gs>
                <a:gs pos="100000">
                  <a:srgbClr val="2F634D"/>
                </a:gs>
              </a:gsLst>
              <a:lin ang="2700000" scaled="1"/>
            </a:gradFill>
            <a:ln w="25400">
              <a:solidFill>
                <a:srgbClr val="FFFFFF"/>
              </a:solidFill>
              <a:round/>
              <a:headEnd/>
              <a:tailEnd/>
            </a:ln>
            <a:effectLst>
              <a:outerShdw dist="107763" dir="2700000" algn="ctr" rotWithShape="0">
                <a:schemeClr val="bg2">
                  <a:alpha val="50000"/>
                </a:schemeClr>
              </a:outerShdw>
            </a:effec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Tx/>
                <a:buNone/>
              </a:pPr>
              <a:r>
                <a:rPr kumimoji="0" lang="zh-TW" altLang="en-US" sz="3000" b="1">
                  <a:solidFill>
                    <a:srgbClr val="660066"/>
                  </a:solidFill>
                  <a:latin typeface="標楷體" pitchFamily="65" charset="-120"/>
                  <a:ea typeface="標楷體" pitchFamily="65" charset="-120"/>
                </a:rPr>
                <a:t>事業：公股代表</a:t>
              </a:r>
              <a:endParaRPr kumimoji="0" lang="zh-TW" altLang="en-US" sz="3000" b="1">
                <a:solidFill>
                  <a:srgbClr val="660066"/>
                </a:solidFill>
              </a:endParaRPr>
            </a:p>
          </p:txBody>
        </p:sp>
        <p:sp>
          <p:nvSpPr>
            <p:cNvPr id="17" name="AutoShape 76"/>
            <p:cNvSpPr>
              <a:spLocks noChangeArrowheads="1"/>
            </p:cNvSpPr>
            <p:nvPr/>
          </p:nvSpPr>
          <p:spPr bwMode="gray">
            <a:xfrm>
              <a:off x="5796210" y="2243807"/>
              <a:ext cx="2808238" cy="3888433"/>
            </a:xfrm>
            <a:prstGeom prst="roundRect">
              <a:avLst>
                <a:gd name="adj" fmla="val 9106"/>
              </a:avLst>
            </a:prstGeom>
            <a:gradFill rotWithShape="1">
              <a:gsLst>
                <a:gs pos="0">
                  <a:srgbClr val="5B84E9"/>
                </a:gs>
                <a:gs pos="100000">
                  <a:srgbClr val="FFFFFF"/>
                </a:gs>
              </a:gsLst>
              <a:lin ang="5400000" scaled="1"/>
            </a:gradFill>
            <a:ln>
              <a:noFill/>
            </a:ln>
            <a:effectLst>
              <a:outerShdw dist="107763" dir="2700000" algn="ctr" rotWithShape="0">
                <a:srgbClr val="000000">
                  <a:alpha val="50000"/>
                </a:srgbClr>
              </a:outerShdw>
            </a:effectLst>
            <a:extLst>
              <a:ext uri="{91240B29-F687-4F45-9708-019B960494DF}">
                <a14:hiddenLine xmlns:a14="http://schemas.microsoft.com/office/drawing/2010/main" w="25400">
                  <a:solidFill>
                    <a:schemeClr val="tx1"/>
                  </a:solidFill>
                  <a:round/>
                  <a:headEnd/>
                  <a:tailEnd/>
                </a14:hiddenLine>
              </a:ext>
            </a:extLst>
          </p:spPr>
          <p:txBody>
            <a:bodyPr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spcBef>
                  <a:spcPct val="0"/>
                </a:spcBef>
                <a:buFontTx/>
                <a:buNone/>
              </a:pPr>
              <a:r>
                <a:rPr kumimoji="0" lang="zh-TW" altLang="en-US" sz="3000" b="1" dirty="0">
                  <a:solidFill>
                    <a:srgbClr val="FF0066"/>
                  </a:solidFill>
                  <a:ea typeface="標楷體" pitchFamily="65" charset="-120"/>
                </a:rPr>
                <a:t>領有報酬</a:t>
              </a:r>
              <a:endParaRPr kumimoji="0" lang="en-US" altLang="zh-TW" sz="3000" b="1" dirty="0">
                <a:solidFill>
                  <a:srgbClr val="FF0066"/>
                </a:solidFill>
                <a:ea typeface="標楷體" pitchFamily="65" charset="-120"/>
              </a:endParaRPr>
            </a:p>
            <a:p>
              <a:pPr algn="ctr">
                <a:spcBef>
                  <a:spcPct val="0"/>
                </a:spcBef>
                <a:buFontTx/>
                <a:buNone/>
              </a:pPr>
              <a:r>
                <a:rPr kumimoji="0" lang="en-US" altLang="zh-TW" sz="3000" b="1" dirty="0">
                  <a:solidFill>
                    <a:srgbClr val="FF0066"/>
                  </a:solidFill>
                  <a:ea typeface="標楷體" pitchFamily="65" charset="-120"/>
                </a:rPr>
                <a:t>+</a:t>
              </a:r>
            </a:p>
            <a:p>
              <a:pPr algn="ctr">
                <a:spcBef>
                  <a:spcPct val="0"/>
                </a:spcBef>
                <a:buFontTx/>
                <a:buNone/>
              </a:pPr>
              <a:r>
                <a:rPr kumimoji="0" lang="zh-TW" altLang="en-US" sz="3000" b="1" dirty="0">
                  <a:solidFill>
                    <a:srgbClr val="FF0066"/>
                  </a:solidFill>
                  <a:ea typeface="標楷體" pitchFamily="65" charset="-120"/>
                </a:rPr>
                <a:t>每月薪酬總額合計超過法定基本工資</a:t>
              </a:r>
              <a:r>
                <a:rPr kumimoji="0" lang="en-US" altLang="zh-TW" sz="3000" b="1" dirty="0">
                  <a:solidFill>
                    <a:srgbClr val="FF0066"/>
                  </a:solidFill>
                  <a:ea typeface="標楷體" pitchFamily="65" charset="-120"/>
                </a:rPr>
                <a:t>(21009</a:t>
              </a:r>
              <a:r>
                <a:rPr kumimoji="0" lang="zh-TW" altLang="en-US" sz="3000" b="1" dirty="0">
                  <a:solidFill>
                    <a:srgbClr val="FF0066"/>
                  </a:solidFill>
                  <a:ea typeface="標楷體" pitchFamily="65" charset="-120"/>
                </a:rPr>
                <a:t>元</a:t>
              </a:r>
              <a:r>
                <a:rPr kumimoji="0" lang="en-US" altLang="zh-TW" sz="3000" b="1" dirty="0">
                  <a:solidFill>
                    <a:srgbClr val="FF0066"/>
                  </a:solidFill>
                  <a:ea typeface="標楷體" pitchFamily="65" charset="-120"/>
                </a:rPr>
                <a:t>)</a:t>
              </a:r>
              <a:endParaRPr kumimoji="0" lang="zh-TW" altLang="en-US" sz="3000" b="1" dirty="0">
                <a:solidFill>
                  <a:srgbClr val="FF0066"/>
                </a:solidFill>
                <a:ea typeface="標楷體" pitchFamily="65" charset="-120"/>
              </a:endParaRPr>
            </a:p>
          </p:txBody>
        </p:sp>
        <p:sp>
          <p:nvSpPr>
            <p:cNvPr id="18" name="AutoShape 77"/>
            <p:cNvSpPr>
              <a:spLocks noChangeArrowheads="1"/>
            </p:cNvSpPr>
            <p:nvPr/>
          </p:nvSpPr>
          <p:spPr bwMode="auto">
            <a:xfrm>
              <a:off x="4428058" y="3604398"/>
              <a:ext cx="792162" cy="841375"/>
            </a:xfrm>
            <a:prstGeom prst="plus">
              <a:avLst>
                <a:gd name="adj" fmla="val 26653"/>
              </a:avLst>
            </a:prstGeom>
            <a:gradFill rotWithShape="1">
              <a:gsLst>
                <a:gs pos="0">
                  <a:srgbClr val="CCFFFF"/>
                </a:gs>
                <a:gs pos="100000">
                  <a:srgbClr val="F9FFFF"/>
                </a:gs>
              </a:gsLst>
              <a:path path="shape">
                <a:fillToRect l="50000" t="50000" r="50000" b="50000"/>
              </a:path>
            </a:gradFill>
            <a:ln w="28575" algn="ctr">
              <a:solidFill>
                <a:srgbClr val="4B71DD"/>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tIns="252000"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buFontTx/>
                <a:buNone/>
              </a:pPr>
              <a:endParaRPr lang="zh-TW" altLang="en-US" sz="2400" b="1">
                <a:latin typeface="標楷體" pitchFamily="65" charset="-120"/>
                <a:ea typeface="標楷體" pitchFamily="65" charset="-120"/>
              </a:endParaRPr>
            </a:p>
          </p:txBody>
        </p:sp>
      </p:grpSp>
      <p:sp>
        <p:nvSpPr>
          <p:cNvPr id="19" name="Text Box 79"/>
          <p:cNvSpPr txBox="1">
            <a:spLocks noChangeArrowheads="1"/>
          </p:cNvSpPr>
          <p:nvPr/>
        </p:nvSpPr>
        <p:spPr bwMode="auto">
          <a:xfrm>
            <a:off x="671715" y="2060848"/>
            <a:ext cx="5365571" cy="461665"/>
          </a:xfrm>
          <a:prstGeom prst="rect">
            <a:avLst/>
          </a:prstGeom>
          <a:solidFill>
            <a:schemeClr val="bg1"/>
          </a:solidFill>
          <a:ln>
            <a:noFill/>
          </a:ln>
          <a:effec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kumimoji="0" lang="en-US" altLang="zh-TW" sz="2400" b="1" dirty="0" smtClean="0">
                <a:ea typeface="標楷體" pitchFamily="65" charset="-120"/>
              </a:rPr>
              <a:t>2.</a:t>
            </a:r>
            <a:r>
              <a:rPr kumimoji="0" lang="zh-TW" altLang="en-US" sz="2400" b="1" dirty="0" smtClean="0">
                <a:ea typeface="標楷體" pitchFamily="65" charset="-120"/>
              </a:rPr>
              <a:t>再</a:t>
            </a:r>
            <a:r>
              <a:rPr kumimoji="0" lang="zh-TW" altLang="en-US" sz="2400" b="1" dirty="0">
                <a:ea typeface="標楷體" pitchFamily="65" charset="-120"/>
              </a:rPr>
              <a:t>任公職之停止規定</a:t>
            </a:r>
            <a:r>
              <a:rPr kumimoji="0" lang="zh-TW" altLang="en-US" sz="2400" b="1" dirty="0">
                <a:latin typeface="標楷體" pitchFamily="65" charset="-120"/>
                <a:ea typeface="標楷體" pitchFamily="65" charset="-120"/>
              </a:rPr>
              <a:t>：受限制之職務</a:t>
            </a:r>
          </a:p>
        </p:txBody>
      </p:sp>
      <p:sp>
        <p:nvSpPr>
          <p:cNvPr id="20"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Tree>
    <p:extLst>
      <p:ext uri="{BB962C8B-B14F-4D97-AF65-F5344CB8AC3E}">
        <p14:creationId xmlns:p14="http://schemas.microsoft.com/office/powerpoint/2010/main" val="65560580"/>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91</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8" name="Text Box 228"/>
          <p:cNvSpPr txBox="1">
            <a:spLocks noChangeArrowheads="1"/>
          </p:cNvSpPr>
          <p:nvPr/>
        </p:nvSpPr>
        <p:spPr bwMode="auto">
          <a:xfrm>
            <a:off x="645050" y="1412776"/>
            <a:ext cx="2412840"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a:solidFill>
                  <a:schemeClr val="bg1"/>
                </a:solidFill>
                <a:ea typeface="標楷體" pitchFamily="65" charset="-120"/>
              </a:rPr>
              <a:t>二</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再任之停止</a:t>
            </a:r>
            <a:r>
              <a:rPr lang="en-US" altLang="zh-TW" sz="2200" b="1" dirty="0" smtClean="0">
                <a:solidFill>
                  <a:schemeClr val="bg1"/>
                </a:solidFill>
                <a:ea typeface="標楷體" pitchFamily="65" charset="-120"/>
              </a:rPr>
              <a:t>(4)</a:t>
            </a:r>
            <a:endParaRPr lang="zh-TW" altLang="en-US" sz="2200" b="1" dirty="0">
              <a:solidFill>
                <a:schemeClr val="bg1"/>
              </a:solidFill>
              <a:ea typeface="標楷體" pitchFamily="65" charset="-120"/>
            </a:endParaRPr>
          </a:p>
        </p:txBody>
      </p:sp>
      <p:sp>
        <p:nvSpPr>
          <p:cNvPr id="21" name="文字方塊 20"/>
          <p:cNvSpPr txBox="1"/>
          <p:nvPr/>
        </p:nvSpPr>
        <p:spPr>
          <a:xfrm>
            <a:off x="1424427" y="2783160"/>
            <a:ext cx="5935105" cy="830997"/>
          </a:xfrm>
          <a:prstGeom prst="rect">
            <a:avLst/>
          </a:prstGeom>
          <a:noFill/>
        </p:spPr>
        <p:txBody>
          <a:bodyPr>
            <a:spAutoFit/>
          </a:bodyPr>
          <a:lstStyle/>
          <a:p>
            <a:pPr marL="449263" indent="-449263">
              <a:defRPr/>
            </a:pPr>
            <a:r>
              <a:rPr lang="zh-TW" altLang="en-US" sz="2400" dirty="0">
                <a:ln w="1905"/>
                <a:solidFill>
                  <a:srgbClr val="860000"/>
                </a:solidFill>
                <a:effectLst>
                  <a:innerShdw blurRad="69850" dist="43180" dir="5400000">
                    <a:srgbClr val="000000">
                      <a:alpha val="65000"/>
                    </a:srgbClr>
                  </a:innerShdw>
                </a:effectLst>
                <a:latin typeface="新細明體"/>
                <a:ea typeface="新細明體"/>
              </a:rPr>
              <a:t>★</a:t>
            </a:r>
            <a:r>
              <a:rPr lang="zh-TW" altLang="en-US" sz="2400" dirty="0">
                <a:ln w="1905"/>
                <a:solidFill>
                  <a:srgbClr val="860000"/>
                </a:solidFill>
                <a:effectLst>
                  <a:innerShdw blurRad="69850" dist="43180" dir="5400000">
                    <a:srgbClr val="000000">
                      <a:alpha val="65000"/>
                    </a:srgbClr>
                  </a:innerShdw>
                </a:effectLst>
              </a:rPr>
              <a:t>同時再任二個</a:t>
            </a:r>
            <a:r>
              <a:rPr lang="zh-TW" altLang="zh-TW" sz="2400" dirty="0">
                <a:ln w="1905"/>
                <a:solidFill>
                  <a:srgbClr val="860000"/>
                </a:solidFill>
                <a:effectLst>
                  <a:innerShdw blurRad="69850" dist="43180" dir="5400000">
                    <a:srgbClr val="000000">
                      <a:alpha val="65000"/>
                    </a:srgbClr>
                  </a:innerShdw>
                </a:effectLst>
              </a:rPr>
              <a:t>以上職務者，其個別職務每月所領薪酬收入，應合併計算</a:t>
            </a:r>
            <a:r>
              <a:rPr lang="zh-TW" altLang="en-US" sz="2400" dirty="0">
                <a:ln w="1905"/>
                <a:solidFill>
                  <a:srgbClr val="860000"/>
                </a:solidFill>
                <a:effectLst>
                  <a:innerShdw blurRad="69850" dist="43180" dir="5400000">
                    <a:srgbClr val="000000">
                      <a:alpha val="65000"/>
                    </a:srgbClr>
                  </a:innerShdw>
                </a:effectLst>
                <a:latin typeface="新細明體"/>
                <a:ea typeface="新細明體"/>
              </a:rPr>
              <a:t>。</a:t>
            </a:r>
            <a:endParaRPr lang="zh-TW" altLang="en-US" sz="2400" dirty="0">
              <a:ln w="1905"/>
              <a:solidFill>
                <a:srgbClr val="860000"/>
              </a:solidFill>
              <a:effectLst>
                <a:innerShdw blurRad="69850" dist="43180" dir="5400000">
                  <a:srgbClr val="000000">
                    <a:alpha val="65000"/>
                  </a:srgbClr>
                </a:innerShdw>
              </a:effectLst>
            </a:endParaRPr>
          </a:p>
        </p:txBody>
      </p:sp>
      <p:sp>
        <p:nvSpPr>
          <p:cNvPr id="22" name="手繪多邊形 21"/>
          <p:cNvSpPr/>
          <p:nvPr/>
        </p:nvSpPr>
        <p:spPr>
          <a:xfrm>
            <a:off x="444594" y="3573016"/>
            <a:ext cx="4078299" cy="2952328"/>
          </a:xfrm>
          <a:custGeom>
            <a:avLst/>
            <a:gdLst>
              <a:gd name="connsiteX0" fmla="*/ 266164 w 2612745"/>
              <a:gd name="connsiteY0" fmla="*/ 0 h 1596664"/>
              <a:gd name="connsiteX1" fmla="*/ 2346581 w 2612745"/>
              <a:gd name="connsiteY1" fmla="*/ 0 h 1596664"/>
              <a:gd name="connsiteX2" fmla="*/ 2612745 w 2612745"/>
              <a:gd name="connsiteY2" fmla="*/ 266164 h 1596664"/>
              <a:gd name="connsiteX3" fmla="*/ 2612745 w 2612745"/>
              <a:gd name="connsiteY3" fmla="*/ 1596664 h 1596664"/>
              <a:gd name="connsiteX4" fmla="*/ 2612745 w 2612745"/>
              <a:gd name="connsiteY4" fmla="*/ 1596664 h 1596664"/>
              <a:gd name="connsiteX5" fmla="*/ 0 w 2612745"/>
              <a:gd name="connsiteY5" fmla="*/ 1596664 h 1596664"/>
              <a:gd name="connsiteX6" fmla="*/ 0 w 2612745"/>
              <a:gd name="connsiteY6" fmla="*/ 1596664 h 1596664"/>
              <a:gd name="connsiteX7" fmla="*/ 0 w 2612745"/>
              <a:gd name="connsiteY7" fmla="*/ 266164 h 1596664"/>
              <a:gd name="connsiteX8" fmla="*/ 266164 w 2612745"/>
              <a:gd name="connsiteY8" fmla="*/ 0 h 159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2745" h="1596664">
                <a:moveTo>
                  <a:pt x="1" y="1434009"/>
                </a:moveTo>
                <a:lnTo>
                  <a:pt x="1" y="162655"/>
                </a:lnTo>
                <a:cubicBezTo>
                  <a:pt x="1" y="72823"/>
                  <a:pt x="195001" y="0"/>
                  <a:pt x="435545" y="0"/>
                </a:cubicBezTo>
                <a:lnTo>
                  <a:pt x="2612744" y="0"/>
                </a:lnTo>
                <a:lnTo>
                  <a:pt x="2612744" y="0"/>
                </a:lnTo>
                <a:lnTo>
                  <a:pt x="2612744" y="1596664"/>
                </a:lnTo>
                <a:lnTo>
                  <a:pt x="2612744" y="1596664"/>
                </a:lnTo>
                <a:lnTo>
                  <a:pt x="435545" y="1596664"/>
                </a:lnTo>
                <a:cubicBezTo>
                  <a:pt x="195001" y="1596664"/>
                  <a:pt x="1" y="1523841"/>
                  <a:pt x="1" y="1434009"/>
                </a:cubicBezTo>
                <a:close/>
              </a:path>
            </a:pathLst>
          </a:custGeom>
        </p:spPr>
        <p:style>
          <a:lnRef idx="1">
            <a:schemeClr val="accent6"/>
          </a:lnRef>
          <a:fillRef idx="2">
            <a:schemeClr val="accent6"/>
          </a:fillRef>
          <a:effectRef idx="1">
            <a:schemeClr val="accent6"/>
          </a:effectRef>
          <a:fontRef idx="minor">
            <a:schemeClr val="dk1"/>
          </a:fontRef>
        </p:style>
        <p:txBody>
          <a:bodyPr lIns="226548" tIns="325608" rIns="222885" bIns="325607" spcCol="1270"/>
          <a:lstStyle/>
          <a:p>
            <a:pPr marL="355600" indent="-355600">
              <a:lnSpc>
                <a:spcPts val="2880"/>
              </a:lnSpc>
              <a:defRPr/>
            </a:pPr>
            <a:r>
              <a:rPr lang="zh-TW" altLang="en-US" sz="3000" b="1" dirty="0">
                <a:ln w="1905"/>
                <a:solidFill>
                  <a:srgbClr val="C00000"/>
                </a:solidFill>
                <a:effectLst>
                  <a:innerShdw blurRad="69850" dist="43180" dir="5400000">
                    <a:srgbClr val="000000">
                      <a:alpha val="65000"/>
                    </a:srgbClr>
                  </a:innerShdw>
                </a:effectLst>
                <a:latin typeface="標楷體" panose="03000509000000000000" pitchFamily="65" charset="-120"/>
              </a:rPr>
              <a:t>須</a:t>
            </a:r>
            <a:r>
              <a:rPr lang="zh-TW" altLang="en-US" b="1" dirty="0">
                <a:ln w="1905"/>
                <a:solidFill>
                  <a:srgbClr val="C00000"/>
                </a:solidFill>
                <a:effectLst>
                  <a:innerShdw blurRad="69850" dist="43180" dir="5400000">
                    <a:srgbClr val="000000">
                      <a:alpha val="65000"/>
                    </a:srgbClr>
                  </a:innerShdw>
                </a:effectLst>
                <a:latin typeface="標楷體" panose="03000509000000000000" pitchFamily="65" charset="-120"/>
              </a:rPr>
              <a:t>計入法定基本工資項目</a:t>
            </a:r>
            <a:endParaRPr lang="en-US" altLang="zh-TW" b="1" dirty="0">
              <a:ln w="1905"/>
              <a:solidFill>
                <a:prstClr val="black"/>
              </a:solidFill>
              <a:effectLst>
                <a:innerShdw blurRad="69850" dist="43180" dir="5400000">
                  <a:srgbClr val="000000">
                    <a:alpha val="65000"/>
                  </a:srgbClr>
                </a:innerShdw>
              </a:effectLst>
              <a:latin typeface="標楷體" panose="03000509000000000000" pitchFamily="65" charset="-120"/>
            </a:endParaRPr>
          </a:p>
          <a:p>
            <a:pPr marL="280988" indent="-468000" algn="just">
              <a:lnSpc>
                <a:spcPts val="3000"/>
              </a:lnSpc>
              <a:defRPr/>
            </a:pPr>
            <a:r>
              <a:rPr lang="en-US" altLang="zh-TW" sz="2000" b="1" dirty="0">
                <a:ln w="1905"/>
                <a:solidFill>
                  <a:prstClr val="black"/>
                </a:solidFill>
                <a:effectLst>
                  <a:innerShdw blurRad="69850" dist="43180" dir="5400000">
                    <a:srgbClr val="000000">
                      <a:alpha val="65000"/>
                    </a:srgbClr>
                  </a:innerShdw>
                </a:effectLst>
                <a:latin typeface="標楷體" panose="03000509000000000000" pitchFamily="65" charset="-120"/>
              </a:rPr>
              <a:t>1.</a:t>
            </a:r>
            <a:r>
              <a:rPr lang="zh-TW" altLang="en-US" sz="2000" b="1" dirty="0">
                <a:ln w="1905"/>
                <a:solidFill>
                  <a:prstClr val="black"/>
                </a:solidFill>
                <a:effectLst>
                  <a:innerShdw blurRad="69850" dist="43180" dir="5400000">
                    <a:srgbClr val="000000">
                      <a:alpha val="65000"/>
                    </a:srgbClr>
                  </a:innerShdw>
                </a:effectLst>
                <a:latin typeface="標楷體" panose="03000509000000000000" pitchFamily="65" charset="-120"/>
              </a:rPr>
              <a:t>每月固定或經常領取之薪金、俸給、工資、歲費</a:t>
            </a:r>
            <a:r>
              <a:rPr lang="en-US" altLang="zh-TW" sz="2000" b="1" dirty="0" smtClean="0">
                <a:ln w="1905"/>
                <a:solidFill>
                  <a:prstClr val="black"/>
                </a:solidFill>
                <a:effectLst>
                  <a:innerShdw blurRad="69850" dist="43180" dir="5400000">
                    <a:srgbClr val="000000">
                      <a:alpha val="65000"/>
                    </a:srgbClr>
                  </a:innerShdw>
                </a:effectLst>
                <a:latin typeface="標楷體" panose="03000509000000000000" pitchFamily="65" charset="-120"/>
              </a:rPr>
              <a:t>(</a:t>
            </a:r>
            <a:r>
              <a:rPr lang="zh-TW" altLang="en-US" sz="2000" b="1" dirty="0" smtClean="0">
                <a:ln w="1905"/>
                <a:solidFill>
                  <a:prstClr val="black"/>
                </a:solidFill>
                <a:effectLst>
                  <a:innerShdw blurRad="69850" dist="43180" dir="5400000">
                    <a:srgbClr val="000000">
                      <a:alpha val="65000"/>
                    </a:srgbClr>
                  </a:innerShdw>
                </a:effectLst>
                <a:latin typeface="標楷體" panose="03000509000000000000" pitchFamily="65" charset="-120"/>
              </a:rPr>
              <a:t>含</a:t>
            </a:r>
            <a:r>
              <a:rPr lang="zh-TW" altLang="en-US" sz="2000" b="1" dirty="0">
                <a:ln w="1905"/>
                <a:solidFill>
                  <a:prstClr val="black"/>
                </a:solidFill>
                <a:effectLst>
                  <a:innerShdw blurRad="69850" dist="43180" dir="5400000">
                    <a:srgbClr val="000000">
                      <a:alpha val="65000"/>
                    </a:srgbClr>
                  </a:innerShdw>
                </a:effectLst>
                <a:latin typeface="標楷體" panose="03000509000000000000" pitchFamily="65" charset="-120"/>
              </a:rPr>
              <a:t>經常性按時、按日或按件計給報酬者</a:t>
            </a:r>
            <a:r>
              <a:rPr lang="en-US" altLang="zh-TW" sz="2000" b="1" dirty="0">
                <a:ln w="1905"/>
                <a:solidFill>
                  <a:prstClr val="black"/>
                </a:solidFill>
                <a:effectLst>
                  <a:innerShdw blurRad="69850" dist="43180" dir="5400000">
                    <a:srgbClr val="000000">
                      <a:alpha val="65000"/>
                    </a:srgbClr>
                  </a:innerShdw>
                </a:effectLst>
                <a:latin typeface="標楷體" panose="03000509000000000000" pitchFamily="65" charset="-120"/>
              </a:rPr>
              <a:t>)</a:t>
            </a:r>
          </a:p>
          <a:p>
            <a:pPr marL="271463" indent="-266700" algn="just">
              <a:lnSpc>
                <a:spcPts val="3000"/>
              </a:lnSpc>
              <a:defRPr/>
            </a:pPr>
            <a:r>
              <a:rPr lang="en-US" altLang="zh-TW" sz="2000" b="1" dirty="0">
                <a:ln w="1905"/>
                <a:solidFill>
                  <a:prstClr val="black"/>
                </a:solidFill>
                <a:effectLst>
                  <a:innerShdw blurRad="69850" dist="43180" dir="5400000">
                    <a:srgbClr val="000000">
                      <a:alpha val="65000"/>
                    </a:srgbClr>
                  </a:innerShdw>
                </a:effectLst>
                <a:latin typeface="標楷體" panose="03000509000000000000" pitchFamily="65" charset="-120"/>
              </a:rPr>
              <a:t>2.</a:t>
            </a:r>
            <a:r>
              <a:rPr lang="zh-TW" altLang="en-US" sz="2000" b="1" dirty="0">
                <a:ln w="1905"/>
                <a:solidFill>
                  <a:prstClr val="black"/>
                </a:solidFill>
                <a:effectLst>
                  <a:innerShdw blurRad="69850" dist="43180" dir="5400000">
                    <a:srgbClr val="000000">
                      <a:alpha val="65000"/>
                    </a:srgbClr>
                  </a:innerShdw>
                </a:effectLst>
                <a:latin typeface="標楷體" panose="03000509000000000000" pitchFamily="65" charset="-120"/>
              </a:rPr>
              <a:t>其他名義給與等各種薪酬收入</a:t>
            </a:r>
            <a:r>
              <a:rPr lang="en-US" altLang="zh-TW" sz="2000" b="1" dirty="0">
                <a:ln w="1905"/>
                <a:solidFill>
                  <a:srgbClr val="6600FF"/>
                </a:solidFill>
                <a:effectLst>
                  <a:innerShdw blurRad="69850" dist="43180" dir="5400000">
                    <a:srgbClr val="000000">
                      <a:alpha val="65000"/>
                    </a:srgbClr>
                  </a:innerShdw>
                </a:effectLst>
                <a:latin typeface="標楷體" panose="03000509000000000000" pitchFamily="65" charset="-120"/>
              </a:rPr>
              <a:t>(</a:t>
            </a:r>
            <a:r>
              <a:rPr lang="zh-TW" altLang="en-US" sz="2000" b="1" dirty="0">
                <a:ln w="1905"/>
                <a:solidFill>
                  <a:srgbClr val="6600FF"/>
                </a:solidFill>
                <a:effectLst>
                  <a:innerShdw blurRad="69850" dist="43180" dir="5400000">
                    <a:srgbClr val="000000">
                      <a:alpha val="65000"/>
                    </a:srgbClr>
                  </a:innerShdw>
                </a:effectLst>
                <a:latin typeface="標楷體" panose="03000509000000000000" pitchFamily="65" charset="-120"/>
              </a:rPr>
              <a:t>指右列不須計入之項目以外之薪酬</a:t>
            </a:r>
            <a:r>
              <a:rPr lang="en-US" altLang="zh-TW" sz="2000" b="1" dirty="0">
                <a:ln w="1905"/>
                <a:solidFill>
                  <a:srgbClr val="6600FF"/>
                </a:solidFill>
                <a:effectLst>
                  <a:innerShdw blurRad="69850" dist="43180" dir="5400000">
                    <a:srgbClr val="000000">
                      <a:alpha val="65000"/>
                    </a:srgbClr>
                  </a:innerShdw>
                </a:effectLst>
                <a:latin typeface="標楷體" panose="03000509000000000000" pitchFamily="65" charset="-120"/>
              </a:rPr>
              <a:t>)</a:t>
            </a:r>
            <a:endParaRPr lang="en-US" altLang="zh-TW" sz="2000" b="1" dirty="0">
              <a:ln w="1905"/>
              <a:solidFill>
                <a:srgbClr val="6600FF"/>
              </a:solidFill>
              <a:effectLst>
                <a:innerShdw blurRad="69850" dist="43180" dir="5400000">
                  <a:srgbClr val="000000">
                    <a:alpha val="65000"/>
                  </a:srgbClr>
                </a:innerShdw>
              </a:effectLst>
              <a:ea typeface="華康細圓體" panose="02010609000101010101" pitchFamily="49" charset="-120"/>
            </a:endParaRPr>
          </a:p>
        </p:txBody>
      </p:sp>
      <p:sp>
        <p:nvSpPr>
          <p:cNvPr id="23" name="手繪多邊形 22"/>
          <p:cNvSpPr/>
          <p:nvPr/>
        </p:nvSpPr>
        <p:spPr>
          <a:xfrm>
            <a:off x="4526991" y="3575298"/>
            <a:ext cx="4293481" cy="2950046"/>
          </a:xfrm>
          <a:custGeom>
            <a:avLst/>
            <a:gdLst>
              <a:gd name="connsiteX0" fmla="*/ 266164 w 2612745"/>
              <a:gd name="connsiteY0" fmla="*/ 0 h 1596664"/>
              <a:gd name="connsiteX1" fmla="*/ 2346581 w 2612745"/>
              <a:gd name="connsiteY1" fmla="*/ 0 h 1596664"/>
              <a:gd name="connsiteX2" fmla="*/ 2612745 w 2612745"/>
              <a:gd name="connsiteY2" fmla="*/ 266164 h 1596664"/>
              <a:gd name="connsiteX3" fmla="*/ 2612745 w 2612745"/>
              <a:gd name="connsiteY3" fmla="*/ 1596664 h 1596664"/>
              <a:gd name="connsiteX4" fmla="*/ 2612745 w 2612745"/>
              <a:gd name="connsiteY4" fmla="*/ 1596664 h 1596664"/>
              <a:gd name="connsiteX5" fmla="*/ 0 w 2612745"/>
              <a:gd name="connsiteY5" fmla="*/ 1596664 h 1596664"/>
              <a:gd name="connsiteX6" fmla="*/ 0 w 2612745"/>
              <a:gd name="connsiteY6" fmla="*/ 1596664 h 1596664"/>
              <a:gd name="connsiteX7" fmla="*/ 0 w 2612745"/>
              <a:gd name="connsiteY7" fmla="*/ 266164 h 1596664"/>
              <a:gd name="connsiteX8" fmla="*/ 266164 w 2612745"/>
              <a:gd name="connsiteY8" fmla="*/ 0 h 159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2745" h="1596664">
                <a:moveTo>
                  <a:pt x="2612744" y="162655"/>
                </a:moveTo>
                <a:lnTo>
                  <a:pt x="2612744" y="1434009"/>
                </a:lnTo>
                <a:cubicBezTo>
                  <a:pt x="2612744" y="1523841"/>
                  <a:pt x="2417744" y="1596664"/>
                  <a:pt x="2177200" y="1596664"/>
                </a:cubicBezTo>
                <a:lnTo>
                  <a:pt x="1" y="1596664"/>
                </a:lnTo>
                <a:lnTo>
                  <a:pt x="1" y="1596664"/>
                </a:lnTo>
                <a:lnTo>
                  <a:pt x="1" y="0"/>
                </a:lnTo>
                <a:lnTo>
                  <a:pt x="1" y="0"/>
                </a:lnTo>
                <a:lnTo>
                  <a:pt x="2177200" y="0"/>
                </a:lnTo>
                <a:cubicBezTo>
                  <a:pt x="2417744" y="0"/>
                  <a:pt x="2612744" y="72823"/>
                  <a:pt x="2612744" y="162655"/>
                </a:cubicBezTo>
                <a:close/>
              </a:path>
            </a:pathLst>
          </a:custGeom>
        </p:spPr>
        <p:style>
          <a:lnRef idx="1">
            <a:schemeClr val="accent5"/>
          </a:lnRef>
          <a:fillRef idx="2">
            <a:schemeClr val="accent5"/>
          </a:fillRef>
          <a:effectRef idx="1">
            <a:schemeClr val="accent5"/>
          </a:effectRef>
          <a:fontRef idx="minor">
            <a:schemeClr val="dk1"/>
          </a:fontRef>
        </p:style>
        <p:txBody>
          <a:bodyPr lIns="222886" tIns="325608" rIns="226547" bIns="325607" spcCol="1270"/>
          <a:lstStyle/>
          <a:p>
            <a:pPr defTabSz="1733550">
              <a:lnSpc>
                <a:spcPts val="2500"/>
              </a:lnSpc>
              <a:spcBef>
                <a:spcPct val="0"/>
              </a:spcBef>
              <a:defRPr/>
            </a:pPr>
            <a:r>
              <a:rPr lang="zh-TW" altLang="en-US" sz="3000" b="1" dirty="0">
                <a:ln w="1905"/>
                <a:solidFill>
                  <a:srgbClr val="C00000"/>
                </a:solidFill>
                <a:effectLst>
                  <a:innerShdw blurRad="69850" dist="43180" dir="5400000">
                    <a:srgbClr val="000000">
                      <a:alpha val="65000"/>
                    </a:srgbClr>
                  </a:innerShdw>
                </a:effectLst>
                <a:latin typeface="標楷體" panose="03000509000000000000" pitchFamily="65" charset="-120"/>
              </a:rPr>
              <a:t>不須</a:t>
            </a:r>
            <a:r>
              <a:rPr lang="zh-TW" altLang="en-US" b="1" dirty="0">
                <a:ln w="1905"/>
                <a:solidFill>
                  <a:srgbClr val="C00000"/>
                </a:solidFill>
                <a:effectLst>
                  <a:innerShdw blurRad="69850" dist="43180" dir="5400000">
                    <a:srgbClr val="000000">
                      <a:alpha val="65000"/>
                    </a:srgbClr>
                  </a:innerShdw>
                </a:effectLst>
                <a:latin typeface="標楷體" panose="03000509000000000000" pitchFamily="65" charset="-120"/>
              </a:rPr>
              <a:t>計入法定基本工資項目</a:t>
            </a:r>
            <a:r>
              <a:rPr lang="zh-TW" altLang="en-US" b="1" dirty="0">
                <a:ln w="1905"/>
                <a:solidFill>
                  <a:schemeClr val="tx1"/>
                </a:solidFill>
                <a:effectLst>
                  <a:innerShdw blurRad="69850" dist="43180" dir="5400000">
                    <a:srgbClr val="000000">
                      <a:alpha val="65000"/>
                    </a:srgbClr>
                  </a:innerShdw>
                </a:effectLst>
                <a:latin typeface="標楷體" panose="03000509000000000000" pitchFamily="65" charset="-120"/>
              </a:rPr>
              <a:t>，</a:t>
            </a:r>
            <a:r>
              <a:rPr lang="zh-TW" altLang="en-US" b="1" dirty="0">
                <a:ln w="1905"/>
                <a:solidFill>
                  <a:srgbClr val="6600FF"/>
                </a:solidFill>
                <a:effectLst>
                  <a:innerShdw blurRad="69850" dist="43180" dir="5400000">
                    <a:srgbClr val="000000">
                      <a:alpha val="65000"/>
                    </a:srgbClr>
                  </a:innerShdw>
                </a:effectLst>
                <a:latin typeface="標楷體" panose="03000509000000000000" pitchFamily="65" charset="-120"/>
              </a:rPr>
              <a:t>指下列</a:t>
            </a:r>
            <a:r>
              <a:rPr lang="zh-TW" altLang="en-US" b="1" dirty="0">
                <a:ln w="1905"/>
                <a:solidFill>
                  <a:srgbClr val="6600FF"/>
                </a:solidFill>
                <a:effectLst>
                  <a:innerShdw blurRad="69850" dist="43180" dir="5400000">
                    <a:srgbClr val="000000">
                      <a:alpha val="65000"/>
                    </a:srgbClr>
                  </a:innerShdw>
                </a:effectLst>
                <a:latin typeface="標楷體"/>
              </a:rPr>
              <a:t>浮動性報酬：</a:t>
            </a:r>
            <a:endParaRPr lang="en-US" altLang="zh-TW" b="1" dirty="0">
              <a:ln w="1905"/>
              <a:solidFill>
                <a:srgbClr val="6600FF"/>
              </a:solidFill>
              <a:effectLst>
                <a:innerShdw blurRad="69850" dist="43180" dir="5400000">
                  <a:srgbClr val="000000">
                    <a:alpha val="65000"/>
                  </a:srgbClr>
                </a:innerShdw>
              </a:effectLst>
              <a:latin typeface="標楷體"/>
            </a:endParaRPr>
          </a:p>
          <a:p>
            <a:pPr marL="266700" indent="-266700" defTabSz="1733550">
              <a:lnSpc>
                <a:spcPts val="3000"/>
              </a:lnSpc>
              <a:spcBef>
                <a:spcPct val="0"/>
              </a:spcBef>
              <a:defRPr/>
            </a:pPr>
            <a:r>
              <a:rPr lang="en-US" altLang="zh-TW" sz="2000" b="1" dirty="0">
                <a:ln w="1905"/>
                <a:solidFill>
                  <a:prstClr val="black"/>
                </a:solidFill>
                <a:effectLst>
                  <a:innerShdw blurRad="69850" dist="43180" dir="5400000">
                    <a:srgbClr val="000000">
                      <a:alpha val="65000"/>
                    </a:srgbClr>
                  </a:innerShdw>
                </a:effectLst>
                <a:latin typeface="標楷體"/>
              </a:rPr>
              <a:t>1.</a:t>
            </a:r>
            <a:r>
              <a:rPr lang="zh-TW" altLang="en-US" sz="2000" b="1" dirty="0">
                <a:ln w="1905"/>
                <a:solidFill>
                  <a:prstClr val="black"/>
                </a:solidFill>
                <a:effectLst>
                  <a:innerShdw blurRad="69850" dist="43180" dir="5400000">
                    <a:srgbClr val="000000">
                      <a:alpha val="65000"/>
                    </a:srgbClr>
                  </a:innerShdw>
                </a:effectLst>
                <a:latin typeface="標楷體"/>
              </a:rPr>
              <a:t>加班費、非固定性之專題演講或課程講授之鐘點費、獎金等給與</a:t>
            </a:r>
            <a:endParaRPr lang="en-US" altLang="zh-TW" sz="2000" b="1" dirty="0">
              <a:ln w="1905"/>
              <a:solidFill>
                <a:prstClr val="black"/>
              </a:solidFill>
              <a:effectLst>
                <a:innerShdw blurRad="69850" dist="43180" dir="5400000">
                  <a:srgbClr val="000000">
                    <a:alpha val="65000"/>
                  </a:srgbClr>
                </a:innerShdw>
              </a:effectLst>
              <a:latin typeface="標楷體"/>
            </a:endParaRPr>
          </a:p>
          <a:p>
            <a:pPr marL="266700" indent="-266700" defTabSz="1733550">
              <a:lnSpc>
                <a:spcPts val="3000"/>
              </a:lnSpc>
              <a:spcBef>
                <a:spcPct val="0"/>
              </a:spcBef>
              <a:defRPr/>
            </a:pPr>
            <a:r>
              <a:rPr lang="en-US" altLang="zh-TW" sz="2000" b="1" dirty="0">
                <a:ln w="1905"/>
                <a:solidFill>
                  <a:prstClr val="black"/>
                </a:solidFill>
                <a:effectLst>
                  <a:innerShdw blurRad="69850" dist="43180" dir="5400000">
                    <a:srgbClr val="000000">
                      <a:alpha val="65000"/>
                    </a:srgbClr>
                  </a:innerShdw>
                </a:effectLst>
                <a:latin typeface="標楷體"/>
              </a:rPr>
              <a:t>2.</a:t>
            </a:r>
            <a:r>
              <a:rPr lang="zh-TW" altLang="en-US" sz="2000" b="1" dirty="0">
                <a:ln w="1905"/>
                <a:solidFill>
                  <a:prstClr val="black"/>
                </a:solidFill>
                <a:effectLst>
                  <a:innerShdw blurRad="69850" dist="43180" dir="5400000">
                    <a:srgbClr val="000000">
                      <a:alpha val="65000"/>
                    </a:srgbClr>
                  </a:innerShdw>
                </a:effectLst>
                <a:latin typeface="標楷體"/>
              </a:rPr>
              <a:t>依實際出席次數按次支給之出席費或兼職費與覈實支給之交通費、差旅費及日支費等費用</a:t>
            </a:r>
            <a:endParaRPr lang="en-US" altLang="zh-TW" sz="2000" b="1" dirty="0">
              <a:ln w="1905"/>
              <a:solidFill>
                <a:prstClr val="black"/>
              </a:solidFill>
              <a:effectLst>
                <a:innerShdw blurRad="69850" dist="43180" dir="5400000">
                  <a:srgbClr val="000000">
                    <a:alpha val="65000"/>
                  </a:srgbClr>
                </a:innerShdw>
              </a:effectLst>
              <a:ea typeface="華康細圓體" panose="02010609000101010101" pitchFamily="49" charset="-120"/>
            </a:endParaRPr>
          </a:p>
          <a:p>
            <a:pPr defTabSz="1733550">
              <a:lnSpc>
                <a:spcPct val="90000"/>
              </a:lnSpc>
              <a:spcBef>
                <a:spcPct val="0"/>
              </a:spcBef>
              <a:spcAft>
                <a:spcPct val="35000"/>
              </a:spcAft>
              <a:defRPr/>
            </a:pPr>
            <a:endParaRPr lang="zh-TW" altLang="en-US" b="1" dirty="0"/>
          </a:p>
        </p:txBody>
      </p:sp>
      <p:sp>
        <p:nvSpPr>
          <p:cNvPr id="24" name="十字形 23"/>
          <p:cNvSpPr/>
          <p:nvPr/>
        </p:nvSpPr>
        <p:spPr>
          <a:xfrm>
            <a:off x="179512" y="2783160"/>
            <a:ext cx="1059385" cy="1109204"/>
          </a:xfrm>
          <a:prstGeom prst="plus">
            <a:avLst>
              <a:gd name="adj" fmla="val 32810"/>
            </a:avLst>
          </a:prstGeom>
          <a:scene3d>
            <a:camera prst="orthographicFront"/>
            <a:lightRig rig="flat" dir="t"/>
          </a:scene3d>
          <a:sp3d prstMaterial="plastic">
            <a:bevelT w="120900" h="88900"/>
            <a:bevelB w="88900" h="31750" prst="angle"/>
          </a:sp3d>
        </p:spPr>
        <p:style>
          <a:lnRef idx="1">
            <a:schemeClr val="accent5">
              <a:hueOff val="0"/>
              <a:satOff val="0"/>
              <a:lumOff val="0"/>
              <a:alphaOff val="0"/>
            </a:schemeClr>
          </a:lnRef>
          <a:fillRef idx="3">
            <a:schemeClr val="accent5">
              <a:hueOff val="0"/>
              <a:satOff val="0"/>
              <a:lumOff val="0"/>
              <a:alphaOff val="0"/>
            </a:schemeClr>
          </a:fillRef>
          <a:effectRef idx="2">
            <a:schemeClr val="accent5">
              <a:hueOff val="0"/>
              <a:satOff val="0"/>
              <a:lumOff val="0"/>
              <a:alphaOff val="0"/>
            </a:schemeClr>
          </a:effectRef>
          <a:fontRef idx="minor">
            <a:schemeClr val="lt1"/>
          </a:fontRef>
        </p:style>
      </p:sp>
      <p:sp>
        <p:nvSpPr>
          <p:cNvPr id="25" name="矩形 24"/>
          <p:cNvSpPr/>
          <p:nvPr/>
        </p:nvSpPr>
        <p:spPr>
          <a:xfrm>
            <a:off x="7740352" y="3403727"/>
            <a:ext cx="1234786" cy="338577"/>
          </a:xfrm>
          <a:prstGeom prst="rect">
            <a:avLst/>
          </a:prstGeom>
          <a:scene3d>
            <a:camera prst="orthographicFront"/>
            <a:lightRig rig="flat" dir="t"/>
          </a:scene3d>
          <a:sp3d prstMaterial="plastic">
            <a:bevelT w="120900" h="88900"/>
            <a:bevelB w="88900" h="31750" prst="angle"/>
          </a:sp3d>
        </p:spPr>
        <p:style>
          <a:lnRef idx="1">
            <a:schemeClr val="accent5">
              <a:hueOff val="-9933876"/>
              <a:satOff val="39811"/>
              <a:lumOff val="8628"/>
              <a:alphaOff val="0"/>
            </a:schemeClr>
          </a:lnRef>
          <a:fillRef idx="3">
            <a:schemeClr val="accent5">
              <a:hueOff val="-9933876"/>
              <a:satOff val="39811"/>
              <a:lumOff val="8628"/>
              <a:alphaOff val="0"/>
            </a:schemeClr>
          </a:fillRef>
          <a:effectRef idx="2">
            <a:schemeClr val="accent5">
              <a:hueOff val="-9933876"/>
              <a:satOff val="39811"/>
              <a:lumOff val="8628"/>
              <a:alphaOff val="0"/>
            </a:schemeClr>
          </a:effectRef>
          <a:fontRef idx="minor">
            <a:schemeClr val="lt1"/>
          </a:fontRef>
        </p:style>
      </p:sp>
      <p:grpSp>
        <p:nvGrpSpPr>
          <p:cNvPr id="28" name="群組 27"/>
          <p:cNvGrpSpPr/>
          <p:nvPr/>
        </p:nvGrpSpPr>
        <p:grpSpPr>
          <a:xfrm>
            <a:off x="649974" y="2013602"/>
            <a:ext cx="7844538" cy="673171"/>
            <a:chOff x="481046" y="3994710"/>
            <a:chExt cx="6372644" cy="673171"/>
          </a:xfrm>
        </p:grpSpPr>
        <p:sp>
          <p:nvSpPr>
            <p:cNvPr id="29" name="手繪多邊形 28"/>
            <p:cNvSpPr/>
            <p:nvPr/>
          </p:nvSpPr>
          <p:spPr>
            <a:xfrm>
              <a:off x="531602" y="4032641"/>
              <a:ext cx="503209" cy="635240"/>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30" name="手繪多邊形 29"/>
            <p:cNvSpPr/>
            <p:nvPr/>
          </p:nvSpPr>
          <p:spPr>
            <a:xfrm>
              <a:off x="1028925" y="4063595"/>
              <a:ext cx="5824765" cy="573332"/>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ts val="2800"/>
                </a:lnSpc>
                <a:spcBef>
                  <a:spcPts val="1800"/>
                </a:spcBef>
                <a:defRPr/>
              </a:pPr>
              <a:r>
                <a:rPr lang="zh-TW" altLang="en-US" sz="2400" b="1" kern="1200" dirty="0" smtClean="0"/>
                <a:t>每月薪資總額如何界定</a:t>
              </a:r>
              <a:r>
                <a:rPr lang="en-US" altLang="zh-TW" sz="2400" b="1" kern="1200" dirty="0" smtClean="0"/>
                <a:t>?</a:t>
              </a:r>
              <a:endParaRPr lang="zh-TW" altLang="en-US" sz="2400" b="1" kern="1200" dirty="0"/>
            </a:p>
          </p:txBody>
        </p:sp>
        <p:pic>
          <p:nvPicPr>
            <p:cNvPr id="31"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1046" y="3994710"/>
              <a:ext cx="606894" cy="6731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
        <p:nvSpPr>
          <p:cNvPr id="32"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Tree>
    <p:extLst>
      <p:ext uri="{BB962C8B-B14F-4D97-AF65-F5344CB8AC3E}">
        <p14:creationId xmlns:p14="http://schemas.microsoft.com/office/powerpoint/2010/main" val="2723134576"/>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92</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8" name="Text Box 228"/>
          <p:cNvSpPr txBox="1">
            <a:spLocks noChangeArrowheads="1"/>
          </p:cNvSpPr>
          <p:nvPr/>
        </p:nvSpPr>
        <p:spPr bwMode="auto">
          <a:xfrm>
            <a:off x="645050" y="1412776"/>
            <a:ext cx="2412840"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a:solidFill>
                  <a:schemeClr val="bg1"/>
                </a:solidFill>
                <a:ea typeface="標楷體" pitchFamily="65" charset="-120"/>
              </a:rPr>
              <a:t>二</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再任之停止</a:t>
            </a:r>
            <a:r>
              <a:rPr lang="en-US" altLang="zh-TW" sz="2200" b="1" dirty="0" smtClean="0">
                <a:solidFill>
                  <a:schemeClr val="bg1"/>
                </a:solidFill>
                <a:ea typeface="標楷體" pitchFamily="65" charset="-120"/>
              </a:rPr>
              <a:t>(5)</a:t>
            </a:r>
            <a:endParaRPr lang="zh-TW" altLang="en-US" sz="2200" b="1" dirty="0">
              <a:solidFill>
                <a:schemeClr val="bg1"/>
              </a:solidFill>
              <a:ea typeface="標楷體" pitchFamily="65" charset="-120"/>
            </a:endParaRPr>
          </a:p>
        </p:txBody>
      </p:sp>
      <p:grpSp>
        <p:nvGrpSpPr>
          <p:cNvPr id="28" name="群組 27"/>
          <p:cNvGrpSpPr/>
          <p:nvPr/>
        </p:nvGrpSpPr>
        <p:grpSpPr>
          <a:xfrm>
            <a:off x="610837" y="4512349"/>
            <a:ext cx="7602193" cy="1882495"/>
            <a:chOff x="481046" y="3994710"/>
            <a:chExt cx="6260453" cy="1882495"/>
          </a:xfrm>
        </p:grpSpPr>
        <p:sp>
          <p:nvSpPr>
            <p:cNvPr id="29" name="手繪多邊形 28"/>
            <p:cNvSpPr/>
            <p:nvPr/>
          </p:nvSpPr>
          <p:spPr>
            <a:xfrm>
              <a:off x="531602" y="4032641"/>
              <a:ext cx="503209" cy="915500"/>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30" name="手繪多邊形 29"/>
            <p:cNvSpPr/>
            <p:nvPr/>
          </p:nvSpPr>
          <p:spPr>
            <a:xfrm>
              <a:off x="1034811" y="4059678"/>
              <a:ext cx="5706688" cy="1817527"/>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marL="180975" lvl="0" indent="-180975">
                <a:lnSpc>
                  <a:spcPts val="2800"/>
                </a:lnSpc>
                <a:buFont typeface="Wingdings" panose="05000000000000000000" pitchFamily="2" charset="2"/>
                <a:buChar char="l"/>
                <a:defRPr/>
              </a:pPr>
              <a:r>
                <a:rPr lang="zh-TW" altLang="en-US" sz="2200" b="1" dirty="0">
                  <a:solidFill>
                    <a:schemeClr val="tx1"/>
                  </a:solidFill>
                  <a:latin typeface="標楷體" pitchFamily="65" charset="-120"/>
                </a:rPr>
                <a:t>所定山地、離島及其他偏遠</a:t>
              </a:r>
              <a:r>
                <a:rPr lang="zh-TW" altLang="en-US" sz="2200" b="1" dirty="0" smtClean="0">
                  <a:solidFill>
                    <a:schemeClr val="tx1"/>
                  </a:solidFill>
                  <a:latin typeface="標楷體" pitchFamily="65" charset="-120"/>
                </a:rPr>
                <a:t>地區</a:t>
              </a:r>
              <a:r>
                <a:rPr lang="zh-TW" altLang="en-US" sz="2200" b="1" dirty="0" smtClean="0">
                  <a:solidFill>
                    <a:schemeClr val="tx1"/>
                  </a:solidFill>
                  <a:latin typeface="標楷體"/>
                  <a:ea typeface="標楷體"/>
                </a:rPr>
                <a:t>：</a:t>
              </a:r>
              <a:r>
                <a:rPr lang="zh-TW" altLang="en-US" sz="2200" b="1" dirty="0" smtClean="0">
                  <a:solidFill>
                    <a:srgbClr val="660066"/>
                  </a:solidFill>
                  <a:latin typeface="標楷體" pitchFamily="65" charset="-120"/>
                </a:rPr>
                <a:t>依</a:t>
              </a:r>
              <a:r>
                <a:rPr lang="zh-TW" altLang="en-US" sz="2200" b="1" dirty="0">
                  <a:solidFill>
                    <a:srgbClr val="660066"/>
                  </a:solidFill>
                  <a:latin typeface="標楷體" pitchFamily="65" charset="-120"/>
                </a:rPr>
                <a:t>衛生主管機關推動醫療促進相關方案或計畫之山地、離島及其他偏遠地區之範圍為準。</a:t>
              </a:r>
              <a:endParaRPr lang="en-US" altLang="zh-TW" sz="2200" b="1" dirty="0">
                <a:solidFill>
                  <a:srgbClr val="660066"/>
                </a:solidFill>
                <a:latin typeface="標楷體" pitchFamily="65" charset="-120"/>
              </a:endParaRPr>
            </a:p>
            <a:p>
              <a:pPr marL="180975" lvl="0" indent="-180975">
                <a:lnSpc>
                  <a:spcPts val="2800"/>
                </a:lnSpc>
                <a:buFont typeface="Wingdings" panose="05000000000000000000" pitchFamily="2" charset="2"/>
                <a:buChar char="l"/>
                <a:defRPr/>
              </a:pPr>
              <a:r>
                <a:rPr lang="zh-TW" altLang="en-US" sz="2200" b="1" dirty="0">
                  <a:solidFill>
                    <a:schemeClr val="tx1"/>
                  </a:solidFill>
                  <a:latin typeface="標楷體" pitchFamily="65" charset="-120"/>
                </a:rPr>
                <a:t>所定山地、離島及其他偏遠地區</a:t>
              </a:r>
              <a:r>
                <a:rPr lang="zh-TW" altLang="en-US" sz="2200" b="1" dirty="0" smtClean="0">
                  <a:solidFill>
                    <a:schemeClr val="tx1"/>
                  </a:solidFill>
                  <a:latin typeface="標楷體" pitchFamily="65" charset="-120"/>
                </a:rPr>
                <a:t>範圍</a:t>
              </a:r>
              <a:r>
                <a:rPr lang="zh-TW" altLang="en-US" sz="2200" b="1" dirty="0" smtClean="0">
                  <a:solidFill>
                    <a:schemeClr val="tx1"/>
                  </a:solidFill>
                  <a:latin typeface="標楷體"/>
                  <a:ea typeface="標楷體"/>
                </a:rPr>
                <a:t>：</a:t>
              </a:r>
              <a:r>
                <a:rPr lang="zh-TW" altLang="en-US" sz="2200" b="1" dirty="0" smtClean="0">
                  <a:solidFill>
                    <a:srgbClr val="660066"/>
                  </a:solidFill>
                  <a:latin typeface="標楷體" pitchFamily="65" charset="-120"/>
                </a:rPr>
                <a:t>由</a:t>
              </a:r>
              <a:r>
                <a:rPr lang="zh-TW" altLang="en-US" sz="2200" b="1" dirty="0">
                  <a:solidFill>
                    <a:srgbClr val="660066"/>
                  </a:solidFill>
                  <a:latin typeface="標楷體" pitchFamily="65" charset="-120"/>
                </a:rPr>
                <a:t>衛生主管機關協助提供並由銓敘部公告之。</a:t>
              </a:r>
            </a:p>
          </p:txBody>
        </p:sp>
        <p:pic>
          <p:nvPicPr>
            <p:cNvPr id="31"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1046" y="3994710"/>
              <a:ext cx="606894" cy="802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
        <p:nvSpPr>
          <p:cNvPr id="32"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pSp>
        <p:nvGrpSpPr>
          <p:cNvPr id="15" name="Group 17"/>
          <p:cNvGrpSpPr>
            <a:grpSpLocks/>
          </p:cNvGrpSpPr>
          <p:nvPr/>
        </p:nvGrpSpPr>
        <p:grpSpPr bwMode="auto">
          <a:xfrm>
            <a:off x="583431" y="1843663"/>
            <a:ext cx="7594600" cy="2473119"/>
            <a:chOff x="665" y="1161"/>
            <a:chExt cx="4784" cy="2722"/>
          </a:xfrm>
        </p:grpSpPr>
        <p:sp>
          <p:nvSpPr>
            <p:cNvPr id="16" name="Rectangle 11"/>
            <p:cNvSpPr>
              <a:spLocks noChangeArrowheads="1"/>
            </p:cNvSpPr>
            <p:nvPr/>
          </p:nvSpPr>
          <p:spPr bwMode="gray">
            <a:xfrm rot="-319177">
              <a:off x="665" y="1161"/>
              <a:ext cx="4309" cy="2722"/>
            </a:xfrm>
            <a:prstGeom prst="rect">
              <a:avLst/>
            </a:prstGeom>
            <a:solidFill>
              <a:srgbClr val="EAEAEA"/>
            </a:solidFill>
            <a:ln>
              <a:noFill/>
            </a:ln>
            <a:effectLst/>
            <a:extLst>
              <a:ext uri="{91240B29-F687-4F45-9708-019B960494DF}">
                <a14:hiddenLine xmlns:a14="http://schemas.microsoft.com/office/drawing/2010/main" w="9525">
                  <a:solidFill>
                    <a:srgbClr val="C0C0C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400">
                <a:latin typeface="標楷體" pitchFamily="65" charset="-120"/>
                <a:ea typeface="標楷體" pitchFamily="65" charset="-120"/>
              </a:endParaRPr>
            </a:p>
          </p:txBody>
        </p:sp>
        <p:sp>
          <p:nvSpPr>
            <p:cNvPr id="17" name="Rectangle 12"/>
            <p:cNvSpPr>
              <a:spLocks noChangeArrowheads="1"/>
            </p:cNvSpPr>
            <p:nvPr/>
          </p:nvSpPr>
          <p:spPr bwMode="gray">
            <a:xfrm>
              <a:off x="975" y="1253"/>
              <a:ext cx="4474" cy="2630"/>
            </a:xfrm>
            <a:prstGeom prst="rect">
              <a:avLst/>
            </a:prstGeom>
            <a:gradFill rotWithShape="1">
              <a:gsLst>
                <a:gs pos="0">
                  <a:srgbClr val="CCFFFF"/>
                </a:gs>
                <a:gs pos="100000">
                  <a:srgbClr val="F4FFFF"/>
                </a:gs>
              </a:gsLst>
              <a:path path="shape">
                <a:fillToRect l="50000" t="50000" r="50000" b="50000"/>
              </a:path>
            </a:gradFill>
            <a:ln w="9525" cap="rnd">
              <a:solidFill>
                <a:srgbClr val="000000"/>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261938" indent="-261938" eaLnBrk="0" hangingPunct="0">
                <a:defRPr kumimoji="1" sz="2400">
                  <a:solidFill>
                    <a:schemeClr val="tx1"/>
                  </a:solidFill>
                  <a:latin typeface="標楷體" pitchFamily="65" charset="-120"/>
                  <a:ea typeface="標楷體" pitchFamily="65" charset="-120"/>
                </a:defRPr>
              </a:lvl1pPr>
              <a:lvl2pPr marL="742950" indent="-285750" eaLnBrk="0" hangingPunct="0">
                <a:defRPr kumimoji="1" sz="2400">
                  <a:solidFill>
                    <a:schemeClr val="tx1"/>
                  </a:solidFill>
                  <a:latin typeface="標楷體" pitchFamily="65" charset="-120"/>
                  <a:ea typeface="標楷體" pitchFamily="65" charset="-120"/>
                </a:defRPr>
              </a:lvl2pPr>
              <a:lvl3pPr marL="1143000" indent="-228600" eaLnBrk="0" hangingPunct="0">
                <a:defRPr kumimoji="1" sz="2400">
                  <a:solidFill>
                    <a:schemeClr val="tx1"/>
                  </a:solidFill>
                  <a:latin typeface="標楷體" pitchFamily="65" charset="-120"/>
                  <a:ea typeface="標楷體" pitchFamily="65" charset="-120"/>
                </a:defRPr>
              </a:lvl3pPr>
              <a:lvl4pPr marL="1600200" indent="-228600" eaLnBrk="0" hangingPunct="0">
                <a:defRPr kumimoji="1" sz="2400">
                  <a:solidFill>
                    <a:schemeClr val="tx1"/>
                  </a:solidFill>
                  <a:latin typeface="標楷體" pitchFamily="65" charset="-120"/>
                  <a:ea typeface="標楷體" pitchFamily="65" charset="-120"/>
                </a:defRPr>
              </a:lvl4pPr>
              <a:lvl5pPr marL="2057400" indent="-228600" eaLnBrk="0" hangingPunct="0">
                <a:defRPr kumimoji="1" sz="2400">
                  <a:solidFill>
                    <a:schemeClr val="tx1"/>
                  </a:solidFill>
                  <a:latin typeface="標楷體" pitchFamily="65" charset="-120"/>
                  <a:ea typeface="標楷體" pitchFamily="65" charset="-120"/>
                </a:defRPr>
              </a:lvl5pPr>
              <a:lvl6pPr marL="25146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6pPr>
              <a:lvl7pPr marL="29718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7pPr>
              <a:lvl8pPr marL="34290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8pPr>
              <a:lvl9pPr marL="38862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9pPr>
            </a:lstStyle>
            <a:p>
              <a:pPr algn="just" eaLnBrk="1" hangingPunct="1">
                <a:spcBef>
                  <a:spcPct val="0"/>
                </a:spcBef>
                <a:defRPr/>
              </a:pPr>
              <a:endParaRPr lang="en-US" altLang="zh-TW" b="1" dirty="0" smtClean="0"/>
            </a:p>
            <a:p>
              <a:pPr algn="just" eaLnBrk="1" hangingPunct="1">
                <a:spcBef>
                  <a:spcPct val="0"/>
                </a:spcBef>
                <a:defRPr/>
              </a:pPr>
              <a:endParaRPr lang="en-US" altLang="zh-TW" b="1" dirty="0" smtClean="0"/>
            </a:p>
            <a:p>
              <a:pPr marL="363538" indent="-363538" algn="just" eaLnBrk="1" hangingPunct="1">
                <a:spcBef>
                  <a:spcPct val="0"/>
                </a:spcBef>
                <a:defRPr/>
              </a:pPr>
              <a:r>
                <a:rPr lang="en-US" altLang="zh-TW" b="1" dirty="0" smtClean="0"/>
                <a:t>1.</a:t>
              </a:r>
              <a:r>
                <a:rPr lang="zh-TW" altLang="en-US" b="1" dirty="0" smtClean="0"/>
                <a:t>受聘（僱）執行政府因應緊急或危難事故之救災或救難職務</a:t>
              </a:r>
              <a:endParaRPr lang="en-US" altLang="zh-TW" b="1" dirty="0" smtClean="0"/>
            </a:p>
            <a:p>
              <a:pPr marL="363538" indent="-363538" algn="just" eaLnBrk="1" hangingPunct="1">
                <a:spcBef>
                  <a:spcPts val="600"/>
                </a:spcBef>
                <a:defRPr/>
              </a:pPr>
              <a:r>
                <a:rPr lang="en-US" altLang="zh-TW" b="1" dirty="0" smtClean="0">
                  <a:latin typeface="標楷體"/>
                  <a:ea typeface="標楷體"/>
                </a:rPr>
                <a:t>2.</a:t>
              </a:r>
              <a:r>
                <a:rPr lang="zh-TW" altLang="en-US" b="1" dirty="0" smtClean="0">
                  <a:latin typeface="標楷體"/>
                  <a:ea typeface="標楷體"/>
                </a:rPr>
                <a:t>受聘（僱）擔任山地、離島或其他偏遠地區之公立醫療機關</a:t>
              </a:r>
              <a:r>
                <a:rPr lang="en-US" altLang="zh-TW" b="1" dirty="0" smtClean="0">
                  <a:latin typeface="標楷體"/>
                  <a:ea typeface="標楷體"/>
                </a:rPr>
                <a:t>(</a:t>
              </a:r>
              <a:r>
                <a:rPr lang="zh-TW" altLang="en-US" b="1" dirty="0" smtClean="0">
                  <a:latin typeface="標楷體"/>
                  <a:ea typeface="標楷體"/>
                </a:rPr>
                <a:t>構</a:t>
              </a:r>
              <a:r>
                <a:rPr lang="en-US" altLang="zh-TW" b="1" dirty="0" smtClean="0">
                  <a:latin typeface="標楷體"/>
                  <a:ea typeface="標楷體"/>
                </a:rPr>
                <a:t>)</a:t>
              </a:r>
              <a:r>
                <a:rPr lang="zh-TW" altLang="en-US" b="1" dirty="0" smtClean="0">
                  <a:latin typeface="標楷體"/>
                  <a:ea typeface="標楷體"/>
                </a:rPr>
                <a:t>，從事基層醫療照護職務</a:t>
              </a:r>
              <a:endParaRPr lang="en-US" altLang="zh-TW" b="1" dirty="0" smtClean="0">
                <a:latin typeface="標楷體"/>
                <a:ea typeface="標楷體"/>
              </a:endParaRPr>
            </a:p>
            <a:p>
              <a:pPr algn="just" eaLnBrk="1" hangingPunct="1">
                <a:spcBef>
                  <a:spcPct val="0"/>
                </a:spcBef>
                <a:defRPr/>
              </a:pPr>
              <a:endParaRPr lang="zh-TW" altLang="en-US" b="1" dirty="0" smtClean="0"/>
            </a:p>
          </p:txBody>
        </p:sp>
        <p:sp>
          <p:nvSpPr>
            <p:cNvPr id="18" name="Rectangle 16"/>
            <p:cNvSpPr>
              <a:spLocks noChangeArrowheads="1"/>
            </p:cNvSpPr>
            <p:nvPr/>
          </p:nvSpPr>
          <p:spPr bwMode="auto">
            <a:xfrm>
              <a:off x="976" y="1350"/>
              <a:ext cx="2474" cy="492"/>
            </a:xfrm>
            <a:prstGeom prst="rect">
              <a:avLst/>
            </a:prstGeom>
            <a:gradFill rotWithShape="1">
              <a:gsLst>
                <a:gs pos="0">
                  <a:schemeClr val="bg1"/>
                </a:gs>
                <a:gs pos="100000">
                  <a:srgbClr val="FFFF66"/>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o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Tx/>
                <a:buNone/>
              </a:pPr>
              <a:r>
                <a:rPr lang="en-US" altLang="zh-TW" sz="2400" b="1" dirty="0">
                  <a:solidFill>
                    <a:srgbClr val="0000CC"/>
                  </a:solidFill>
                  <a:ea typeface="標楷體" pitchFamily="65" charset="-120"/>
                </a:rPr>
                <a:t>◎</a:t>
              </a:r>
              <a:r>
                <a:rPr lang="zh-TW" altLang="en-US" sz="2400" b="1" dirty="0">
                  <a:solidFill>
                    <a:srgbClr val="0000CC"/>
                  </a:solidFill>
                  <a:ea typeface="標楷體" pitchFamily="65" charset="-120"/>
                </a:rPr>
                <a:t>再</a:t>
              </a:r>
              <a:r>
                <a:rPr lang="zh-TW" altLang="en-US" sz="2400" b="1" dirty="0" smtClean="0">
                  <a:solidFill>
                    <a:srgbClr val="0000CC"/>
                  </a:solidFill>
                  <a:ea typeface="標楷體" pitchFamily="65" charset="-120"/>
                </a:rPr>
                <a:t>任規定適用之排除</a:t>
              </a:r>
              <a:r>
                <a:rPr lang="zh-TW" altLang="en-US" sz="2400" b="1" dirty="0">
                  <a:solidFill>
                    <a:srgbClr val="0000CC"/>
                  </a:solidFill>
                  <a:ea typeface="標楷體" pitchFamily="65" charset="-120"/>
                </a:rPr>
                <a:t>對象</a:t>
              </a:r>
            </a:p>
          </p:txBody>
        </p:sp>
      </p:grpSp>
    </p:spTree>
    <p:extLst>
      <p:ext uri="{BB962C8B-B14F-4D97-AF65-F5344CB8AC3E}">
        <p14:creationId xmlns:p14="http://schemas.microsoft.com/office/powerpoint/2010/main" val="767387280"/>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93</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8" name="Text Box 228"/>
          <p:cNvSpPr txBox="1">
            <a:spLocks noChangeArrowheads="1"/>
          </p:cNvSpPr>
          <p:nvPr/>
        </p:nvSpPr>
        <p:spPr bwMode="auto">
          <a:xfrm>
            <a:off x="645050" y="1412776"/>
            <a:ext cx="3823483"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a:solidFill>
                  <a:schemeClr val="bg1"/>
                </a:solidFill>
                <a:ea typeface="標楷體" pitchFamily="65" charset="-120"/>
              </a:rPr>
              <a:t>三</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赴大陸地區停止</a:t>
            </a:r>
            <a:r>
              <a:rPr lang="zh-TW" altLang="en-US" sz="2200" b="1" dirty="0">
                <a:solidFill>
                  <a:schemeClr val="bg1"/>
                </a:solidFill>
                <a:ea typeface="標楷體" pitchFamily="65" charset="-120"/>
              </a:rPr>
              <a:t>及</a:t>
            </a:r>
            <a:r>
              <a:rPr lang="zh-TW" altLang="en-US" sz="2200" b="1" dirty="0" smtClean="0">
                <a:solidFill>
                  <a:schemeClr val="bg1"/>
                </a:solidFill>
                <a:ea typeface="標楷體" pitchFamily="65" charset="-120"/>
              </a:rPr>
              <a:t>暫停</a:t>
            </a:r>
            <a:r>
              <a:rPr lang="en-US" altLang="zh-TW" sz="2200" b="1" dirty="0" smtClean="0">
                <a:solidFill>
                  <a:schemeClr val="bg1"/>
                </a:solidFill>
                <a:ea typeface="標楷體" pitchFamily="65" charset="-120"/>
              </a:rPr>
              <a:t>(1)</a:t>
            </a:r>
            <a:endParaRPr lang="zh-TW" altLang="en-US" sz="2200" b="1" dirty="0">
              <a:solidFill>
                <a:schemeClr val="bg1"/>
              </a:solidFill>
              <a:ea typeface="標楷體" pitchFamily="65" charset="-120"/>
            </a:endParaRPr>
          </a:p>
        </p:txBody>
      </p:sp>
      <p:sp>
        <p:nvSpPr>
          <p:cNvPr id="15"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grpSp>
        <p:nvGrpSpPr>
          <p:cNvPr id="16" name="Group 57"/>
          <p:cNvGrpSpPr>
            <a:grpSpLocks/>
          </p:cNvGrpSpPr>
          <p:nvPr/>
        </p:nvGrpSpPr>
        <p:grpSpPr bwMode="auto">
          <a:xfrm>
            <a:off x="755650" y="1885156"/>
            <a:ext cx="7704138" cy="4674394"/>
            <a:chOff x="476" y="618"/>
            <a:chExt cx="4853" cy="3514"/>
          </a:xfrm>
        </p:grpSpPr>
        <p:sp>
          <p:nvSpPr>
            <p:cNvPr id="17" name="Text Box 6"/>
            <p:cNvSpPr txBox="1">
              <a:spLocks noChangeArrowheads="1"/>
            </p:cNvSpPr>
            <p:nvPr/>
          </p:nvSpPr>
          <p:spPr bwMode="auto">
            <a:xfrm>
              <a:off x="1565" y="618"/>
              <a:ext cx="2654" cy="324"/>
            </a:xfrm>
            <a:prstGeom prst="rect">
              <a:avLst/>
            </a:prstGeom>
            <a:gradFill rotWithShape="1">
              <a:gsLst>
                <a:gs pos="0">
                  <a:schemeClr val="bg1"/>
                </a:gs>
                <a:gs pos="100000">
                  <a:srgbClr val="FFFF66"/>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None/>
              </a:pPr>
              <a:r>
                <a:rPr kumimoji="0" lang="zh-TW" altLang="en-US" sz="2200" b="1" dirty="0" smtClean="0">
                  <a:solidFill>
                    <a:srgbClr val="990000"/>
                  </a:solidFill>
                  <a:ea typeface="標楷體" pitchFamily="65" charset="-120"/>
                </a:rPr>
                <a:t>依兩岸</a:t>
              </a:r>
              <a:r>
                <a:rPr kumimoji="0" lang="zh-TW" altLang="en-US" sz="2200" b="1" dirty="0">
                  <a:solidFill>
                    <a:srgbClr val="990000"/>
                  </a:solidFill>
                  <a:ea typeface="標楷體" pitchFamily="65" charset="-120"/>
                </a:rPr>
                <a:t>條例及改領</a:t>
              </a:r>
              <a:r>
                <a:rPr kumimoji="0" lang="zh-TW" altLang="en-US" sz="2200" b="1" dirty="0" smtClean="0">
                  <a:solidFill>
                    <a:srgbClr val="990000"/>
                  </a:solidFill>
                  <a:ea typeface="標楷體" pitchFamily="65" charset="-120"/>
                </a:rPr>
                <a:t>辦法規定辦理 </a:t>
              </a:r>
              <a:endParaRPr kumimoji="0" lang="zh-TW" altLang="en-US" sz="2200" b="1" dirty="0">
                <a:solidFill>
                  <a:srgbClr val="990000"/>
                </a:solidFill>
                <a:ea typeface="標楷體" pitchFamily="65" charset="-120"/>
              </a:endParaRPr>
            </a:p>
          </p:txBody>
        </p:sp>
        <p:grpSp>
          <p:nvGrpSpPr>
            <p:cNvPr id="18" name="Group 53"/>
            <p:cNvGrpSpPr>
              <a:grpSpLocks/>
            </p:cNvGrpSpPr>
            <p:nvPr/>
          </p:nvGrpSpPr>
          <p:grpSpPr bwMode="auto">
            <a:xfrm>
              <a:off x="476" y="1162"/>
              <a:ext cx="2086" cy="2970"/>
              <a:chOff x="476" y="1162"/>
              <a:chExt cx="2086" cy="2970"/>
            </a:xfrm>
          </p:grpSpPr>
          <p:grpSp>
            <p:nvGrpSpPr>
              <p:cNvPr id="46" name="Group 16"/>
              <p:cNvGrpSpPr>
                <a:grpSpLocks/>
              </p:cNvGrpSpPr>
              <p:nvPr/>
            </p:nvGrpSpPr>
            <p:grpSpPr bwMode="auto">
              <a:xfrm>
                <a:off x="476" y="1480"/>
                <a:ext cx="2086" cy="2652"/>
                <a:chOff x="576" y="1056"/>
                <a:chExt cx="1344" cy="2652"/>
              </a:xfrm>
            </p:grpSpPr>
            <p:sp>
              <p:nvSpPr>
                <p:cNvPr id="48" name="Rectangle 17"/>
                <p:cNvSpPr>
                  <a:spLocks noChangeArrowheads="1"/>
                </p:cNvSpPr>
                <p:nvPr/>
              </p:nvSpPr>
              <p:spPr bwMode="gray">
                <a:xfrm>
                  <a:off x="1522" y="1074"/>
                  <a:ext cx="96" cy="2352"/>
                </a:xfrm>
                <a:prstGeom prst="rect">
                  <a:avLst/>
                </a:prstGeom>
                <a:solidFill>
                  <a:srgbClr val="00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49" name="AutoShape 18"/>
                <p:cNvSpPr>
                  <a:spLocks noChangeArrowheads="1"/>
                </p:cNvSpPr>
                <p:nvPr/>
              </p:nvSpPr>
              <p:spPr bwMode="gray">
                <a:xfrm>
                  <a:off x="1186" y="3415"/>
                  <a:ext cx="432" cy="288"/>
                </a:xfrm>
                <a:prstGeom prst="parallelogram">
                  <a:avLst>
                    <a:gd name="adj" fmla="val 114236"/>
                  </a:avLst>
                </a:prstGeom>
                <a:solidFill>
                  <a:srgbClr val="00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50" name="AutoShape 19"/>
                <p:cNvSpPr>
                  <a:spLocks noChangeArrowheads="1"/>
                </p:cNvSpPr>
                <p:nvPr/>
              </p:nvSpPr>
              <p:spPr bwMode="gray">
                <a:xfrm>
                  <a:off x="576" y="1488"/>
                  <a:ext cx="1344" cy="542"/>
                </a:xfrm>
                <a:prstGeom prst="roundRect">
                  <a:avLst>
                    <a:gd name="adj" fmla="val 16667"/>
                  </a:avLst>
                </a:prstGeom>
                <a:gradFill rotWithShape="1">
                  <a:gsLst>
                    <a:gs pos="0">
                      <a:srgbClr val="CCECFF"/>
                    </a:gs>
                    <a:gs pos="50000">
                      <a:srgbClr val="E9F7FF"/>
                    </a:gs>
                    <a:gs pos="100000">
                      <a:srgbClr val="CCECFF"/>
                    </a:gs>
                  </a:gsLst>
                  <a:lin ang="2700000" scaled="1"/>
                </a:gradFill>
                <a:ln w="38100">
                  <a:solidFill>
                    <a:srgbClr val="3366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lnSpc>
                      <a:spcPct val="100000"/>
                    </a:lnSpc>
                    <a:spcBef>
                      <a:spcPct val="0"/>
                    </a:spcBef>
                    <a:buFontTx/>
                    <a:buNone/>
                    <a:defRPr/>
                  </a:pPr>
                  <a:r>
                    <a:rPr kumimoji="0" lang="zh-TW" altLang="en-US"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a typeface="標楷體" pitchFamily="65" charset="-120"/>
                    </a:rPr>
                    <a:t>長期居住</a:t>
                  </a:r>
                  <a:endParaRPr kumimoji="0" lang="en-US" altLang="zh-TW"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a typeface="標楷體" pitchFamily="65" charset="-120"/>
                  </a:endParaRPr>
                </a:p>
                <a:p>
                  <a:pPr algn="ctr">
                    <a:lnSpc>
                      <a:spcPct val="100000"/>
                    </a:lnSpc>
                    <a:spcBef>
                      <a:spcPct val="0"/>
                    </a:spcBef>
                    <a:buFontTx/>
                    <a:buNone/>
                    <a:defRPr/>
                  </a:pPr>
                  <a:r>
                    <a:rPr kumimoji="0" lang="zh-TW" altLang="en-US" sz="2200" b="1" dirty="0" smtClean="0">
                      <a:solidFill>
                        <a:srgbClr val="FF0000"/>
                      </a:solidFill>
                      <a:ea typeface="標楷體" pitchFamily="65" charset="-120"/>
                    </a:rPr>
                    <a:t>設有戶籍</a:t>
                  </a:r>
                  <a:r>
                    <a:rPr kumimoji="0" lang="zh-TW" altLang="en-US" sz="2200" b="1" dirty="0" smtClean="0">
                      <a:latin typeface="標楷體" pitchFamily="65" charset="-120"/>
                      <a:ea typeface="標楷體" pitchFamily="65" charset="-120"/>
                    </a:rPr>
                    <a:t>或</a:t>
                  </a:r>
                  <a:r>
                    <a:rPr kumimoji="0" lang="zh-TW" altLang="en-US" sz="2200" b="1" dirty="0" smtClean="0">
                      <a:solidFill>
                        <a:srgbClr val="FF0000"/>
                      </a:solidFill>
                      <a:ea typeface="標楷體" pitchFamily="65" charset="-120"/>
                    </a:rPr>
                    <a:t>領有護照</a:t>
                  </a:r>
                </a:p>
              </p:txBody>
            </p:sp>
            <p:grpSp>
              <p:nvGrpSpPr>
                <p:cNvPr id="51" name="Group 20"/>
                <p:cNvGrpSpPr>
                  <a:grpSpLocks/>
                </p:cNvGrpSpPr>
                <p:nvPr/>
              </p:nvGrpSpPr>
              <p:grpSpPr bwMode="auto">
                <a:xfrm>
                  <a:off x="1101" y="1056"/>
                  <a:ext cx="517" cy="480"/>
                  <a:chOff x="1101" y="1056"/>
                  <a:chExt cx="517" cy="480"/>
                </a:xfrm>
              </p:grpSpPr>
              <p:sp>
                <p:nvSpPr>
                  <p:cNvPr id="57" name="AutoShape 21"/>
                  <p:cNvSpPr>
                    <a:spLocks noChangeArrowheads="1"/>
                  </p:cNvSpPr>
                  <p:nvPr/>
                </p:nvSpPr>
                <p:spPr bwMode="gray">
                  <a:xfrm>
                    <a:off x="1186" y="1056"/>
                    <a:ext cx="432" cy="288"/>
                  </a:xfrm>
                  <a:prstGeom prst="parallelogram">
                    <a:avLst>
                      <a:gd name="adj" fmla="val 109375"/>
                    </a:avLst>
                  </a:prstGeom>
                  <a:solidFill>
                    <a:srgbClr val="0099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58" name="AutoShape 22"/>
                  <p:cNvSpPr>
                    <a:spLocks noChangeArrowheads="1"/>
                  </p:cNvSpPr>
                  <p:nvPr/>
                </p:nvSpPr>
                <p:spPr bwMode="gray">
                  <a:xfrm>
                    <a:off x="1101" y="1344"/>
                    <a:ext cx="288" cy="192"/>
                  </a:xfrm>
                  <a:prstGeom prst="downArrow">
                    <a:avLst>
                      <a:gd name="adj1" fmla="val 38889"/>
                      <a:gd name="adj2" fmla="val 50519"/>
                    </a:avLst>
                  </a:prstGeom>
                  <a:solidFill>
                    <a:srgbClr val="0099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grpSp>
            <p:sp>
              <p:nvSpPr>
                <p:cNvPr id="52" name="AutoShape 23"/>
                <p:cNvSpPr>
                  <a:spLocks noChangeArrowheads="1"/>
                </p:cNvSpPr>
                <p:nvPr/>
              </p:nvSpPr>
              <p:spPr bwMode="gray">
                <a:xfrm>
                  <a:off x="576" y="2160"/>
                  <a:ext cx="1344" cy="542"/>
                </a:xfrm>
                <a:prstGeom prst="roundRect">
                  <a:avLst>
                    <a:gd name="adj" fmla="val 16667"/>
                  </a:avLst>
                </a:prstGeom>
                <a:gradFill rotWithShape="1">
                  <a:gsLst>
                    <a:gs pos="0">
                      <a:srgbClr val="CCECFF"/>
                    </a:gs>
                    <a:gs pos="50000">
                      <a:srgbClr val="E9F7FF"/>
                    </a:gs>
                    <a:gs pos="100000">
                      <a:srgbClr val="CCECFF"/>
                    </a:gs>
                  </a:gsLst>
                  <a:lin ang="2700000" scaled="1"/>
                </a:gradFill>
                <a:ln w="38100">
                  <a:solidFill>
                    <a:srgbClr val="3366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lnSpc>
                      <a:spcPct val="100000"/>
                    </a:lnSpc>
                    <a:spcBef>
                      <a:spcPct val="0"/>
                    </a:spcBef>
                    <a:buFontTx/>
                    <a:buNone/>
                  </a:pPr>
                  <a:r>
                    <a:rPr kumimoji="0" lang="zh-TW" altLang="en-US" sz="2200" b="1">
                      <a:solidFill>
                        <a:srgbClr val="000000"/>
                      </a:solidFill>
                      <a:ea typeface="標楷體" pitchFamily="65" charset="-120"/>
                    </a:rPr>
                    <a:t>經許可回復身分</a:t>
                  </a:r>
                </a:p>
                <a:p>
                  <a:pPr algn="ctr">
                    <a:lnSpc>
                      <a:spcPct val="100000"/>
                    </a:lnSpc>
                    <a:spcBef>
                      <a:spcPct val="0"/>
                    </a:spcBef>
                    <a:buFontTx/>
                    <a:buNone/>
                  </a:pPr>
                  <a:r>
                    <a:rPr kumimoji="0" lang="zh-TW" altLang="en-US" sz="2200" b="1">
                      <a:solidFill>
                        <a:srgbClr val="000000"/>
                      </a:solidFill>
                      <a:ea typeface="標楷體" pitchFamily="65" charset="-120"/>
                    </a:rPr>
                    <a:t>可申請</a:t>
                  </a:r>
                  <a:r>
                    <a:rPr kumimoji="0" lang="zh-TW" altLang="en-US" sz="2200" b="1">
                      <a:solidFill>
                        <a:schemeClr val="accent2"/>
                      </a:solidFill>
                      <a:ea typeface="標楷體" pitchFamily="65" charset="-120"/>
                    </a:rPr>
                    <a:t>向後恢復</a:t>
                  </a:r>
                </a:p>
              </p:txBody>
            </p:sp>
            <p:sp>
              <p:nvSpPr>
                <p:cNvPr id="53" name="AutoShape 24"/>
                <p:cNvSpPr>
                  <a:spLocks noChangeArrowheads="1"/>
                </p:cNvSpPr>
                <p:nvPr/>
              </p:nvSpPr>
              <p:spPr bwMode="gray">
                <a:xfrm>
                  <a:off x="576" y="2832"/>
                  <a:ext cx="1344" cy="542"/>
                </a:xfrm>
                <a:prstGeom prst="roundRect">
                  <a:avLst>
                    <a:gd name="adj" fmla="val 16667"/>
                  </a:avLst>
                </a:prstGeom>
                <a:gradFill rotWithShape="1">
                  <a:gsLst>
                    <a:gs pos="0">
                      <a:srgbClr val="CCECFF"/>
                    </a:gs>
                    <a:gs pos="50000">
                      <a:srgbClr val="E9F7FF"/>
                    </a:gs>
                    <a:gs pos="100000">
                      <a:srgbClr val="CCECFF"/>
                    </a:gs>
                  </a:gsLst>
                  <a:lin ang="2700000" scaled="1"/>
                </a:gradFill>
                <a:ln w="38100">
                  <a:solidFill>
                    <a:srgbClr val="3366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a:lnSpc>
                      <a:spcPct val="100000"/>
                    </a:lnSpc>
                    <a:spcBef>
                      <a:spcPct val="0"/>
                    </a:spcBef>
                    <a:buFontTx/>
                    <a:buNone/>
                  </a:pPr>
                  <a:r>
                    <a:rPr kumimoji="0" lang="zh-TW" altLang="en-US" sz="2200" b="1">
                      <a:ea typeface="標楷體" pitchFamily="65" charset="-120"/>
                    </a:rPr>
                    <a:t>停止期間</a:t>
                  </a:r>
                </a:p>
                <a:p>
                  <a:pPr algn="ctr">
                    <a:lnSpc>
                      <a:spcPct val="100000"/>
                    </a:lnSpc>
                    <a:spcBef>
                      <a:spcPct val="0"/>
                    </a:spcBef>
                    <a:buFontTx/>
                    <a:buNone/>
                  </a:pPr>
                  <a:r>
                    <a:rPr kumimoji="0" lang="zh-TW" altLang="en-US" sz="2200" b="1">
                      <a:solidFill>
                        <a:srgbClr val="FF0000"/>
                      </a:solidFill>
                      <a:ea typeface="標楷體" pitchFamily="65" charset="-120"/>
                    </a:rPr>
                    <a:t>不得補發</a:t>
                  </a:r>
                </a:p>
              </p:txBody>
            </p:sp>
            <p:sp>
              <p:nvSpPr>
                <p:cNvPr id="54" name="AutoShape 25"/>
                <p:cNvSpPr>
                  <a:spLocks noChangeArrowheads="1"/>
                </p:cNvSpPr>
                <p:nvPr/>
              </p:nvSpPr>
              <p:spPr bwMode="gray">
                <a:xfrm>
                  <a:off x="1104" y="2034"/>
                  <a:ext cx="288" cy="192"/>
                </a:xfrm>
                <a:prstGeom prst="downArrow">
                  <a:avLst>
                    <a:gd name="adj1" fmla="val 38889"/>
                    <a:gd name="adj2" fmla="val 50519"/>
                  </a:avLst>
                </a:prstGeom>
                <a:gradFill rotWithShape="1">
                  <a:gsLst>
                    <a:gs pos="0">
                      <a:srgbClr val="004776"/>
                    </a:gs>
                    <a:gs pos="100000">
                      <a:srgbClr val="0099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55" name="AutoShape 26"/>
                <p:cNvSpPr>
                  <a:spLocks noChangeArrowheads="1"/>
                </p:cNvSpPr>
                <p:nvPr/>
              </p:nvSpPr>
              <p:spPr bwMode="gray">
                <a:xfrm>
                  <a:off x="1104" y="2706"/>
                  <a:ext cx="288" cy="192"/>
                </a:xfrm>
                <a:prstGeom prst="downArrow">
                  <a:avLst>
                    <a:gd name="adj1" fmla="val 38889"/>
                    <a:gd name="adj2" fmla="val 50519"/>
                  </a:avLst>
                </a:prstGeom>
                <a:gradFill rotWithShape="1">
                  <a:gsLst>
                    <a:gs pos="0">
                      <a:srgbClr val="004776"/>
                    </a:gs>
                    <a:gs pos="100000">
                      <a:srgbClr val="0099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56" name="Rectangle 27"/>
                <p:cNvSpPr>
                  <a:spLocks noChangeArrowheads="1"/>
                </p:cNvSpPr>
                <p:nvPr/>
              </p:nvSpPr>
              <p:spPr bwMode="gray">
                <a:xfrm>
                  <a:off x="1195" y="3390"/>
                  <a:ext cx="109" cy="318"/>
                </a:xfrm>
                <a:prstGeom prst="rect">
                  <a:avLst/>
                </a:prstGeom>
                <a:gradFill rotWithShape="1">
                  <a:gsLst>
                    <a:gs pos="0">
                      <a:srgbClr val="004776"/>
                    </a:gs>
                    <a:gs pos="50000">
                      <a:srgbClr val="0099FF"/>
                    </a:gs>
                    <a:gs pos="100000">
                      <a:srgbClr val="004776"/>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grpSp>
          <p:sp>
            <p:nvSpPr>
              <p:cNvPr id="47" name="AutoShape 9"/>
              <p:cNvSpPr>
                <a:spLocks noChangeArrowheads="1"/>
              </p:cNvSpPr>
              <p:nvPr/>
            </p:nvSpPr>
            <p:spPr bwMode="gray">
              <a:xfrm>
                <a:off x="632" y="1162"/>
                <a:ext cx="1852" cy="453"/>
              </a:xfrm>
              <a:prstGeom prst="roundRect">
                <a:avLst>
                  <a:gd name="adj" fmla="val 50000"/>
                </a:avLst>
              </a:prstGeom>
              <a:gradFill rotWithShape="1">
                <a:gsLst>
                  <a:gs pos="0">
                    <a:srgbClr val="3659EC"/>
                  </a:gs>
                  <a:gs pos="100000">
                    <a:srgbClr val="3659EC">
                      <a:gamma/>
                      <a:shade val="46275"/>
                      <a:invGamma/>
                    </a:srgbClr>
                  </a:gs>
                </a:gsLst>
                <a:lin ang="0" scaled="1"/>
              </a:gradFill>
              <a:ln w="38100" algn="ctr">
                <a:solidFill>
                  <a:srgbClr val="FFFFFF"/>
                </a:solidFill>
                <a:round/>
                <a:headEnd/>
                <a:tailEnd/>
              </a:ln>
              <a:effectLst>
                <a:outerShdw dist="107763" dir="2700000" algn="ctr" rotWithShape="0">
                  <a:srgbClr val="000000">
                    <a:alpha val="50000"/>
                  </a:srgbClr>
                </a:outerShdw>
              </a:effectLst>
            </p:spPr>
            <p:txBody>
              <a:bodyPr wrap="none" anchor="ctr"/>
              <a:lstStyle/>
              <a:p>
                <a:pPr algn="ctr" eaLnBrk="0" hangingPunct="0">
                  <a:lnSpc>
                    <a:spcPct val="100000"/>
                  </a:lnSpc>
                  <a:spcBef>
                    <a:spcPct val="0"/>
                  </a:spcBef>
                  <a:defRPr/>
                </a:pPr>
                <a:r>
                  <a:rPr kumimoji="0" lang="zh-TW" altLang="en-US" sz="3000" b="1" dirty="0">
                    <a:solidFill>
                      <a:srgbClr val="FFFFFF"/>
                    </a:solidFill>
                    <a:effectLst>
                      <a:outerShdw blurRad="38100" dist="38100" dir="2700000" algn="tl">
                        <a:srgbClr val="000000"/>
                      </a:outerShdw>
                    </a:effectLst>
                    <a:latin typeface="Arial" charset="0"/>
                  </a:rPr>
                  <a:t>停止</a:t>
                </a:r>
              </a:p>
            </p:txBody>
          </p:sp>
        </p:grpSp>
        <p:grpSp>
          <p:nvGrpSpPr>
            <p:cNvPr id="19" name="Group 54"/>
            <p:cNvGrpSpPr>
              <a:grpSpLocks/>
            </p:cNvGrpSpPr>
            <p:nvPr/>
          </p:nvGrpSpPr>
          <p:grpSpPr bwMode="auto">
            <a:xfrm>
              <a:off x="3198" y="1162"/>
              <a:ext cx="2131" cy="2970"/>
              <a:chOff x="3198" y="1162"/>
              <a:chExt cx="2131" cy="2970"/>
            </a:xfrm>
          </p:grpSpPr>
          <p:grpSp>
            <p:nvGrpSpPr>
              <p:cNvPr id="33" name="Group 28"/>
              <p:cNvGrpSpPr>
                <a:grpSpLocks/>
              </p:cNvGrpSpPr>
              <p:nvPr/>
            </p:nvGrpSpPr>
            <p:grpSpPr bwMode="auto">
              <a:xfrm>
                <a:off x="3198" y="1480"/>
                <a:ext cx="2131" cy="2652"/>
                <a:chOff x="576" y="1056"/>
                <a:chExt cx="1344" cy="2652"/>
              </a:xfrm>
            </p:grpSpPr>
            <p:sp>
              <p:nvSpPr>
                <p:cNvPr id="35" name="Rectangle 29"/>
                <p:cNvSpPr>
                  <a:spLocks noChangeArrowheads="1"/>
                </p:cNvSpPr>
                <p:nvPr/>
              </p:nvSpPr>
              <p:spPr bwMode="gray">
                <a:xfrm>
                  <a:off x="1522" y="1074"/>
                  <a:ext cx="96" cy="2352"/>
                </a:xfrm>
                <a:prstGeom prst="rect">
                  <a:avLst/>
                </a:prstGeom>
                <a:solidFill>
                  <a:srgbClr val="00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36" name="AutoShape 30"/>
                <p:cNvSpPr>
                  <a:spLocks noChangeArrowheads="1"/>
                </p:cNvSpPr>
                <p:nvPr/>
              </p:nvSpPr>
              <p:spPr bwMode="gray">
                <a:xfrm>
                  <a:off x="1186" y="3415"/>
                  <a:ext cx="432" cy="288"/>
                </a:xfrm>
                <a:prstGeom prst="parallelogram">
                  <a:avLst>
                    <a:gd name="adj" fmla="val 114236"/>
                  </a:avLst>
                </a:prstGeom>
                <a:solidFill>
                  <a:srgbClr val="00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37" name="AutoShape 31"/>
                <p:cNvSpPr>
                  <a:spLocks noChangeArrowheads="1"/>
                </p:cNvSpPr>
                <p:nvPr/>
              </p:nvSpPr>
              <p:spPr bwMode="gray">
                <a:xfrm>
                  <a:off x="576" y="1488"/>
                  <a:ext cx="1344" cy="542"/>
                </a:xfrm>
                <a:prstGeom prst="roundRect">
                  <a:avLst>
                    <a:gd name="adj" fmla="val 16667"/>
                  </a:avLst>
                </a:prstGeom>
                <a:gradFill rotWithShape="1">
                  <a:gsLst>
                    <a:gs pos="0">
                      <a:srgbClr val="CCFFFF"/>
                    </a:gs>
                    <a:gs pos="50000">
                      <a:srgbClr val="ECFFFF"/>
                    </a:gs>
                    <a:gs pos="100000">
                      <a:srgbClr val="CCFFFF"/>
                    </a:gs>
                  </a:gsLst>
                  <a:lin ang="2700000" scaled="1"/>
                </a:gradFill>
                <a:ln w="38100">
                  <a:solidFill>
                    <a:srgbClr val="0099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lnSpc>
                      <a:spcPct val="100000"/>
                    </a:lnSpc>
                    <a:spcBef>
                      <a:spcPct val="0"/>
                    </a:spcBef>
                    <a:buFontTx/>
                    <a:buNone/>
                    <a:defRPr/>
                  </a:pPr>
                  <a:r>
                    <a:rPr kumimoji="0" lang="zh-TW" altLang="en-US"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itchFamily="65" charset="-120"/>
                      <a:ea typeface="標楷體" pitchFamily="65" charset="-120"/>
                    </a:rPr>
                    <a:t>長期居住</a:t>
                  </a:r>
                  <a:endParaRPr kumimoji="0" lang="en-US" altLang="zh-TW" sz="2200" b="1"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itchFamily="65" charset="-120"/>
                    <a:ea typeface="標楷體" pitchFamily="65" charset="-120"/>
                  </a:endParaRPr>
                </a:p>
                <a:p>
                  <a:pPr algn="ctr" eaLnBrk="1" hangingPunct="1">
                    <a:lnSpc>
                      <a:spcPct val="100000"/>
                    </a:lnSpc>
                    <a:spcBef>
                      <a:spcPct val="0"/>
                    </a:spcBef>
                    <a:buFontTx/>
                    <a:buNone/>
                    <a:defRPr/>
                  </a:pPr>
                  <a:r>
                    <a:rPr kumimoji="0" lang="zh-TW" altLang="en-US" sz="2200" b="1" dirty="0" smtClean="0">
                      <a:solidFill>
                        <a:srgbClr val="FF0000"/>
                      </a:solidFill>
                      <a:latin typeface="標楷體" pitchFamily="65" charset="-120"/>
                      <a:ea typeface="標楷體" pitchFamily="65" charset="-120"/>
                    </a:rPr>
                    <a:t>未設有戶籍</a:t>
                  </a:r>
                  <a:r>
                    <a:rPr kumimoji="0" lang="zh-TW" altLang="en-US" sz="2200" b="1" dirty="0" smtClean="0">
                      <a:latin typeface="標楷體" pitchFamily="65" charset="-120"/>
                      <a:ea typeface="標楷體" pitchFamily="65" charset="-120"/>
                    </a:rPr>
                    <a:t>或</a:t>
                  </a:r>
                  <a:r>
                    <a:rPr kumimoji="0" lang="zh-TW" altLang="en-US" sz="2200" b="1" dirty="0" smtClean="0">
                      <a:solidFill>
                        <a:srgbClr val="FF0000"/>
                      </a:solidFill>
                      <a:latin typeface="標楷體" pitchFamily="65" charset="-120"/>
                      <a:ea typeface="標楷體" pitchFamily="65" charset="-120"/>
                    </a:rPr>
                    <a:t>未領有護照</a:t>
                  </a:r>
                </a:p>
              </p:txBody>
            </p:sp>
            <p:grpSp>
              <p:nvGrpSpPr>
                <p:cNvPr id="38" name="Group 32"/>
                <p:cNvGrpSpPr>
                  <a:grpSpLocks/>
                </p:cNvGrpSpPr>
                <p:nvPr/>
              </p:nvGrpSpPr>
              <p:grpSpPr bwMode="auto">
                <a:xfrm>
                  <a:off x="1101" y="1056"/>
                  <a:ext cx="517" cy="480"/>
                  <a:chOff x="1101" y="1056"/>
                  <a:chExt cx="517" cy="480"/>
                </a:xfrm>
              </p:grpSpPr>
              <p:sp>
                <p:nvSpPr>
                  <p:cNvPr id="44" name="AutoShape 33"/>
                  <p:cNvSpPr>
                    <a:spLocks noChangeArrowheads="1"/>
                  </p:cNvSpPr>
                  <p:nvPr/>
                </p:nvSpPr>
                <p:spPr bwMode="gray">
                  <a:xfrm>
                    <a:off x="1186" y="1056"/>
                    <a:ext cx="432" cy="288"/>
                  </a:xfrm>
                  <a:prstGeom prst="parallelogram">
                    <a:avLst>
                      <a:gd name="adj" fmla="val 109375"/>
                    </a:avLst>
                  </a:prstGeom>
                  <a:solidFill>
                    <a:srgbClr val="00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45" name="AutoShape 34"/>
                  <p:cNvSpPr>
                    <a:spLocks noChangeArrowheads="1"/>
                  </p:cNvSpPr>
                  <p:nvPr/>
                </p:nvSpPr>
                <p:spPr bwMode="gray">
                  <a:xfrm>
                    <a:off x="1101" y="1344"/>
                    <a:ext cx="288" cy="192"/>
                  </a:xfrm>
                  <a:prstGeom prst="downArrow">
                    <a:avLst>
                      <a:gd name="adj1" fmla="val 38889"/>
                      <a:gd name="adj2" fmla="val 50519"/>
                    </a:avLst>
                  </a:prstGeom>
                  <a:solidFill>
                    <a:srgbClr val="00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grpSp>
            <p:sp>
              <p:nvSpPr>
                <p:cNvPr id="39" name="AutoShape 35"/>
                <p:cNvSpPr>
                  <a:spLocks noChangeArrowheads="1"/>
                </p:cNvSpPr>
                <p:nvPr/>
              </p:nvSpPr>
              <p:spPr bwMode="gray">
                <a:xfrm>
                  <a:off x="576" y="2160"/>
                  <a:ext cx="1344" cy="542"/>
                </a:xfrm>
                <a:prstGeom prst="roundRect">
                  <a:avLst>
                    <a:gd name="adj" fmla="val 16667"/>
                  </a:avLst>
                </a:prstGeom>
                <a:gradFill rotWithShape="1">
                  <a:gsLst>
                    <a:gs pos="0">
                      <a:srgbClr val="CCFFFF"/>
                    </a:gs>
                    <a:gs pos="50000">
                      <a:srgbClr val="ECFFFF"/>
                    </a:gs>
                    <a:gs pos="100000">
                      <a:srgbClr val="CCFFFF"/>
                    </a:gs>
                  </a:gsLst>
                  <a:lin ang="2700000" scaled="1"/>
                </a:gradFill>
                <a:ln w="38100">
                  <a:solidFill>
                    <a:srgbClr val="0099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lnSpc>
                      <a:spcPct val="100000"/>
                    </a:lnSpc>
                    <a:spcBef>
                      <a:spcPct val="0"/>
                    </a:spcBef>
                    <a:buFontTx/>
                    <a:buNone/>
                  </a:pPr>
                  <a:r>
                    <a:rPr kumimoji="0" lang="zh-TW" altLang="en-US" sz="2200" b="1">
                      <a:solidFill>
                        <a:srgbClr val="000000"/>
                      </a:solidFill>
                      <a:latin typeface="標楷體" pitchFamily="65" charset="-120"/>
                      <a:ea typeface="標楷體" pitchFamily="65" charset="-120"/>
                    </a:rPr>
                    <a:t>經親自回臺可</a:t>
                  </a:r>
                </a:p>
                <a:p>
                  <a:pPr algn="ctr" eaLnBrk="1" hangingPunct="1">
                    <a:lnSpc>
                      <a:spcPct val="100000"/>
                    </a:lnSpc>
                    <a:spcBef>
                      <a:spcPct val="0"/>
                    </a:spcBef>
                    <a:buFontTx/>
                    <a:buNone/>
                  </a:pPr>
                  <a:r>
                    <a:rPr kumimoji="0" lang="zh-TW" altLang="en-US" sz="2200" b="1">
                      <a:solidFill>
                        <a:srgbClr val="000000"/>
                      </a:solidFill>
                      <a:latin typeface="標楷體" pitchFamily="65" charset="-120"/>
                      <a:ea typeface="標楷體" pitchFamily="65" charset="-120"/>
                    </a:rPr>
                    <a:t>申請</a:t>
                  </a:r>
                  <a:r>
                    <a:rPr kumimoji="0" lang="zh-TW" altLang="en-US" sz="2200" b="1">
                      <a:solidFill>
                        <a:schemeClr val="accent2"/>
                      </a:solidFill>
                      <a:latin typeface="標楷體" pitchFamily="65" charset="-120"/>
                      <a:ea typeface="標楷體" pitchFamily="65" charset="-120"/>
                    </a:rPr>
                    <a:t>向後恢復</a:t>
                  </a:r>
                </a:p>
              </p:txBody>
            </p:sp>
            <p:sp>
              <p:nvSpPr>
                <p:cNvPr id="40" name="AutoShape 36"/>
                <p:cNvSpPr>
                  <a:spLocks noChangeArrowheads="1"/>
                </p:cNvSpPr>
                <p:nvPr/>
              </p:nvSpPr>
              <p:spPr bwMode="gray">
                <a:xfrm>
                  <a:off x="576" y="2832"/>
                  <a:ext cx="1344" cy="542"/>
                </a:xfrm>
                <a:prstGeom prst="roundRect">
                  <a:avLst>
                    <a:gd name="adj" fmla="val 16667"/>
                  </a:avLst>
                </a:prstGeom>
                <a:gradFill rotWithShape="1">
                  <a:gsLst>
                    <a:gs pos="0">
                      <a:srgbClr val="CCFFFF"/>
                    </a:gs>
                    <a:gs pos="50000">
                      <a:srgbClr val="ECFFFF"/>
                    </a:gs>
                    <a:gs pos="100000">
                      <a:srgbClr val="CCFFFF"/>
                    </a:gs>
                  </a:gsLst>
                  <a:lin ang="2700000" scaled="1"/>
                </a:gradFill>
                <a:ln w="38100">
                  <a:solidFill>
                    <a:srgbClr val="0099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algn="ctr" eaLnBrk="1" hangingPunct="1">
                    <a:lnSpc>
                      <a:spcPct val="100000"/>
                    </a:lnSpc>
                    <a:spcBef>
                      <a:spcPct val="0"/>
                    </a:spcBef>
                    <a:buFontTx/>
                    <a:buNone/>
                  </a:pPr>
                  <a:r>
                    <a:rPr kumimoji="0" lang="zh-TW" altLang="en-US" sz="2200" b="1" dirty="0" smtClean="0">
                      <a:latin typeface="標楷體" pitchFamily="65" charset="-120"/>
                      <a:ea typeface="標楷體" pitchFamily="65" charset="-120"/>
                    </a:rPr>
                    <a:t>暫停期間</a:t>
                  </a:r>
                  <a:r>
                    <a:rPr kumimoji="0" lang="en-US" altLang="zh-TW" sz="2200" b="1" dirty="0" smtClean="0">
                      <a:solidFill>
                        <a:srgbClr val="FF0066"/>
                      </a:solidFill>
                      <a:latin typeface="標楷體" pitchFamily="65" charset="-120"/>
                      <a:ea typeface="標楷體" pitchFamily="65" charset="-120"/>
                    </a:rPr>
                    <a:t>10</a:t>
                  </a:r>
                  <a:r>
                    <a:rPr kumimoji="0" lang="zh-TW" altLang="en-US" sz="2200" b="1" dirty="0" smtClean="0">
                      <a:latin typeface="標楷體" pitchFamily="65" charset="-120"/>
                      <a:ea typeface="標楷體" pitchFamily="65" charset="-120"/>
                    </a:rPr>
                    <a:t>年</a:t>
                  </a:r>
                  <a:r>
                    <a:rPr kumimoji="0" lang="zh-TW" altLang="en-US" sz="2200" b="1" dirty="0">
                      <a:latin typeface="標楷體" pitchFamily="65" charset="-120"/>
                      <a:ea typeface="標楷體" pitchFamily="65" charset="-120"/>
                    </a:rPr>
                    <a:t>時效內</a:t>
                  </a:r>
                </a:p>
                <a:p>
                  <a:pPr algn="ctr" eaLnBrk="1" hangingPunct="1">
                    <a:lnSpc>
                      <a:spcPct val="100000"/>
                    </a:lnSpc>
                    <a:spcBef>
                      <a:spcPct val="0"/>
                    </a:spcBef>
                    <a:buFontTx/>
                    <a:buNone/>
                  </a:pPr>
                  <a:r>
                    <a:rPr kumimoji="0" lang="zh-TW" altLang="en-US" sz="2200" b="1" dirty="0">
                      <a:solidFill>
                        <a:srgbClr val="FF0000"/>
                      </a:solidFill>
                      <a:latin typeface="標楷體" pitchFamily="65" charset="-120"/>
                      <a:ea typeface="標楷體" pitchFamily="65" charset="-120"/>
                    </a:rPr>
                    <a:t>得申請補發</a:t>
                  </a:r>
                </a:p>
              </p:txBody>
            </p:sp>
            <p:sp>
              <p:nvSpPr>
                <p:cNvPr id="41" name="AutoShape 37"/>
                <p:cNvSpPr>
                  <a:spLocks noChangeArrowheads="1"/>
                </p:cNvSpPr>
                <p:nvPr/>
              </p:nvSpPr>
              <p:spPr bwMode="gray">
                <a:xfrm>
                  <a:off x="1104" y="2034"/>
                  <a:ext cx="288" cy="192"/>
                </a:xfrm>
                <a:prstGeom prst="downArrow">
                  <a:avLst>
                    <a:gd name="adj1" fmla="val 38889"/>
                    <a:gd name="adj2" fmla="val 50519"/>
                  </a:avLst>
                </a:prstGeom>
                <a:gradFill rotWithShape="1">
                  <a:gsLst>
                    <a:gs pos="0">
                      <a:srgbClr val="00475E"/>
                    </a:gs>
                    <a:gs pos="100000">
                      <a:srgbClr val="0099CC"/>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42" name="AutoShape 38"/>
                <p:cNvSpPr>
                  <a:spLocks noChangeArrowheads="1"/>
                </p:cNvSpPr>
                <p:nvPr/>
              </p:nvSpPr>
              <p:spPr bwMode="gray">
                <a:xfrm>
                  <a:off x="1104" y="2706"/>
                  <a:ext cx="288" cy="192"/>
                </a:xfrm>
                <a:prstGeom prst="downArrow">
                  <a:avLst>
                    <a:gd name="adj1" fmla="val 38889"/>
                    <a:gd name="adj2" fmla="val 50519"/>
                  </a:avLst>
                </a:prstGeom>
                <a:gradFill rotWithShape="1">
                  <a:gsLst>
                    <a:gs pos="0">
                      <a:srgbClr val="00475E"/>
                    </a:gs>
                    <a:gs pos="100000">
                      <a:srgbClr val="0099CC"/>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sp>
              <p:nvSpPr>
                <p:cNvPr id="43" name="Rectangle 39"/>
                <p:cNvSpPr>
                  <a:spLocks noChangeArrowheads="1"/>
                </p:cNvSpPr>
                <p:nvPr/>
              </p:nvSpPr>
              <p:spPr bwMode="gray">
                <a:xfrm>
                  <a:off x="1195" y="3390"/>
                  <a:ext cx="109" cy="318"/>
                </a:xfrm>
                <a:prstGeom prst="rect">
                  <a:avLst/>
                </a:prstGeom>
                <a:gradFill rotWithShape="1">
                  <a:gsLst>
                    <a:gs pos="0">
                      <a:srgbClr val="00475E"/>
                    </a:gs>
                    <a:gs pos="50000">
                      <a:srgbClr val="0099CC"/>
                    </a:gs>
                    <a:gs pos="100000">
                      <a:srgbClr val="00475E"/>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buFontTx/>
                    <a:buNone/>
                  </a:pPr>
                  <a:endParaRPr lang="zh-TW" altLang="en-US" sz="2200">
                    <a:latin typeface="標楷體" pitchFamily="65" charset="-120"/>
                    <a:ea typeface="標楷體" pitchFamily="65" charset="-120"/>
                  </a:endParaRPr>
                </a:p>
              </p:txBody>
            </p:sp>
          </p:grpSp>
          <p:sp>
            <p:nvSpPr>
              <p:cNvPr id="34" name="AutoShape 11"/>
              <p:cNvSpPr>
                <a:spLocks noChangeArrowheads="1"/>
              </p:cNvSpPr>
              <p:nvPr/>
            </p:nvSpPr>
            <p:spPr bwMode="gray">
              <a:xfrm>
                <a:off x="3339" y="1162"/>
                <a:ext cx="1891" cy="453"/>
              </a:xfrm>
              <a:prstGeom prst="roundRect">
                <a:avLst>
                  <a:gd name="adj" fmla="val 50000"/>
                </a:avLst>
              </a:prstGeom>
              <a:gradFill rotWithShape="1">
                <a:gsLst>
                  <a:gs pos="0">
                    <a:schemeClr val="folHlink"/>
                  </a:gs>
                  <a:gs pos="100000">
                    <a:schemeClr val="folHlink">
                      <a:gamma/>
                      <a:shade val="46275"/>
                      <a:invGamma/>
                    </a:schemeClr>
                  </a:gs>
                </a:gsLst>
                <a:lin ang="0" scaled="1"/>
              </a:gradFill>
              <a:ln w="38100" algn="ctr">
                <a:solidFill>
                  <a:srgbClr val="FFFFFF"/>
                </a:solidFill>
                <a:round/>
                <a:headEnd/>
                <a:tailEnd/>
              </a:ln>
              <a:effectLst>
                <a:outerShdw dist="107763" dir="2700000" algn="ctr" rotWithShape="0">
                  <a:srgbClr val="001D3A">
                    <a:alpha val="50000"/>
                  </a:srgbClr>
                </a:outerShdw>
              </a:effectLst>
            </p:spPr>
            <p:txBody>
              <a:bodyPr wrap="none" anchor="ctr"/>
              <a:lstStyle/>
              <a:p>
                <a:pPr algn="ctr" eaLnBrk="0" hangingPunct="0">
                  <a:lnSpc>
                    <a:spcPct val="100000"/>
                  </a:lnSpc>
                  <a:spcBef>
                    <a:spcPct val="0"/>
                  </a:spcBef>
                  <a:defRPr/>
                </a:pPr>
                <a:r>
                  <a:rPr kumimoji="0" lang="zh-TW" altLang="en-US" sz="3000" b="1">
                    <a:solidFill>
                      <a:srgbClr val="FFFFFF"/>
                    </a:solidFill>
                    <a:effectLst>
                      <a:outerShdw blurRad="38100" dist="38100" dir="2700000" algn="tl">
                        <a:srgbClr val="000000"/>
                      </a:outerShdw>
                    </a:effectLst>
                    <a:latin typeface="Arial" charset="0"/>
                  </a:rPr>
                  <a:t>暫停</a:t>
                </a:r>
              </a:p>
            </p:txBody>
          </p:sp>
        </p:grpSp>
        <p:cxnSp>
          <p:nvCxnSpPr>
            <p:cNvPr id="20" name="AutoShape 55"/>
            <p:cNvCxnSpPr>
              <a:cxnSpLocks noChangeShapeType="1"/>
              <a:stCxn id="17" idx="2"/>
              <a:endCxn id="47" idx="3"/>
            </p:cNvCxnSpPr>
            <p:nvPr/>
          </p:nvCxnSpPr>
          <p:spPr bwMode="auto">
            <a:xfrm flipH="1">
              <a:off x="2484" y="942"/>
              <a:ext cx="408" cy="447"/>
            </a:xfrm>
            <a:prstGeom prst="straightConnector1">
              <a:avLst/>
            </a:prstGeom>
            <a:noFill/>
            <a:ln w="38100" cap="rnd">
              <a:solidFill>
                <a:srgbClr val="4B71DD"/>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 name="AutoShape 56"/>
            <p:cNvCxnSpPr>
              <a:cxnSpLocks noChangeShapeType="1"/>
              <a:endCxn id="34" idx="1"/>
            </p:cNvCxnSpPr>
            <p:nvPr/>
          </p:nvCxnSpPr>
          <p:spPr bwMode="auto">
            <a:xfrm>
              <a:off x="2925" y="981"/>
              <a:ext cx="402" cy="408"/>
            </a:xfrm>
            <a:prstGeom prst="straightConnector1">
              <a:avLst/>
            </a:prstGeom>
            <a:noFill/>
            <a:ln w="38100" cap="rnd">
              <a:solidFill>
                <a:srgbClr val="4B71DD"/>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Tree>
    <p:extLst>
      <p:ext uri="{BB962C8B-B14F-4D97-AF65-F5344CB8AC3E}">
        <p14:creationId xmlns:p14="http://schemas.microsoft.com/office/powerpoint/2010/main" val="3146644207"/>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94</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5"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59" name="Text Box 228"/>
          <p:cNvSpPr txBox="1">
            <a:spLocks noChangeArrowheads="1"/>
          </p:cNvSpPr>
          <p:nvPr/>
        </p:nvSpPr>
        <p:spPr bwMode="auto">
          <a:xfrm>
            <a:off x="645050" y="1412776"/>
            <a:ext cx="3823483"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a:solidFill>
                  <a:schemeClr val="bg1"/>
                </a:solidFill>
                <a:ea typeface="標楷體" pitchFamily="65" charset="-120"/>
              </a:rPr>
              <a:t>三</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赴大陸地區停止</a:t>
            </a:r>
            <a:r>
              <a:rPr lang="zh-TW" altLang="en-US" sz="2200" b="1" dirty="0">
                <a:solidFill>
                  <a:schemeClr val="bg1"/>
                </a:solidFill>
                <a:ea typeface="標楷體" pitchFamily="65" charset="-120"/>
              </a:rPr>
              <a:t>及</a:t>
            </a:r>
            <a:r>
              <a:rPr lang="zh-TW" altLang="en-US" sz="2200" b="1" dirty="0" smtClean="0">
                <a:solidFill>
                  <a:schemeClr val="bg1"/>
                </a:solidFill>
                <a:ea typeface="標楷體" pitchFamily="65" charset="-120"/>
              </a:rPr>
              <a:t>暫停</a:t>
            </a:r>
            <a:r>
              <a:rPr lang="en-US" altLang="zh-TW" sz="2200" b="1" dirty="0" smtClean="0">
                <a:solidFill>
                  <a:schemeClr val="bg1"/>
                </a:solidFill>
                <a:ea typeface="標楷體" pitchFamily="65" charset="-120"/>
              </a:rPr>
              <a:t>(2)</a:t>
            </a:r>
            <a:endParaRPr lang="zh-TW" altLang="en-US" sz="2200" b="1" dirty="0">
              <a:solidFill>
                <a:schemeClr val="bg1"/>
              </a:solidFill>
              <a:ea typeface="標楷體" pitchFamily="65" charset="-120"/>
            </a:endParaRPr>
          </a:p>
        </p:txBody>
      </p:sp>
      <p:grpSp>
        <p:nvGrpSpPr>
          <p:cNvPr id="60" name="群組 59"/>
          <p:cNvGrpSpPr/>
          <p:nvPr/>
        </p:nvGrpSpPr>
        <p:grpSpPr>
          <a:xfrm>
            <a:off x="323528" y="2030136"/>
            <a:ext cx="8424936" cy="4324154"/>
            <a:chOff x="326620" y="3994710"/>
            <a:chExt cx="6937989" cy="4324154"/>
          </a:xfrm>
        </p:grpSpPr>
        <p:sp>
          <p:nvSpPr>
            <p:cNvPr id="61" name="手繪多邊形 60"/>
            <p:cNvSpPr/>
            <p:nvPr/>
          </p:nvSpPr>
          <p:spPr>
            <a:xfrm>
              <a:off x="385919" y="4032641"/>
              <a:ext cx="648892" cy="1109116"/>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62" name="手繪多邊形 61"/>
            <p:cNvSpPr/>
            <p:nvPr/>
          </p:nvSpPr>
          <p:spPr>
            <a:xfrm>
              <a:off x="1034811" y="4032641"/>
              <a:ext cx="6229798" cy="4286223"/>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nSpc>
                  <a:spcPts val="2800"/>
                </a:lnSpc>
                <a:defRPr/>
              </a:pPr>
              <a:r>
                <a:rPr lang="en-US" altLang="zh-TW" sz="2200" b="1" dirty="0" smtClean="0">
                  <a:solidFill>
                    <a:schemeClr val="tx1"/>
                  </a:solidFill>
                  <a:latin typeface="標楷體"/>
                  <a:ea typeface="標楷體"/>
                </a:rPr>
                <a:t>◎</a:t>
              </a:r>
              <a:r>
                <a:rPr lang="zh-TW" altLang="en-US" sz="2200" b="1" dirty="0" smtClean="0">
                  <a:solidFill>
                    <a:schemeClr val="tx1"/>
                  </a:solidFill>
                  <a:latin typeface="標楷體"/>
                  <a:ea typeface="標楷體"/>
                </a:rPr>
                <a:t>赴大陸地區長期居住如何認定</a:t>
              </a:r>
              <a:r>
                <a:rPr lang="en-US" altLang="zh-TW" sz="2200" b="1" dirty="0" smtClean="0">
                  <a:solidFill>
                    <a:schemeClr val="tx1"/>
                  </a:solidFill>
                  <a:latin typeface="標楷體"/>
                  <a:ea typeface="標楷體"/>
                </a:rPr>
                <a:t>?</a:t>
              </a:r>
            </a:p>
            <a:p>
              <a:pPr>
                <a:lnSpc>
                  <a:spcPts val="3000"/>
                </a:lnSpc>
                <a:defRPr/>
              </a:pPr>
              <a:r>
                <a:rPr lang="zh-TW" altLang="en-US" sz="2200" b="1" dirty="0">
                  <a:solidFill>
                    <a:srgbClr val="FF00FF"/>
                  </a:solidFill>
                  <a:latin typeface="標楷體" pitchFamily="65" charset="-120"/>
                </a:rPr>
                <a:t>銓敘部</a:t>
              </a:r>
              <a:r>
                <a:rPr lang="en-US" altLang="zh-TW" sz="2200" b="1" dirty="0">
                  <a:solidFill>
                    <a:srgbClr val="FF00FF"/>
                  </a:solidFill>
                  <a:latin typeface="標楷體" pitchFamily="65" charset="-120"/>
                </a:rPr>
                <a:t>106.7.31</a:t>
              </a:r>
              <a:r>
                <a:rPr lang="zh-TW" altLang="en-US" sz="2200" b="1" dirty="0">
                  <a:solidFill>
                    <a:srgbClr val="FF00FF"/>
                  </a:solidFill>
                  <a:latin typeface="標楷體" pitchFamily="65" charset="-120"/>
                </a:rPr>
                <a:t>函</a:t>
              </a:r>
              <a:r>
                <a:rPr lang="zh-TW" altLang="en-US" sz="2200" b="1" dirty="0" smtClean="0">
                  <a:solidFill>
                    <a:srgbClr val="FF00FF"/>
                  </a:solidFill>
                  <a:latin typeface="標楷體" pitchFamily="65" charset="-120"/>
                </a:rPr>
                <a:t>規定</a:t>
              </a:r>
              <a:r>
                <a:rPr lang="zh-TW" altLang="en-US" sz="2200" b="1" dirty="0" smtClean="0">
                  <a:solidFill>
                    <a:srgbClr val="FF00FF"/>
                  </a:solidFill>
                  <a:latin typeface="標楷體"/>
                  <a:ea typeface="標楷體"/>
                </a:rPr>
                <a:t>：</a:t>
              </a:r>
              <a:endParaRPr lang="zh-TW" altLang="en-US" sz="2200" b="1" dirty="0">
                <a:solidFill>
                  <a:srgbClr val="FF00FF"/>
                </a:solidFill>
                <a:latin typeface="標楷體" pitchFamily="65" charset="-120"/>
              </a:endParaRPr>
            </a:p>
            <a:p>
              <a:pPr>
                <a:lnSpc>
                  <a:spcPts val="3000"/>
                </a:lnSpc>
                <a:defRPr/>
              </a:pPr>
              <a:r>
                <a:rPr lang="zh-TW" altLang="en-US" sz="2200" b="1" dirty="0">
                  <a:solidFill>
                    <a:srgbClr val="660066"/>
                  </a:solidFill>
                  <a:latin typeface="標楷體" pitchFamily="65" charset="-120"/>
                </a:rPr>
                <a:t>赴大陸地區長期居住：</a:t>
              </a:r>
              <a:r>
                <a:rPr lang="zh-TW" altLang="en-US" sz="2200" b="1" dirty="0" smtClean="0">
                  <a:solidFill>
                    <a:srgbClr val="660066"/>
                  </a:solidFill>
                  <a:latin typeface="標楷體" pitchFamily="65" charset="-120"/>
                </a:rPr>
                <a:t>依兩岸</a:t>
              </a:r>
              <a:r>
                <a:rPr lang="zh-TW" altLang="en-US" sz="2200" b="1" dirty="0">
                  <a:solidFill>
                    <a:srgbClr val="660066"/>
                  </a:solidFill>
                  <a:latin typeface="標楷體" pitchFamily="65" charset="-120"/>
                </a:rPr>
                <a:t>條例施行細則第</a:t>
              </a:r>
              <a:r>
                <a:rPr lang="en-US" altLang="zh-TW" sz="2200" b="1" dirty="0">
                  <a:solidFill>
                    <a:srgbClr val="660066"/>
                  </a:solidFill>
                  <a:latin typeface="標楷體" pitchFamily="65" charset="-120"/>
                </a:rPr>
                <a:t>26</a:t>
              </a:r>
              <a:r>
                <a:rPr lang="zh-TW" altLang="en-US" sz="2200" b="1" dirty="0">
                  <a:solidFill>
                    <a:srgbClr val="660066"/>
                  </a:solidFill>
                  <a:latin typeface="標楷體" pitchFamily="65" charset="-120"/>
                </a:rPr>
                <a:t>條規定，指赴大陸地區居、停留，</a:t>
              </a:r>
              <a:r>
                <a:rPr lang="en-US" altLang="zh-TW" sz="2200" b="1" u="sng" dirty="0">
                  <a:solidFill>
                    <a:srgbClr val="C00000"/>
                  </a:solidFill>
                  <a:latin typeface="標楷體" pitchFamily="65" charset="-120"/>
                </a:rPr>
                <a:t>1</a:t>
              </a:r>
              <a:r>
                <a:rPr lang="zh-TW" altLang="en-US" sz="2200" b="1" u="sng" dirty="0">
                  <a:solidFill>
                    <a:srgbClr val="C00000"/>
                  </a:solidFill>
                  <a:latin typeface="標楷體" pitchFamily="65" charset="-120"/>
                </a:rPr>
                <a:t>年內合計逾</a:t>
              </a:r>
              <a:r>
                <a:rPr lang="en-US" altLang="zh-TW" sz="2200" b="1" u="sng" dirty="0">
                  <a:solidFill>
                    <a:srgbClr val="C00000"/>
                  </a:solidFill>
                  <a:latin typeface="標楷體" pitchFamily="65" charset="-120"/>
                </a:rPr>
                <a:t>183</a:t>
              </a:r>
              <a:r>
                <a:rPr lang="zh-TW" altLang="en-US" sz="2200" b="1" u="sng" dirty="0">
                  <a:solidFill>
                    <a:srgbClr val="C00000"/>
                  </a:solidFill>
                  <a:latin typeface="標楷體" pitchFamily="65" charset="-120"/>
                </a:rPr>
                <a:t>日</a:t>
              </a:r>
              <a:r>
                <a:rPr lang="zh-TW" altLang="en-US" sz="2200" b="1" dirty="0">
                  <a:solidFill>
                    <a:srgbClr val="660066"/>
                  </a:solidFill>
                  <a:latin typeface="標楷體" pitchFamily="65" charset="-120"/>
                </a:rPr>
                <a:t>。但有下列情形之一並提出證明者，得不計入：</a:t>
              </a:r>
            </a:p>
            <a:p>
              <a:pPr>
                <a:lnSpc>
                  <a:spcPts val="3000"/>
                </a:lnSpc>
                <a:defRPr/>
              </a:pPr>
              <a:r>
                <a:rPr lang="en-US" altLang="zh-TW" sz="2000" b="1" dirty="0" smtClean="0">
                  <a:solidFill>
                    <a:srgbClr val="0000FF"/>
                  </a:solidFill>
                  <a:latin typeface="標楷體" pitchFamily="65" charset="-120"/>
                </a:rPr>
                <a:t>1.</a:t>
              </a:r>
              <a:r>
                <a:rPr lang="zh-TW" altLang="en-US" sz="2000" b="1" dirty="0" smtClean="0">
                  <a:solidFill>
                    <a:srgbClr val="0000FF"/>
                  </a:solidFill>
                  <a:latin typeface="標楷體" pitchFamily="65" charset="-120"/>
                </a:rPr>
                <a:t>受</a:t>
              </a:r>
              <a:r>
                <a:rPr lang="zh-TW" altLang="en-US" sz="2000" b="1" dirty="0">
                  <a:solidFill>
                    <a:srgbClr val="0000FF"/>
                  </a:solidFill>
                  <a:latin typeface="標楷體" pitchFamily="65" charset="-120"/>
                </a:rPr>
                <a:t>拘禁或留置。</a:t>
              </a:r>
            </a:p>
            <a:p>
              <a:pPr>
                <a:lnSpc>
                  <a:spcPts val="3000"/>
                </a:lnSpc>
                <a:defRPr/>
              </a:pPr>
              <a:r>
                <a:rPr lang="en-US" altLang="zh-TW" sz="2000" b="1" dirty="0" smtClean="0">
                  <a:solidFill>
                    <a:srgbClr val="0000FF"/>
                  </a:solidFill>
                  <a:latin typeface="標楷體" pitchFamily="65" charset="-120"/>
                </a:rPr>
                <a:t>2.</a:t>
              </a:r>
              <a:r>
                <a:rPr lang="zh-TW" altLang="en-US" sz="2000" b="1" dirty="0" smtClean="0">
                  <a:solidFill>
                    <a:srgbClr val="0000FF"/>
                  </a:solidFill>
                  <a:latin typeface="標楷體" pitchFamily="65" charset="-120"/>
                </a:rPr>
                <a:t>懷胎</a:t>
              </a:r>
              <a:r>
                <a:rPr lang="en-US" altLang="zh-TW" sz="2000" b="1" dirty="0">
                  <a:solidFill>
                    <a:srgbClr val="0000FF"/>
                  </a:solidFill>
                  <a:latin typeface="標楷體" pitchFamily="65" charset="-120"/>
                </a:rPr>
                <a:t>7</a:t>
              </a:r>
              <a:r>
                <a:rPr lang="zh-TW" altLang="en-US" sz="2000" b="1" dirty="0">
                  <a:solidFill>
                    <a:srgbClr val="0000FF"/>
                  </a:solidFill>
                  <a:latin typeface="標楷體" pitchFamily="65" charset="-120"/>
                </a:rPr>
                <a:t>月以上或生產、流產，且自事由發生之日起未逾</a:t>
              </a:r>
              <a:r>
                <a:rPr lang="en-US" altLang="zh-TW" sz="2000" b="1" dirty="0">
                  <a:solidFill>
                    <a:srgbClr val="0000FF"/>
                  </a:solidFill>
                  <a:latin typeface="標楷體" pitchFamily="65" charset="-120"/>
                </a:rPr>
                <a:t>2</a:t>
              </a:r>
              <a:r>
                <a:rPr lang="zh-TW" altLang="en-US" sz="2000" b="1" dirty="0">
                  <a:solidFill>
                    <a:srgbClr val="0000FF"/>
                  </a:solidFill>
                  <a:latin typeface="標楷體" pitchFamily="65" charset="-120"/>
                </a:rPr>
                <a:t>個月。</a:t>
              </a:r>
            </a:p>
            <a:p>
              <a:pPr marL="266700" indent="-266700">
                <a:lnSpc>
                  <a:spcPts val="3000"/>
                </a:lnSpc>
                <a:defRPr/>
              </a:pPr>
              <a:r>
                <a:rPr lang="en-US" altLang="zh-TW" sz="2000" b="1" dirty="0" smtClean="0">
                  <a:solidFill>
                    <a:srgbClr val="0000FF"/>
                  </a:solidFill>
                  <a:latin typeface="標楷體" pitchFamily="65" charset="-120"/>
                </a:rPr>
                <a:t>3.</a:t>
              </a:r>
              <a:r>
                <a:rPr lang="zh-TW" altLang="en-US" sz="2000" b="1" dirty="0" smtClean="0">
                  <a:solidFill>
                    <a:srgbClr val="0000FF"/>
                  </a:solidFill>
                  <a:latin typeface="標楷體" pitchFamily="65" charset="-120"/>
                </a:rPr>
                <a:t>配偶</a:t>
              </a:r>
              <a:r>
                <a:rPr lang="zh-TW" altLang="en-US" sz="2000" b="1" dirty="0">
                  <a:solidFill>
                    <a:srgbClr val="0000FF"/>
                  </a:solidFill>
                  <a:latin typeface="標楷體" pitchFamily="65" charset="-120"/>
                </a:rPr>
                <a:t>、二親等內之血親、繼父母、配偶之父母、或子女之配偶在大陸地區死亡，且自事由發生之日起未逾</a:t>
              </a:r>
              <a:r>
                <a:rPr lang="en-US" altLang="zh-TW" sz="2000" b="1" dirty="0">
                  <a:solidFill>
                    <a:srgbClr val="0000FF"/>
                  </a:solidFill>
                  <a:latin typeface="標楷體" pitchFamily="65" charset="-120"/>
                </a:rPr>
                <a:t>2</a:t>
              </a:r>
              <a:r>
                <a:rPr lang="zh-TW" altLang="en-US" sz="2000" b="1" dirty="0">
                  <a:solidFill>
                    <a:srgbClr val="0000FF"/>
                  </a:solidFill>
                  <a:latin typeface="標楷體" pitchFamily="65" charset="-120"/>
                </a:rPr>
                <a:t>個月。</a:t>
              </a:r>
            </a:p>
            <a:p>
              <a:pPr marL="271463" indent="-271463">
                <a:lnSpc>
                  <a:spcPts val="3000"/>
                </a:lnSpc>
                <a:defRPr/>
              </a:pPr>
              <a:r>
                <a:rPr lang="en-US" altLang="zh-TW" sz="2000" b="1" dirty="0" smtClean="0">
                  <a:solidFill>
                    <a:srgbClr val="0000FF"/>
                  </a:solidFill>
                  <a:latin typeface="標楷體" pitchFamily="65" charset="-120"/>
                </a:rPr>
                <a:t>4.</a:t>
              </a:r>
              <a:r>
                <a:rPr lang="zh-TW" altLang="en-US" sz="2000" b="1" dirty="0" smtClean="0">
                  <a:solidFill>
                    <a:srgbClr val="0000FF"/>
                  </a:solidFill>
                  <a:latin typeface="標楷體" pitchFamily="65" charset="-120"/>
                </a:rPr>
                <a:t>遇</a:t>
              </a:r>
              <a:r>
                <a:rPr lang="zh-TW" altLang="en-US" sz="2000" b="1" dirty="0">
                  <a:solidFill>
                    <a:srgbClr val="0000FF"/>
                  </a:solidFill>
                  <a:latin typeface="標楷體" pitchFamily="65" charset="-120"/>
                </a:rPr>
                <a:t>天災或其他</a:t>
              </a:r>
              <a:r>
                <a:rPr lang="zh-TW" altLang="en-US" sz="2000" b="1" dirty="0" smtClean="0">
                  <a:solidFill>
                    <a:srgbClr val="0000FF"/>
                  </a:solidFill>
                  <a:latin typeface="標楷體" pitchFamily="65" charset="-120"/>
                </a:rPr>
                <a:t>不可避免事變</a:t>
              </a:r>
              <a:r>
                <a:rPr lang="zh-TW" altLang="en-US" sz="2000" b="1" dirty="0">
                  <a:solidFill>
                    <a:srgbClr val="0000FF"/>
                  </a:solidFill>
                  <a:latin typeface="標楷體" pitchFamily="65" charset="-120"/>
                </a:rPr>
                <a:t>，且自事由發生之日起未逾</a:t>
              </a:r>
              <a:r>
                <a:rPr lang="en-US" altLang="zh-TW" sz="2000" b="1" dirty="0">
                  <a:solidFill>
                    <a:srgbClr val="0000FF"/>
                  </a:solidFill>
                  <a:latin typeface="標楷體" pitchFamily="65" charset="-120"/>
                </a:rPr>
                <a:t>1</a:t>
              </a:r>
              <a:r>
                <a:rPr lang="zh-TW" altLang="en-US" sz="2000" b="1" dirty="0">
                  <a:solidFill>
                    <a:srgbClr val="0000FF"/>
                  </a:solidFill>
                  <a:latin typeface="標楷體" pitchFamily="65" charset="-120"/>
                </a:rPr>
                <a:t>個月</a:t>
              </a:r>
              <a:r>
                <a:rPr lang="zh-TW" altLang="en-US" sz="2000" b="1" dirty="0" smtClean="0">
                  <a:solidFill>
                    <a:srgbClr val="0000FF"/>
                  </a:solidFill>
                  <a:latin typeface="標楷體" pitchFamily="65" charset="-120"/>
                </a:rPr>
                <a:t>。</a:t>
              </a:r>
              <a:endParaRPr lang="en-US" altLang="zh-TW" sz="2000" b="1" dirty="0" smtClean="0">
                <a:solidFill>
                  <a:srgbClr val="0000FF"/>
                </a:solidFill>
                <a:latin typeface="標楷體" pitchFamily="65" charset="-120"/>
              </a:endParaRPr>
            </a:p>
            <a:p>
              <a:pPr marL="271463" indent="-271463">
                <a:lnSpc>
                  <a:spcPts val="3000"/>
                </a:lnSpc>
                <a:defRPr/>
              </a:pPr>
              <a:r>
                <a:rPr lang="en-US" altLang="zh-TW" sz="2000" b="1" dirty="0" smtClean="0">
                  <a:solidFill>
                    <a:srgbClr val="0000FF"/>
                  </a:solidFill>
                  <a:latin typeface="標楷體" pitchFamily="65" charset="-120"/>
                </a:rPr>
                <a:t>5.</a:t>
              </a:r>
              <a:r>
                <a:rPr lang="zh-TW" altLang="en-US" sz="2000" b="1" dirty="0" smtClean="0">
                  <a:solidFill>
                    <a:srgbClr val="0000FF"/>
                  </a:solidFill>
                  <a:latin typeface="標楷體" pitchFamily="65" charset="-120"/>
                </a:rPr>
                <a:t>其他</a:t>
              </a:r>
              <a:r>
                <a:rPr lang="zh-TW" altLang="en-US" sz="2000" b="1" dirty="0">
                  <a:solidFill>
                    <a:srgbClr val="0000FF"/>
                  </a:solidFill>
                  <a:latin typeface="標楷體" pitchFamily="65" charset="-120"/>
                </a:rPr>
                <a:t>經主管機關審酌認定之特殊情事。</a:t>
              </a:r>
            </a:p>
            <a:p>
              <a:pPr lvl="0">
                <a:lnSpc>
                  <a:spcPts val="2800"/>
                </a:lnSpc>
                <a:defRPr/>
              </a:pPr>
              <a:endParaRPr lang="en-US" altLang="zh-TW" sz="2200" b="1" dirty="0" smtClean="0">
                <a:solidFill>
                  <a:schemeClr val="tx1"/>
                </a:solidFill>
                <a:latin typeface="標楷體"/>
                <a:ea typeface="標楷體"/>
              </a:endParaRPr>
            </a:p>
            <a:p>
              <a:pPr lvl="0">
                <a:lnSpc>
                  <a:spcPts val="2800"/>
                </a:lnSpc>
                <a:defRPr/>
              </a:pPr>
              <a:endParaRPr lang="en-US" altLang="zh-TW" sz="2200" b="1" dirty="0" smtClean="0">
                <a:solidFill>
                  <a:schemeClr val="tx1"/>
                </a:solidFill>
                <a:latin typeface="標楷體" pitchFamily="65" charset="-120"/>
              </a:endParaRPr>
            </a:p>
          </p:txBody>
        </p:sp>
        <p:pic>
          <p:nvPicPr>
            <p:cNvPr id="63"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6620" y="3994710"/>
              <a:ext cx="761321" cy="9737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3038337190"/>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95</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5"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十五、公務人員退撫給與領受權之停止及暫停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59" name="Text Box 228"/>
          <p:cNvSpPr txBox="1">
            <a:spLocks noChangeArrowheads="1"/>
          </p:cNvSpPr>
          <p:nvPr/>
        </p:nvSpPr>
        <p:spPr bwMode="auto">
          <a:xfrm>
            <a:off x="645050" y="1412776"/>
            <a:ext cx="4136069" cy="430887"/>
          </a:xfrm>
          <a:prstGeom prst="rect">
            <a:avLst/>
          </a:prstGeom>
          <a:ln/>
        </p:spPr>
        <p:style>
          <a:lnRef idx="0">
            <a:schemeClr val="accent4"/>
          </a:lnRef>
          <a:fillRef idx="3">
            <a:schemeClr val="accent4"/>
          </a:fillRef>
          <a:effectRef idx="3">
            <a:schemeClr val="accent4"/>
          </a:effectRef>
          <a:fontRef idx="minor">
            <a:schemeClr val="lt1"/>
          </a:fontRef>
        </p:style>
        <p:txBody>
          <a:bodyPr wrap="none">
            <a:spAutoFit/>
          </a:bodyPr>
          <a:lstStyle>
            <a:lvl1pPr eaLnBrk="0" hangingPunct="0">
              <a:buChar char="•"/>
              <a:defRPr kumimoji="1" sz="3200">
                <a:solidFill>
                  <a:schemeClr val="tx1"/>
                </a:solidFill>
                <a:latin typeface="Arial" charset="0"/>
                <a:ea typeface="新細明體" charset="-120"/>
              </a:defRPr>
            </a:lvl1pPr>
            <a:lvl2pPr marL="742950" indent="-285750" eaLnBrk="0" hangingPunct="0">
              <a:buChar char="–"/>
              <a:defRPr kumimoji="1" sz="2800">
                <a:solidFill>
                  <a:schemeClr val="tx1"/>
                </a:solidFill>
                <a:latin typeface="Arial" charset="0"/>
                <a:ea typeface="新細明體" charset="-120"/>
              </a:defRPr>
            </a:lvl2pPr>
            <a:lvl3pPr marL="1143000" indent="-228600" eaLnBrk="0" hangingPunct="0">
              <a:buChar char="•"/>
              <a:defRPr kumimoji="1" sz="2400">
                <a:solidFill>
                  <a:schemeClr val="tx1"/>
                </a:solidFill>
                <a:latin typeface="Arial" charset="0"/>
                <a:ea typeface="新細明體" charset="-120"/>
              </a:defRPr>
            </a:lvl3pPr>
            <a:lvl4pPr marL="1600200" indent="-228600" eaLnBrk="0" hangingPunct="0">
              <a:buChar char="–"/>
              <a:defRPr kumimoji="1" sz="2000">
                <a:solidFill>
                  <a:schemeClr val="tx1"/>
                </a:solidFill>
                <a:latin typeface="Arial" charset="0"/>
                <a:ea typeface="新細明體" charset="-120"/>
              </a:defRPr>
            </a:lvl4pPr>
            <a:lvl5pPr marL="2057400" indent="-228600" eaLnBrk="0" hangingPunct="0">
              <a:buChar char="»"/>
              <a:defRPr kumimoji="1" sz="2000">
                <a:solidFill>
                  <a:schemeClr val="tx1"/>
                </a:solidFill>
                <a:latin typeface="Arial" charset="0"/>
                <a:ea typeface="新細明體" charset="-120"/>
              </a:defRPr>
            </a:lvl5pPr>
            <a:lvl6pPr marL="2514600" indent="-228600" eaLnBrk="0" fontAlgn="base" hangingPunct="0">
              <a:spcBef>
                <a:spcPct val="20000"/>
              </a:spcBef>
              <a:spcAft>
                <a:spcPct val="0"/>
              </a:spcAft>
              <a:buChar char="»"/>
              <a:defRPr kumimoji="1" sz="2000">
                <a:solidFill>
                  <a:schemeClr val="tx1"/>
                </a:solidFill>
                <a:latin typeface="Arial" charset="0"/>
                <a:ea typeface="新細明體" charset="-120"/>
              </a:defRPr>
            </a:lvl6pPr>
            <a:lvl7pPr marL="2971800" indent="-228600" eaLnBrk="0" fontAlgn="base" hangingPunct="0">
              <a:spcBef>
                <a:spcPct val="20000"/>
              </a:spcBef>
              <a:spcAft>
                <a:spcPct val="0"/>
              </a:spcAft>
              <a:buChar char="»"/>
              <a:defRPr kumimoji="1" sz="2000">
                <a:solidFill>
                  <a:schemeClr val="tx1"/>
                </a:solidFill>
                <a:latin typeface="Arial" charset="0"/>
                <a:ea typeface="新細明體" charset="-120"/>
              </a:defRPr>
            </a:lvl7pPr>
            <a:lvl8pPr marL="3429000" indent="-228600" eaLnBrk="0" fontAlgn="base" hangingPunct="0">
              <a:spcBef>
                <a:spcPct val="20000"/>
              </a:spcBef>
              <a:spcAft>
                <a:spcPct val="0"/>
              </a:spcAft>
              <a:buChar char="»"/>
              <a:defRPr kumimoji="1" sz="2000">
                <a:solidFill>
                  <a:schemeClr val="tx1"/>
                </a:solidFill>
                <a:latin typeface="Arial" charset="0"/>
                <a:ea typeface="新細明體" charset="-120"/>
              </a:defRPr>
            </a:lvl8pPr>
            <a:lvl9pPr marL="3886200" indent="-228600" eaLnBrk="0" fontAlgn="base" hangingPunct="0">
              <a:spcBef>
                <a:spcPct val="20000"/>
              </a:spcBef>
              <a:spcAft>
                <a:spcPct val="0"/>
              </a:spcAft>
              <a:buChar char="»"/>
              <a:defRPr kumimoji="1" sz="2000">
                <a:solidFill>
                  <a:schemeClr val="tx1"/>
                </a:solidFill>
                <a:latin typeface="Arial" charset="0"/>
                <a:ea typeface="新細明體" charset="-120"/>
              </a:defRPr>
            </a:lvl9pPr>
          </a:lstStyle>
          <a:p>
            <a:pPr eaLnBrk="1" hangingPunct="1">
              <a:lnSpc>
                <a:spcPct val="100000"/>
              </a:lnSpc>
              <a:spcBef>
                <a:spcPct val="0"/>
              </a:spcBef>
              <a:buFont typeface="Wingdings" pitchFamily="2" charset="2"/>
              <a:buNone/>
            </a:pP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四</a:t>
            </a:r>
            <a:r>
              <a:rPr lang="en-US" altLang="zh-TW" sz="2200" b="1" dirty="0" smtClean="0">
                <a:solidFill>
                  <a:schemeClr val="bg1"/>
                </a:solidFill>
                <a:ea typeface="標楷體" pitchFamily="65" charset="-120"/>
              </a:rPr>
              <a:t>)</a:t>
            </a:r>
            <a:r>
              <a:rPr lang="zh-TW" altLang="en-US" sz="2200" b="1" dirty="0" smtClean="0">
                <a:solidFill>
                  <a:schemeClr val="bg1"/>
                </a:solidFill>
                <a:ea typeface="標楷體" pitchFamily="65" charset="-120"/>
              </a:rPr>
              <a:t>行蹤不明或無法聯繫之暫停</a:t>
            </a:r>
            <a:endParaRPr lang="zh-TW" altLang="en-US" sz="2200" b="1" dirty="0">
              <a:solidFill>
                <a:schemeClr val="bg1"/>
              </a:solidFill>
              <a:ea typeface="標楷體" pitchFamily="65" charset="-120"/>
            </a:endParaRPr>
          </a:p>
        </p:txBody>
      </p:sp>
      <p:sp>
        <p:nvSpPr>
          <p:cNvPr id="10" name="Rectangle 12"/>
          <p:cNvSpPr>
            <a:spLocks noChangeArrowheads="1"/>
          </p:cNvSpPr>
          <p:nvPr/>
        </p:nvSpPr>
        <p:spPr bwMode="gray">
          <a:xfrm>
            <a:off x="641518" y="2072763"/>
            <a:ext cx="7729934" cy="3384376"/>
          </a:xfrm>
          <a:prstGeom prst="rect">
            <a:avLst/>
          </a:prstGeom>
          <a:ln>
            <a:headEnd/>
            <a:tailEnd/>
          </a:ln>
          <a:extLst/>
        </p:spPr>
        <p:style>
          <a:lnRef idx="2">
            <a:schemeClr val="accent5"/>
          </a:lnRef>
          <a:fillRef idx="1">
            <a:schemeClr val="lt1"/>
          </a:fillRef>
          <a:effectRef idx="0">
            <a:schemeClr val="accent5"/>
          </a:effectRef>
          <a:fontRef idx="minor">
            <a:schemeClr val="dk1"/>
          </a:fontRef>
        </p:style>
        <p:txBody>
          <a:bodyPr/>
          <a:lstStyle>
            <a:lvl1pPr marL="261938" indent="-261938" eaLnBrk="0" hangingPunct="0">
              <a:defRPr kumimoji="1" sz="2400">
                <a:solidFill>
                  <a:schemeClr val="tx1"/>
                </a:solidFill>
                <a:latin typeface="標楷體" pitchFamily="65" charset="-120"/>
                <a:ea typeface="標楷體" pitchFamily="65" charset="-120"/>
              </a:defRPr>
            </a:lvl1pPr>
            <a:lvl2pPr marL="742950" indent="-285750" eaLnBrk="0" hangingPunct="0">
              <a:defRPr kumimoji="1" sz="2400">
                <a:solidFill>
                  <a:schemeClr val="tx1"/>
                </a:solidFill>
                <a:latin typeface="標楷體" pitchFamily="65" charset="-120"/>
                <a:ea typeface="標楷體" pitchFamily="65" charset="-120"/>
              </a:defRPr>
            </a:lvl2pPr>
            <a:lvl3pPr marL="1143000" indent="-228600" eaLnBrk="0" hangingPunct="0">
              <a:defRPr kumimoji="1" sz="2400">
                <a:solidFill>
                  <a:schemeClr val="tx1"/>
                </a:solidFill>
                <a:latin typeface="標楷體" pitchFamily="65" charset="-120"/>
                <a:ea typeface="標楷體" pitchFamily="65" charset="-120"/>
              </a:defRPr>
            </a:lvl3pPr>
            <a:lvl4pPr marL="1600200" indent="-228600" eaLnBrk="0" hangingPunct="0">
              <a:defRPr kumimoji="1" sz="2400">
                <a:solidFill>
                  <a:schemeClr val="tx1"/>
                </a:solidFill>
                <a:latin typeface="標楷體" pitchFamily="65" charset="-120"/>
                <a:ea typeface="標楷體" pitchFamily="65" charset="-120"/>
              </a:defRPr>
            </a:lvl4pPr>
            <a:lvl5pPr marL="2057400" indent="-228600" eaLnBrk="0" hangingPunct="0">
              <a:defRPr kumimoji="1" sz="2400">
                <a:solidFill>
                  <a:schemeClr val="tx1"/>
                </a:solidFill>
                <a:latin typeface="標楷體" pitchFamily="65" charset="-120"/>
                <a:ea typeface="標楷體" pitchFamily="65" charset="-120"/>
              </a:defRPr>
            </a:lvl5pPr>
            <a:lvl6pPr marL="25146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6pPr>
            <a:lvl7pPr marL="29718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7pPr>
            <a:lvl8pPr marL="34290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8pPr>
            <a:lvl9pPr marL="3886200" indent="-228600" eaLnBrk="0" fontAlgn="base" hangingPunct="0">
              <a:lnSpc>
                <a:spcPct val="120000"/>
              </a:lnSpc>
              <a:spcBef>
                <a:spcPct val="20000"/>
              </a:spcBef>
              <a:spcAft>
                <a:spcPct val="0"/>
              </a:spcAft>
              <a:defRPr kumimoji="1" sz="2400">
                <a:solidFill>
                  <a:schemeClr val="tx1"/>
                </a:solidFill>
                <a:latin typeface="標楷體" pitchFamily="65" charset="-120"/>
                <a:ea typeface="標楷體" pitchFamily="65" charset="-120"/>
              </a:defRPr>
            </a:lvl9pPr>
          </a:lstStyle>
          <a:p>
            <a:pPr marL="361950" indent="-324000" algn="just" eaLnBrk="1" hangingPunct="1">
              <a:lnSpc>
                <a:spcPts val="3200"/>
              </a:lnSpc>
              <a:spcBef>
                <a:spcPts val="600"/>
              </a:spcBef>
              <a:defRPr/>
            </a:pPr>
            <a:r>
              <a:rPr lang="en-US" altLang="zh-TW" sz="2200" b="1" dirty="0" smtClean="0"/>
              <a:t>1.</a:t>
            </a:r>
            <a:r>
              <a:rPr lang="zh-TW" altLang="en-US" sz="2200" b="1" dirty="0" smtClean="0">
                <a:solidFill>
                  <a:srgbClr val="0000FF"/>
                </a:solidFill>
              </a:rPr>
              <a:t>退撫</a:t>
            </a:r>
            <a:r>
              <a:rPr lang="zh-TW" altLang="en-US" sz="2200" b="1" dirty="0">
                <a:solidFill>
                  <a:srgbClr val="0000FF"/>
                </a:solidFill>
              </a:rPr>
              <a:t>給與領受人於</a:t>
            </a:r>
            <a:r>
              <a:rPr lang="zh-TW" altLang="en-US" sz="2200" b="1" dirty="0">
                <a:solidFill>
                  <a:srgbClr val="C00000"/>
                </a:solidFill>
              </a:rPr>
              <a:t>行蹤不明或發放機關無法聯繫</a:t>
            </a:r>
            <a:r>
              <a:rPr lang="zh-TW" altLang="en-US" sz="2200" b="1" dirty="0">
                <a:solidFill>
                  <a:srgbClr val="0000FF"/>
                </a:solidFill>
              </a:rPr>
              <a:t>時，應暫停發給退休金、撫卹金或遺屬年金，並通知受理優惠存款機構，一併暫停發放優存利息，俟其親自申請後，再依相關規定</a:t>
            </a:r>
            <a:r>
              <a:rPr lang="zh-TW" altLang="en-US" sz="2200" b="1" dirty="0" smtClean="0">
                <a:solidFill>
                  <a:srgbClr val="0000FF"/>
                </a:solidFill>
              </a:rPr>
              <a:t>補發</a:t>
            </a:r>
            <a:r>
              <a:rPr lang="zh-TW" altLang="en-US" sz="2200" b="1" dirty="0" smtClean="0">
                <a:solidFill>
                  <a:srgbClr val="FF0066"/>
                </a:solidFill>
              </a:rPr>
              <a:t>（須於</a:t>
            </a:r>
            <a:r>
              <a:rPr lang="en-US" altLang="zh-TW" sz="2200" b="1" dirty="0" smtClean="0">
                <a:solidFill>
                  <a:srgbClr val="FF0066"/>
                </a:solidFill>
              </a:rPr>
              <a:t>10</a:t>
            </a:r>
            <a:r>
              <a:rPr lang="zh-TW" altLang="en-US" sz="2200" b="1" dirty="0" smtClean="0">
                <a:solidFill>
                  <a:srgbClr val="FF0066"/>
                </a:solidFill>
              </a:rPr>
              <a:t>年時效內）</a:t>
            </a:r>
            <a:r>
              <a:rPr lang="zh-TW" altLang="en-US" sz="2200" b="1" dirty="0" smtClean="0">
                <a:solidFill>
                  <a:srgbClr val="0000FF"/>
                </a:solidFill>
              </a:rPr>
              <a:t>。</a:t>
            </a:r>
            <a:endParaRPr lang="en-US" altLang="zh-TW" sz="2200" b="1" dirty="0" smtClean="0">
              <a:solidFill>
                <a:srgbClr val="0000FF"/>
              </a:solidFill>
            </a:endParaRPr>
          </a:p>
          <a:p>
            <a:pPr marL="361950" indent="-324000" algn="just" eaLnBrk="1" hangingPunct="1">
              <a:lnSpc>
                <a:spcPts val="3200"/>
              </a:lnSpc>
              <a:spcBef>
                <a:spcPts val="600"/>
              </a:spcBef>
              <a:defRPr/>
            </a:pPr>
            <a:r>
              <a:rPr lang="en-US" altLang="zh-TW" sz="2200" b="1" dirty="0" smtClean="0"/>
              <a:t>2.</a:t>
            </a:r>
            <a:r>
              <a:rPr lang="zh-TW" altLang="en-US" sz="2200" b="1" u="sng" dirty="0" smtClean="0">
                <a:solidFill>
                  <a:srgbClr val="C00000"/>
                </a:solidFill>
              </a:rPr>
              <a:t>所</a:t>
            </a:r>
            <a:r>
              <a:rPr lang="zh-TW" altLang="en-US" sz="2200" b="1" u="sng" dirty="0">
                <a:solidFill>
                  <a:srgbClr val="C00000"/>
                </a:solidFill>
              </a:rPr>
              <a:t>稱行蹤不明</a:t>
            </a:r>
            <a:r>
              <a:rPr lang="zh-TW" altLang="en-US" sz="2200" b="1" u="sng" dirty="0">
                <a:solidFill>
                  <a:srgbClr val="0000FF"/>
                </a:solidFill>
              </a:rPr>
              <a:t>，指領受人經內政部警政署查驗失蹤之情形；所稱無法聯繫，指發放機關依當事人、親友提供之各種聯繫方式或警察及戶政等系統提供查詢之聯絡資料，仍無法得知當事人行蹤之情形</a:t>
            </a:r>
            <a:r>
              <a:rPr lang="zh-TW" altLang="en-US" sz="2200" b="1" u="sng" dirty="0" smtClean="0">
                <a:solidFill>
                  <a:srgbClr val="0000FF"/>
                </a:solidFill>
              </a:rPr>
              <a:t>。</a:t>
            </a:r>
            <a:endParaRPr lang="zh-TW" altLang="en-US" sz="2200" b="1" u="sng" dirty="0" smtClean="0"/>
          </a:p>
        </p:txBody>
      </p:sp>
      <p:grpSp>
        <p:nvGrpSpPr>
          <p:cNvPr id="7" name="群組 6"/>
          <p:cNvGrpSpPr/>
          <p:nvPr/>
        </p:nvGrpSpPr>
        <p:grpSpPr>
          <a:xfrm>
            <a:off x="279210" y="5589239"/>
            <a:ext cx="8158187" cy="936105"/>
            <a:chOff x="158230" y="4935215"/>
            <a:chExt cx="8590234" cy="1590130"/>
          </a:xfrm>
        </p:grpSpPr>
        <p:sp>
          <p:nvSpPr>
            <p:cNvPr id="8" name="手繪多邊形 7"/>
            <p:cNvSpPr/>
            <p:nvPr/>
          </p:nvSpPr>
          <p:spPr>
            <a:xfrm>
              <a:off x="239666" y="4948694"/>
              <a:ext cx="600121" cy="1454334"/>
            </a:xfrm>
            <a:custGeom>
              <a:avLst/>
              <a:gdLst>
                <a:gd name="connsiteX0" fmla="*/ 0 w 4040321"/>
                <a:gd name="connsiteY0" fmla="*/ 0 h 2828224"/>
                <a:gd name="connsiteX1" fmla="*/ 2626209 w 4040321"/>
                <a:gd name="connsiteY1" fmla="*/ 0 h 2828224"/>
                <a:gd name="connsiteX2" fmla="*/ 4040321 w 4040321"/>
                <a:gd name="connsiteY2" fmla="*/ 1414112 h 2828224"/>
                <a:gd name="connsiteX3" fmla="*/ 2626209 w 4040321"/>
                <a:gd name="connsiteY3" fmla="*/ 2828224 h 2828224"/>
                <a:gd name="connsiteX4" fmla="*/ 0 w 4040321"/>
                <a:gd name="connsiteY4" fmla="*/ 2828224 h 2828224"/>
                <a:gd name="connsiteX5" fmla="*/ 1414112 w 4040321"/>
                <a:gd name="connsiteY5" fmla="*/ 1414112 h 2828224"/>
                <a:gd name="connsiteX6" fmla="*/ 0 w 4040321"/>
                <a:gd name="connsiteY6" fmla="*/ 0 h 282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321" h="2828224">
                  <a:moveTo>
                    <a:pt x="4040320" y="0"/>
                  </a:moveTo>
                  <a:lnTo>
                    <a:pt x="4040320" y="1838346"/>
                  </a:lnTo>
                  <a:lnTo>
                    <a:pt x="2020161" y="2828224"/>
                  </a:lnTo>
                  <a:lnTo>
                    <a:pt x="1" y="1838346"/>
                  </a:lnTo>
                  <a:lnTo>
                    <a:pt x="1" y="0"/>
                  </a:lnTo>
                  <a:lnTo>
                    <a:pt x="2020161" y="989878"/>
                  </a:lnTo>
                  <a:lnTo>
                    <a:pt x="4040320" y="0"/>
                  </a:lnTo>
                  <a:close/>
                </a:path>
              </a:pathLst>
            </a:custGeom>
            <a:scene3d>
              <a:camera prst="orthographicFront"/>
              <a:lightRig rig="flat" dir="t"/>
            </a:scene3d>
            <a:sp3d prstMaterial="plastic">
              <a:bevelT w="120900" h="88900"/>
              <a:bevelB w="88900" h="31750" prst="angle"/>
            </a:sp3d>
          </p:spPr>
          <p:style>
            <a:lnRef idx="1">
              <a:schemeClr val="accen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1276" tIns="1455387" rIns="41275" bIns="1455388" numCol="1" spcCol="1270" anchor="ctr" anchorCtr="0">
              <a:noAutofit/>
            </a:bodyPr>
            <a:lstStyle/>
            <a:p>
              <a:pPr lvl="0" algn="ctr" defTabSz="2889250">
                <a:lnSpc>
                  <a:spcPct val="90000"/>
                </a:lnSpc>
                <a:spcBef>
                  <a:spcPct val="0"/>
                </a:spcBef>
                <a:spcAft>
                  <a:spcPct val="35000"/>
                </a:spcAft>
              </a:pPr>
              <a:endParaRPr lang="zh-TW" altLang="en-US" sz="6500" kern="1200"/>
            </a:p>
          </p:txBody>
        </p:sp>
        <p:sp>
          <p:nvSpPr>
            <p:cNvPr id="9" name="手繪多邊形 8"/>
            <p:cNvSpPr/>
            <p:nvPr/>
          </p:nvSpPr>
          <p:spPr>
            <a:xfrm>
              <a:off x="861069" y="5013177"/>
              <a:ext cx="7887395" cy="1512168"/>
            </a:xfrm>
            <a:custGeom>
              <a:avLst/>
              <a:gdLst>
                <a:gd name="connsiteX0" fmla="*/ 437710 w 2626208"/>
                <a:gd name="connsiteY0" fmla="*/ 0 h 4660254"/>
                <a:gd name="connsiteX1" fmla="*/ 2188498 w 2626208"/>
                <a:gd name="connsiteY1" fmla="*/ 0 h 4660254"/>
                <a:gd name="connsiteX2" fmla="*/ 2626208 w 2626208"/>
                <a:gd name="connsiteY2" fmla="*/ 437710 h 4660254"/>
                <a:gd name="connsiteX3" fmla="*/ 2626208 w 2626208"/>
                <a:gd name="connsiteY3" fmla="*/ 4660254 h 4660254"/>
                <a:gd name="connsiteX4" fmla="*/ 2626208 w 2626208"/>
                <a:gd name="connsiteY4" fmla="*/ 4660254 h 4660254"/>
                <a:gd name="connsiteX5" fmla="*/ 0 w 2626208"/>
                <a:gd name="connsiteY5" fmla="*/ 4660254 h 4660254"/>
                <a:gd name="connsiteX6" fmla="*/ 0 w 2626208"/>
                <a:gd name="connsiteY6" fmla="*/ 4660254 h 4660254"/>
                <a:gd name="connsiteX7" fmla="*/ 0 w 2626208"/>
                <a:gd name="connsiteY7" fmla="*/ 437710 h 4660254"/>
                <a:gd name="connsiteX8" fmla="*/ 437710 w 2626208"/>
                <a:gd name="connsiteY8" fmla="*/ 0 h 466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6208" h="4660254">
                  <a:moveTo>
                    <a:pt x="2626208" y="776725"/>
                  </a:moveTo>
                  <a:lnTo>
                    <a:pt x="2626208" y="3883529"/>
                  </a:lnTo>
                  <a:cubicBezTo>
                    <a:pt x="2626208" y="4312503"/>
                    <a:pt x="2515773" y="4660253"/>
                    <a:pt x="2379544" y="4660253"/>
                  </a:cubicBezTo>
                  <a:lnTo>
                    <a:pt x="0" y="4660253"/>
                  </a:lnTo>
                  <a:lnTo>
                    <a:pt x="0" y="4660253"/>
                  </a:lnTo>
                  <a:lnTo>
                    <a:pt x="0" y="1"/>
                  </a:lnTo>
                  <a:lnTo>
                    <a:pt x="0" y="1"/>
                  </a:lnTo>
                  <a:lnTo>
                    <a:pt x="2379544" y="1"/>
                  </a:lnTo>
                  <a:cubicBezTo>
                    <a:pt x="2515773" y="1"/>
                    <a:pt x="2626208" y="347751"/>
                    <a:pt x="2626208" y="776725"/>
                  </a:cubicBezTo>
                  <a:close/>
                </a:path>
              </a:pathLst>
            </a:custGeom>
            <a:scene3d>
              <a:camera prst="orthographicFront"/>
              <a:lightRig rig="flat" dir="t"/>
            </a:scene3d>
            <a:sp3d extrusionH="12700" prstMaterial="plastic">
              <a:bevelT w="50800" h="50800"/>
            </a:sp3d>
          </p:spPr>
          <p:style>
            <a:lnRef idx="1">
              <a:schemeClr val="accent1">
                <a:hueOff val="0"/>
                <a:satOff val="0"/>
                <a:lumOff val="0"/>
                <a:alphaOff val="0"/>
              </a:schemeClr>
            </a:lnRef>
            <a:fillRef idx="1">
              <a:schemeClr val="lt1">
                <a:alpha val="90000"/>
                <a:hueOff val="0"/>
                <a:satOff val="0"/>
                <a:lumOff val="0"/>
                <a:alphaOff val="0"/>
              </a:schemeClr>
            </a:fillRef>
            <a:effectRef idx="2">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2000" tIns="72000" rIns="72000" bIns="72000" numCol="1" spcCol="1270" anchor="t" anchorCtr="0">
              <a:noAutofit/>
            </a:bodyPr>
            <a:lstStyle/>
            <a:p>
              <a:pPr lvl="0" algn="just">
                <a:lnSpc>
                  <a:spcPts val="2800"/>
                </a:lnSpc>
                <a:defRPr/>
              </a:pPr>
              <a:r>
                <a:rPr lang="zh-TW" altLang="en-US" sz="2200" b="1" dirty="0" smtClean="0">
                  <a:solidFill>
                    <a:srgbClr val="660066"/>
                  </a:solidFill>
                  <a:latin typeface="標楷體" pitchFamily="65" charset="-120"/>
                </a:rPr>
                <a:t>退撫給與</a:t>
              </a:r>
              <a:r>
                <a:rPr lang="zh-TW" altLang="en-US" sz="2200" b="1" dirty="0">
                  <a:solidFill>
                    <a:srgbClr val="660066"/>
                  </a:solidFill>
                  <a:latin typeface="標楷體" pitchFamily="65" charset="-120"/>
                </a:rPr>
                <a:t>領受人</a:t>
              </a:r>
              <a:r>
                <a:rPr lang="zh-TW" altLang="en-US" sz="2200" b="1" dirty="0" smtClean="0">
                  <a:solidFill>
                    <a:srgbClr val="660066"/>
                  </a:solidFill>
                  <a:latin typeface="標楷體" pitchFamily="65" charset="-120"/>
                </a:rPr>
                <a:t>出國時</a:t>
              </a:r>
              <a:r>
                <a:rPr lang="zh-TW" altLang="en-US" sz="2200" b="1" dirty="0">
                  <a:solidFill>
                    <a:srgbClr val="660066"/>
                  </a:solidFill>
                  <a:latin typeface="標楷體" pitchFamily="65" charset="-120"/>
                </a:rPr>
                <a:t>，經查核在臺灣仍有戶籍，仍然如期發給退撫給與</a:t>
              </a:r>
              <a:r>
                <a:rPr lang="zh-TW" altLang="en-US" sz="2200" b="1" dirty="0" smtClean="0">
                  <a:solidFill>
                    <a:srgbClr val="660066"/>
                  </a:solidFill>
                  <a:latin typeface="標楷體" pitchFamily="65" charset="-120"/>
                </a:rPr>
                <a:t>。</a:t>
              </a:r>
              <a:endParaRPr lang="zh-TW" altLang="en-US" sz="2200" b="1" kern="1200" dirty="0"/>
            </a:p>
          </p:txBody>
        </p:sp>
        <p:pic>
          <p:nvPicPr>
            <p:cNvPr id="11" name="Picture 5" descr="17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8230" y="4935215"/>
              <a:ext cx="762992" cy="124784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spTree>
    <p:extLst>
      <p:ext uri="{BB962C8B-B14F-4D97-AF65-F5344CB8AC3E}">
        <p14:creationId xmlns:p14="http://schemas.microsoft.com/office/powerpoint/2010/main" val="573713089"/>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投影片編號版面配置區 5"/>
          <p:cNvSpPr>
            <a:spLocks noGrp="1"/>
          </p:cNvSpPr>
          <p:nvPr>
            <p:ph type="sldNum" sz="quarter" idx="12"/>
          </p:nvPr>
        </p:nvSpPr>
        <p:spPr>
          <a:xfrm>
            <a:off x="8553201" y="6525344"/>
            <a:ext cx="504056" cy="216025"/>
          </a:xfrm>
        </p:spPr>
        <p:txBody>
          <a:bodyPr/>
          <a:lstStyle/>
          <a:p>
            <a:pPr>
              <a:defRPr/>
            </a:pPr>
            <a:fld id="{3F9E5780-2E74-4A69-94F4-54E7B9169E86}" type="slidenum">
              <a:rPr lang="en-US" altLang="zh-TW" sz="1200"/>
              <a:pPr>
                <a:defRPr/>
              </a:pPr>
              <a:t>96</a:t>
            </a:fld>
            <a:endParaRPr lang="en-US" altLang="zh-TW" sz="1200" dirty="0"/>
          </a:p>
        </p:txBody>
      </p:sp>
      <p:sp>
        <p:nvSpPr>
          <p:cNvPr id="26"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5"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十六、年資制度轉銜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7" name="矩形 6"/>
          <p:cNvSpPr/>
          <p:nvPr/>
        </p:nvSpPr>
        <p:spPr>
          <a:xfrm>
            <a:off x="467543" y="1124744"/>
            <a:ext cx="2053767" cy="502702"/>
          </a:xfrm>
          <a:prstGeom prst="rect">
            <a:avLst/>
          </a:prstGeom>
        </p:spPr>
        <p:txBody>
          <a:bodyPr wrap="none">
            <a:spAutoFit/>
          </a:bodyPr>
          <a:lstStyle/>
          <a:p>
            <a:pPr>
              <a:lnSpc>
                <a:spcPts val="3200"/>
              </a:lnSpc>
              <a:spcBef>
                <a:spcPct val="0"/>
              </a:spcBef>
              <a:buNone/>
            </a:pPr>
            <a:r>
              <a:rPr lang="en-US" altLang="zh-TW" sz="2200" b="1" dirty="0" smtClean="0"/>
              <a:t>(</a:t>
            </a:r>
            <a:r>
              <a:rPr lang="zh-TW" altLang="en-US" sz="2200" b="1" dirty="0" smtClean="0"/>
              <a:t>一</a:t>
            </a:r>
            <a:r>
              <a:rPr lang="en-US" altLang="zh-TW" sz="2200" b="1" dirty="0" smtClean="0"/>
              <a:t>)</a:t>
            </a:r>
            <a:r>
              <a:rPr lang="zh-TW" altLang="en-US" sz="2200" b="1" dirty="0" smtClean="0">
                <a:latin typeface="標楷體"/>
              </a:rPr>
              <a:t>規範內容：</a:t>
            </a:r>
            <a:endParaRPr lang="en-US" altLang="zh-TW" sz="2200" dirty="0"/>
          </a:p>
        </p:txBody>
      </p:sp>
      <p:graphicFrame>
        <p:nvGraphicFramePr>
          <p:cNvPr id="8" name="表格 7"/>
          <p:cNvGraphicFramePr>
            <a:graphicFrameLocks noGrp="1"/>
          </p:cNvGraphicFramePr>
          <p:nvPr>
            <p:extLst>
              <p:ext uri="{D42A27DB-BD31-4B8C-83A1-F6EECF244321}">
                <p14:modId xmlns:p14="http://schemas.microsoft.com/office/powerpoint/2010/main" val="1327297735"/>
              </p:ext>
            </p:extLst>
          </p:nvPr>
        </p:nvGraphicFramePr>
        <p:xfrm>
          <a:off x="395537" y="1556792"/>
          <a:ext cx="8424936" cy="5041880"/>
        </p:xfrm>
        <a:graphic>
          <a:graphicData uri="http://schemas.openxmlformats.org/drawingml/2006/table">
            <a:tbl>
              <a:tblPr firstRow="1" bandRow="1">
                <a:tableStyleId>{BC89EF96-8CEA-46FF-86C4-4CE0E7609802}</a:tableStyleId>
              </a:tblPr>
              <a:tblGrid>
                <a:gridCol w="1061966"/>
                <a:gridCol w="1415956"/>
                <a:gridCol w="1061967"/>
                <a:gridCol w="4106272"/>
                <a:gridCol w="778775"/>
              </a:tblGrid>
              <a:tr h="370840">
                <a:tc>
                  <a:txBody>
                    <a:bodyPr/>
                    <a:lstStyle/>
                    <a:p>
                      <a:pPr algn="ctr"/>
                      <a:r>
                        <a:rPr lang="zh-TW" altLang="en-US" sz="1500" dirty="0" smtClean="0"/>
                        <a:t>規定類型</a:t>
                      </a:r>
                      <a:endParaRPr lang="zh-TW" altLang="en-US" sz="1500" dirty="0"/>
                    </a:p>
                  </a:txBody>
                  <a:tcPr anchor="ctr">
                    <a:solidFill>
                      <a:srgbClr val="99CCFF"/>
                    </a:solidFill>
                  </a:tcPr>
                </a:tc>
                <a:tc>
                  <a:txBody>
                    <a:bodyPr/>
                    <a:lstStyle/>
                    <a:p>
                      <a:pPr algn="ctr"/>
                      <a:r>
                        <a:rPr lang="zh-TW" altLang="en-US" sz="1500" dirty="0" smtClean="0"/>
                        <a:t>人員類別</a:t>
                      </a:r>
                      <a:endParaRPr lang="zh-TW" altLang="en-US" sz="1500" dirty="0"/>
                    </a:p>
                  </a:txBody>
                  <a:tcPr anchor="ctr">
                    <a:solidFill>
                      <a:srgbClr val="99CCFF"/>
                    </a:solidFill>
                  </a:tcPr>
                </a:tc>
                <a:tc>
                  <a:txBody>
                    <a:bodyPr/>
                    <a:lstStyle/>
                    <a:p>
                      <a:pPr algn="ctr"/>
                      <a:r>
                        <a:rPr lang="zh-TW" altLang="en-US" sz="1500" dirty="0" smtClean="0"/>
                        <a:t>年資</a:t>
                      </a:r>
                      <a:endParaRPr lang="zh-TW" altLang="en-US" sz="1500" dirty="0"/>
                    </a:p>
                  </a:txBody>
                  <a:tcPr anchor="ctr">
                    <a:solidFill>
                      <a:srgbClr val="99CCFF"/>
                    </a:solidFill>
                  </a:tcPr>
                </a:tc>
                <a:tc>
                  <a:txBody>
                    <a:bodyPr/>
                    <a:lstStyle/>
                    <a:p>
                      <a:pPr algn="ctr"/>
                      <a:r>
                        <a:rPr lang="zh-TW" altLang="en-US" sz="1500" dirty="0" smtClean="0"/>
                        <a:t>適用情形</a:t>
                      </a:r>
                      <a:endParaRPr lang="zh-TW" altLang="en-US" sz="1500" dirty="0"/>
                    </a:p>
                  </a:txBody>
                  <a:tcPr anchor="ctr">
                    <a:solidFill>
                      <a:srgbClr val="99CCFF"/>
                    </a:solidFill>
                  </a:tcPr>
                </a:tc>
                <a:tc>
                  <a:txBody>
                    <a:bodyPr/>
                    <a:lstStyle/>
                    <a:p>
                      <a:pPr algn="ctr"/>
                      <a:r>
                        <a:rPr lang="zh-TW" altLang="en-US" sz="1500" dirty="0" smtClean="0"/>
                        <a:t>案例編號</a:t>
                      </a:r>
                      <a:endParaRPr lang="zh-TW" altLang="en-US" sz="1500" dirty="0"/>
                    </a:p>
                  </a:txBody>
                  <a:tcPr anchor="ctr">
                    <a:solidFill>
                      <a:srgbClr val="99CCFF"/>
                    </a:solidFill>
                  </a:tcPr>
                </a:tc>
              </a:tr>
              <a:tr h="370840">
                <a:tc rowSpan="2">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zh-TW" altLang="en-US" sz="1700" b="1" kern="100" baseline="0" dirty="0" smtClean="0">
                          <a:solidFill>
                            <a:srgbClr val="FF0066"/>
                          </a:solidFill>
                          <a:effectLst/>
                          <a:latin typeface="Calibri" panose="020F0502020204030204" pitchFamily="34" charset="0"/>
                          <a:ea typeface="標楷體" panose="03000509000000000000" pitchFamily="65" charset="-120"/>
                          <a:cs typeface="+mn-cs"/>
                        </a:rPr>
                        <a:t>保留年資</a:t>
                      </a:r>
                      <a:endParaRPr lang="zh-TW" altLang="zh-TW" sz="1700" b="1" kern="100" baseline="0" dirty="0" smtClean="0">
                        <a:solidFill>
                          <a:srgbClr val="FF0066"/>
                        </a:solidFill>
                        <a:effectLst/>
                        <a:latin typeface="Calibri" panose="020F0502020204030204" pitchFamily="34" charset="0"/>
                        <a:ea typeface="標楷體" panose="03000509000000000000" pitchFamily="65" charset="-120"/>
                        <a:cs typeface="+mn-cs"/>
                      </a:endParaRPr>
                    </a:p>
                  </a:txBody>
                  <a:tcPr anchor="ctr">
                    <a:solidFill>
                      <a:schemeClr val="accent1">
                        <a:lumMod val="20000"/>
                        <a:lumOff val="80000"/>
                      </a:schemeClr>
                    </a:solidFill>
                  </a:tcPr>
                </a:tc>
                <a:tc rowSpan="2">
                  <a:txBody>
                    <a:bodyPr/>
                    <a:lstStyle/>
                    <a:p>
                      <a:pPr algn="ctr">
                        <a:lnSpc>
                          <a:spcPts val="2000"/>
                        </a:lnSpc>
                      </a:pPr>
                      <a:r>
                        <a:rPr lang="zh-TW" altLang="en-US" sz="1700" b="1" dirty="0" smtClean="0"/>
                        <a:t>任滿</a:t>
                      </a:r>
                      <a:r>
                        <a:rPr lang="en-US" altLang="zh-TW" sz="1700" b="1" dirty="0" smtClean="0"/>
                        <a:t>5</a:t>
                      </a:r>
                      <a:r>
                        <a:rPr lang="zh-TW" altLang="en-US" sz="1700" b="1" dirty="0" smtClean="0"/>
                        <a:t>年離職</a:t>
                      </a:r>
                    </a:p>
                    <a:p>
                      <a:pPr algn="ctr">
                        <a:lnSpc>
                          <a:spcPts val="2000"/>
                        </a:lnSpc>
                      </a:pPr>
                      <a:r>
                        <a:rPr lang="zh-TW" altLang="en-US" sz="1700" b="1" dirty="0" smtClean="0"/>
                        <a:t>未轉職</a:t>
                      </a:r>
                      <a:endParaRPr lang="en-US" altLang="zh-TW" sz="1700" b="1" dirty="0" smtClean="0"/>
                    </a:p>
                    <a:p>
                      <a:pPr algn="ctr">
                        <a:lnSpc>
                          <a:spcPts val="2000"/>
                        </a:lnSpc>
                      </a:pPr>
                      <a:r>
                        <a:rPr lang="en-US" altLang="zh-TW" sz="1700" b="1" dirty="0" smtClean="0">
                          <a:solidFill>
                            <a:srgbClr val="0000CC"/>
                          </a:solidFill>
                        </a:rPr>
                        <a:t>(107.7.1</a:t>
                      </a:r>
                      <a:r>
                        <a:rPr lang="zh-TW" altLang="en-US" sz="1700" b="1" dirty="0" smtClean="0">
                          <a:solidFill>
                            <a:srgbClr val="0000CC"/>
                          </a:solidFill>
                        </a:rPr>
                        <a:t>以後離職者為限</a:t>
                      </a:r>
                      <a:r>
                        <a:rPr lang="en-US" altLang="zh-TW" sz="1700" b="1" dirty="0" smtClean="0">
                          <a:solidFill>
                            <a:srgbClr val="0000CC"/>
                          </a:solidFill>
                        </a:rPr>
                        <a:t>)</a:t>
                      </a:r>
                      <a:endParaRPr lang="zh-TW" altLang="en-US" sz="1700" b="1" dirty="0" smtClean="0">
                        <a:solidFill>
                          <a:srgbClr val="0000CC"/>
                        </a:solidFill>
                      </a:endParaRPr>
                    </a:p>
                  </a:txBody>
                  <a:tcPr anchor="ctr">
                    <a:solidFill>
                      <a:schemeClr val="accent5">
                        <a:lumMod val="20000"/>
                        <a:lumOff val="80000"/>
                      </a:schemeClr>
                    </a:solidFill>
                  </a:tcPr>
                </a:tc>
                <a:tc>
                  <a:txBody>
                    <a:bodyPr/>
                    <a:lstStyle/>
                    <a:p>
                      <a:pPr marL="0" marR="0" indent="0" algn="ctr" defTabSz="914400" rtl="0" eaLnBrk="1" fontAlgn="auto" latinLnBrk="0" hangingPunct="1">
                        <a:lnSpc>
                          <a:spcPts val="2100"/>
                        </a:lnSpc>
                        <a:spcBef>
                          <a:spcPts val="0"/>
                        </a:spcBef>
                        <a:spcAft>
                          <a:spcPts val="0"/>
                        </a:spcAft>
                        <a:buClrTx/>
                        <a:buSzTx/>
                        <a:buFontTx/>
                        <a:buNone/>
                        <a:tabLst/>
                        <a:defRPr/>
                      </a:pPr>
                      <a:r>
                        <a:rPr lang="zh-TW" altLang="en-US" sz="1700" b="1" kern="1200" dirty="0" smtClean="0">
                          <a:solidFill>
                            <a:srgbClr val="C00000"/>
                          </a:solidFill>
                          <a:latin typeface="+mn-lt"/>
                          <a:ea typeface="+mn-ea"/>
                          <a:cs typeface="+mn-cs"/>
                        </a:rPr>
                        <a:t>任公職未滿</a:t>
                      </a:r>
                      <a:r>
                        <a:rPr lang="en-US" altLang="zh-TW" sz="1700" b="1" kern="1200" dirty="0" smtClean="0">
                          <a:solidFill>
                            <a:srgbClr val="C00000"/>
                          </a:solidFill>
                          <a:latin typeface="+mn-lt"/>
                          <a:ea typeface="+mn-ea"/>
                          <a:cs typeface="+mn-cs"/>
                        </a:rPr>
                        <a:t>15</a:t>
                      </a:r>
                      <a:r>
                        <a:rPr lang="zh-TW" altLang="en-US" sz="1700" b="1" kern="1200" dirty="0" smtClean="0">
                          <a:solidFill>
                            <a:srgbClr val="C00000"/>
                          </a:solidFill>
                          <a:latin typeface="+mn-lt"/>
                          <a:ea typeface="+mn-ea"/>
                          <a:cs typeface="+mn-cs"/>
                        </a:rPr>
                        <a:t>年</a:t>
                      </a:r>
                      <a:endParaRPr lang="zh-TW" altLang="zh-TW" sz="1700" b="1" kern="1200" dirty="0" smtClean="0">
                        <a:solidFill>
                          <a:srgbClr val="C00000"/>
                        </a:solidFill>
                        <a:latin typeface="+mn-lt"/>
                        <a:ea typeface="+mn-ea"/>
                        <a:cs typeface="+mn-cs"/>
                      </a:endParaRPr>
                    </a:p>
                  </a:txBody>
                  <a:tcPr anchor="ctr">
                    <a:solidFill>
                      <a:schemeClr val="accent1">
                        <a:lumMod val="20000"/>
                        <a:lumOff val="80000"/>
                      </a:schemeClr>
                    </a:solidFill>
                  </a:tcPr>
                </a:tc>
                <a:tc>
                  <a:txBody>
                    <a:bodyPr/>
                    <a:lstStyle/>
                    <a:p>
                      <a:r>
                        <a:rPr lang="zh-TW" altLang="en-US" b="1" dirty="0" smtClean="0"/>
                        <a:t>俟年滿</a:t>
                      </a:r>
                      <a:r>
                        <a:rPr lang="en-US" altLang="zh-TW" b="1" dirty="0" smtClean="0"/>
                        <a:t>65</a:t>
                      </a:r>
                      <a:r>
                        <a:rPr lang="zh-TW" altLang="en-US" b="1" dirty="0" smtClean="0"/>
                        <a:t>歲之日起</a:t>
                      </a:r>
                      <a:r>
                        <a:rPr lang="en-US" altLang="zh-TW" b="1" dirty="0" smtClean="0"/>
                        <a:t>6</a:t>
                      </a:r>
                      <a:r>
                        <a:rPr lang="zh-TW" altLang="en-US" b="1" dirty="0" smtClean="0"/>
                        <a:t>個月內申領退休金，並支領</a:t>
                      </a:r>
                      <a:r>
                        <a:rPr lang="zh-TW" altLang="en-US" b="1" dirty="0" smtClean="0">
                          <a:solidFill>
                            <a:srgbClr val="0000CC"/>
                          </a:solidFill>
                        </a:rPr>
                        <a:t>一次退休金</a:t>
                      </a:r>
                      <a:endParaRPr lang="zh-TW" altLang="en-US" b="1" dirty="0">
                        <a:solidFill>
                          <a:srgbClr val="0000CC"/>
                        </a:solidFill>
                      </a:endParaRPr>
                    </a:p>
                  </a:txBody>
                  <a:tcPr anchor="ctr">
                    <a:solidFill>
                      <a:schemeClr val="accent1">
                        <a:lumMod val="20000"/>
                        <a:lumOff val="80000"/>
                      </a:schemeClr>
                    </a:solidFill>
                  </a:tcPr>
                </a:tc>
                <a:tc>
                  <a:txBody>
                    <a:bodyPr/>
                    <a:lstStyle/>
                    <a:p>
                      <a:pPr algn="ctr"/>
                      <a:r>
                        <a:rPr lang="en-US" altLang="zh-TW" b="1" dirty="0" smtClean="0"/>
                        <a:t>1</a:t>
                      </a:r>
                      <a:endParaRPr lang="zh-TW" altLang="en-US" b="1" dirty="0"/>
                    </a:p>
                  </a:txBody>
                  <a:tcPr anchor="ctr">
                    <a:solidFill>
                      <a:schemeClr val="accent1">
                        <a:lumMod val="20000"/>
                        <a:lumOff val="80000"/>
                      </a:schemeClr>
                    </a:solidFill>
                  </a:tcPr>
                </a:tc>
              </a:tr>
              <a:tr h="370840">
                <a:tc vMerge="1">
                  <a:txBody>
                    <a:bodyPr/>
                    <a:lstStyle/>
                    <a:p>
                      <a:endParaRPr lang="zh-TW" altLang="en-US" sz="1900" b="1" kern="100" baseline="0" dirty="0" smtClean="0">
                        <a:solidFill>
                          <a:srgbClr val="FF0066"/>
                        </a:solidFill>
                        <a:effectLst/>
                        <a:latin typeface="Calibri" panose="020F0502020204030204" pitchFamily="34" charset="0"/>
                        <a:ea typeface="標楷體" panose="03000509000000000000" pitchFamily="65" charset="-120"/>
                        <a:cs typeface="+mn-cs"/>
                      </a:endParaRPr>
                    </a:p>
                  </a:txBody>
                  <a:tcPr/>
                </a:tc>
                <a:tc vMerge="1">
                  <a:txBody>
                    <a:bodyPr/>
                    <a:lstStyle/>
                    <a:p>
                      <a:endParaRPr lang="zh-TW" altLang="en-US" dirty="0" smtClean="0"/>
                    </a:p>
                  </a:txBody>
                  <a:tcPr/>
                </a:tc>
                <a:tc>
                  <a:txBody>
                    <a:bodyPr/>
                    <a:lstStyle/>
                    <a:p>
                      <a:pPr marL="0" marR="0" indent="0" algn="ctr" defTabSz="914400" rtl="0" eaLnBrk="1" fontAlgn="auto" latinLnBrk="0" hangingPunct="1">
                        <a:lnSpc>
                          <a:spcPts val="2000"/>
                        </a:lnSpc>
                        <a:spcBef>
                          <a:spcPts val="0"/>
                        </a:spcBef>
                        <a:spcAft>
                          <a:spcPts val="0"/>
                        </a:spcAft>
                        <a:buClrTx/>
                        <a:buSzTx/>
                        <a:buFontTx/>
                        <a:buNone/>
                        <a:tabLst/>
                        <a:defRPr/>
                      </a:pPr>
                      <a:r>
                        <a:rPr lang="zh-TW" altLang="en-US" sz="1700" b="1" kern="1200" dirty="0" smtClean="0">
                          <a:solidFill>
                            <a:srgbClr val="C00000"/>
                          </a:solidFill>
                          <a:latin typeface="+mn-lt"/>
                          <a:ea typeface="+mn-ea"/>
                          <a:cs typeface="+mn-cs"/>
                        </a:rPr>
                        <a:t>任公職滿</a:t>
                      </a:r>
                      <a:r>
                        <a:rPr lang="en-US" altLang="zh-TW" sz="1700" b="1" kern="1200" dirty="0" smtClean="0">
                          <a:solidFill>
                            <a:srgbClr val="C00000"/>
                          </a:solidFill>
                          <a:latin typeface="+mn-lt"/>
                          <a:ea typeface="+mn-ea"/>
                          <a:cs typeface="+mn-cs"/>
                        </a:rPr>
                        <a:t>15</a:t>
                      </a:r>
                      <a:r>
                        <a:rPr lang="zh-TW" altLang="en-US" sz="1700" b="1" kern="1200" dirty="0" smtClean="0">
                          <a:solidFill>
                            <a:srgbClr val="C00000"/>
                          </a:solidFill>
                          <a:latin typeface="+mn-lt"/>
                          <a:ea typeface="+mn-ea"/>
                          <a:cs typeface="+mn-cs"/>
                        </a:rPr>
                        <a:t>年</a:t>
                      </a:r>
                      <a:endParaRPr lang="zh-TW" altLang="zh-TW" sz="1700" b="1" kern="1200" dirty="0" smtClean="0">
                        <a:solidFill>
                          <a:srgbClr val="C00000"/>
                        </a:solidFill>
                        <a:latin typeface="+mn-lt"/>
                        <a:ea typeface="+mn-ea"/>
                        <a:cs typeface="+mn-cs"/>
                      </a:endParaRPr>
                    </a:p>
                  </a:txBody>
                  <a:tcPr anchor="ct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zh-TW" altLang="en-US" sz="1800" b="1" dirty="0" smtClean="0"/>
                        <a:t>俟年滿</a:t>
                      </a:r>
                      <a:r>
                        <a:rPr lang="en-US" altLang="zh-TW" sz="1800" b="1" dirty="0" smtClean="0"/>
                        <a:t>65</a:t>
                      </a:r>
                      <a:r>
                        <a:rPr lang="zh-TW" altLang="en-US" sz="1800" b="1" dirty="0" smtClean="0"/>
                        <a:t>歲之日起</a:t>
                      </a:r>
                      <a:r>
                        <a:rPr lang="en-US" altLang="zh-TW" sz="1800" b="1" dirty="0" smtClean="0"/>
                        <a:t>6</a:t>
                      </a:r>
                      <a:r>
                        <a:rPr lang="zh-TW" altLang="en-US" sz="1800" b="1" dirty="0" smtClean="0"/>
                        <a:t>個月內申領退休金，並得擇領</a:t>
                      </a:r>
                      <a:r>
                        <a:rPr lang="zh-TW" altLang="en-US" sz="1800" b="1" dirty="0" smtClean="0">
                          <a:solidFill>
                            <a:srgbClr val="0000CC"/>
                          </a:solidFill>
                        </a:rPr>
                        <a:t>月退休金</a:t>
                      </a:r>
                    </a:p>
                  </a:txBody>
                  <a:tcPr anchor="ctr"/>
                </a:tc>
                <a:tc>
                  <a:txBody>
                    <a:bodyPr/>
                    <a:lstStyle/>
                    <a:p>
                      <a:pPr algn="ctr">
                        <a:lnSpc>
                          <a:spcPts val="2000"/>
                        </a:lnSpc>
                      </a:pPr>
                      <a:r>
                        <a:rPr lang="en-US" altLang="zh-TW" sz="1700" b="1" dirty="0" smtClean="0"/>
                        <a:t>2</a:t>
                      </a:r>
                      <a:endParaRPr lang="zh-TW" altLang="en-US" sz="1700" b="1" dirty="0"/>
                    </a:p>
                  </a:txBody>
                  <a:tcPr anchor="ctr"/>
                </a:tc>
              </a:tr>
              <a:tr h="888072">
                <a:tc rowSpan="4">
                  <a:txBody>
                    <a:bodyPr/>
                    <a:lstStyle/>
                    <a:p>
                      <a:pPr marL="0" algn="ctr" defTabSz="914400" rtl="0" eaLnBrk="1" latinLnBrk="0" hangingPunct="1">
                        <a:lnSpc>
                          <a:spcPts val="2000"/>
                        </a:lnSpc>
                        <a:spcAft>
                          <a:spcPts val="0"/>
                        </a:spcAft>
                      </a:pPr>
                      <a:r>
                        <a:rPr lang="zh-TW" altLang="en-US" sz="1700" b="1" kern="100" baseline="0" dirty="0" smtClean="0">
                          <a:solidFill>
                            <a:srgbClr val="FF0066"/>
                          </a:solidFill>
                          <a:effectLst/>
                          <a:latin typeface="Calibri" panose="020F0502020204030204" pitchFamily="34" charset="0"/>
                          <a:ea typeface="標楷體" panose="03000509000000000000" pitchFamily="65" charset="-120"/>
                          <a:cs typeface="+mn-cs"/>
                        </a:rPr>
                        <a:t>年資併計</a:t>
                      </a:r>
                      <a:endParaRPr lang="en-US" altLang="zh-TW" sz="1700" b="1" kern="100" baseline="0" dirty="0" smtClean="0">
                        <a:solidFill>
                          <a:srgbClr val="FF0066"/>
                        </a:solidFill>
                        <a:effectLst/>
                        <a:latin typeface="Calibri" panose="020F0502020204030204" pitchFamily="34" charset="0"/>
                        <a:ea typeface="標楷體" panose="03000509000000000000" pitchFamily="65" charset="-120"/>
                        <a:cs typeface="+mn-cs"/>
                      </a:endParaRPr>
                    </a:p>
                    <a:p>
                      <a:pPr marL="0" algn="ctr" defTabSz="914400" rtl="0" eaLnBrk="1" latinLnBrk="0" hangingPunct="1">
                        <a:lnSpc>
                          <a:spcPts val="2000"/>
                        </a:lnSpc>
                        <a:spcAft>
                          <a:spcPts val="0"/>
                        </a:spcAft>
                      </a:pPr>
                      <a:r>
                        <a:rPr lang="zh-TW" altLang="en-US" sz="1700" b="1" kern="100" baseline="0" dirty="0" smtClean="0">
                          <a:solidFill>
                            <a:srgbClr val="FF0066"/>
                          </a:solidFill>
                          <a:effectLst/>
                          <a:latin typeface="Calibri" panose="020F0502020204030204" pitchFamily="34" charset="0"/>
                          <a:ea typeface="標楷體" panose="03000509000000000000" pitchFamily="65" charset="-120"/>
                          <a:cs typeface="+mn-cs"/>
                        </a:rPr>
                        <a:t>年金分計</a:t>
                      </a:r>
                    </a:p>
                    <a:p>
                      <a:pPr>
                        <a:lnSpc>
                          <a:spcPts val="2000"/>
                        </a:lnSpc>
                      </a:pPr>
                      <a:endParaRPr lang="zh-TW" altLang="en-US" sz="1700" b="1" kern="100" baseline="0" dirty="0" smtClean="0">
                        <a:solidFill>
                          <a:srgbClr val="FF0066"/>
                        </a:solidFill>
                        <a:effectLst/>
                        <a:latin typeface="Calibri" panose="020F0502020204030204" pitchFamily="34" charset="0"/>
                        <a:ea typeface="標楷體" panose="03000509000000000000" pitchFamily="65" charset="-120"/>
                        <a:cs typeface="+mn-cs"/>
                      </a:endParaRPr>
                    </a:p>
                  </a:txBody>
                  <a:tcPr anchor="ctr">
                    <a:solidFill>
                      <a:schemeClr val="accent1">
                        <a:lumMod val="20000"/>
                        <a:lumOff val="80000"/>
                      </a:schemeClr>
                    </a:solidFill>
                  </a:tcPr>
                </a:tc>
                <a:tc rowSpan="2">
                  <a:txBody>
                    <a:bodyPr/>
                    <a:lstStyle/>
                    <a:p>
                      <a:pPr algn="ctr">
                        <a:lnSpc>
                          <a:spcPts val="2000"/>
                        </a:lnSpc>
                      </a:pPr>
                      <a:r>
                        <a:rPr lang="zh-TW" altLang="en-US" sz="1700" b="1" dirty="0" smtClean="0"/>
                        <a:t>任滿</a:t>
                      </a:r>
                      <a:r>
                        <a:rPr lang="en-US" altLang="zh-TW" sz="1700" b="1" dirty="0" smtClean="0"/>
                        <a:t>5</a:t>
                      </a:r>
                      <a:r>
                        <a:rPr lang="zh-TW" altLang="en-US" sz="1700" b="1" dirty="0" smtClean="0"/>
                        <a:t>年離職</a:t>
                      </a:r>
                    </a:p>
                    <a:p>
                      <a:pPr algn="ctr">
                        <a:lnSpc>
                          <a:spcPts val="2000"/>
                        </a:lnSpc>
                      </a:pPr>
                      <a:r>
                        <a:rPr lang="zh-TW" altLang="en-US" sz="1700" b="1" dirty="0" smtClean="0"/>
                        <a:t>有轉職</a:t>
                      </a:r>
                      <a:endParaRPr lang="en-US" altLang="zh-TW" sz="1700" b="1" dirty="0" smtClean="0"/>
                    </a:p>
                    <a:p>
                      <a:pPr marL="0" marR="0" lvl="0" indent="0" algn="ctr" defTabSz="914400" rtl="0" eaLnBrk="1" fontAlgn="auto" latinLnBrk="0" hangingPunct="1">
                        <a:lnSpc>
                          <a:spcPts val="2000"/>
                        </a:lnSpc>
                        <a:spcBef>
                          <a:spcPts val="0"/>
                        </a:spcBef>
                        <a:spcAft>
                          <a:spcPts val="0"/>
                        </a:spcAft>
                        <a:buClrTx/>
                        <a:buSzTx/>
                        <a:buFontTx/>
                        <a:buNone/>
                        <a:tabLst/>
                        <a:defRPr/>
                      </a:pPr>
                      <a:r>
                        <a:rPr lang="zh-TW" altLang="en-US" sz="1700" b="1" dirty="0" smtClean="0"/>
                        <a:t>公轉私</a:t>
                      </a:r>
                      <a:r>
                        <a:rPr lang="en-US" altLang="zh-TW" sz="1700" b="1" dirty="0" smtClean="0"/>
                        <a:t/>
                      </a:r>
                      <a:br>
                        <a:rPr lang="en-US" altLang="zh-TW" sz="1700" b="1" dirty="0" smtClean="0"/>
                      </a:br>
                      <a:r>
                        <a:rPr kumimoji="0" lang="en-US" altLang="zh-TW" sz="1700" b="1" i="0" u="none" strike="noStrike" kern="1200" cap="none" spc="0" normalizeH="0" baseline="0" noProof="0" dirty="0" smtClean="0">
                          <a:ln>
                            <a:noFill/>
                          </a:ln>
                          <a:solidFill>
                            <a:srgbClr val="0000CC"/>
                          </a:solidFill>
                          <a:effectLst/>
                          <a:uLnTx/>
                          <a:uFillTx/>
                          <a:latin typeface="+mn-lt"/>
                          <a:ea typeface="+mn-ea"/>
                          <a:cs typeface="+mn-cs"/>
                        </a:rPr>
                        <a:t>(107.7.1</a:t>
                      </a:r>
                      <a:r>
                        <a:rPr kumimoji="0" lang="zh-TW" altLang="en-US" sz="1700" b="1" i="0" u="none" strike="noStrike" kern="1200" cap="none" spc="0" normalizeH="0" baseline="0" noProof="0" dirty="0" smtClean="0">
                          <a:ln>
                            <a:noFill/>
                          </a:ln>
                          <a:solidFill>
                            <a:srgbClr val="0000CC"/>
                          </a:solidFill>
                          <a:effectLst/>
                          <a:uLnTx/>
                          <a:uFillTx/>
                          <a:latin typeface="+mn-lt"/>
                          <a:ea typeface="+mn-ea"/>
                          <a:cs typeface="+mn-cs"/>
                        </a:rPr>
                        <a:t>以後離職者為限</a:t>
                      </a:r>
                      <a:r>
                        <a:rPr kumimoji="0" lang="en-US" altLang="zh-TW" sz="1700" b="1" i="0" u="none" strike="noStrike" kern="1200" cap="none" spc="0" normalizeH="0" baseline="0" noProof="0" dirty="0" smtClean="0">
                          <a:ln>
                            <a:noFill/>
                          </a:ln>
                          <a:solidFill>
                            <a:srgbClr val="0000CC"/>
                          </a:solidFill>
                          <a:effectLst/>
                          <a:uLnTx/>
                          <a:uFillTx/>
                          <a:latin typeface="+mn-lt"/>
                          <a:ea typeface="+mn-ea"/>
                          <a:cs typeface="+mn-cs"/>
                        </a:rPr>
                        <a:t>)</a:t>
                      </a:r>
                      <a:endParaRPr lang="zh-TW" altLang="en-US" sz="1700" b="1" dirty="0" smtClean="0">
                        <a:solidFill>
                          <a:srgbClr val="0000CC"/>
                        </a:solidFill>
                      </a:endParaRPr>
                    </a:p>
                  </a:txBody>
                  <a:tcPr anchor="ctr">
                    <a:solidFill>
                      <a:schemeClr val="accent5">
                        <a:lumMod val="20000"/>
                        <a:lumOff val="80000"/>
                      </a:schemeClr>
                    </a:solidFill>
                  </a:tcPr>
                </a:tc>
                <a:tc>
                  <a:txBody>
                    <a:bodyPr/>
                    <a:lstStyle/>
                    <a:p>
                      <a:pPr marL="0" marR="0" indent="0" algn="ctr" defTabSz="914400" rtl="0" eaLnBrk="1" fontAlgn="auto" latinLnBrk="0" hangingPunct="1">
                        <a:lnSpc>
                          <a:spcPts val="2000"/>
                        </a:lnSpc>
                        <a:spcBef>
                          <a:spcPts val="0"/>
                        </a:spcBef>
                        <a:spcAft>
                          <a:spcPts val="0"/>
                        </a:spcAft>
                        <a:buClrTx/>
                        <a:buSzTx/>
                        <a:buFontTx/>
                        <a:buNone/>
                        <a:tabLst/>
                        <a:defRPr/>
                      </a:pPr>
                      <a:r>
                        <a:rPr lang="zh-TW" altLang="en-US" sz="1700" b="1" kern="1200" dirty="0" smtClean="0">
                          <a:solidFill>
                            <a:srgbClr val="C00000"/>
                          </a:solidFill>
                          <a:latin typeface="+mn-lt"/>
                          <a:ea typeface="+mn-ea"/>
                          <a:cs typeface="+mn-cs"/>
                        </a:rPr>
                        <a:t>任公職未滿</a:t>
                      </a:r>
                      <a:r>
                        <a:rPr lang="en-US" altLang="zh-TW" sz="1700" b="1" kern="1200" dirty="0" smtClean="0">
                          <a:solidFill>
                            <a:srgbClr val="C00000"/>
                          </a:solidFill>
                          <a:latin typeface="+mn-lt"/>
                          <a:ea typeface="+mn-ea"/>
                          <a:cs typeface="+mn-cs"/>
                        </a:rPr>
                        <a:t>15</a:t>
                      </a:r>
                      <a:r>
                        <a:rPr lang="zh-TW" altLang="en-US" sz="1700" b="1" kern="1200" dirty="0" smtClean="0">
                          <a:solidFill>
                            <a:srgbClr val="C00000"/>
                          </a:solidFill>
                          <a:latin typeface="+mn-lt"/>
                          <a:ea typeface="+mn-ea"/>
                          <a:cs typeface="+mn-cs"/>
                        </a:rPr>
                        <a:t>年</a:t>
                      </a:r>
                      <a:endParaRPr lang="zh-TW" altLang="zh-TW" sz="1700" b="1" kern="1200" dirty="0" smtClean="0">
                        <a:solidFill>
                          <a:srgbClr val="C00000"/>
                        </a:solidFill>
                        <a:latin typeface="+mn-lt"/>
                        <a:ea typeface="+mn-ea"/>
                        <a:cs typeface="+mn-cs"/>
                      </a:endParaRPr>
                    </a:p>
                  </a:txBody>
                  <a:tcPr anchor="ctr">
                    <a:solidFill>
                      <a:schemeClr val="accent1">
                        <a:lumMod val="20000"/>
                        <a:lumOff val="80000"/>
                      </a:schemeClr>
                    </a:solidFill>
                  </a:tcPr>
                </a:tc>
                <a:tc>
                  <a:txBody>
                    <a:bodyPr/>
                    <a:lstStyle/>
                    <a:p>
                      <a:pPr>
                        <a:lnSpc>
                          <a:spcPts val="2000"/>
                        </a:lnSpc>
                      </a:pPr>
                      <a:r>
                        <a:rPr lang="zh-TW" altLang="en-US" sz="1800" b="1" dirty="0" smtClean="0"/>
                        <a:t>於其他職域退休並於年滿</a:t>
                      </a:r>
                      <a:r>
                        <a:rPr lang="en-US" altLang="zh-TW" sz="1800" b="1" dirty="0" smtClean="0"/>
                        <a:t>65</a:t>
                      </a:r>
                      <a:r>
                        <a:rPr lang="zh-TW" altLang="en-US" sz="1800" b="1" dirty="0" smtClean="0"/>
                        <a:t>歲之日起</a:t>
                      </a:r>
                      <a:r>
                        <a:rPr lang="en-US" altLang="zh-TW" sz="1800" b="1" dirty="0" smtClean="0"/>
                        <a:t>6</a:t>
                      </a:r>
                      <a:r>
                        <a:rPr lang="zh-TW" altLang="en-US" sz="1800" b="1" dirty="0" smtClean="0"/>
                        <a:t>個月內，併計其他職域年資成就</a:t>
                      </a:r>
                      <a:r>
                        <a:rPr lang="zh-TW" altLang="en-US" sz="1800" b="1" dirty="0" smtClean="0">
                          <a:solidFill>
                            <a:srgbClr val="0000CC"/>
                          </a:solidFill>
                        </a:rPr>
                        <a:t>月退休金</a:t>
                      </a:r>
                      <a:r>
                        <a:rPr lang="zh-TW" altLang="en-US" sz="1800" b="1" dirty="0" smtClean="0"/>
                        <a:t>請領條件；或比照保留年資規定，請領一次退休金</a:t>
                      </a:r>
                    </a:p>
                  </a:txBody>
                  <a:tcPr anchor="ctr">
                    <a:solidFill>
                      <a:schemeClr val="accent1">
                        <a:lumMod val="20000"/>
                        <a:lumOff val="80000"/>
                      </a:schemeClr>
                    </a:solidFill>
                  </a:tcPr>
                </a:tc>
                <a:tc>
                  <a:txBody>
                    <a:bodyPr/>
                    <a:lstStyle/>
                    <a:p>
                      <a:pPr algn="ctr">
                        <a:lnSpc>
                          <a:spcPts val="2000"/>
                        </a:lnSpc>
                      </a:pPr>
                      <a:r>
                        <a:rPr lang="en-US" altLang="zh-TW" sz="1700" b="1" dirty="0" smtClean="0"/>
                        <a:t>3</a:t>
                      </a:r>
                      <a:endParaRPr lang="zh-TW" altLang="en-US" sz="1700" b="1" dirty="0"/>
                    </a:p>
                  </a:txBody>
                  <a:tcPr anchor="ctr">
                    <a:solidFill>
                      <a:schemeClr val="accent1">
                        <a:lumMod val="20000"/>
                        <a:lumOff val="80000"/>
                      </a:schemeClr>
                    </a:solidFill>
                  </a:tcPr>
                </a:tc>
              </a:tr>
              <a:tr h="370840">
                <a:tc vMerge="1">
                  <a:txBody>
                    <a:bodyPr/>
                    <a:lstStyle/>
                    <a:p>
                      <a:endParaRPr lang="zh-TW" altLang="en-US" sz="1900" b="1" kern="100" baseline="0" dirty="0">
                        <a:solidFill>
                          <a:srgbClr val="FF0066"/>
                        </a:solidFill>
                        <a:effectLst/>
                        <a:latin typeface="Calibri" panose="020F0502020204030204" pitchFamily="34" charset="0"/>
                        <a:ea typeface="標楷體" panose="03000509000000000000" pitchFamily="65" charset="-120"/>
                        <a:cs typeface="+mn-cs"/>
                      </a:endParaRPr>
                    </a:p>
                  </a:txBody>
                  <a:tcPr/>
                </a:tc>
                <a:tc vMerge="1">
                  <a:txBody>
                    <a:bodyPr/>
                    <a:lstStyle/>
                    <a:p>
                      <a:endParaRPr lang="zh-TW" altLang="en-US" dirty="0"/>
                    </a:p>
                  </a:txBody>
                  <a:tcPr/>
                </a:tc>
                <a:tc>
                  <a:txBody>
                    <a:bodyPr/>
                    <a:lstStyle/>
                    <a:p>
                      <a:pPr marL="0" marR="0" indent="0" algn="ctr" defTabSz="914400" rtl="0" eaLnBrk="1" fontAlgn="auto" latinLnBrk="0" hangingPunct="1">
                        <a:lnSpc>
                          <a:spcPts val="2000"/>
                        </a:lnSpc>
                        <a:spcBef>
                          <a:spcPts val="0"/>
                        </a:spcBef>
                        <a:spcAft>
                          <a:spcPts val="0"/>
                        </a:spcAft>
                        <a:buClrTx/>
                        <a:buSzTx/>
                        <a:buFontTx/>
                        <a:buNone/>
                        <a:tabLst/>
                        <a:defRPr/>
                      </a:pPr>
                      <a:r>
                        <a:rPr lang="zh-TW" altLang="en-US" sz="1700" b="1" kern="1200" dirty="0" smtClean="0">
                          <a:solidFill>
                            <a:srgbClr val="C00000"/>
                          </a:solidFill>
                          <a:latin typeface="+mn-lt"/>
                          <a:ea typeface="+mn-ea"/>
                          <a:cs typeface="+mn-cs"/>
                        </a:rPr>
                        <a:t>任公職滿</a:t>
                      </a:r>
                      <a:r>
                        <a:rPr lang="en-US" altLang="zh-TW" sz="1700" b="1" kern="1200" dirty="0" smtClean="0">
                          <a:solidFill>
                            <a:srgbClr val="C00000"/>
                          </a:solidFill>
                          <a:latin typeface="+mn-lt"/>
                          <a:ea typeface="+mn-ea"/>
                          <a:cs typeface="+mn-cs"/>
                        </a:rPr>
                        <a:t>15</a:t>
                      </a:r>
                      <a:r>
                        <a:rPr lang="zh-TW" altLang="en-US" sz="1700" b="1" kern="1200" dirty="0" smtClean="0">
                          <a:solidFill>
                            <a:srgbClr val="C00000"/>
                          </a:solidFill>
                          <a:latin typeface="+mn-lt"/>
                          <a:ea typeface="+mn-ea"/>
                          <a:cs typeface="+mn-cs"/>
                        </a:rPr>
                        <a:t>年</a:t>
                      </a:r>
                      <a:endParaRPr lang="zh-TW" altLang="zh-TW" sz="1700" b="1" kern="1200" dirty="0" smtClean="0">
                        <a:solidFill>
                          <a:srgbClr val="C00000"/>
                        </a:solidFill>
                        <a:latin typeface="+mn-lt"/>
                        <a:ea typeface="+mn-ea"/>
                        <a:cs typeface="+mn-cs"/>
                      </a:endParaRPr>
                    </a:p>
                  </a:txBody>
                  <a:tcPr anchor="ct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zh-TW" altLang="en-US" sz="1800" b="1" dirty="0" smtClean="0">
                          <a:solidFill>
                            <a:schemeClr val="tx1"/>
                          </a:solidFill>
                        </a:rPr>
                        <a:t>比照保留年資規定，於年滿</a:t>
                      </a:r>
                      <a:r>
                        <a:rPr lang="en-US" altLang="zh-TW" sz="1800" b="1" dirty="0" smtClean="0">
                          <a:solidFill>
                            <a:schemeClr val="tx1"/>
                          </a:solidFill>
                        </a:rPr>
                        <a:t>65</a:t>
                      </a:r>
                      <a:r>
                        <a:rPr lang="zh-TW" altLang="en-US" sz="1800" b="1" dirty="0" smtClean="0">
                          <a:solidFill>
                            <a:schemeClr val="tx1"/>
                          </a:solidFill>
                        </a:rPr>
                        <a:t>歲之日起</a:t>
                      </a:r>
                      <a:r>
                        <a:rPr lang="en-US" altLang="zh-TW" sz="1800" b="1" dirty="0" smtClean="0">
                          <a:solidFill>
                            <a:schemeClr val="tx1"/>
                          </a:solidFill>
                        </a:rPr>
                        <a:t>6</a:t>
                      </a:r>
                      <a:r>
                        <a:rPr lang="zh-TW" altLang="en-US" sz="1800" b="1" dirty="0" smtClean="0">
                          <a:solidFill>
                            <a:schemeClr val="tx1"/>
                          </a:solidFill>
                        </a:rPr>
                        <a:t>個月內請領</a:t>
                      </a:r>
                      <a:r>
                        <a:rPr lang="zh-TW" altLang="en-US" sz="1800" b="1" dirty="0" smtClean="0">
                          <a:solidFill>
                            <a:srgbClr val="0000CC"/>
                          </a:solidFill>
                        </a:rPr>
                        <a:t>月退休金</a:t>
                      </a:r>
                      <a:r>
                        <a:rPr lang="zh-TW" altLang="en-US" sz="1800" b="1" dirty="0" smtClean="0">
                          <a:solidFill>
                            <a:schemeClr val="tx1"/>
                          </a:solidFill>
                        </a:rPr>
                        <a:t>或一次退休金</a:t>
                      </a:r>
                      <a:r>
                        <a:rPr lang="zh-TW" altLang="en-US" sz="1800" b="1" kern="1200" dirty="0" smtClean="0">
                          <a:solidFill>
                            <a:schemeClr val="tx1"/>
                          </a:solidFill>
                          <a:latin typeface="+mn-lt"/>
                          <a:ea typeface="+mn-ea"/>
                          <a:cs typeface="+mn-cs"/>
                        </a:rPr>
                        <a:t>，</a:t>
                      </a:r>
                      <a:r>
                        <a:rPr lang="zh-TW" altLang="en-US" sz="1800" b="1" kern="1200" dirty="0" smtClean="0">
                          <a:solidFill>
                            <a:srgbClr val="0000CC"/>
                          </a:solidFill>
                          <a:latin typeface="+mn-lt"/>
                          <a:ea typeface="+mn-ea"/>
                          <a:cs typeface="+mn-cs"/>
                        </a:rPr>
                        <a:t>無須併計其他職域年資</a:t>
                      </a:r>
                      <a:endParaRPr lang="zh-TW" altLang="zh-TW" sz="1800" b="1" kern="1200" dirty="0" smtClean="0">
                        <a:solidFill>
                          <a:srgbClr val="0000CC"/>
                        </a:solidFill>
                        <a:latin typeface="+mn-lt"/>
                        <a:ea typeface="+mn-ea"/>
                        <a:cs typeface="+mn-cs"/>
                      </a:endParaRPr>
                    </a:p>
                  </a:txBody>
                  <a:tcPr anchor="ctr"/>
                </a:tc>
                <a:tc>
                  <a:txBody>
                    <a:bodyPr/>
                    <a:lstStyle/>
                    <a:p>
                      <a:pPr algn="ctr">
                        <a:lnSpc>
                          <a:spcPts val="2000"/>
                        </a:lnSpc>
                      </a:pPr>
                      <a:r>
                        <a:rPr lang="en-US" altLang="zh-TW" sz="1700" b="1" dirty="0" smtClean="0"/>
                        <a:t>4</a:t>
                      </a:r>
                      <a:endParaRPr lang="zh-TW" altLang="en-US" sz="1700" b="1" dirty="0"/>
                    </a:p>
                  </a:txBody>
                  <a:tcPr anchor="ctr"/>
                </a:tc>
              </a:tr>
              <a:tr h="693400">
                <a:tc vMerge="1">
                  <a:txBody>
                    <a:bodyPr/>
                    <a:lstStyle/>
                    <a:p>
                      <a:endParaRPr lang="zh-TW" altLang="en-US" sz="1900" b="1" kern="100" baseline="0" dirty="0" smtClean="0">
                        <a:solidFill>
                          <a:srgbClr val="FF0066"/>
                        </a:solidFill>
                        <a:effectLst/>
                        <a:latin typeface="Calibri" panose="020F0502020204030204" pitchFamily="34" charset="0"/>
                        <a:ea typeface="標楷體" panose="03000509000000000000" pitchFamily="65" charset="-120"/>
                        <a:cs typeface="+mn-cs"/>
                      </a:endParaRPr>
                    </a:p>
                  </a:txBody>
                  <a:tcPr/>
                </a:tc>
                <a:tc rowSpan="2">
                  <a:txBody>
                    <a:bodyPr/>
                    <a:lstStyle/>
                    <a:p>
                      <a:pPr algn="ctr">
                        <a:lnSpc>
                          <a:spcPts val="2000"/>
                        </a:lnSpc>
                      </a:pPr>
                      <a:r>
                        <a:rPr lang="zh-TW" altLang="en-US" sz="1700" b="1" dirty="0" smtClean="0"/>
                        <a:t>從私轉公</a:t>
                      </a:r>
                      <a:r>
                        <a:rPr lang="zh-TW" altLang="en-US" sz="1700" b="1" dirty="0" smtClean="0">
                          <a:latin typeface="標楷體"/>
                          <a:ea typeface="標楷體"/>
                        </a:rPr>
                        <a:t>，</a:t>
                      </a:r>
                      <a:r>
                        <a:rPr kumimoji="0" lang="zh-TW" altLang="en-US" sz="1700" b="1" i="0" u="none" strike="noStrike" kern="1200" cap="none" spc="0" normalizeH="0" baseline="0" dirty="0" smtClean="0">
                          <a:ln>
                            <a:noFill/>
                          </a:ln>
                          <a:solidFill>
                            <a:srgbClr val="0000CC"/>
                          </a:solidFill>
                          <a:effectLst/>
                          <a:uLnTx/>
                          <a:uFillTx/>
                          <a:latin typeface="+mn-lt"/>
                          <a:ea typeface="+mn-ea"/>
                          <a:cs typeface="+mn-cs"/>
                        </a:rPr>
                        <a:t>於</a:t>
                      </a:r>
                      <a:r>
                        <a:rPr kumimoji="0" lang="en-US" altLang="zh-TW" sz="1700" b="1" i="0" u="none" strike="noStrike" kern="1200" cap="none" spc="0" normalizeH="0" baseline="0" dirty="0" smtClean="0">
                          <a:ln>
                            <a:noFill/>
                          </a:ln>
                          <a:solidFill>
                            <a:srgbClr val="0000CC"/>
                          </a:solidFill>
                          <a:effectLst/>
                          <a:uLnTx/>
                          <a:uFillTx/>
                          <a:latin typeface="+mn-lt"/>
                          <a:ea typeface="+mn-ea"/>
                          <a:cs typeface="+mn-cs"/>
                        </a:rPr>
                        <a:t>107.7.1</a:t>
                      </a:r>
                      <a:r>
                        <a:rPr kumimoji="0" lang="zh-TW" altLang="en-US" sz="1700" b="1" i="0" u="none" strike="noStrike" kern="1200" cap="none" spc="0" normalizeH="0" baseline="0" dirty="0" smtClean="0">
                          <a:ln>
                            <a:noFill/>
                          </a:ln>
                          <a:solidFill>
                            <a:srgbClr val="0000CC"/>
                          </a:solidFill>
                          <a:effectLst/>
                          <a:uLnTx/>
                          <a:uFillTx/>
                          <a:latin typeface="+mn-lt"/>
                          <a:ea typeface="+mn-ea"/>
                          <a:cs typeface="+mn-cs"/>
                        </a:rPr>
                        <a:t>以後</a:t>
                      </a:r>
                      <a:r>
                        <a:rPr lang="zh-TW" altLang="en-US" sz="1700" b="1" dirty="0" smtClean="0"/>
                        <a:t>辦理屆齡及命令退休</a:t>
                      </a:r>
                    </a:p>
                  </a:txBody>
                  <a:tcPr anchor="ctr">
                    <a:solidFill>
                      <a:schemeClr val="accent5">
                        <a:lumMod val="20000"/>
                        <a:lumOff val="80000"/>
                      </a:schemeClr>
                    </a:solidFill>
                  </a:tcPr>
                </a:tc>
                <a:tc>
                  <a:txBody>
                    <a:bodyPr/>
                    <a:lstStyle/>
                    <a:p>
                      <a:pPr marL="0" marR="0" indent="0" algn="ctr" defTabSz="914400" rtl="0" eaLnBrk="1" fontAlgn="auto" latinLnBrk="0" hangingPunct="1">
                        <a:lnSpc>
                          <a:spcPts val="2000"/>
                        </a:lnSpc>
                        <a:spcBef>
                          <a:spcPts val="0"/>
                        </a:spcBef>
                        <a:spcAft>
                          <a:spcPts val="0"/>
                        </a:spcAft>
                        <a:buClrTx/>
                        <a:buSzTx/>
                        <a:buFontTx/>
                        <a:buNone/>
                        <a:tabLst/>
                        <a:defRPr/>
                      </a:pPr>
                      <a:r>
                        <a:rPr lang="zh-TW" altLang="en-US" sz="1700" b="1" kern="1200" dirty="0" smtClean="0">
                          <a:solidFill>
                            <a:srgbClr val="C00000"/>
                          </a:solidFill>
                          <a:latin typeface="+mn-lt"/>
                          <a:ea typeface="+mn-ea"/>
                          <a:cs typeface="+mn-cs"/>
                        </a:rPr>
                        <a:t>任公職未滿</a:t>
                      </a:r>
                      <a:r>
                        <a:rPr lang="en-US" altLang="zh-TW" sz="1700" b="1" kern="1200" dirty="0" smtClean="0">
                          <a:solidFill>
                            <a:srgbClr val="C00000"/>
                          </a:solidFill>
                          <a:latin typeface="+mn-lt"/>
                          <a:ea typeface="+mn-ea"/>
                          <a:cs typeface="+mn-cs"/>
                        </a:rPr>
                        <a:t>15</a:t>
                      </a:r>
                      <a:r>
                        <a:rPr lang="zh-TW" altLang="en-US" sz="1700" b="1" kern="1200" dirty="0" smtClean="0">
                          <a:solidFill>
                            <a:srgbClr val="C00000"/>
                          </a:solidFill>
                          <a:latin typeface="+mn-lt"/>
                          <a:ea typeface="+mn-ea"/>
                          <a:cs typeface="+mn-cs"/>
                        </a:rPr>
                        <a:t>年</a:t>
                      </a:r>
                      <a:endParaRPr lang="zh-TW" altLang="zh-TW" sz="1700" b="1" kern="1200" dirty="0" smtClean="0">
                        <a:solidFill>
                          <a:srgbClr val="C00000"/>
                        </a:solidFill>
                        <a:latin typeface="+mn-lt"/>
                        <a:ea typeface="+mn-ea"/>
                        <a:cs typeface="+mn-cs"/>
                      </a:endParaRPr>
                    </a:p>
                  </a:txBody>
                  <a:tcPr anchor="ctr">
                    <a:solidFill>
                      <a:schemeClr val="accent1">
                        <a:lumMod val="20000"/>
                        <a:lumOff val="80000"/>
                      </a:schemeClr>
                    </a:solidFill>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zh-TW" altLang="zh-TW" sz="1800" b="1" kern="1200" dirty="0" smtClean="0">
                          <a:solidFill>
                            <a:schemeClr val="tx1"/>
                          </a:solidFill>
                          <a:latin typeface="+mn-lt"/>
                          <a:ea typeface="+mn-ea"/>
                          <a:cs typeface="+mn-cs"/>
                        </a:rPr>
                        <a:t>依年資併計規定，併計其他職域年資成就</a:t>
                      </a:r>
                      <a:r>
                        <a:rPr lang="zh-TW" altLang="zh-TW" sz="1800" b="1" kern="1200" dirty="0" smtClean="0">
                          <a:solidFill>
                            <a:srgbClr val="0000CC"/>
                          </a:solidFill>
                          <a:latin typeface="+mn-lt"/>
                          <a:ea typeface="+mn-ea"/>
                          <a:cs typeface="+mn-cs"/>
                        </a:rPr>
                        <a:t>月退休金</a:t>
                      </a:r>
                      <a:r>
                        <a:rPr lang="zh-TW" altLang="zh-TW" sz="1800" b="1" kern="1200" dirty="0" smtClean="0">
                          <a:solidFill>
                            <a:schemeClr val="tx1"/>
                          </a:solidFill>
                          <a:latin typeface="+mn-lt"/>
                          <a:ea typeface="+mn-ea"/>
                          <a:cs typeface="+mn-cs"/>
                        </a:rPr>
                        <a:t>請領條件</a:t>
                      </a:r>
                    </a:p>
                  </a:txBody>
                  <a:tcPr anchor="ctr">
                    <a:solidFill>
                      <a:schemeClr val="accent1">
                        <a:lumMod val="20000"/>
                        <a:lumOff val="80000"/>
                      </a:schemeClr>
                    </a:solidFill>
                  </a:tcPr>
                </a:tc>
                <a:tc>
                  <a:txBody>
                    <a:bodyPr/>
                    <a:lstStyle/>
                    <a:p>
                      <a:pPr algn="ctr">
                        <a:lnSpc>
                          <a:spcPts val="2000"/>
                        </a:lnSpc>
                      </a:pPr>
                      <a:r>
                        <a:rPr lang="en-US" altLang="zh-TW" sz="1700" b="1" dirty="0" smtClean="0"/>
                        <a:t>5</a:t>
                      </a:r>
                      <a:endParaRPr lang="zh-TW" altLang="en-US" sz="1700" b="1" dirty="0"/>
                    </a:p>
                  </a:txBody>
                  <a:tcPr anchor="ctr">
                    <a:solidFill>
                      <a:schemeClr val="accent1">
                        <a:lumMod val="20000"/>
                        <a:lumOff val="80000"/>
                      </a:schemeClr>
                    </a:solidFill>
                  </a:tcPr>
                </a:tc>
              </a:tr>
              <a:tr h="370840">
                <a:tc vMerge="1">
                  <a:txBody>
                    <a:bodyPr/>
                    <a:lstStyle/>
                    <a:p>
                      <a:endParaRPr lang="zh-TW" altLang="en-US" sz="1900" b="1" kern="100" baseline="0" dirty="0">
                        <a:solidFill>
                          <a:srgbClr val="FF0066"/>
                        </a:solidFill>
                        <a:effectLst/>
                        <a:latin typeface="Calibri" panose="020F0502020204030204" pitchFamily="34" charset="0"/>
                        <a:ea typeface="標楷體" panose="03000509000000000000" pitchFamily="65" charset="-120"/>
                        <a:cs typeface="+mn-cs"/>
                      </a:endParaRPr>
                    </a:p>
                  </a:txBody>
                  <a:tcPr/>
                </a:tc>
                <a:tc vMerge="1">
                  <a:txBody>
                    <a:bodyPr/>
                    <a:lstStyle/>
                    <a:p>
                      <a:endParaRPr lang="zh-TW" altLang="en-US" dirty="0"/>
                    </a:p>
                  </a:txBody>
                  <a:tcPr/>
                </a:tc>
                <a:tc>
                  <a:txBody>
                    <a:bodyPr/>
                    <a:lstStyle/>
                    <a:p>
                      <a:pPr marL="0" marR="0" indent="0" algn="ctr" defTabSz="914400" rtl="0" eaLnBrk="1" fontAlgn="auto" latinLnBrk="0" hangingPunct="1">
                        <a:lnSpc>
                          <a:spcPts val="2000"/>
                        </a:lnSpc>
                        <a:spcBef>
                          <a:spcPts val="0"/>
                        </a:spcBef>
                        <a:spcAft>
                          <a:spcPts val="0"/>
                        </a:spcAft>
                        <a:buClrTx/>
                        <a:buSzTx/>
                        <a:buFontTx/>
                        <a:buNone/>
                        <a:tabLst/>
                        <a:defRPr/>
                      </a:pPr>
                      <a:r>
                        <a:rPr lang="zh-TW" altLang="en-US" sz="1700" b="1" kern="1200" dirty="0" smtClean="0">
                          <a:solidFill>
                            <a:srgbClr val="C00000"/>
                          </a:solidFill>
                          <a:latin typeface="+mn-lt"/>
                          <a:ea typeface="+mn-ea"/>
                          <a:cs typeface="+mn-cs"/>
                        </a:rPr>
                        <a:t>任公職滿</a:t>
                      </a:r>
                      <a:r>
                        <a:rPr lang="en-US" altLang="zh-TW" sz="1700" b="1" kern="1200" dirty="0" smtClean="0">
                          <a:solidFill>
                            <a:srgbClr val="C00000"/>
                          </a:solidFill>
                          <a:latin typeface="+mn-lt"/>
                          <a:ea typeface="+mn-ea"/>
                          <a:cs typeface="+mn-cs"/>
                        </a:rPr>
                        <a:t>15</a:t>
                      </a:r>
                      <a:r>
                        <a:rPr lang="zh-TW" altLang="en-US" sz="1700" b="1" kern="1200" dirty="0" smtClean="0">
                          <a:solidFill>
                            <a:srgbClr val="C00000"/>
                          </a:solidFill>
                          <a:latin typeface="+mn-lt"/>
                          <a:ea typeface="+mn-ea"/>
                          <a:cs typeface="+mn-cs"/>
                        </a:rPr>
                        <a:t>年</a:t>
                      </a:r>
                      <a:endParaRPr lang="zh-TW" altLang="zh-TW" sz="1700" b="1" kern="1200" dirty="0" smtClean="0">
                        <a:solidFill>
                          <a:srgbClr val="C00000"/>
                        </a:solidFill>
                        <a:latin typeface="+mn-lt"/>
                        <a:ea typeface="+mn-ea"/>
                        <a:cs typeface="+mn-cs"/>
                      </a:endParaRPr>
                    </a:p>
                  </a:txBody>
                  <a:tcPr anchor="ct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zh-TW" altLang="en-US" sz="1800" b="1" kern="1200" dirty="0" smtClean="0">
                          <a:solidFill>
                            <a:schemeClr val="tx1"/>
                          </a:solidFill>
                          <a:latin typeface="+mn-lt"/>
                          <a:ea typeface="+mn-ea"/>
                          <a:cs typeface="+mn-cs"/>
                        </a:rPr>
                        <a:t>直接照退撫法規定</a:t>
                      </a:r>
                      <a:r>
                        <a:rPr lang="zh-TW" altLang="zh-TW" sz="1800" b="1" kern="1200" dirty="0" smtClean="0">
                          <a:solidFill>
                            <a:schemeClr val="tx1"/>
                          </a:solidFill>
                          <a:latin typeface="+mn-lt"/>
                          <a:ea typeface="+mn-ea"/>
                          <a:cs typeface="+mn-cs"/>
                        </a:rPr>
                        <a:t>擇領一次退休金或</a:t>
                      </a:r>
                      <a:r>
                        <a:rPr lang="zh-TW" altLang="zh-TW" sz="1800" b="1" kern="1200" dirty="0" smtClean="0">
                          <a:solidFill>
                            <a:srgbClr val="0000CC"/>
                          </a:solidFill>
                          <a:latin typeface="+mn-lt"/>
                          <a:ea typeface="+mn-ea"/>
                          <a:cs typeface="+mn-cs"/>
                        </a:rPr>
                        <a:t>月退休金</a:t>
                      </a:r>
                      <a:r>
                        <a:rPr lang="zh-TW" altLang="en-US" sz="1800" b="1" kern="1200" dirty="0" smtClean="0">
                          <a:solidFill>
                            <a:schemeClr val="tx1"/>
                          </a:solidFill>
                          <a:latin typeface="+mn-lt"/>
                          <a:ea typeface="+mn-ea"/>
                          <a:cs typeface="+mn-cs"/>
                        </a:rPr>
                        <a:t>，</a:t>
                      </a:r>
                      <a:r>
                        <a:rPr lang="zh-TW" altLang="en-US" sz="1800" b="1" kern="1200" dirty="0" smtClean="0">
                          <a:solidFill>
                            <a:srgbClr val="0000CC"/>
                          </a:solidFill>
                          <a:latin typeface="+mn-lt"/>
                          <a:ea typeface="+mn-ea"/>
                          <a:cs typeface="+mn-cs"/>
                        </a:rPr>
                        <a:t>無須併計其他職域年資</a:t>
                      </a:r>
                      <a:endParaRPr lang="zh-TW" altLang="zh-TW" sz="1800" b="1" kern="1200" dirty="0" smtClean="0">
                        <a:solidFill>
                          <a:srgbClr val="0000CC"/>
                        </a:solidFill>
                        <a:latin typeface="+mn-lt"/>
                        <a:ea typeface="+mn-ea"/>
                        <a:cs typeface="+mn-cs"/>
                      </a:endParaRPr>
                    </a:p>
                  </a:txBody>
                  <a:tcPr anchor="ctr"/>
                </a:tc>
                <a:tc>
                  <a:txBody>
                    <a:bodyPr/>
                    <a:lstStyle/>
                    <a:p>
                      <a:pPr algn="ctr">
                        <a:lnSpc>
                          <a:spcPts val="2000"/>
                        </a:lnSpc>
                      </a:pPr>
                      <a:r>
                        <a:rPr lang="en-US" altLang="zh-TW" sz="1700" b="1" dirty="0" smtClean="0"/>
                        <a:t>6</a:t>
                      </a:r>
                      <a:endParaRPr lang="zh-TW" altLang="en-US" sz="1700" b="1" dirty="0"/>
                    </a:p>
                  </a:txBody>
                  <a:tcPr anchor="ctr"/>
                </a:tc>
              </a:tr>
            </a:tbl>
          </a:graphicData>
        </a:graphic>
      </p:graphicFrame>
    </p:spTree>
    <p:extLst>
      <p:ext uri="{BB962C8B-B14F-4D97-AF65-F5344CB8AC3E}">
        <p14:creationId xmlns:p14="http://schemas.microsoft.com/office/powerpoint/2010/main" val="387489328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extLst>
              <p:ext uri="{D42A27DB-BD31-4B8C-83A1-F6EECF244321}">
                <p14:modId xmlns:p14="http://schemas.microsoft.com/office/powerpoint/2010/main" val="203667560"/>
              </p:ext>
            </p:extLst>
          </p:nvPr>
        </p:nvGraphicFramePr>
        <p:xfrm>
          <a:off x="395535" y="1628801"/>
          <a:ext cx="8280921" cy="5115891"/>
        </p:xfrm>
        <a:graphic>
          <a:graphicData uri="http://schemas.openxmlformats.org/drawingml/2006/table">
            <a:tbl>
              <a:tblPr firstRow="1" firstCol="1" bandRow="1">
                <a:tableStyleId>{5C22544A-7EE6-4342-B048-85BDC9FD1C3A}</a:tableStyleId>
              </a:tblPr>
              <a:tblGrid>
                <a:gridCol w="864097"/>
                <a:gridCol w="1468998"/>
                <a:gridCol w="1195298"/>
                <a:gridCol w="4752528"/>
              </a:tblGrid>
              <a:tr h="468906">
                <a:tc>
                  <a:txBody>
                    <a:bodyPr/>
                    <a:lstStyle/>
                    <a:p>
                      <a:pPr algn="ctr">
                        <a:spcAft>
                          <a:spcPts val="0"/>
                        </a:spcAft>
                      </a:pPr>
                      <a:r>
                        <a:rPr lang="zh-TW" altLang="en-US" sz="2000" kern="100" baseline="0" dirty="0" smtClean="0">
                          <a:effectLst/>
                          <a:latin typeface="Calibri" panose="020F0502020204030204" pitchFamily="34" charset="0"/>
                          <a:ea typeface="標楷體" panose="03000509000000000000" pitchFamily="65" charset="-120"/>
                          <a:cs typeface="+mn-cs"/>
                        </a:rPr>
                        <a:t>編號</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gridSpan="2">
                  <a:txBody>
                    <a:bodyPr/>
                    <a:lstStyle/>
                    <a:p>
                      <a:pPr algn="ctr">
                        <a:spcAft>
                          <a:spcPts val="0"/>
                        </a:spcAft>
                      </a:pPr>
                      <a:r>
                        <a:rPr lang="zh-TW" altLang="en-US" sz="2000" kern="100" baseline="0" dirty="0" smtClean="0">
                          <a:effectLst/>
                          <a:latin typeface="Calibri" panose="020F0502020204030204" pitchFamily="34" charset="0"/>
                          <a:ea typeface="標楷體" panose="03000509000000000000" pitchFamily="65" charset="-120"/>
                          <a:cs typeface="Times New Roman"/>
                        </a:rPr>
                        <a:t>案例情形</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hMerge="1">
                  <a:txBody>
                    <a:bodyPr/>
                    <a:lstStyle/>
                    <a:p>
                      <a:pPr algn="ctr">
                        <a:spcAft>
                          <a:spcPts val="0"/>
                        </a:spcAft>
                      </a:pPr>
                      <a:endParaRPr lang="zh-TW" sz="2000" kern="100" dirty="0">
                        <a:effectLst/>
                        <a:latin typeface="Calibri"/>
                        <a:ea typeface="新細明體"/>
                        <a:cs typeface="Times New Roman"/>
                      </a:endParaRPr>
                    </a:p>
                  </a:txBody>
                  <a:tcPr marL="37939" marR="37939" marT="0" marB="0" anchor="ctr"/>
                </a:tc>
                <a:tc>
                  <a:txBody>
                    <a:bodyPr/>
                    <a:lstStyle/>
                    <a:p>
                      <a:pPr>
                        <a:spcAft>
                          <a:spcPts val="0"/>
                        </a:spcAft>
                      </a:pPr>
                      <a:r>
                        <a:rPr lang="zh-TW" sz="2000" kern="100" baseline="0" dirty="0">
                          <a:effectLst/>
                          <a:latin typeface="Calibri" panose="020F0502020204030204" pitchFamily="34" charset="0"/>
                          <a:ea typeface="標楷體" panose="03000509000000000000" pitchFamily="65" charset="-120"/>
                        </a:rPr>
                        <a:t>適用情形</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r>
              <a:tr h="1115269">
                <a:tc>
                  <a:txBody>
                    <a:bodyPr/>
                    <a:lstStyle/>
                    <a:p>
                      <a:pPr algn="ctr">
                        <a:spcAft>
                          <a:spcPts val="0"/>
                        </a:spcAft>
                      </a:pPr>
                      <a:r>
                        <a:rPr lang="zh-TW" altLang="en-US" sz="2000" kern="100" baseline="0" dirty="0" smtClean="0">
                          <a:effectLst/>
                          <a:latin typeface="Calibri" panose="020F0502020204030204" pitchFamily="34" charset="0"/>
                          <a:ea typeface="標楷體" panose="03000509000000000000" pitchFamily="65" charset="-120"/>
                          <a:cs typeface="+mn-cs"/>
                        </a:rPr>
                        <a:t>案例</a:t>
                      </a:r>
                      <a:r>
                        <a:rPr lang="en-US" altLang="zh-TW" sz="2000" kern="100" baseline="0" dirty="0" smtClean="0">
                          <a:effectLst/>
                          <a:latin typeface="Calibri" panose="020F0502020204030204" pitchFamily="34" charset="0"/>
                          <a:ea typeface="標楷體" panose="03000509000000000000" pitchFamily="65" charset="-120"/>
                          <a:cs typeface="+mn-cs"/>
                        </a:rPr>
                        <a:t>1</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gn="ctr">
                        <a:spcAft>
                          <a:spcPts val="0"/>
                        </a:spcAft>
                      </a:pPr>
                      <a:r>
                        <a:rPr lang="zh-TW" altLang="en-US" sz="1900" b="1" kern="100" baseline="0" dirty="0" smtClean="0">
                          <a:effectLst/>
                          <a:latin typeface="Calibri" panose="020F0502020204030204" pitchFamily="34" charset="0"/>
                          <a:ea typeface="標楷體" panose="03000509000000000000" pitchFamily="65" charset="-120"/>
                          <a:cs typeface="Times New Roman"/>
                        </a:rPr>
                        <a:t>小文擔任公務人員</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13</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r>
                        <a:rPr lang="zh-TW" altLang="en-US" sz="1900" b="1" kern="100" baseline="0" dirty="0" smtClean="0">
                          <a:effectLst/>
                          <a:latin typeface="Calibri" panose="020F0502020204030204" pitchFamily="34" charset="0"/>
                          <a:ea typeface="標楷體" panose="03000509000000000000" pitchFamily="65" charset="-120"/>
                          <a:cs typeface="Times New Roman"/>
                        </a:rPr>
                        <a:t>後離職</a:t>
                      </a:r>
                      <a:endParaRPr 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gn="ctr">
                        <a:spcAft>
                          <a:spcPts val="0"/>
                        </a:spcAft>
                      </a:pPr>
                      <a:r>
                        <a:rPr lang="zh-TW" altLang="en-US" sz="1900" b="1" kern="100" baseline="0" dirty="0" smtClean="0">
                          <a:effectLst/>
                          <a:latin typeface="Calibri" panose="020F0502020204030204" pitchFamily="34" charset="0"/>
                          <a:ea typeface="標楷體" panose="03000509000000000000" pitchFamily="65" charset="-120"/>
                          <a:cs typeface="Times New Roman"/>
                        </a:rPr>
                        <a:t>沒有轉任其他職域工作</a:t>
                      </a:r>
                      <a:endParaRPr 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nSpc>
                          <a:spcPts val="2500"/>
                        </a:lnSpc>
                        <a:spcAft>
                          <a:spcPts val="0"/>
                        </a:spcAft>
                      </a:pPr>
                      <a:r>
                        <a:rPr lang="zh-TW" sz="1900" b="1" kern="100" baseline="0" dirty="0" smtClean="0">
                          <a:solidFill>
                            <a:srgbClr val="FF0066"/>
                          </a:solidFill>
                          <a:effectLst/>
                          <a:latin typeface="Calibri" panose="020F0502020204030204" pitchFamily="34" charset="0"/>
                          <a:ea typeface="標楷體" panose="03000509000000000000" pitchFamily="65" charset="-120"/>
                        </a:rPr>
                        <a:t>保留年資</a:t>
                      </a:r>
                      <a:endParaRPr lang="en-US" altLang="zh-TW" sz="1900" b="1" kern="100" baseline="0" dirty="0" smtClean="0">
                        <a:solidFill>
                          <a:srgbClr val="FF0066"/>
                        </a:solidFill>
                        <a:effectLst/>
                        <a:latin typeface="Calibri" panose="020F0502020204030204" pitchFamily="34" charset="0"/>
                        <a:ea typeface="標楷體" panose="03000509000000000000" pitchFamily="65" charset="-120"/>
                      </a:endParaRPr>
                    </a:p>
                    <a:p>
                      <a:pPr>
                        <a:lnSpc>
                          <a:spcPts val="2500"/>
                        </a:lnSpc>
                        <a:spcAft>
                          <a:spcPts val="0"/>
                        </a:spcAft>
                      </a:pPr>
                      <a:r>
                        <a:rPr lang="zh-TW" altLang="en-US" sz="1900" b="1" kern="100" baseline="0" dirty="0" smtClean="0">
                          <a:effectLst/>
                          <a:latin typeface="Calibri" panose="020F0502020204030204" pitchFamily="34" charset="0"/>
                          <a:ea typeface="標楷體" panose="03000509000000000000" pitchFamily="65" charset="-120"/>
                        </a:rPr>
                        <a:t>俟年滿</a:t>
                      </a:r>
                      <a:r>
                        <a:rPr lang="en-US" altLang="zh-TW" sz="1900" b="1" kern="100" baseline="0" dirty="0" smtClean="0">
                          <a:effectLst/>
                          <a:latin typeface="Calibri" panose="020F0502020204030204" pitchFamily="34" charset="0"/>
                          <a:ea typeface="標楷體" panose="03000509000000000000" pitchFamily="65" charset="-120"/>
                        </a:rPr>
                        <a:t>65</a:t>
                      </a:r>
                      <a:r>
                        <a:rPr lang="zh-TW" altLang="en-US" sz="1900" b="1" kern="100" baseline="0" dirty="0" smtClean="0">
                          <a:effectLst/>
                          <a:latin typeface="Calibri" panose="020F0502020204030204" pitchFamily="34" charset="0"/>
                          <a:ea typeface="標楷體" panose="03000509000000000000" pitchFamily="65" charset="-120"/>
                        </a:rPr>
                        <a:t>歲之日起</a:t>
                      </a:r>
                      <a:r>
                        <a:rPr lang="en-US" altLang="zh-TW" sz="1900" b="1" kern="100" baseline="0" dirty="0" smtClean="0">
                          <a:effectLst/>
                          <a:latin typeface="Calibri" panose="020F0502020204030204" pitchFamily="34" charset="0"/>
                          <a:ea typeface="標楷體" panose="03000509000000000000" pitchFamily="65" charset="-120"/>
                        </a:rPr>
                        <a:t>6</a:t>
                      </a:r>
                      <a:r>
                        <a:rPr lang="zh-TW" altLang="en-US" sz="1900" b="1" kern="100" baseline="0" dirty="0" smtClean="0">
                          <a:effectLst/>
                          <a:latin typeface="Calibri" panose="020F0502020204030204" pitchFamily="34" charset="0"/>
                          <a:ea typeface="標楷體" panose="03000509000000000000" pitchFamily="65" charset="-120"/>
                        </a:rPr>
                        <a:t>個月內，申領給與，</a:t>
                      </a:r>
                      <a:r>
                        <a:rPr lang="zh-TW" sz="1900" b="1" kern="100" baseline="0" dirty="0" smtClean="0">
                          <a:effectLst/>
                          <a:latin typeface="Calibri" panose="020F0502020204030204" pitchFamily="34" charset="0"/>
                          <a:ea typeface="標楷體" panose="03000509000000000000" pitchFamily="65" charset="-120"/>
                        </a:rPr>
                        <a:t>但</a:t>
                      </a:r>
                      <a:r>
                        <a:rPr lang="zh-TW" altLang="en-US" sz="1900" b="1" kern="100" baseline="0" dirty="0" smtClean="0">
                          <a:effectLst/>
                          <a:latin typeface="Calibri" panose="020F0502020204030204" pitchFamily="34" charset="0"/>
                          <a:ea typeface="標楷體" panose="03000509000000000000" pitchFamily="65" charset="-120"/>
                        </a:rPr>
                        <a:t>只能</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按</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13</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sz="1900" b="1" kern="100" baseline="0" dirty="0" smtClean="0">
                          <a:solidFill>
                            <a:srgbClr val="0000CC"/>
                          </a:solidFill>
                          <a:effectLst/>
                          <a:latin typeface="Calibri" panose="020F0502020204030204" pitchFamily="34" charset="0"/>
                          <a:ea typeface="標楷體" panose="03000509000000000000" pitchFamily="65" charset="-120"/>
                        </a:rPr>
                        <a:t>支領一次</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退休金</a:t>
                      </a:r>
                      <a:endParaRPr lang="zh-TW" sz="1900" b="1" kern="100" baseline="0" dirty="0">
                        <a:solidFill>
                          <a:srgbClr val="0000CC"/>
                        </a:solidFill>
                        <a:effectLst/>
                        <a:latin typeface="Calibri" panose="020F0502020204030204" pitchFamily="34" charset="0"/>
                        <a:ea typeface="標楷體" panose="03000509000000000000" pitchFamily="65" charset="-120"/>
                        <a:cs typeface="Times New Roman"/>
                      </a:endParaRPr>
                    </a:p>
                  </a:txBody>
                  <a:tcPr marL="37939" marR="37939" marT="0" marB="0" anchor="ctr"/>
                </a:tc>
              </a:tr>
              <a:tr h="1152128">
                <a:tc>
                  <a:txBody>
                    <a:bodyPr/>
                    <a:lstStyle/>
                    <a:p>
                      <a:pPr algn="ctr">
                        <a:spcAft>
                          <a:spcPts val="0"/>
                        </a:spcAft>
                      </a:pPr>
                      <a:r>
                        <a:rPr lang="zh-TW" altLang="en-US" sz="2000" kern="100" baseline="0" dirty="0" smtClean="0">
                          <a:effectLst/>
                          <a:latin typeface="Calibri" panose="020F0502020204030204" pitchFamily="34" charset="0"/>
                          <a:ea typeface="標楷體" panose="03000509000000000000" pitchFamily="65" charset="-120"/>
                          <a:cs typeface="+mn-cs"/>
                        </a:rPr>
                        <a:t>案例</a:t>
                      </a:r>
                      <a:r>
                        <a:rPr lang="en-US" altLang="zh-TW" sz="2000" kern="100" baseline="0" dirty="0" smtClean="0">
                          <a:effectLst/>
                          <a:latin typeface="Calibri" panose="020F0502020204030204" pitchFamily="34" charset="0"/>
                          <a:ea typeface="標楷體" panose="03000509000000000000" pitchFamily="65" charset="-120"/>
                          <a:cs typeface="+mn-cs"/>
                        </a:rPr>
                        <a:t>2</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gn="ctr">
                        <a:spcAft>
                          <a:spcPts val="0"/>
                        </a:spcAft>
                      </a:pPr>
                      <a:r>
                        <a:rPr lang="zh-TW" altLang="en-US" sz="1900" b="1" kern="100" baseline="0" dirty="0" smtClean="0">
                          <a:effectLst/>
                          <a:latin typeface="Calibri" panose="020F0502020204030204" pitchFamily="34" charset="0"/>
                          <a:ea typeface="標楷體" panose="03000509000000000000" pitchFamily="65" charset="-120"/>
                          <a:cs typeface="Times New Roman"/>
                        </a:rPr>
                        <a:t>小文擔任公務人員</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16</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r>
                        <a:rPr lang="zh-TW" altLang="en-US" sz="1900" b="1" kern="100" baseline="0" dirty="0" smtClean="0">
                          <a:effectLst/>
                          <a:latin typeface="Calibri" panose="020F0502020204030204" pitchFamily="34" charset="0"/>
                          <a:ea typeface="標楷體" panose="03000509000000000000" pitchFamily="65" charset="-120"/>
                          <a:cs typeface="Times New Roman"/>
                        </a:rPr>
                        <a:t>後離職</a:t>
                      </a:r>
                      <a:endParaRPr 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gn="ctr">
                        <a:spcAft>
                          <a:spcPts val="0"/>
                        </a:spcAft>
                      </a:pPr>
                      <a:r>
                        <a:rPr lang="zh-TW" altLang="en-US" sz="1900" b="1" kern="100" baseline="0" dirty="0" smtClean="0">
                          <a:effectLst/>
                          <a:latin typeface="Calibri" panose="020F0502020204030204" pitchFamily="34" charset="0"/>
                          <a:ea typeface="標楷體" panose="03000509000000000000" pitchFamily="65" charset="-120"/>
                          <a:cs typeface="Times New Roman"/>
                        </a:rPr>
                        <a:t>沒有轉任其他職域工作</a:t>
                      </a:r>
                      <a:endParaRPr 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nSpc>
                          <a:spcPts val="2500"/>
                        </a:lnSpc>
                        <a:spcAft>
                          <a:spcPts val="0"/>
                        </a:spcAft>
                      </a:pPr>
                      <a:r>
                        <a:rPr lang="zh-TW" sz="1900" b="1" kern="100" baseline="0" dirty="0" smtClean="0">
                          <a:solidFill>
                            <a:srgbClr val="FF0066"/>
                          </a:solidFill>
                          <a:effectLst/>
                          <a:latin typeface="Calibri" panose="020F0502020204030204" pitchFamily="34" charset="0"/>
                          <a:ea typeface="標楷體" panose="03000509000000000000" pitchFamily="65" charset="-120"/>
                        </a:rPr>
                        <a:t>保留年資</a:t>
                      </a:r>
                      <a:endParaRPr lang="en-US" altLang="zh-TW" sz="1900" b="1" kern="100" baseline="0" dirty="0" smtClean="0">
                        <a:solidFill>
                          <a:srgbClr val="FF0066"/>
                        </a:solidFill>
                        <a:effectLst/>
                        <a:latin typeface="Calibri" panose="020F0502020204030204" pitchFamily="34" charset="0"/>
                        <a:ea typeface="標楷體" panose="03000509000000000000" pitchFamily="65" charset="-120"/>
                      </a:endParaRPr>
                    </a:p>
                    <a:p>
                      <a:pPr>
                        <a:lnSpc>
                          <a:spcPts val="2500"/>
                        </a:lnSpc>
                        <a:spcAft>
                          <a:spcPts val="0"/>
                        </a:spcAft>
                      </a:pPr>
                      <a:r>
                        <a:rPr lang="zh-TW" altLang="en-US" sz="1900" b="1" kern="100" baseline="0" dirty="0" smtClean="0">
                          <a:effectLst/>
                          <a:latin typeface="Calibri" panose="020F0502020204030204" pitchFamily="34" charset="0"/>
                          <a:ea typeface="標楷體" panose="03000509000000000000" pitchFamily="65" charset="-120"/>
                        </a:rPr>
                        <a:t>俟年滿</a:t>
                      </a:r>
                      <a:r>
                        <a:rPr lang="en-US" altLang="zh-TW" sz="1900" b="1" kern="100" baseline="0" dirty="0" smtClean="0">
                          <a:effectLst/>
                          <a:latin typeface="Calibri" panose="020F0502020204030204" pitchFamily="34" charset="0"/>
                          <a:ea typeface="標楷體" panose="03000509000000000000" pitchFamily="65" charset="-120"/>
                        </a:rPr>
                        <a:t>65</a:t>
                      </a:r>
                      <a:r>
                        <a:rPr lang="zh-TW" altLang="en-US" sz="1900" b="1" kern="100" baseline="0" dirty="0" smtClean="0">
                          <a:effectLst/>
                          <a:latin typeface="Calibri" panose="020F0502020204030204" pitchFamily="34" charset="0"/>
                          <a:ea typeface="標楷體" panose="03000509000000000000" pitchFamily="65" charset="-120"/>
                        </a:rPr>
                        <a:t>歲之日起</a:t>
                      </a:r>
                      <a:r>
                        <a:rPr lang="en-US" altLang="zh-TW" sz="1900" b="1" kern="100" baseline="0" dirty="0" smtClean="0">
                          <a:effectLst/>
                          <a:latin typeface="Calibri" panose="020F0502020204030204" pitchFamily="34" charset="0"/>
                          <a:ea typeface="標楷體" panose="03000509000000000000" pitchFamily="65" charset="-120"/>
                        </a:rPr>
                        <a:t>6</a:t>
                      </a:r>
                      <a:r>
                        <a:rPr lang="zh-TW" altLang="en-US" sz="1900" b="1" kern="100" baseline="0" dirty="0" smtClean="0">
                          <a:effectLst/>
                          <a:latin typeface="Calibri" panose="020F0502020204030204" pitchFamily="34" charset="0"/>
                          <a:ea typeface="標楷體" panose="03000509000000000000" pitchFamily="65" charset="-120"/>
                        </a:rPr>
                        <a:t>個月內，申領給與，可按</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16</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sz="1900" b="1" kern="100" baseline="0" dirty="0" smtClean="0">
                          <a:solidFill>
                            <a:srgbClr val="0000CC"/>
                          </a:solidFill>
                          <a:effectLst/>
                          <a:latin typeface="Calibri" panose="020F0502020204030204" pitchFamily="34" charset="0"/>
                          <a:ea typeface="標楷體" panose="03000509000000000000" pitchFamily="65" charset="-120"/>
                        </a:rPr>
                        <a:t>支領一次</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退休金或月退休金</a:t>
                      </a:r>
                      <a:endParaRPr lang="zh-TW" sz="1900" b="1" kern="100" baseline="0" dirty="0">
                        <a:solidFill>
                          <a:srgbClr val="0000CC"/>
                        </a:solidFill>
                        <a:effectLst/>
                        <a:latin typeface="Calibri" panose="020F0502020204030204" pitchFamily="34" charset="0"/>
                        <a:ea typeface="標楷體" panose="03000509000000000000" pitchFamily="65" charset="-120"/>
                        <a:cs typeface="Times New Roman"/>
                      </a:endParaRPr>
                    </a:p>
                  </a:txBody>
                  <a:tcPr marL="37939" marR="37939" marT="0" marB="0" anchor="ctr"/>
                </a:tc>
              </a:tr>
              <a:tr h="792088">
                <a:tc rowSpan="2">
                  <a:txBody>
                    <a:bodyPr/>
                    <a:lstStyle/>
                    <a:p>
                      <a:pPr algn="ctr">
                        <a:lnSpc>
                          <a:spcPts val="2500"/>
                        </a:lnSpc>
                        <a:spcAft>
                          <a:spcPts val="0"/>
                        </a:spcAft>
                      </a:pPr>
                      <a:r>
                        <a:rPr lang="zh-TW" altLang="en-US" sz="2000" kern="100" baseline="0" dirty="0" smtClean="0">
                          <a:effectLst/>
                          <a:latin typeface="Calibri" panose="020F0502020204030204" pitchFamily="34" charset="0"/>
                          <a:ea typeface="標楷體" panose="03000509000000000000" pitchFamily="65" charset="-120"/>
                          <a:cs typeface="Times New Roman"/>
                        </a:rPr>
                        <a:t>案例</a:t>
                      </a:r>
                      <a:r>
                        <a:rPr lang="en-US" altLang="zh-TW" sz="2000" kern="100" baseline="0" dirty="0" smtClean="0">
                          <a:effectLst/>
                          <a:latin typeface="Calibri" panose="020F0502020204030204" pitchFamily="34" charset="0"/>
                          <a:ea typeface="標楷體" panose="03000509000000000000" pitchFamily="65" charset="-120"/>
                          <a:cs typeface="Times New Roman"/>
                        </a:rPr>
                        <a:t>3</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rowSpan="2">
                  <a:txBody>
                    <a:bodyPr/>
                    <a:lstStyle/>
                    <a:p>
                      <a:pPr algn="ctr">
                        <a:spcAft>
                          <a:spcPts val="0"/>
                        </a:spcAft>
                      </a:pPr>
                      <a:r>
                        <a:rPr lang="zh-TW" altLang="en-US" sz="1900" b="1" kern="100" baseline="0" dirty="0" smtClean="0">
                          <a:effectLst/>
                          <a:latin typeface="Calibri" panose="020F0502020204030204" pitchFamily="34" charset="0"/>
                          <a:ea typeface="標楷體" panose="03000509000000000000" pitchFamily="65" charset="-120"/>
                          <a:cs typeface="Times New Roman"/>
                        </a:rPr>
                        <a:t>小文擔任公務人員</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13</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r>
                        <a:rPr lang="zh-TW" altLang="en-US" sz="1900" b="1" kern="100" baseline="0" dirty="0" smtClean="0">
                          <a:effectLst/>
                          <a:latin typeface="Calibri" panose="020F0502020204030204" pitchFamily="34" charset="0"/>
                          <a:ea typeface="標楷體" panose="03000509000000000000" pitchFamily="65" charset="-120"/>
                          <a:cs typeface="Times New Roman"/>
                        </a:rPr>
                        <a:t>後離職</a:t>
                      </a:r>
                      <a:endParaRPr lang="zh-TW" alt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rowSpan="2">
                  <a:txBody>
                    <a:bodyPr/>
                    <a:lstStyle/>
                    <a:p>
                      <a:pPr marL="0" marR="0" indent="0" algn="ctr" defTabSz="914400" rtl="0" eaLnBrk="1" fontAlgn="auto" latinLnBrk="0" hangingPunct="1">
                        <a:lnSpc>
                          <a:spcPts val="2500"/>
                        </a:lnSpc>
                        <a:spcBef>
                          <a:spcPts val="0"/>
                        </a:spcBef>
                        <a:spcAft>
                          <a:spcPts val="0"/>
                        </a:spcAft>
                        <a:buClrTx/>
                        <a:buSzTx/>
                        <a:buFontTx/>
                        <a:buNone/>
                        <a:tabLst/>
                        <a:defRPr/>
                      </a:pPr>
                      <a:r>
                        <a:rPr lang="zh-TW" altLang="en-US" sz="1900" b="1" kern="100" baseline="0" dirty="0" smtClean="0">
                          <a:effectLst/>
                          <a:latin typeface="Calibri" panose="020F0502020204030204" pitchFamily="34" charset="0"/>
                          <a:ea typeface="標楷體" panose="03000509000000000000" pitchFamily="65" charset="-120"/>
                          <a:cs typeface="Times New Roman"/>
                        </a:rPr>
                        <a:t>有轉任民間企業再任職滿</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12</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endParaRPr 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nSpc>
                          <a:spcPts val="2500"/>
                        </a:lnSpc>
                        <a:spcAft>
                          <a:spcPts val="0"/>
                        </a:spcAft>
                      </a:pPr>
                      <a:r>
                        <a:rPr lang="zh-TW" sz="1900" b="1" kern="100" baseline="0" dirty="0" smtClean="0">
                          <a:solidFill>
                            <a:srgbClr val="FF0066"/>
                          </a:solidFill>
                          <a:effectLst/>
                          <a:latin typeface="Calibri" panose="020F0502020204030204" pitchFamily="34" charset="0"/>
                          <a:ea typeface="標楷體" panose="03000509000000000000" pitchFamily="65" charset="-120"/>
                        </a:rPr>
                        <a:t>要保留不併計</a:t>
                      </a:r>
                      <a:endParaRPr lang="en-US" altLang="zh-TW" sz="1900" b="1" kern="100" baseline="0" dirty="0" smtClean="0">
                        <a:solidFill>
                          <a:srgbClr val="FF0066"/>
                        </a:solidFill>
                        <a:effectLst/>
                        <a:latin typeface="Calibri" panose="020F0502020204030204" pitchFamily="34" charset="0"/>
                        <a:ea typeface="標楷體" panose="03000509000000000000" pitchFamily="65" charset="-120"/>
                      </a:endParaRPr>
                    </a:p>
                    <a:p>
                      <a:pPr>
                        <a:lnSpc>
                          <a:spcPts val="2500"/>
                        </a:lnSpc>
                        <a:spcAft>
                          <a:spcPts val="0"/>
                        </a:spcAft>
                      </a:pPr>
                      <a:r>
                        <a:rPr lang="zh-TW" sz="1900" b="1" kern="100" baseline="0" dirty="0" smtClean="0">
                          <a:effectLst/>
                          <a:latin typeface="Calibri" panose="020F0502020204030204" pitchFamily="34" charset="0"/>
                          <a:ea typeface="標楷體" panose="03000509000000000000" pitchFamily="65" charset="-120"/>
                        </a:rPr>
                        <a:t>比照保留年資</a:t>
                      </a:r>
                      <a:r>
                        <a:rPr lang="zh-TW" altLang="en-US" sz="1900" b="1" kern="100" baseline="0" dirty="0" smtClean="0">
                          <a:effectLst/>
                          <a:latin typeface="Calibri" panose="020F0502020204030204" pitchFamily="34" charset="0"/>
                          <a:ea typeface="標楷體" panose="03000509000000000000" pitchFamily="65" charset="-120"/>
                        </a:rPr>
                        <a:t>規定，</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按</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13</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zh-TW" sz="1900" b="1" kern="100" baseline="0" dirty="0" smtClean="0">
                          <a:solidFill>
                            <a:srgbClr val="0000CC"/>
                          </a:solidFill>
                          <a:effectLst/>
                          <a:latin typeface="Calibri" panose="020F0502020204030204" pitchFamily="34" charset="0"/>
                          <a:ea typeface="標楷體" panose="03000509000000000000" pitchFamily="65" charset="-120"/>
                        </a:rPr>
                        <a:t>支領一次</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退休金</a:t>
                      </a:r>
                      <a:endParaRPr lang="zh-TW" altLang="zh-TW" sz="1900" b="1" kern="100" baseline="0" dirty="0">
                        <a:solidFill>
                          <a:srgbClr val="0000CC"/>
                        </a:solidFill>
                        <a:effectLst/>
                        <a:latin typeface="Calibri" panose="020F0502020204030204" pitchFamily="34" charset="0"/>
                        <a:ea typeface="標楷體" panose="03000509000000000000" pitchFamily="65" charset="-120"/>
                        <a:cs typeface="Times New Roman"/>
                      </a:endParaRPr>
                    </a:p>
                  </a:txBody>
                  <a:tcPr marL="37939" marR="37939" marT="0" marB="0" anchor="ctr"/>
                </a:tc>
              </a:tr>
              <a:tr h="1368152">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nSpc>
                          <a:spcPts val="2500"/>
                        </a:lnSpc>
                        <a:spcAft>
                          <a:spcPts val="0"/>
                        </a:spcAft>
                      </a:pPr>
                      <a:r>
                        <a:rPr lang="zh-TW" altLang="en-US" sz="1900" b="1" kern="100" baseline="0" dirty="0" smtClean="0">
                          <a:solidFill>
                            <a:srgbClr val="FF0066"/>
                          </a:solidFill>
                          <a:effectLst/>
                          <a:latin typeface="Calibri" panose="020F0502020204030204" pitchFamily="34" charset="0"/>
                          <a:ea typeface="標楷體" panose="03000509000000000000" pitchFamily="65" charset="-120"/>
                        </a:rPr>
                        <a:t>年資</a:t>
                      </a:r>
                      <a:r>
                        <a:rPr lang="zh-TW" sz="1900" b="1" kern="100" baseline="0" dirty="0" smtClean="0">
                          <a:solidFill>
                            <a:srgbClr val="FF0066"/>
                          </a:solidFill>
                          <a:effectLst/>
                          <a:latin typeface="Calibri" panose="020F0502020204030204" pitchFamily="34" charset="0"/>
                          <a:ea typeface="標楷體" panose="03000509000000000000" pitchFamily="65" charset="-120"/>
                        </a:rPr>
                        <a:t>併計</a:t>
                      </a:r>
                      <a:r>
                        <a:rPr lang="zh-TW" altLang="en-US" sz="1900" b="1" kern="100" baseline="0" dirty="0" smtClean="0">
                          <a:solidFill>
                            <a:srgbClr val="FF0066"/>
                          </a:solidFill>
                          <a:effectLst/>
                          <a:latin typeface="Calibri" panose="020F0502020204030204" pitchFamily="34" charset="0"/>
                          <a:ea typeface="標楷體" panose="03000509000000000000" pitchFamily="65" charset="-120"/>
                        </a:rPr>
                        <a:t>、年金分計</a:t>
                      </a:r>
                      <a:endParaRPr lang="zh-TW" sz="1900" b="1" kern="100" baseline="0" dirty="0">
                        <a:solidFill>
                          <a:srgbClr val="FF0066"/>
                        </a:solidFill>
                        <a:effectLst/>
                        <a:latin typeface="Calibri" panose="020F0502020204030204" pitchFamily="34" charset="0"/>
                        <a:ea typeface="標楷體" panose="03000509000000000000" pitchFamily="65" charset="-120"/>
                      </a:endParaRPr>
                    </a:p>
                    <a:p>
                      <a:pPr>
                        <a:lnSpc>
                          <a:spcPts val="2500"/>
                        </a:lnSpc>
                        <a:spcAft>
                          <a:spcPts val="0"/>
                        </a:spcAft>
                      </a:pPr>
                      <a:r>
                        <a:rPr lang="zh-TW" altLang="en-US" sz="1900" b="1" kern="100" baseline="0" dirty="0" smtClean="0">
                          <a:effectLst/>
                          <a:latin typeface="Calibri" panose="020F0502020204030204" pitchFamily="34" charset="0"/>
                          <a:ea typeface="標楷體" panose="03000509000000000000" pitchFamily="65" charset="-120"/>
                        </a:rPr>
                        <a:t>於民間企業退休並於年滿</a:t>
                      </a:r>
                      <a:r>
                        <a:rPr lang="en-US" altLang="zh-TW" sz="1900" b="1" kern="100" baseline="0" dirty="0" smtClean="0">
                          <a:effectLst/>
                          <a:latin typeface="Calibri" panose="020F0502020204030204" pitchFamily="34" charset="0"/>
                          <a:ea typeface="標楷體" panose="03000509000000000000" pitchFamily="65" charset="-120"/>
                        </a:rPr>
                        <a:t>65</a:t>
                      </a:r>
                      <a:r>
                        <a:rPr lang="zh-TW" altLang="en-US" sz="1900" b="1" kern="100" baseline="0" dirty="0" smtClean="0">
                          <a:effectLst/>
                          <a:latin typeface="Calibri" panose="020F0502020204030204" pitchFamily="34" charset="0"/>
                          <a:ea typeface="標楷體" panose="03000509000000000000" pitchFamily="65" charset="-120"/>
                        </a:rPr>
                        <a:t>歲之日起</a:t>
                      </a:r>
                      <a:r>
                        <a:rPr lang="en-US" altLang="zh-TW" sz="1900" b="1" kern="100" baseline="0" dirty="0" smtClean="0">
                          <a:effectLst/>
                          <a:latin typeface="Calibri" panose="020F0502020204030204" pitchFamily="34" charset="0"/>
                          <a:ea typeface="標楷體" panose="03000509000000000000" pitchFamily="65" charset="-120"/>
                        </a:rPr>
                        <a:t>6</a:t>
                      </a:r>
                      <a:r>
                        <a:rPr lang="zh-TW" altLang="en-US" sz="1900" b="1" kern="100" baseline="0" dirty="0" smtClean="0">
                          <a:effectLst/>
                          <a:latin typeface="Calibri" panose="020F0502020204030204" pitchFamily="34" charset="0"/>
                          <a:ea typeface="標楷體" panose="03000509000000000000" pitchFamily="65" charset="-120"/>
                        </a:rPr>
                        <a:t>個月內，</a:t>
                      </a:r>
                      <a:r>
                        <a:rPr lang="zh-TW" sz="1900" b="1" kern="100" baseline="0" dirty="0" smtClean="0">
                          <a:effectLst/>
                          <a:latin typeface="Calibri" panose="020F0502020204030204" pitchFamily="34" charset="0"/>
                          <a:ea typeface="標楷體" panose="03000509000000000000" pitchFamily="65" charset="-120"/>
                        </a:rPr>
                        <a:t>併計</a:t>
                      </a:r>
                      <a:r>
                        <a:rPr lang="zh-TW" altLang="en-US" sz="1900" b="1" kern="100" baseline="0" dirty="0" smtClean="0">
                          <a:effectLst/>
                          <a:latin typeface="Calibri" panose="020F0502020204030204" pitchFamily="34" charset="0"/>
                          <a:ea typeface="標楷體" panose="03000509000000000000" pitchFamily="65" charset="-120"/>
                        </a:rPr>
                        <a:t>民間企業年</a:t>
                      </a:r>
                      <a:r>
                        <a:rPr lang="zh-TW" sz="1900" b="1" kern="100" baseline="0" dirty="0" smtClean="0">
                          <a:effectLst/>
                          <a:latin typeface="Calibri" panose="020F0502020204030204" pitchFamily="34" charset="0"/>
                          <a:ea typeface="標楷體" panose="03000509000000000000" pitchFamily="65" charset="-120"/>
                        </a:rPr>
                        <a:t>資</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12</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en-US" sz="1900" b="1" kern="100" baseline="0" dirty="0" smtClean="0">
                          <a:effectLst/>
                          <a:latin typeface="Calibri" panose="020F0502020204030204" pitchFamily="34" charset="0"/>
                          <a:ea typeface="標楷體" panose="03000509000000000000" pitchFamily="65" charset="-120"/>
                        </a:rPr>
                        <a:t>及公務人員年資</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13</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en-US" sz="1900" b="1" kern="100" baseline="0" dirty="0" smtClean="0">
                          <a:effectLst/>
                          <a:latin typeface="Calibri" panose="020F0502020204030204" pitchFamily="34" charset="0"/>
                          <a:ea typeface="標楷體" panose="03000509000000000000" pitchFamily="65" charset="-120"/>
                        </a:rPr>
                        <a:t>，合計滿</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25</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sz="1900" b="1" kern="100" baseline="0" dirty="0" smtClean="0">
                          <a:effectLst/>
                          <a:latin typeface="Calibri" panose="020F0502020204030204" pitchFamily="34" charset="0"/>
                          <a:ea typeface="標楷體" panose="03000509000000000000" pitchFamily="65" charset="-120"/>
                        </a:rPr>
                        <a:t>，</a:t>
                      </a:r>
                      <a:r>
                        <a:rPr lang="zh-TW" altLang="en-US" sz="1900" b="1" kern="100" baseline="0" dirty="0" smtClean="0">
                          <a:effectLst/>
                          <a:latin typeface="Calibri" panose="020F0502020204030204" pitchFamily="34" charset="0"/>
                          <a:ea typeface="標楷體" panose="03000509000000000000" pitchFamily="65" charset="-120"/>
                        </a:rPr>
                        <a:t>得</a:t>
                      </a:r>
                      <a:r>
                        <a:rPr lang="zh-TW" sz="1900" b="1" kern="100" baseline="0" dirty="0" smtClean="0">
                          <a:effectLst/>
                          <a:latin typeface="Calibri" panose="020F0502020204030204" pitchFamily="34" charset="0"/>
                          <a:ea typeface="標楷體" panose="03000509000000000000" pitchFamily="65" charset="-120"/>
                        </a:rPr>
                        <a:t>按</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13</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en-US" sz="1900" b="1" kern="100" baseline="0" dirty="0" smtClean="0">
                          <a:effectLst/>
                          <a:latin typeface="Calibri" panose="020F0502020204030204" pitchFamily="34" charset="0"/>
                          <a:ea typeface="標楷體" panose="03000509000000000000" pitchFamily="65" charset="-120"/>
                        </a:rPr>
                        <a:t>標準核給</a:t>
                      </a:r>
                      <a:r>
                        <a:rPr lang="zh-TW" sz="1900" b="1" kern="100" baseline="0" dirty="0" smtClean="0">
                          <a:effectLst/>
                          <a:latin typeface="Calibri" panose="020F0502020204030204" pitchFamily="34" charset="0"/>
                          <a:ea typeface="標楷體" panose="03000509000000000000" pitchFamily="65" charset="-120"/>
                        </a:rPr>
                        <a:t>月退休金</a:t>
                      </a:r>
                      <a:endParaRPr 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r>
            </a:tbl>
          </a:graphicData>
        </a:graphic>
      </p:graphicFrame>
      <p:sp>
        <p:nvSpPr>
          <p:cNvPr id="7" name="矩形 6"/>
          <p:cNvSpPr/>
          <p:nvPr/>
        </p:nvSpPr>
        <p:spPr>
          <a:xfrm>
            <a:off x="294458" y="1124744"/>
            <a:ext cx="4176464" cy="473078"/>
          </a:xfrm>
          <a:prstGeom prst="rect">
            <a:avLst/>
          </a:prstGeom>
        </p:spPr>
        <p:txBody>
          <a:bodyPr wrap="square">
            <a:spAutoFit/>
          </a:bodyPr>
          <a:lstStyle/>
          <a:p>
            <a:pPr>
              <a:lnSpc>
                <a:spcPts val="3200"/>
              </a:lnSpc>
              <a:spcBef>
                <a:spcPct val="0"/>
              </a:spcBef>
              <a:buNone/>
            </a:pPr>
            <a:r>
              <a:rPr lang="en-US" altLang="zh-TW" sz="2200" b="1" dirty="0" smtClean="0"/>
              <a:t>(</a:t>
            </a:r>
            <a:r>
              <a:rPr lang="zh-TW" altLang="en-US" sz="2200" b="1" dirty="0" smtClean="0"/>
              <a:t>二</a:t>
            </a:r>
            <a:r>
              <a:rPr lang="en-US" altLang="zh-TW" sz="2200" b="1" dirty="0" smtClean="0"/>
              <a:t>)</a:t>
            </a:r>
            <a:r>
              <a:rPr lang="zh-TW" altLang="en-US" sz="2200" b="1" dirty="0" smtClean="0">
                <a:latin typeface="標楷體"/>
              </a:rPr>
              <a:t>案例說明</a:t>
            </a:r>
            <a:r>
              <a:rPr lang="en-US" altLang="zh-TW" sz="2200" b="1" dirty="0" smtClean="0"/>
              <a:t>(1)</a:t>
            </a:r>
            <a:endParaRPr lang="en-US" altLang="zh-TW" sz="2000" b="1" kern="100" dirty="0"/>
          </a:p>
        </p:txBody>
      </p:sp>
      <p:sp>
        <p:nvSpPr>
          <p:cNvPr id="9"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97</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8"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1"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十六、年資制度轉銜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Tree>
    <p:extLst>
      <p:ext uri="{BB962C8B-B14F-4D97-AF65-F5344CB8AC3E}">
        <p14:creationId xmlns:p14="http://schemas.microsoft.com/office/powerpoint/2010/main" val="293954383"/>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extLst>
              <p:ext uri="{D42A27DB-BD31-4B8C-83A1-F6EECF244321}">
                <p14:modId xmlns:p14="http://schemas.microsoft.com/office/powerpoint/2010/main" val="3152793401"/>
              </p:ext>
            </p:extLst>
          </p:nvPr>
        </p:nvGraphicFramePr>
        <p:xfrm>
          <a:off x="395535" y="1817831"/>
          <a:ext cx="8352929" cy="4563497"/>
        </p:xfrm>
        <a:graphic>
          <a:graphicData uri="http://schemas.openxmlformats.org/drawingml/2006/table">
            <a:tbl>
              <a:tblPr firstRow="1" firstCol="1" bandRow="1">
                <a:tableStyleId>{5C22544A-7EE6-4342-B048-85BDC9FD1C3A}</a:tableStyleId>
              </a:tblPr>
              <a:tblGrid>
                <a:gridCol w="1008112"/>
                <a:gridCol w="1368152"/>
                <a:gridCol w="1152128"/>
                <a:gridCol w="4824537"/>
              </a:tblGrid>
              <a:tr h="568008">
                <a:tc>
                  <a:txBody>
                    <a:bodyPr/>
                    <a:lstStyle/>
                    <a:p>
                      <a:pPr algn="ctr">
                        <a:spcAft>
                          <a:spcPts val="0"/>
                        </a:spcAft>
                      </a:pPr>
                      <a:r>
                        <a:rPr lang="zh-TW" altLang="en-US" sz="2000" kern="100" baseline="0" dirty="0" smtClean="0">
                          <a:effectLst/>
                          <a:latin typeface="Calibri" panose="020F0502020204030204" pitchFamily="34" charset="0"/>
                          <a:ea typeface="標楷體" panose="03000509000000000000" pitchFamily="65" charset="-120"/>
                          <a:cs typeface="+mn-cs"/>
                        </a:rPr>
                        <a:t>編號</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gridSpan="2">
                  <a:txBody>
                    <a:bodyPr/>
                    <a:lstStyle/>
                    <a:p>
                      <a:pPr algn="ctr">
                        <a:spcAft>
                          <a:spcPts val="0"/>
                        </a:spcAft>
                      </a:pPr>
                      <a:r>
                        <a:rPr lang="zh-TW" altLang="en-US" sz="2000" kern="100" baseline="0" dirty="0" smtClean="0">
                          <a:effectLst/>
                          <a:latin typeface="Calibri" panose="020F0502020204030204" pitchFamily="34" charset="0"/>
                          <a:ea typeface="標楷體" panose="03000509000000000000" pitchFamily="65" charset="-120"/>
                          <a:cs typeface="Times New Roman"/>
                        </a:rPr>
                        <a:t>案例情形</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hMerge="1">
                  <a:txBody>
                    <a:bodyPr/>
                    <a:lstStyle/>
                    <a:p>
                      <a:pPr algn="ctr">
                        <a:spcAft>
                          <a:spcPts val="0"/>
                        </a:spcAft>
                      </a:pPr>
                      <a:endParaRPr lang="zh-TW" sz="2000" kern="100" dirty="0">
                        <a:effectLst/>
                        <a:latin typeface="Calibri"/>
                        <a:ea typeface="新細明體"/>
                        <a:cs typeface="Times New Roman"/>
                      </a:endParaRPr>
                    </a:p>
                  </a:txBody>
                  <a:tcPr marL="37939" marR="37939" marT="0" marB="0" anchor="ctr"/>
                </a:tc>
                <a:tc>
                  <a:txBody>
                    <a:bodyPr/>
                    <a:lstStyle/>
                    <a:p>
                      <a:pPr>
                        <a:spcAft>
                          <a:spcPts val="0"/>
                        </a:spcAft>
                      </a:pPr>
                      <a:r>
                        <a:rPr lang="zh-TW" sz="2000" kern="100" baseline="0" dirty="0">
                          <a:effectLst/>
                          <a:latin typeface="Calibri" panose="020F0502020204030204" pitchFamily="34" charset="0"/>
                          <a:ea typeface="標楷體" panose="03000509000000000000" pitchFamily="65" charset="-120"/>
                        </a:rPr>
                        <a:t>適用情形</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r>
              <a:tr h="1491010">
                <a:tc>
                  <a:txBody>
                    <a:bodyPr/>
                    <a:lstStyle/>
                    <a:p>
                      <a:pPr algn="ctr">
                        <a:spcAft>
                          <a:spcPts val="0"/>
                        </a:spcAft>
                      </a:pPr>
                      <a:r>
                        <a:rPr lang="zh-TW" altLang="en-US" sz="2000" kern="100" baseline="0" dirty="0" smtClean="0">
                          <a:effectLst/>
                          <a:latin typeface="Calibri" panose="020F0502020204030204" pitchFamily="34" charset="0"/>
                          <a:ea typeface="標楷體" panose="03000509000000000000" pitchFamily="65" charset="-120"/>
                          <a:cs typeface="+mn-cs"/>
                        </a:rPr>
                        <a:t>案例</a:t>
                      </a:r>
                      <a:r>
                        <a:rPr lang="en-US" altLang="zh-TW" sz="2000" kern="100" baseline="0" dirty="0" smtClean="0">
                          <a:effectLst/>
                          <a:latin typeface="Calibri" panose="020F0502020204030204" pitchFamily="34" charset="0"/>
                          <a:ea typeface="標楷體" panose="03000509000000000000" pitchFamily="65" charset="-120"/>
                          <a:cs typeface="+mn-cs"/>
                        </a:rPr>
                        <a:t>4</a:t>
                      </a: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gn="ctr">
                        <a:spcAft>
                          <a:spcPts val="0"/>
                        </a:spcAft>
                      </a:pPr>
                      <a:r>
                        <a:rPr lang="zh-TW" altLang="en-US" sz="1900" b="1" kern="100" baseline="0" dirty="0" smtClean="0">
                          <a:effectLst/>
                          <a:latin typeface="Calibri" panose="020F0502020204030204" pitchFamily="34" charset="0"/>
                          <a:ea typeface="標楷體" panose="03000509000000000000" pitchFamily="65" charset="-120"/>
                          <a:cs typeface="Times New Roman"/>
                        </a:rPr>
                        <a:t>小文擔任公務人員</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16</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r>
                        <a:rPr lang="zh-TW" altLang="en-US" sz="1900" b="1" kern="100" baseline="0" dirty="0" smtClean="0">
                          <a:effectLst/>
                          <a:latin typeface="Calibri" panose="020F0502020204030204" pitchFamily="34" charset="0"/>
                          <a:ea typeface="標楷體" panose="03000509000000000000" pitchFamily="65" charset="-120"/>
                          <a:cs typeface="Times New Roman"/>
                        </a:rPr>
                        <a:t>後離職</a:t>
                      </a:r>
                      <a:endParaRPr 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marL="0" marR="0" indent="0" algn="ctr" defTabSz="914400" rtl="0" eaLnBrk="1" fontAlgn="auto" latinLnBrk="0" hangingPunct="1">
                        <a:lnSpc>
                          <a:spcPts val="2500"/>
                        </a:lnSpc>
                        <a:spcBef>
                          <a:spcPts val="0"/>
                        </a:spcBef>
                        <a:spcAft>
                          <a:spcPts val="0"/>
                        </a:spcAft>
                        <a:buClrTx/>
                        <a:buSzTx/>
                        <a:buFontTx/>
                        <a:buNone/>
                        <a:tabLst/>
                        <a:defRPr/>
                      </a:pPr>
                      <a:r>
                        <a:rPr lang="zh-TW" altLang="en-US" sz="1900" b="1" kern="100" baseline="0" dirty="0" smtClean="0">
                          <a:effectLst/>
                          <a:latin typeface="Calibri" panose="020F0502020204030204" pitchFamily="34" charset="0"/>
                          <a:ea typeface="標楷體" panose="03000509000000000000" pitchFamily="65" charset="-120"/>
                          <a:cs typeface="Times New Roman"/>
                        </a:rPr>
                        <a:t>有轉任民間企業再任職滿</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12</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endParaRPr lang="zh-TW" altLang="zh-TW" sz="1900" b="1"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nSpc>
                          <a:spcPts val="2500"/>
                        </a:lnSpc>
                        <a:spcAft>
                          <a:spcPts val="0"/>
                        </a:spcAft>
                      </a:pPr>
                      <a:r>
                        <a:rPr lang="zh-TW" altLang="en-US" sz="1900" b="1" kern="100" baseline="0" dirty="0" smtClean="0">
                          <a:solidFill>
                            <a:srgbClr val="FF0066"/>
                          </a:solidFill>
                          <a:effectLst/>
                          <a:latin typeface="Calibri" panose="020F0502020204030204" pitchFamily="34" charset="0"/>
                          <a:ea typeface="標楷體" panose="03000509000000000000" pitchFamily="65" charset="-120"/>
                        </a:rPr>
                        <a:t>比照</a:t>
                      </a:r>
                      <a:r>
                        <a:rPr lang="zh-TW" sz="1900" b="1" kern="100" baseline="0" dirty="0" smtClean="0">
                          <a:solidFill>
                            <a:srgbClr val="FF0066"/>
                          </a:solidFill>
                          <a:effectLst/>
                          <a:latin typeface="Calibri" panose="020F0502020204030204" pitchFamily="34" charset="0"/>
                          <a:ea typeface="標楷體" panose="03000509000000000000" pitchFamily="65" charset="-120"/>
                        </a:rPr>
                        <a:t>保留年資</a:t>
                      </a:r>
                      <a:r>
                        <a:rPr lang="zh-TW" altLang="en-US" sz="1900" b="1" kern="100" baseline="0" dirty="0" smtClean="0">
                          <a:solidFill>
                            <a:srgbClr val="FF0066"/>
                          </a:solidFill>
                          <a:effectLst/>
                          <a:latin typeface="Calibri" panose="020F0502020204030204" pitchFamily="34" charset="0"/>
                          <a:ea typeface="標楷體" panose="03000509000000000000" pitchFamily="65" charset="-120"/>
                        </a:rPr>
                        <a:t>規定</a:t>
                      </a:r>
                      <a:endParaRPr lang="en-US" altLang="zh-TW" sz="1900" b="1" kern="100" baseline="0" dirty="0" smtClean="0">
                        <a:solidFill>
                          <a:srgbClr val="FF0066"/>
                        </a:solidFill>
                        <a:effectLst/>
                        <a:latin typeface="Calibri" panose="020F0502020204030204" pitchFamily="34" charset="0"/>
                        <a:ea typeface="標楷體" panose="03000509000000000000" pitchFamily="65" charset="-120"/>
                      </a:endParaRPr>
                    </a:p>
                    <a:p>
                      <a:pPr>
                        <a:lnSpc>
                          <a:spcPts val="2500"/>
                        </a:lnSpc>
                        <a:spcAft>
                          <a:spcPts val="0"/>
                        </a:spcAft>
                      </a:pPr>
                      <a:r>
                        <a:rPr lang="zh-TW" altLang="en-US" sz="1900" b="1" kern="100" baseline="0" dirty="0" smtClean="0">
                          <a:effectLst/>
                          <a:latin typeface="Calibri" panose="020F0502020204030204" pitchFamily="34" charset="0"/>
                          <a:ea typeface="標楷體" panose="03000509000000000000" pitchFamily="65" charset="-120"/>
                        </a:rPr>
                        <a:t>俟年滿</a:t>
                      </a:r>
                      <a:r>
                        <a:rPr lang="en-US" altLang="zh-TW" sz="1900" b="1" kern="100" baseline="0" dirty="0" smtClean="0">
                          <a:effectLst/>
                          <a:latin typeface="Calibri" panose="020F0502020204030204" pitchFamily="34" charset="0"/>
                          <a:ea typeface="標楷體" panose="03000509000000000000" pitchFamily="65" charset="-120"/>
                        </a:rPr>
                        <a:t>65</a:t>
                      </a:r>
                      <a:r>
                        <a:rPr lang="zh-TW" altLang="en-US" sz="1900" b="1" kern="100" baseline="0" dirty="0" smtClean="0">
                          <a:effectLst/>
                          <a:latin typeface="Calibri" panose="020F0502020204030204" pitchFamily="34" charset="0"/>
                          <a:ea typeface="標楷體" panose="03000509000000000000" pitchFamily="65" charset="-120"/>
                        </a:rPr>
                        <a:t>歲之日起</a:t>
                      </a:r>
                      <a:r>
                        <a:rPr lang="en-US" altLang="zh-TW" sz="1900" b="1" kern="100" baseline="0" dirty="0" smtClean="0">
                          <a:effectLst/>
                          <a:latin typeface="Calibri" panose="020F0502020204030204" pitchFamily="34" charset="0"/>
                          <a:ea typeface="標楷體" panose="03000509000000000000" pitchFamily="65" charset="-120"/>
                        </a:rPr>
                        <a:t>6</a:t>
                      </a:r>
                      <a:r>
                        <a:rPr lang="zh-TW" altLang="en-US" sz="1900" b="1" kern="100" baseline="0" dirty="0" smtClean="0">
                          <a:effectLst/>
                          <a:latin typeface="Calibri" panose="020F0502020204030204" pitchFamily="34" charset="0"/>
                          <a:ea typeface="標楷體" panose="03000509000000000000" pitchFamily="65" charset="-120"/>
                        </a:rPr>
                        <a:t>個月內，申領給與，可按</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16</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sz="1900" b="1" kern="100" baseline="0" dirty="0" smtClean="0">
                          <a:solidFill>
                            <a:srgbClr val="0000CC"/>
                          </a:solidFill>
                          <a:effectLst/>
                          <a:latin typeface="Calibri" panose="020F0502020204030204" pitchFamily="34" charset="0"/>
                          <a:ea typeface="標楷體" panose="03000509000000000000" pitchFamily="65" charset="-120"/>
                        </a:rPr>
                        <a:t>支領一次</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退休金或月退休金</a:t>
                      </a:r>
                      <a:r>
                        <a:rPr lang="zh-TW" altLang="en-US" sz="1900" b="1" kern="100" baseline="0" dirty="0" smtClean="0">
                          <a:effectLst/>
                          <a:latin typeface="Calibri" panose="020F0502020204030204" pitchFamily="34" charset="0"/>
                          <a:ea typeface="標楷體" panose="03000509000000000000" pitchFamily="65" charset="-120"/>
                        </a:rPr>
                        <a:t>。</a:t>
                      </a:r>
                      <a:endParaRPr lang="zh-TW" sz="1900" b="1" kern="100" baseline="0" dirty="0">
                        <a:solidFill>
                          <a:srgbClr val="0000CC"/>
                        </a:solidFill>
                        <a:effectLst/>
                        <a:latin typeface="Calibri" panose="020F0502020204030204" pitchFamily="34" charset="0"/>
                        <a:ea typeface="標楷體" panose="03000509000000000000" pitchFamily="65" charset="-120"/>
                        <a:cs typeface="Times New Roman"/>
                      </a:endParaRPr>
                    </a:p>
                  </a:txBody>
                  <a:tcPr marL="37939" marR="37939" marT="0" marB="0" anchor="ctr"/>
                </a:tc>
              </a:tr>
              <a:tr h="1431131">
                <a:tc>
                  <a:txBody>
                    <a:bodyPr/>
                    <a:lstStyle/>
                    <a:p>
                      <a:pPr marL="0" marR="0" indent="0" algn="ctr" defTabSz="914400" rtl="0" eaLnBrk="1" fontAlgn="auto" latinLnBrk="0" hangingPunct="1">
                        <a:lnSpc>
                          <a:spcPts val="2500"/>
                        </a:lnSpc>
                        <a:spcBef>
                          <a:spcPts val="0"/>
                        </a:spcBef>
                        <a:spcAft>
                          <a:spcPts val="0"/>
                        </a:spcAft>
                        <a:buClrTx/>
                        <a:buSzTx/>
                        <a:buFontTx/>
                        <a:buNone/>
                        <a:tabLst/>
                        <a:defRPr/>
                      </a:pPr>
                      <a:r>
                        <a:rPr lang="zh-TW" altLang="en-US" sz="2000" kern="100" baseline="0" dirty="0" smtClean="0">
                          <a:effectLst/>
                          <a:latin typeface="Calibri" panose="020F0502020204030204" pitchFamily="34" charset="0"/>
                          <a:ea typeface="標楷體" panose="03000509000000000000" pitchFamily="65" charset="-120"/>
                          <a:cs typeface="Times New Roman"/>
                        </a:rPr>
                        <a:t>案例</a:t>
                      </a:r>
                      <a:r>
                        <a:rPr lang="en-US" altLang="zh-TW" sz="2000" kern="100" baseline="0" dirty="0" smtClean="0">
                          <a:effectLst/>
                          <a:latin typeface="Calibri" panose="020F0502020204030204" pitchFamily="34" charset="0"/>
                          <a:ea typeface="標楷體" panose="03000509000000000000" pitchFamily="65" charset="-120"/>
                          <a:cs typeface="Times New Roman"/>
                        </a:rPr>
                        <a:t>5</a:t>
                      </a:r>
                      <a:endParaRPr lang="zh-TW" altLang="zh-TW" sz="2000" kern="100" baseline="0" dirty="0" smtClean="0">
                        <a:effectLst/>
                        <a:latin typeface="Calibri" panose="020F0502020204030204" pitchFamily="34" charset="0"/>
                        <a:ea typeface="標楷體" panose="03000509000000000000" pitchFamily="65" charset="-120"/>
                        <a:cs typeface="Times New Roman"/>
                      </a:endParaRPr>
                    </a:p>
                    <a:p>
                      <a:pPr algn="ctr">
                        <a:lnSpc>
                          <a:spcPts val="2500"/>
                        </a:lnSpc>
                        <a:spcAft>
                          <a:spcPts val="0"/>
                        </a:spcAft>
                      </a:pPr>
                      <a:endParaRPr lang="zh-TW" sz="2000" kern="100" baseline="0" dirty="0">
                        <a:effectLst/>
                        <a:latin typeface="Calibri" panose="020F0502020204030204" pitchFamily="34" charset="0"/>
                        <a:ea typeface="標楷體" panose="03000509000000000000" pitchFamily="65" charset="-120"/>
                        <a:cs typeface="Times New Roman"/>
                      </a:endParaRPr>
                    </a:p>
                  </a:txBody>
                  <a:tcPr marL="37939" marR="37939" marT="0" marB="0" anchor="ctr"/>
                </a:tc>
                <a:tc rowSpan="2">
                  <a:txBody>
                    <a:bodyPr/>
                    <a:lstStyle/>
                    <a:p>
                      <a:pPr marL="0" marR="0" indent="0" algn="ctr" defTabSz="914400" rtl="0" eaLnBrk="1" fontAlgn="auto" latinLnBrk="0" hangingPunct="1">
                        <a:lnSpc>
                          <a:spcPts val="2500"/>
                        </a:lnSpc>
                        <a:spcBef>
                          <a:spcPts val="0"/>
                        </a:spcBef>
                        <a:spcAft>
                          <a:spcPts val="0"/>
                        </a:spcAft>
                        <a:buClrTx/>
                        <a:buSzTx/>
                        <a:buFontTx/>
                        <a:buNone/>
                        <a:tabLst/>
                        <a:defRPr/>
                      </a:pPr>
                      <a:r>
                        <a:rPr lang="zh-TW" altLang="en-US" sz="1900" b="1" kern="100" baseline="0" dirty="0" smtClean="0">
                          <a:effectLst/>
                          <a:latin typeface="Calibri" panose="020F0502020204030204" pitchFamily="34" charset="0"/>
                          <a:ea typeface="標楷體" panose="03000509000000000000" pitchFamily="65" charset="-120"/>
                          <a:cs typeface="Times New Roman"/>
                        </a:rPr>
                        <a:t>小文在民間企業任職滿</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12</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r>
                        <a:rPr lang="zh-TW" altLang="en-US" sz="1900" b="1" kern="100" baseline="0" dirty="0" smtClean="0">
                          <a:solidFill>
                            <a:schemeClr val="tx1"/>
                          </a:solidFill>
                          <a:effectLst/>
                          <a:latin typeface="Calibri" panose="020F0502020204030204" pitchFamily="34" charset="0"/>
                          <a:ea typeface="標楷體" panose="03000509000000000000" pitchFamily="65" charset="-120"/>
                          <a:cs typeface="Times New Roman"/>
                        </a:rPr>
                        <a:t>後轉任公務人員</a:t>
                      </a:r>
                      <a:endParaRPr lang="zh-TW" altLang="zh-TW" sz="1900" b="1" kern="100" baseline="0" dirty="0" smtClean="0">
                        <a:solidFill>
                          <a:schemeClr val="tx1"/>
                        </a:solidFill>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marL="0" marR="0" indent="0" algn="ctr" defTabSz="914400" rtl="0" eaLnBrk="1" fontAlgn="auto" latinLnBrk="0" hangingPunct="1">
                        <a:lnSpc>
                          <a:spcPts val="2500"/>
                        </a:lnSpc>
                        <a:spcBef>
                          <a:spcPts val="0"/>
                        </a:spcBef>
                        <a:spcAft>
                          <a:spcPts val="0"/>
                        </a:spcAft>
                        <a:buClrTx/>
                        <a:buSzTx/>
                        <a:buFontTx/>
                        <a:buNone/>
                        <a:tabLst/>
                        <a:defRPr/>
                      </a:pPr>
                      <a:r>
                        <a:rPr lang="zh-TW" altLang="en-US" sz="1900" b="1" kern="100" baseline="0" dirty="0" smtClean="0">
                          <a:effectLst/>
                          <a:latin typeface="Calibri" panose="020F0502020204030204" pitchFamily="34" charset="0"/>
                          <a:ea typeface="標楷體" panose="03000509000000000000" pitchFamily="65" charset="-120"/>
                          <a:cs typeface="Times New Roman"/>
                        </a:rPr>
                        <a:t>任公職後滿</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10</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endParaRPr lang="zh-TW"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endParaRPr>
                    </a:p>
                    <a:p>
                      <a:pPr algn="ctr">
                        <a:lnSpc>
                          <a:spcPts val="2500"/>
                        </a:lnSpc>
                        <a:spcAft>
                          <a:spcPts val="0"/>
                        </a:spcAft>
                      </a:pPr>
                      <a:endParaRPr lang="zh-TW" sz="1900" b="1" kern="100" baseline="0" dirty="0">
                        <a:solidFill>
                          <a:srgbClr val="0000CC"/>
                        </a:solidFill>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marL="0" marR="0" indent="0" algn="l" defTabSz="914400" rtl="0" eaLnBrk="1" fontAlgn="auto" latinLnBrk="0" hangingPunct="1">
                        <a:lnSpc>
                          <a:spcPts val="2500"/>
                        </a:lnSpc>
                        <a:spcBef>
                          <a:spcPts val="0"/>
                        </a:spcBef>
                        <a:spcAft>
                          <a:spcPts val="0"/>
                        </a:spcAft>
                        <a:buClrTx/>
                        <a:buSzTx/>
                        <a:buFontTx/>
                        <a:buNone/>
                        <a:tabLst/>
                        <a:defRPr/>
                      </a:pPr>
                      <a:r>
                        <a:rPr lang="zh-TW" altLang="en-US" sz="1900" b="1" kern="100" baseline="0" dirty="0" smtClean="0">
                          <a:solidFill>
                            <a:srgbClr val="FF0066"/>
                          </a:solidFill>
                          <a:effectLst/>
                          <a:latin typeface="Calibri" panose="020F0502020204030204" pitchFamily="34" charset="0"/>
                          <a:ea typeface="標楷體" panose="03000509000000000000" pitchFamily="65" charset="-120"/>
                        </a:rPr>
                        <a:t>年資</a:t>
                      </a:r>
                      <a:r>
                        <a:rPr lang="zh-TW" altLang="zh-TW" sz="1900" b="1" kern="100" baseline="0" dirty="0" smtClean="0">
                          <a:solidFill>
                            <a:srgbClr val="FF0066"/>
                          </a:solidFill>
                          <a:effectLst/>
                          <a:latin typeface="Calibri" panose="020F0502020204030204" pitchFamily="34" charset="0"/>
                          <a:ea typeface="標楷體" panose="03000509000000000000" pitchFamily="65" charset="-120"/>
                        </a:rPr>
                        <a:t>併計</a:t>
                      </a:r>
                      <a:r>
                        <a:rPr lang="zh-TW" altLang="en-US" sz="1900" b="1" kern="100" baseline="0" dirty="0" smtClean="0">
                          <a:solidFill>
                            <a:srgbClr val="FF0066"/>
                          </a:solidFill>
                          <a:effectLst/>
                          <a:latin typeface="Calibri" panose="020F0502020204030204" pitchFamily="34" charset="0"/>
                          <a:ea typeface="標楷體" panose="03000509000000000000" pitchFamily="65" charset="-120"/>
                        </a:rPr>
                        <a:t>、年金分計</a:t>
                      </a:r>
                      <a:endParaRPr lang="en-US" altLang="zh-TW" sz="1900" b="1" kern="100" baseline="0" dirty="0" smtClean="0">
                        <a:effectLst/>
                        <a:latin typeface="Calibri" panose="020F0502020204030204" pitchFamily="34" charset="0"/>
                        <a:ea typeface="標楷體" panose="03000509000000000000" pitchFamily="65" charset="-120"/>
                      </a:endParaRPr>
                    </a:p>
                    <a:p>
                      <a:pPr marL="0" marR="0" indent="0" algn="l" defTabSz="914400" rtl="0" eaLnBrk="1" fontAlgn="auto" latinLnBrk="0" hangingPunct="1">
                        <a:lnSpc>
                          <a:spcPts val="2500"/>
                        </a:lnSpc>
                        <a:spcBef>
                          <a:spcPts val="0"/>
                        </a:spcBef>
                        <a:spcAft>
                          <a:spcPts val="0"/>
                        </a:spcAft>
                        <a:buClrTx/>
                        <a:buSzTx/>
                        <a:buFontTx/>
                        <a:buNone/>
                        <a:tabLst/>
                        <a:defRPr/>
                      </a:pPr>
                      <a:r>
                        <a:rPr lang="zh-TW" altLang="en-US" sz="1900" b="1" kern="100" baseline="0" dirty="0" smtClean="0">
                          <a:effectLst/>
                          <a:latin typeface="Calibri" panose="020F0502020204030204" pitchFamily="34" charset="0"/>
                          <a:ea typeface="標楷體" panose="03000509000000000000" pitchFamily="65" charset="-120"/>
                        </a:rPr>
                        <a:t>得於辦理屆齡或命令退休時，併計民間企業年資</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12</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en-US" sz="1900" b="1" kern="100" baseline="0" dirty="0" smtClean="0">
                          <a:effectLst/>
                          <a:latin typeface="Calibri" panose="020F0502020204030204" pitchFamily="34" charset="0"/>
                          <a:ea typeface="標楷體" panose="03000509000000000000" pitchFamily="65" charset="-120"/>
                        </a:rPr>
                        <a:t>與公務人員年資</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10</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en-US" sz="1900" b="1" kern="100" baseline="0" dirty="0" smtClean="0">
                          <a:effectLst/>
                          <a:latin typeface="Calibri" panose="020F0502020204030204" pitchFamily="34" charset="0"/>
                          <a:ea typeface="標楷體" panose="03000509000000000000" pitchFamily="65" charset="-120"/>
                        </a:rPr>
                        <a:t>，合計滿</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22</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zh-TW" sz="1900" b="1" kern="100" baseline="0" dirty="0" smtClean="0">
                          <a:effectLst/>
                          <a:latin typeface="Calibri" panose="020F0502020204030204" pitchFamily="34" charset="0"/>
                          <a:ea typeface="標楷體" panose="03000509000000000000" pitchFamily="65" charset="-120"/>
                        </a:rPr>
                        <a:t>，按</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10</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en-US" sz="1900" b="1" kern="100" baseline="0" dirty="0" smtClean="0">
                          <a:effectLst/>
                          <a:latin typeface="Calibri" panose="020F0502020204030204" pitchFamily="34" charset="0"/>
                          <a:ea typeface="標楷體" panose="03000509000000000000" pitchFamily="65" charset="-120"/>
                        </a:rPr>
                        <a:t>標準核給</a:t>
                      </a:r>
                      <a:r>
                        <a:rPr lang="zh-TW" altLang="zh-TW" sz="1900" b="1" kern="100" baseline="0" dirty="0" smtClean="0">
                          <a:effectLst/>
                          <a:latin typeface="Calibri" panose="020F0502020204030204" pitchFamily="34" charset="0"/>
                          <a:ea typeface="標楷體" panose="03000509000000000000" pitchFamily="65" charset="-120"/>
                        </a:rPr>
                        <a:t>月退休金</a:t>
                      </a:r>
                      <a:r>
                        <a:rPr lang="zh-TW" altLang="en-US" sz="1900" b="1" kern="100" baseline="0" dirty="0" smtClean="0">
                          <a:effectLst/>
                          <a:latin typeface="Calibri" panose="020F0502020204030204" pitchFamily="34" charset="0"/>
                          <a:ea typeface="標楷體" panose="03000509000000000000" pitchFamily="65" charset="-120"/>
                        </a:rPr>
                        <a:t>。</a:t>
                      </a:r>
                      <a:endParaRPr lang="zh-TW" altLang="zh-TW" sz="1900" b="1" kern="100" baseline="0" dirty="0" smtClean="0">
                        <a:effectLst/>
                        <a:latin typeface="Calibri" panose="020F0502020204030204" pitchFamily="34" charset="0"/>
                        <a:ea typeface="標楷體" panose="03000509000000000000" pitchFamily="65" charset="-120"/>
                        <a:cs typeface="Times New Roman"/>
                      </a:endParaRPr>
                    </a:p>
                  </a:txBody>
                  <a:tcPr marL="37939" marR="37939" marT="0" marB="0" anchor="ctr"/>
                </a:tc>
              </a:tr>
              <a:tr h="1073348">
                <a:tc>
                  <a:txBody>
                    <a:bodyPr/>
                    <a:lstStyle/>
                    <a:p>
                      <a:pPr marL="0" marR="0" indent="0" algn="ctr" defTabSz="914400" rtl="0" eaLnBrk="1" fontAlgn="auto" latinLnBrk="0" hangingPunct="1">
                        <a:lnSpc>
                          <a:spcPts val="2500"/>
                        </a:lnSpc>
                        <a:spcBef>
                          <a:spcPts val="0"/>
                        </a:spcBef>
                        <a:spcAft>
                          <a:spcPts val="0"/>
                        </a:spcAft>
                        <a:buClrTx/>
                        <a:buSzTx/>
                        <a:buFontTx/>
                        <a:buNone/>
                        <a:tabLst/>
                        <a:defRPr/>
                      </a:pPr>
                      <a:r>
                        <a:rPr lang="zh-TW" altLang="en-US" sz="2000" kern="100" baseline="0" dirty="0" smtClean="0">
                          <a:effectLst/>
                          <a:latin typeface="Calibri" panose="020F0502020204030204" pitchFamily="34" charset="0"/>
                          <a:ea typeface="標楷體" panose="03000509000000000000" pitchFamily="65" charset="-120"/>
                          <a:cs typeface="Times New Roman"/>
                        </a:rPr>
                        <a:t>案例</a:t>
                      </a:r>
                      <a:r>
                        <a:rPr lang="en-US" altLang="zh-TW" sz="2000" kern="100" baseline="0" dirty="0" smtClean="0">
                          <a:effectLst/>
                          <a:latin typeface="Calibri" panose="020F0502020204030204" pitchFamily="34" charset="0"/>
                          <a:ea typeface="標楷體" panose="03000509000000000000" pitchFamily="65" charset="-120"/>
                          <a:cs typeface="Times New Roman"/>
                        </a:rPr>
                        <a:t>6</a:t>
                      </a:r>
                      <a:endParaRPr lang="zh-TW" altLang="zh-TW" sz="2000" kern="100" baseline="0" dirty="0" smtClean="0">
                        <a:effectLst/>
                        <a:latin typeface="Calibri" panose="020F0502020204030204" pitchFamily="34" charset="0"/>
                        <a:ea typeface="標楷體" panose="03000509000000000000" pitchFamily="65" charset="-120"/>
                        <a:cs typeface="Times New Roman"/>
                      </a:endParaRPr>
                    </a:p>
                  </a:txBody>
                  <a:tcPr marL="37939" marR="37939" marT="0" marB="0" anchor="ctr"/>
                </a:tc>
                <a:tc vMerge="1">
                  <a:txBody>
                    <a:bodyPr/>
                    <a:lstStyle/>
                    <a:p>
                      <a:pPr marL="0" marR="0" indent="0" algn="ctr" defTabSz="914400" rtl="0" eaLnBrk="1" fontAlgn="auto" latinLnBrk="0" hangingPunct="1">
                        <a:lnSpc>
                          <a:spcPts val="2500"/>
                        </a:lnSpc>
                        <a:spcBef>
                          <a:spcPts val="0"/>
                        </a:spcBef>
                        <a:spcAft>
                          <a:spcPts val="0"/>
                        </a:spcAft>
                        <a:buClrTx/>
                        <a:buSzTx/>
                        <a:buFontTx/>
                        <a:buNone/>
                        <a:tabLst/>
                        <a:defRPr/>
                      </a:pPr>
                      <a:endParaRPr lang="zh-TW" sz="2000" b="1" kern="100" baseline="0" dirty="0">
                        <a:solidFill>
                          <a:schemeClr val="tx1"/>
                        </a:solidFill>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gn="ctr">
                        <a:lnSpc>
                          <a:spcPts val="2500"/>
                        </a:lnSpc>
                        <a:spcAft>
                          <a:spcPts val="0"/>
                        </a:spcAft>
                      </a:pPr>
                      <a:r>
                        <a:rPr lang="zh-TW" altLang="en-US" sz="1900" b="1" kern="100" baseline="0" dirty="0" smtClean="0">
                          <a:effectLst/>
                          <a:latin typeface="Calibri" panose="020F0502020204030204" pitchFamily="34" charset="0"/>
                          <a:ea typeface="標楷體" panose="03000509000000000000" pitchFamily="65" charset="-120"/>
                          <a:cs typeface="Times New Roman"/>
                        </a:rPr>
                        <a:t>任公職後滿</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15</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cs typeface="Times New Roman"/>
                        </a:rPr>
                        <a:t>年</a:t>
                      </a:r>
                      <a:endParaRPr lang="zh-TW" altLang="zh-TW" sz="1900" b="1" kern="100" baseline="0" dirty="0">
                        <a:solidFill>
                          <a:srgbClr val="0000CC"/>
                        </a:solidFill>
                        <a:effectLst/>
                        <a:latin typeface="Calibri" panose="020F0502020204030204" pitchFamily="34" charset="0"/>
                        <a:ea typeface="標楷體" panose="03000509000000000000" pitchFamily="65" charset="-120"/>
                        <a:cs typeface="Times New Roman"/>
                      </a:endParaRPr>
                    </a:p>
                  </a:txBody>
                  <a:tcPr marL="37939" marR="37939" marT="0" marB="0" anchor="ctr"/>
                </a:tc>
                <a:tc>
                  <a:txBody>
                    <a:bodyPr/>
                    <a:lstStyle/>
                    <a:p>
                      <a:pPr>
                        <a:lnSpc>
                          <a:spcPts val="2500"/>
                        </a:lnSpc>
                        <a:spcAft>
                          <a:spcPts val="0"/>
                        </a:spcAft>
                      </a:pPr>
                      <a:r>
                        <a:rPr lang="zh-TW" altLang="en-US" sz="1900" b="1" kern="100" baseline="0" dirty="0" smtClean="0">
                          <a:effectLst/>
                          <a:latin typeface="Calibri" panose="020F0502020204030204" pitchFamily="34" charset="0"/>
                          <a:ea typeface="標楷體" panose="03000509000000000000" pitchFamily="65" charset="-120"/>
                        </a:rPr>
                        <a:t>得於辦理屆齡或命令退休時，直接照其公務人員年資</a:t>
                      </a:r>
                      <a:r>
                        <a:rPr lang="en-US" altLang="zh-TW" sz="1900" b="1" kern="100" baseline="0" dirty="0" smtClean="0">
                          <a:solidFill>
                            <a:srgbClr val="0000CC"/>
                          </a:solidFill>
                          <a:effectLst/>
                          <a:latin typeface="Calibri" panose="020F0502020204030204" pitchFamily="34" charset="0"/>
                          <a:ea typeface="標楷體" panose="03000509000000000000" pitchFamily="65" charset="-120"/>
                        </a:rPr>
                        <a:t>15</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年</a:t>
                      </a:r>
                      <a:r>
                        <a:rPr lang="zh-TW" altLang="en-US" sz="1900" b="1" kern="100" baseline="0" dirty="0" smtClean="0">
                          <a:effectLst/>
                          <a:latin typeface="Calibri" panose="020F0502020204030204" pitchFamily="34" charset="0"/>
                          <a:ea typeface="標楷體" panose="03000509000000000000" pitchFamily="65" charset="-120"/>
                        </a:rPr>
                        <a:t>，依退撫法規定</a:t>
                      </a:r>
                      <a:r>
                        <a:rPr lang="zh-TW" sz="1900" b="1" kern="100" baseline="0" dirty="0" smtClean="0">
                          <a:effectLst/>
                          <a:latin typeface="Calibri" panose="020F0502020204030204" pitchFamily="34" charset="0"/>
                          <a:ea typeface="標楷體" panose="03000509000000000000" pitchFamily="65" charset="-120"/>
                        </a:rPr>
                        <a:t>擇</a:t>
                      </a:r>
                      <a:r>
                        <a:rPr lang="zh-TW" sz="1900" b="1" kern="100" baseline="0" dirty="0">
                          <a:effectLst/>
                          <a:latin typeface="Calibri" panose="020F0502020204030204" pitchFamily="34" charset="0"/>
                          <a:ea typeface="標楷體" panose="03000509000000000000" pitchFamily="65" charset="-120"/>
                        </a:rPr>
                        <a:t>領一次退休金或月</a:t>
                      </a:r>
                      <a:r>
                        <a:rPr lang="zh-TW" sz="1900" b="1" kern="100" baseline="0" dirty="0" smtClean="0">
                          <a:effectLst/>
                          <a:latin typeface="Calibri" panose="020F0502020204030204" pitchFamily="34" charset="0"/>
                          <a:ea typeface="標楷體" panose="03000509000000000000" pitchFamily="65" charset="-120"/>
                        </a:rPr>
                        <a:t>退休金</a:t>
                      </a:r>
                      <a:r>
                        <a:rPr lang="zh-TW" altLang="en-US" sz="1900" b="1" kern="100" baseline="0" dirty="0" smtClean="0">
                          <a:effectLst/>
                          <a:latin typeface="Calibri" panose="020F0502020204030204" pitchFamily="34" charset="0"/>
                          <a:ea typeface="標楷體" panose="03000509000000000000" pitchFamily="65" charset="-120"/>
                        </a:rPr>
                        <a:t>，</a:t>
                      </a:r>
                      <a:r>
                        <a:rPr lang="zh-TW" altLang="en-US" sz="1900" b="1" kern="100" baseline="0" dirty="0" smtClean="0">
                          <a:solidFill>
                            <a:srgbClr val="0000CC"/>
                          </a:solidFill>
                          <a:effectLst/>
                          <a:latin typeface="Calibri" panose="020F0502020204030204" pitchFamily="34" charset="0"/>
                          <a:ea typeface="標楷體" panose="03000509000000000000" pitchFamily="65" charset="-120"/>
                        </a:rPr>
                        <a:t>無須併計其他職域年資。</a:t>
                      </a:r>
                      <a:endParaRPr lang="zh-TW" sz="1900" b="1" kern="100" baseline="0" dirty="0">
                        <a:solidFill>
                          <a:srgbClr val="0000CC"/>
                        </a:solidFill>
                        <a:effectLst/>
                        <a:latin typeface="Calibri" panose="020F0502020204030204" pitchFamily="34" charset="0"/>
                        <a:ea typeface="標楷體" panose="03000509000000000000" pitchFamily="65" charset="-120"/>
                        <a:cs typeface="Times New Roman"/>
                      </a:endParaRPr>
                    </a:p>
                  </a:txBody>
                  <a:tcPr marL="37939" marR="37939" marT="0" marB="0" anchor="ctr"/>
                </a:tc>
              </a:tr>
            </a:tbl>
          </a:graphicData>
        </a:graphic>
      </p:graphicFrame>
      <p:sp>
        <p:nvSpPr>
          <p:cNvPr id="9" name="投影片編號版面配置區 2"/>
          <p:cNvSpPr>
            <a:spLocks noGrp="1"/>
          </p:cNvSpPr>
          <p:nvPr>
            <p:ph type="sldNum" sz="quarter" idx="12"/>
          </p:nvPr>
        </p:nvSpPr>
        <p:spPr>
          <a:xfrm>
            <a:off x="8676456" y="6507050"/>
            <a:ext cx="408493" cy="332234"/>
          </a:xfrm>
        </p:spPr>
        <p:txBody>
          <a:bodyPr/>
          <a:lstStyle/>
          <a:p>
            <a:pPr>
              <a:defRPr/>
            </a:pPr>
            <a:fld id="{698C5819-3C13-484E-9DE3-FDEAAB928683}" type="slidenum">
              <a:rPr lang="en-US" altLang="zh-TW" sz="1200" smtClean="0">
                <a:solidFill>
                  <a:prstClr val="black"/>
                </a:solidFill>
                <a:latin typeface="Arial" panose="020B0604020202020204" pitchFamily="34" charset="0"/>
                <a:cs typeface="Arial" panose="020B0604020202020204" pitchFamily="34" charset="0"/>
              </a:rPr>
              <a:pPr>
                <a:defRPr/>
              </a:pPr>
              <a:t>98</a:t>
            </a:fld>
            <a:endParaRPr lang="en-US" altLang="zh-TW" sz="1200" dirty="0">
              <a:solidFill>
                <a:prstClr val="black"/>
              </a:solidFill>
              <a:latin typeface="Arial" panose="020B0604020202020204" pitchFamily="34" charset="0"/>
              <a:cs typeface="Arial" panose="020B0604020202020204" pitchFamily="34" charset="0"/>
            </a:endParaRPr>
          </a:p>
        </p:txBody>
      </p:sp>
      <p:sp>
        <p:nvSpPr>
          <p:cNvPr id="8" name="標題 1"/>
          <p:cNvSpPr>
            <a:spLocks noGrp="1"/>
          </p:cNvSpPr>
          <p:nvPr>
            <p:ph type="title"/>
          </p:nvPr>
        </p:nvSpPr>
        <p:spPr>
          <a:xfrm>
            <a:off x="1043608" y="31373"/>
            <a:ext cx="7786068" cy="652934"/>
          </a:xfrm>
        </p:spPr>
        <p:txBody>
          <a:bodyPr/>
          <a:lstStyle/>
          <a:p>
            <a:pPr algn="l"/>
            <a:r>
              <a:rPr lang="zh-TW" altLang="en-US" sz="4000" b="1" dirty="0">
                <a:solidFill>
                  <a:srgbClr val="002060"/>
                </a:solidFill>
                <a:latin typeface="標楷體" pitchFamily="65" charset="-120"/>
                <a:ea typeface="標楷體" pitchFamily="65" charset="-120"/>
              </a:rPr>
              <a:t>貳</a:t>
            </a:r>
            <a:r>
              <a:rPr lang="zh-TW" altLang="en-US" sz="4000" b="1" dirty="0" smtClean="0">
                <a:solidFill>
                  <a:srgbClr val="002060"/>
                </a:solidFill>
                <a:latin typeface="標楷體" pitchFamily="65" charset="-120"/>
                <a:ea typeface="標楷體" pitchFamily="65" charset="-120"/>
              </a:rPr>
              <a:t>、公務人員退休資遣</a:t>
            </a:r>
            <a:endParaRPr lang="zh-TW" altLang="en-US" sz="4000" b="1" dirty="0">
              <a:solidFill>
                <a:srgbClr val="002060"/>
              </a:solidFill>
              <a:latin typeface="標楷體" pitchFamily="65" charset="-120"/>
              <a:ea typeface="標楷體" pitchFamily="65" charset="-120"/>
            </a:endParaRPr>
          </a:p>
        </p:txBody>
      </p:sp>
      <p:sp>
        <p:nvSpPr>
          <p:cNvPr id="11" name="內容版面配置區 3"/>
          <p:cNvSpPr txBox="1">
            <a:spLocks/>
          </p:cNvSpPr>
          <p:nvPr/>
        </p:nvSpPr>
        <p:spPr bwMode="auto">
          <a:xfrm>
            <a:off x="559470" y="764704"/>
            <a:ext cx="7935043" cy="40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noAutofit/>
          </a:bodyPr>
          <a:lst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a:lstStyle>
          <a:p>
            <a:pPr marL="0" indent="1588">
              <a:buFontTx/>
              <a:buNone/>
            </a:pPr>
            <a:r>
              <a:rPr lang="zh-TW" altLang="en-US"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panose="03000509000000000000" pitchFamily="65" charset="-120"/>
                <a:ea typeface="標楷體" panose="03000509000000000000" pitchFamily="65" charset="-120"/>
              </a:rPr>
              <a:t>十六、年資制度轉銜</a:t>
            </a:r>
            <a:endParaRPr lang="en-US" altLang="zh-TW" sz="2600" b="1" kern="0" dirty="0" smtClean="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標楷體"/>
              <a:ea typeface="標楷體"/>
            </a:endParaRPr>
          </a:p>
        </p:txBody>
      </p:sp>
      <p:sp>
        <p:nvSpPr>
          <p:cNvPr id="12" name="矩形 11"/>
          <p:cNvSpPr/>
          <p:nvPr/>
        </p:nvSpPr>
        <p:spPr>
          <a:xfrm>
            <a:off x="348245" y="1268760"/>
            <a:ext cx="4176464" cy="502702"/>
          </a:xfrm>
          <a:prstGeom prst="rect">
            <a:avLst/>
          </a:prstGeom>
        </p:spPr>
        <p:txBody>
          <a:bodyPr wrap="square">
            <a:spAutoFit/>
          </a:bodyPr>
          <a:lstStyle/>
          <a:p>
            <a:pPr>
              <a:lnSpc>
                <a:spcPts val="3200"/>
              </a:lnSpc>
              <a:spcBef>
                <a:spcPct val="0"/>
              </a:spcBef>
              <a:buNone/>
            </a:pPr>
            <a:r>
              <a:rPr lang="en-US" altLang="zh-TW" sz="2200" b="1" dirty="0" smtClean="0"/>
              <a:t>(</a:t>
            </a:r>
            <a:r>
              <a:rPr lang="zh-TW" altLang="en-US" sz="2200" b="1" dirty="0" smtClean="0"/>
              <a:t>二</a:t>
            </a:r>
            <a:r>
              <a:rPr lang="en-US" altLang="zh-TW" sz="2200" b="1" dirty="0" smtClean="0"/>
              <a:t>)</a:t>
            </a:r>
            <a:r>
              <a:rPr lang="zh-TW" altLang="en-US" sz="2200" b="1" dirty="0" smtClean="0">
                <a:latin typeface="標楷體"/>
              </a:rPr>
              <a:t>案例說明</a:t>
            </a:r>
            <a:r>
              <a:rPr lang="en-US" altLang="zh-TW" sz="2200" b="1" dirty="0" smtClean="0"/>
              <a:t>(2)</a:t>
            </a:r>
            <a:endParaRPr lang="en-US" altLang="zh-TW" sz="2000" b="1" kern="100" dirty="0"/>
          </a:p>
        </p:txBody>
      </p:sp>
    </p:spTree>
    <p:extLst>
      <p:ext uri="{BB962C8B-B14F-4D97-AF65-F5344CB8AC3E}">
        <p14:creationId xmlns:p14="http://schemas.microsoft.com/office/powerpoint/2010/main" val="184657721"/>
      </p:ext>
    </p:extLst>
  </p:cSld>
  <p:clrMapOvr>
    <a:masterClrMapping/>
  </p:clrMapOvr>
  <p:timing>
    <p:tnLst>
      <p:par>
        <p:cTn id="1" dur="indefinite" restart="never" nodeType="tmRoot"/>
      </p:par>
    </p:tnLst>
  </p:timing>
</p:sld>
</file>

<file path=ppt/theme/theme1.xml><?xml version="1.0" encoding="utf-8"?>
<a:theme xmlns:a="http://schemas.openxmlformats.org/drawingml/2006/main" name="5_自訂設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自訂 1">
      <a:majorFont>
        <a:latin typeface="Calibri"/>
        <a:ea typeface="標楷體"/>
        <a:cs typeface=""/>
      </a:majorFont>
      <a:minorFont>
        <a:latin typeface="Calibri"/>
        <a:ea typeface="標楷體"/>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自訂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自訂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自訂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自訂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自訂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自訂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自訂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自訂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自訂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自訂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自訂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自訂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佈景主題">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Waveform</Template>
  <TotalTime>10058</TotalTime>
  <Words>18410</Words>
  <Application>Microsoft Office PowerPoint</Application>
  <PresentationFormat>如螢幕大小 (4:3)</PresentationFormat>
  <Paragraphs>3266</Paragraphs>
  <Slides>153</Slides>
  <Notes>150</Notes>
  <HiddenSlides>0</HiddenSlides>
  <MMClips>0</MMClips>
  <ScaleCrop>false</ScaleCrop>
  <HeadingPairs>
    <vt:vector size="6" baseType="variant">
      <vt:variant>
        <vt:lpstr>使用字型</vt:lpstr>
      </vt:variant>
      <vt:variant>
        <vt:i4>14</vt:i4>
      </vt:variant>
      <vt:variant>
        <vt:lpstr>佈景主題</vt:lpstr>
      </vt:variant>
      <vt:variant>
        <vt:i4>1</vt:i4>
      </vt:variant>
      <vt:variant>
        <vt:lpstr>投影片標題</vt:lpstr>
      </vt:variant>
      <vt:variant>
        <vt:i4>153</vt:i4>
      </vt:variant>
    </vt:vector>
  </HeadingPairs>
  <TitlesOfParts>
    <vt:vector size="168" baseType="lpstr">
      <vt:lpstr>Arial Unicode MS</vt:lpstr>
      <vt:lpstr>華康細圓體</vt:lpstr>
      <vt:lpstr>華康華綜體W5(P)</vt:lpstr>
      <vt:lpstr>微軟正黑體</vt:lpstr>
      <vt:lpstr>新細明體</vt:lpstr>
      <vt:lpstr>標楷體</vt:lpstr>
      <vt:lpstr>Arial</vt:lpstr>
      <vt:lpstr>Calibri</vt:lpstr>
      <vt:lpstr>Candara</vt:lpstr>
      <vt:lpstr>Century Schoolbook</vt:lpstr>
      <vt:lpstr>Tahoma</vt:lpstr>
      <vt:lpstr>Times New Roman</vt:lpstr>
      <vt:lpstr>Verdana</vt:lpstr>
      <vt:lpstr>Wingdings</vt:lpstr>
      <vt:lpstr>5_自訂設計</vt:lpstr>
      <vt:lpstr>公務人員退休資遣撫卹法介紹</vt:lpstr>
      <vt:lpstr>PowerPoint 簡報</vt:lpstr>
      <vt:lpstr>簡報大綱</vt:lpstr>
      <vt:lpstr>PowerPoint 簡報</vt:lpstr>
      <vt:lpstr>壹、前言</vt:lpstr>
      <vt:lpstr>壹、前言</vt:lpstr>
      <vt:lpstr>壹、前言</vt:lpstr>
      <vt:lpstr>壹、前言</vt:lpstr>
      <vt:lpstr>壹、前言</vt:lpstr>
      <vt:lpstr>壹、前言</vt:lpstr>
      <vt:lpstr>壹、前言</vt:lpstr>
      <vt:lpstr>PowerPoint 簡報</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PowerPoint 簡報</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貳、公務人員退休資遣</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公務人員年金改革方案 草案內容介紹</dc:title>
  <dc:creator>admin</dc:creator>
  <cp:lastModifiedBy>吳文傑</cp:lastModifiedBy>
  <cp:revision>1350</cp:revision>
  <cp:lastPrinted>2017-11-27T08:42:27Z</cp:lastPrinted>
  <dcterms:created xsi:type="dcterms:W3CDTF">2017-01-22T12:36:42Z</dcterms:created>
  <dcterms:modified xsi:type="dcterms:W3CDTF">2017-12-15T00:32:50Z</dcterms:modified>
</cp:coreProperties>
</file>